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60" r:id="rId2"/>
    <p:sldId id="256" r:id="rId3"/>
    <p:sldId id="259" r:id="rId4"/>
    <p:sldId id="257" r:id="rId5"/>
    <p:sldId id="258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301-2BC1-47B5-8B87-3642947F8FA7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9A8E8E4-EBC5-40B1-947A-90753E71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25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301-2BC1-47B5-8B87-3642947F8FA7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9A8E8E4-EBC5-40B1-947A-90753E71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80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301-2BC1-47B5-8B87-3642947F8FA7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9A8E8E4-EBC5-40B1-947A-90753E71C4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2271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301-2BC1-47B5-8B87-3642947F8FA7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9A8E8E4-EBC5-40B1-947A-90753E71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3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301-2BC1-47B5-8B87-3642947F8FA7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9A8E8E4-EBC5-40B1-947A-90753E71C4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43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301-2BC1-47B5-8B87-3642947F8FA7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9A8E8E4-EBC5-40B1-947A-90753E71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727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301-2BC1-47B5-8B87-3642947F8FA7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E8E4-EBC5-40B1-947A-90753E71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572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301-2BC1-47B5-8B87-3642947F8FA7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E8E4-EBC5-40B1-947A-90753E71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22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301-2BC1-47B5-8B87-3642947F8FA7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E8E4-EBC5-40B1-947A-90753E71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28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301-2BC1-47B5-8B87-3642947F8FA7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9A8E8E4-EBC5-40B1-947A-90753E71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29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301-2BC1-47B5-8B87-3642947F8FA7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9A8E8E4-EBC5-40B1-947A-90753E71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301-2BC1-47B5-8B87-3642947F8FA7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9A8E8E4-EBC5-40B1-947A-90753E71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64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301-2BC1-47B5-8B87-3642947F8FA7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E8E4-EBC5-40B1-947A-90753E71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85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301-2BC1-47B5-8B87-3642947F8FA7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E8E4-EBC5-40B1-947A-90753E71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57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301-2BC1-47B5-8B87-3642947F8FA7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E8E4-EBC5-40B1-947A-90753E71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56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D301-2BC1-47B5-8B87-3642947F8FA7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9A8E8E4-EBC5-40B1-947A-90753E71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49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D301-2BC1-47B5-8B87-3642947F8FA7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A8E8E4-EBC5-40B1-947A-90753E71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70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D-lab</a:t>
            </a:r>
            <a:r>
              <a:rPr lang="zh-TW" altLang="en-US" dirty="0" smtClean="0"/>
              <a:t>課堂練</a:t>
            </a:r>
            <a:r>
              <a:rPr lang="zh-TW" altLang="en-US" dirty="0"/>
              <a:t>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Date: 2015/10/05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70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Exercise 1:</a:t>
            </a:r>
            <a:br>
              <a:rPr lang="en-US" altLang="zh-TW" dirty="0" smtClean="0"/>
            </a:br>
            <a:r>
              <a:rPr lang="en-US" altLang="zh-TW" dirty="0"/>
              <a:t>Design </a:t>
            </a:r>
            <a:r>
              <a:rPr lang="en-US" altLang="zh-TW" dirty="0" smtClean="0"/>
              <a:t>a Ring counter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Date: 2015/10/05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356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Ring counter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ring counter is a Shift Register (a cascade connection of flip-flops) with the output of the last flip flop connected to the input of the first. It is </a:t>
            </a:r>
            <a:r>
              <a:rPr lang="en-US" altLang="zh-TW" dirty="0" err="1"/>
              <a:t>initialised</a:t>
            </a:r>
            <a:r>
              <a:rPr lang="en-US" altLang="zh-TW" dirty="0"/>
              <a:t> such that only one of the flip flop output is 1 while the </a:t>
            </a:r>
            <a:r>
              <a:rPr lang="en-US" altLang="zh-TW" dirty="0" err="1"/>
              <a:t>remander</a:t>
            </a:r>
            <a:r>
              <a:rPr lang="en-US" altLang="zh-TW" dirty="0"/>
              <a:t> is 0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1026" name="Picture 2" descr="https://upload.wikimedia.org/wikipedia/commons/thumb/e/e8/JohnsonCounter2.png/400px-JohnsonCount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358" y="4117889"/>
            <a:ext cx="4870155" cy="214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77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1:</a:t>
            </a:r>
            <a:br>
              <a:rPr lang="en-US" altLang="zh-TW" dirty="0"/>
            </a:br>
            <a:r>
              <a:rPr lang="en-US" altLang="zh-TW" dirty="0"/>
              <a:t>Design a </a:t>
            </a:r>
            <a:r>
              <a:rPr lang="en-US" altLang="zh-TW" dirty="0" smtClean="0"/>
              <a:t>4-bits Ring </a:t>
            </a:r>
            <a:r>
              <a:rPr lang="en-US" altLang="zh-TW" dirty="0"/>
              <a:t>counter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this exercise, </a:t>
            </a:r>
            <a:r>
              <a:rPr lang="en-US" altLang="zh-TW" dirty="0"/>
              <a:t>you will </a:t>
            </a:r>
            <a:r>
              <a:rPr lang="en-US" altLang="zh-TW" dirty="0" smtClean="0"/>
              <a:t>design a </a:t>
            </a:r>
            <a:r>
              <a:rPr lang="en-US" altLang="zh-TW" b="1" dirty="0">
                <a:solidFill>
                  <a:schemeClr val="tx1"/>
                </a:solidFill>
              </a:rPr>
              <a:t>4-bits</a:t>
            </a:r>
            <a:r>
              <a:rPr lang="en-US" altLang="zh-TW" dirty="0"/>
              <a:t> Ring </a:t>
            </a:r>
            <a:r>
              <a:rPr lang="en-US" altLang="zh-TW" dirty="0" smtClean="0"/>
              <a:t>counter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r>
              <a:rPr lang="en-US" altLang="zh-TW" dirty="0" smtClean="0"/>
              <a:t>The initial value = 4’b0001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請用</a:t>
            </a:r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r>
              <a:rPr lang="zh-TW" altLang="en-US" b="1" dirty="0" smtClean="0">
                <a:solidFill>
                  <a:srgbClr val="FF0000"/>
                </a:solidFill>
              </a:rPr>
              <a:t>個</a:t>
            </a:r>
            <a:r>
              <a:rPr lang="en-US" altLang="zh-TW" b="1" dirty="0" smtClean="0">
                <a:solidFill>
                  <a:srgbClr val="FF0000"/>
                </a:solidFill>
              </a:rPr>
              <a:t>1bit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TW" b="1" dirty="0" err="1" smtClean="0">
                <a:solidFill>
                  <a:srgbClr val="FF0000"/>
                </a:solidFill>
              </a:rPr>
              <a:t>reg</a:t>
            </a:r>
            <a:r>
              <a:rPr lang="zh-TW" altLang="en-US" dirty="0" smtClean="0"/>
              <a:t>來實作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RING_COUNTER.v</a:t>
            </a:r>
            <a:r>
              <a:rPr lang="zh-TW" altLang="en-US" dirty="0" smtClean="0"/>
              <a:t>中實作你的</a:t>
            </a:r>
            <a:r>
              <a:rPr lang="en-US" altLang="zh-TW" dirty="0" smtClean="0"/>
              <a:t>design</a:t>
            </a:r>
            <a:r>
              <a:rPr lang="zh-TW" altLang="en-US" dirty="0" smtClean="0"/>
              <a:t>，然後使用</a:t>
            </a:r>
            <a:r>
              <a:rPr lang="en-US" altLang="zh-TW" dirty="0" err="1" smtClean="0"/>
              <a:t>RING_COUNTER_tb.v</a:t>
            </a:r>
            <a:r>
              <a:rPr lang="zh-TW" altLang="en-US" dirty="0" smtClean="0"/>
              <a:t>跑模擬，跑出來的結果可參考下張投影片。</a:t>
            </a:r>
            <a:endParaRPr lang="en-US" altLang="zh-TW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506"/>
              </p:ext>
            </p:extLst>
          </p:nvPr>
        </p:nvGraphicFramePr>
        <p:xfrm>
          <a:off x="2608976" y="4933294"/>
          <a:ext cx="4222460" cy="370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55615"/>
                <a:gridCol w="1055615"/>
                <a:gridCol w="1055615"/>
                <a:gridCol w="10556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3162651" y="4385855"/>
            <a:ext cx="0" cy="536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179117" y="4385855"/>
            <a:ext cx="0" cy="536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5229139" y="4385855"/>
            <a:ext cx="0" cy="536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6304328" y="4385855"/>
            <a:ext cx="0" cy="536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954474" y="5132475"/>
            <a:ext cx="5201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551490" y="4809309"/>
            <a:ext cx="90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Shift left</a:t>
            </a:r>
            <a:endParaRPr lang="zh-TW" altLang="en-US" dirty="0"/>
          </a:p>
        </p:txBody>
      </p:sp>
      <p:cxnSp>
        <p:nvCxnSpPr>
          <p:cNvPr id="19" name="肘形接點 18"/>
          <p:cNvCxnSpPr/>
          <p:nvPr/>
        </p:nvCxnSpPr>
        <p:spPr>
          <a:xfrm>
            <a:off x="3162651" y="4721414"/>
            <a:ext cx="3141677" cy="1468074"/>
          </a:xfrm>
          <a:prstGeom prst="bentConnector3">
            <a:avLst>
              <a:gd name="adj1" fmla="val -3384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6304328" y="5308644"/>
            <a:ext cx="0" cy="880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5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Diagram</a:t>
            </a:r>
            <a:endParaRPr lang="zh-TW" altLang="en-US" dirty="0"/>
          </a:p>
        </p:txBody>
      </p:sp>
      <p:pic>
        <p:nvPicPr>
          <p:cNvPr id="4" name="內容版面配置區 3" descr="ISim (P.20131013) - [Default.wcfg]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3" t="10806" r="29505" b="58781"/>
          <a:stretch/>
        </p:blipFill>
        <p:spPr>
          <a:xfrm>
            <a:off x="679507" y="2206303"/>
            <a:ext cx="8102103" cy="3087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432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Exercise 2:</a:t>
            </a:r>
            <a:br>
              <a:rPr lang="en-US" altLang="zh-TW" dirty="0" smtClean="0"/>
            </a:br>
            <a:r>
              <a:rPr lang="en-US" altLang="zh-TW" dirty="0"/>
              <a:t>Traffic light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237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Traffic light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1500" dirty="0"/>
              <a:t>使用有限狀態機設計一個有紅、黃、綠三種狀態的交通號誌燈</a:t>
            </a:r>
            <a:endParaRPr lang="en-US" altLang="zh-TW" sz="1500" dirty="0"/>
          </a:p>
          <a:p>
            <a:r>
              <a:rPr lang="zh-TW" altLang="en-US" sz="1500" dirty="0"/>
              <a:t>設計方式</a:t>
            </a:r>
            <a:endParaRPr lang="en-US" altLang="zh-TW" sz="1500" dirty="0"/>
          </a:p>
          <a:p>
            <a:pPr lvl="1"/>
            <a:r>
              <a:rPr lang="zh-TW" altLang="en-US" sz="1200" dirty="0"/>
              <a:t>參考壓縮檔內的</a:t>
            </a:r>
            <a:r>
              <a:rPr lang="en-US" altLang="zh-TW" sz="1200" dirty="0"/>
              <a:t>”</a:t>
            </a:r>
            <a:r>
              <a:rPr lang="en-US" altLang="zh-TW" sz="1200" dirty="0" err="1"/>
              <a:t>traffic_light.v</a:t>
            </a:r>
            <a:r>
              <a:rPr lang="en-US" altLang="zh-TW" sz="1200" dirty="0"/>
              <a:t>”</a:t>
            </a:r>
            <a:r>
              <a:rPr lang="zh-TW" altLang="en-US" sz="1200" dirty="0"/>
              <a:t>，此為兩種狀態的版本</a:t>
            </a:r>
            <a:endParaRPr lang="en-US" altLang="zh-TW" sz="1200" dirty="0"/>
          </a:p>
          <a:p>
            <a:pPr lvl="1"/>
            <a:r>
              <a:rPr lang="zh-TW" altLang="en-US" sz="1300" b="1" dirty="0"/>
              <a:t>完成</a:t>
            </a:r>
            <a:r>
              <a:rPr lang="en-US" altLang="zh-TW" sz="1300" b="1" dirty="0"/>
              <a:t>”</a:t>
            </a:r>
            <a:r>
              <a:rPr lang="en-US" altLang="zh-TW" sz="1300" b="1" dirty="0" err="1"/>
              <a:t>traffic_light_hw.v</a:t>
            </a:r>
            <a:r>
              <a:rPr lang="en-US" altLang="zh-TW" sz="1300" b="1" dirty="0"/>
              <a:t>”</a:t>
            </a:r>
            <a:r>
              <a:rPr lang="zh-TW" altLang="en-US" sz="1300" b="1" dirty="0"/>
              <a:t>，修改成三種狀態的交通號誌燈</a:t>
            </a:r>
            <a:endParaRPr lang="en-US" altLang="zh-TW" sz="1300" b="1" dirty="0"/>
          </a:p>
          <a:p>
            <a:r>
              <a:rPr lang="zh-TW" altLang="en-US" sz="1500" dirty="0"/>
              <a:t>輸出介面</a:t>
            </a:r>
            <a:endParaRPr lang="en-US" altLang="zh-TW" sz="1500" dirty="0"/>
          </a:p>
          <a:p>
            <a:pPr lvl="1"/>
            <a:r>
              <a:rPr lang="en-US" altLang="zh-TW" sz="1200" dirty="0" err="1"/>
              <a:t>green_light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red_light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yellow_light</a:t>
            </a:r>
            <a:endParaRPr lang="en-US" altLang="zh-TW" sz="1200" dirty="0"/>
          </a:p>
          <a:p>
            <a:r>
              <a:rPr lang="zh-TW" altLang="en-US" sz="1500" dirty="0"/>
              <a:t>規格說明</a:t>
            </a:r>
            <a:endParaRPr lang="en-US" altLang="zh-TW" sz="1500" dirty="0"/>
          </a:p>
          <a:p>
            <a:pPr lvl="1"/>
            <a:r>
              <a:rPr lang="zh-TW" altLang="en-US" sz="1200" dirty="0"/>
              <a:t>一個循環為</a:t>
            </a:r>
            <a:r>
              <a:rPr lang="en-US" altLang="zh-TW" sz="1200" dirty="0">
                <a:solidFill>
                  <a:srgbClr val="FF0000"/>
                </a:solidFill>
              </a:rPr>
              <a:t>10</a:t>
            </a:r>
            <a:r>
              <a:rPr lang="zh-TW" altLang="en-US" sz="1200" dirty="0"/>
              <a:t>個</a:t>
            </a:r>
            <a:r>
              <a:rPr lang="en-US" altLang="zh-TW" sz="1200" dirty="0"/>
              <a:t>clock</a:t>
            </a:r>
            <a:r>
              <a:rPr lang="zh-TW" altLang="en-US" sz="1200" dirty="0"/>
              <a:t> </a:t>
            </a:r>
            <a:r>
              <a:rPr lang="en-US" altLang="zh-TW" sz="1200" dirty="0"/>
              <a:t>cycle</a:t>
            </a:r>
          </a:p>
          <a:p>
            <a:pPr lvl="1"/>
            <a:r>
              <a:rPr lang="zh-TW" altLang="en-US" sz="1200" dirty="0"/>
              <a:t>亮燈順序為</a:t>
            </a:r>
            <a:r>
              <a:rPr lang="en-US" altLang="zh-TW" sz="1200" dirty="0"/>
              <a:t>:</a:t>
            </a:r>
            <a:r>
              <a:rPr lang="zh-TW" altLang="en-US" sz="1200" dirty="0"/>
              <a:t> 紅</a:t>
            </a:r>
            <a:r>
              <a:rPr lang="en-US" altLang="zh-TW" sz="1200" dirty="0"/>
              <a:t>-&gt;</a:t>
            </a:r>
            <a:r>
              <a:rPr lang="zh-TW" altLang="en-US" sz="1200" dirty="0"/>
              <a:t> 綠 </a:t>
            </a:r>
            <a:r>
              <a:rPr lang="en-US" altLang="zh-TW" sz="1200" dirty="0"/>
              <a:t>-&gt;</a:t>
            </a:r>
            <a:r>
              <a:rPr lang="zh-TW" altLang="en-US" sz="1200" dirty="0"/>
              <a:t> 黃 </a:t>
            </a:r>
            <a:r>
              <a:rPr lang="en-US" altLang="zh-TW" sz="1200" dirty="0"/>
              <a:t>-&gt;</a:t>
            </a:r>
            <a:r>
              <a:rPr lang="zh-TW" altLang="en-US" sz="1200" dirty="0"/>
              <a:t> 紅 </a:t>
            </a:r>
            <a:r>
              <a:rPr lang="en-US" altLang="zh-TW" sz="1200" dirty="0"/>
              <a:t>(</a:t>
            </a:r>
            <a:r>
              <a:rPr lang="zh-TW" altLang="en-US" sz="1200" dirty="0"/>
              <a:t>紅燈 </a:t>
            </a:r>
            <a:r>
              <a:rPr lang="en-US" altLang="zh-TW" sz="1200" dirty="0">
                <a:sym typeface="Wingdings" panose="05000000000000000000" pitchFamily="2" charset="2"/>
              </a:rPr>
              <a:t> </a:t>
            </a:r>
            <a:r>
              <a:rPr lang="en-US" altLang="zh-TW" sz="1200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zh-TW" altLang="en-US" sz="1200" dirty="0"/>
              <a:t>個</a:t>
            </a:r>
            <a:r>
              <a:rPr lang="en-US" altLang="zh-TW" sz="1200" dirty="0"/>
              <a:t>clock</a:t>
            </a:r>
            <a:r>
              <a:rPr lang="zh-TW" altLang="en-US" sz="1200" dirty="0"/>
              <a:t> </a:t>
            </a:r>
            <a:r>
              <a:rPr lang="en-US" altLang="zh-TW" sz="1200" dirty="0"/>
              <a:t>cycle; </a:t>
            </a:r>
            <a:r>
              <a:rPr lang="zh-TW" altLang="en-US" sz="1200" dirty="0"/>
              <a:t>綠燈 </a:t>
            </a:r>
            <a:r>
              <a:rPr lang="en-US" altLang="zh-TW" sz="1200" dirty="0">
                <a:sym typeface="Wingdings" panose="05000000000000000000" pitchFamily="2" charset="2"/>
              </a:rPr>
              <a:t> </a:t>
            </a:r>
            <a:r>
              <a:rPr lang="en-US" altLang="zh-TW" sz="1200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zh-TW" altLang="en-US" sz="1200" dirty="0"/>
              <a:t>個</a:t>
            </a:r>
            <a:r>
              <a:rPr lang="en-US" altLang="zh-TW" sz="1200" dirty="0"/>
              <a:t>clock</a:t>
            </a:r>
            <a:r>
              <a:rPr lang="zh-TW" altLang="en-US" sz="1200" dirty="0"/>
              <a:t> </a:t>
            </a:r>
            <a:r>
              <a:rPr lang="en-US" altLang="zh-TW" sz="1200" dirty="0"/>
              <a:t>cycle; </a:t>
            </a:r>
            <a:r>
              <a:rPr lang="zh-TW" altLang="en-US" sz="1200" dirty="0"/>
              <a:t>黃燈 </a:t>
            </a:r>
            <a:r>
              <a:rPr lang="en-US" altLang="zh-TW" sz="1200" dirty="0">
                <a:sym typeface="Wingdings" panose="05000000000000000000" pitchFamily="2" charset="2"/>
              </a:rPr>
              <a:t> </a:t>
            </a:r>
            <a:r>
              <a:rPr lang="en-US" altLang="zh-TW" sz="12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zh-TW" altLang="en-US" sz="1200" dirty="0"/>
              <a:t>個</a:t>
            </a:r>
            <a:r>
              <a:rPr lang="en-US" altLang="zh-TW" sz="1200" dirty="0"/>
              <a:t>clock</a:t>
            </a:r>
            <a:r>
              <a:rPr lang="zh-TW" altLang="en-US" sz="1200" dirty="0"/>
              <a:t> </a:t>
            </a:r>
            <a:r>
              <a:rPr lang="en-US" altLang="zh-TW" sz="1200" dirty="0"/>
              <a:t>cycle </a:t>
            </a:r>
            <a:r>
              <a:rPr lang="en-US" altLang="zh-TW" sz="1200" dirty="0" smtClean="0"/>
              <a:t>)</a:t>
            </a:r>
          </a:p>
          <a:p>
            <a:pPr marL="457200" lvl="1" indent="0">
              <a:buNone/>
            </a:pPr>
            <a:r>
              <a:rPr lang="en-US" altLang="zh-TW" sz="1200" dirty="0" smtClean="0">
                <a:hlinkClick r:id="rId2" action="ppaction://hlinksldjump"/>
              </a:rPr>
              <a:t>(</a:t>
            </a:r>
            <a:r>
              <a:rPr lang="zh-TW" altLang="en-US" sz="1200" dirty="0" smtClean="0">
                <a:hlinkClick r:id="rId2" action="ppaction://hlinksldjump"/>
              </a:rPr>
              <a:t>看投影片第</a:t>
            </a:r>
            <a:r>
              <a:rPr lang="en-US" altLang="zh-TW" sz="1200" dirty="0" smtClean="0">
                <a:hlinkClick r:id="rId2" action="ppaction://hlinksldjump"/>
              </a:rPr>
              <a:t>9</a:t>
            </a:r>
            <a:r>
              <a:rPr lang="zh-TW" altLang="en-US" sz="1200" dirty="0" smtClean="0">
                <a:hlinkClick r:id="rId2" action="ppaction://hlinksldjump"/>
              </a:rPr>
              <a:t>頁</a:t>
            </a:r>
            <a:r>
              <a:rPr lang="en-US" altLang="zh-TW" sz="1200" dirty="0" smtClean="0">
                <a:hlinkClick r:id="rId2" action="ppaction://hlinksldjump"/>
              </a:rPr>
              <a:t>)</a:t>
            </a:r>
            <a:endParaRPr lang="en-US" altLang="zh-TW" sz="1200" dirty="0"/>
          </a:p>
          <a:p>
            <a:r>
              <a:rPr lang="zh-TW" altLang="en-US" sz="1500" dirty="0"/>
              <a:t>測試</a:t>
            </a:r>
            <a:endParaRPr lang="en-US" altLang="zh-TW" sz="1500" dirty="0"/>
          </a:p>
          <a:p>
            <a:pPr lvl="1"/>
            <a:r>
              <a:rPr lang="zh-TW" altLang="en-US" sz="1200" dirty="0"/>
              <a:t>壓縮檔內的 </a:t>
            </a:r>
            <a:r>
              <a:rPr lang="en-US" altLang="zh-TW" sz="1200" dirty="0"/>
              <a:t>“</a:t>
            </a:r>
            <a:r>
              <a:rPr lang="en-US" altLang="zh-TW" sz="1200" dirty="0" err="1"/>
              <a:t>traffic_light_tb.v</a:t>
            </a:r>
            <a:r>
              <a:rPr lang="en-US" altLang="zh-TW" sz="1200" dirty="0"/>
              <a:t>” </a:t>
            </a:r>
            <a:r>
              <a:rPr lang="zh-TW" altLang="en-US" sz="1200" dirty="0"/>
              <a:t>用來測試 </a:t>
            </a:r>
            <a:r>
              <a:rPr lang="en-US" altLang="zh-TW" sz="1200" dirty="0"/>
              <a:t>“</a:t>
            </a:r>
            <a:r>
              <a:rPr lang="en-US" altLang="zh-TW" sz="1200" dirty="0" err="1"/>
              <a:t>traffic_light.v</a:t>
            </a:r>
            <a:r>
              <a:rPr lang="en-US" altLang="zh-TW" sz="1200" dirty="0"/>
              <a:t>”</a:t>
            </a:r>
          </a:p>
          <a:p>
            <a:pPr lvl="1"/>
            <a:r>
              <a:rPr lang="zh-TW" altLang="en-US" sz="1200" dirty="0"/>
              <a:t>壓縮檔內的 </a:t>
            </a:r>
            <a:r>
              <a:rPr lang="en-US" altLang="zh-TW" sz="1200" dirty="0"/>
              <a:t>“</a:t>
            </a:r>
            <a:r>
              <a:rPr lang="en-US" altLang="zh-TW" sz="1200" dirty="0" err="1"/>
              <a:t>tb_traffic_light_hw.v</a:t>
            </a:r>
            <a:r>
              <a:rPr lang="en-US" altLang="zh-TW" sz="1200" dirty="0"/>
              <a:t>”</a:t>
            </a:r>
            <a:r>
              <a:rPr lang="zh-TW" altLang="en-US" sz="1200" dirty="0"/>
              <a:t> 用來測試 </a:t>
            </a:r>
            <a:r>
              <a:rPr lang="en-US" altLang="zh-TW" sz="1200" dirty="0"/>
              <a:t>“</a:t>
            </a:r>
            <a:r>
              <a:rPr lang="en-US" altLang="zh-TW" sz="1200" dirty="0" err="1"/>
              <a:t>traffic_light_hw.v</a:t>
            </a:r>
            <a:r>
              <a:rPr lang="en-US" altLang="zh-TW" sz="1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945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traffic_light.v</a:t>
            </a:r>
            <a:r>
              <a:rPr lang="en-US" altLang="zh-TW" dirty="0" smtClean="0"/>
              <a:t> </a:t>
            </a:r>
            <a:r>
              <a:rPr lang="zh-TW" altLang="en-US" dirty="0" smtClean="0"/>
              <a:t>輸出</a:t>
            </a:r>
            <a:r>
              <a:rPr lang="zh-TW" altLang="en-US" dirty="0" smtClean="0"/>
              <a:t>波</a:t>
            </a:r>
            <a:r>
              <a:rPr lang="zh-TW" altLang="en-US" dirty="0"/>
              <a:t>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940829"/>
            <a:ext cx="7886700" cy="10701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97211" y="3399358"/>
            <a:ext cx="370703" cy="2566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" name="文字方塊 7"/>
          <p:cNvSpPr txBox="1"/>
          <p:nvPr/>
        </p:nvSpPr>
        <p:spPr>
          <a:xfrm>
            <a:off x="2187146" y="4261779"/>
            <a:ext cx="90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一個</a:t>
            </a:r>
            <a:r>
              <a:rPr lang="en-US" altLang="zh-TW" sz="900" dirty="0"/>
              <a:t>clock cycle</a:t>
            </a:r>
            <a:endParaRPr lang="zh-TW" altLang="en-US" sz="900" dirty="0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582562" y="3729653"/>
            <a:ext cx="0" cy="513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51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traffic_light_hw.v</a:t>
            </a:r>
            <a:r>
              <a:rPr lang="zh-TW" altLang="en-US" dirty="0" smtClean="0"/>
              <a:t>輸出波形圖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75" y="3495444"/>
            <a:ext cx="8716679" cy="15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8003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207</TotalTime>
  <Words>275</Words>
  <Application>Microsoft Office PowerPoint</Application>
  <PresentationFormat>如螢幕大小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Century Gothic</vt:lpstr>
      <vt:lpstr>Wingdings</vt:lpstr>
      <vt:lpstr>Wingdings 3</vt:lpstr>
      <vt:lpstr>絲縷</vt:lpstr>
      <vt:lpstr>D-lab課堂練習</vt:lpstr>
      <vt:lpstr>Exercise 1: Design a Ring counter</vt:lpstr>
      <vt:lpstr>Ring counter</vt:lpstr>
      <vt:lpstr>Exercise 1: Design a 4-bits Ring counter</vt:lpstr>
      <vt:lpstr>Timing Diagram</vt:lpstr>
      <vt:lpstr>Exercise 2: Traffic light</vt:lpstr>
      <vt:lpstr>Traffic light</vt:lpstr>
      <vt:lpstr>traffic_light.v 輸出波形</vt:lpstr>
      <vt:lpstr>traffic_light_hw.v輸出波形圖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10/5 lab Ring counter</dc:title>
  <dc:creator>phenix</dc:creator>
  <cp:lastModifiedBy>phenix</cp:lastModifiedBy>
  <cp:revision>14</cp:revision>
  <dcterms:created xsi:type="dcterms:W3CDTF">2015-10-02T10:02:54Z</dcterms:created>
  <dcterms:modified xsi:type="dcterms:W3CDTF">2015-10-05T08:40:16Z</dcterms:modified>
</cp:coreProperties>
</file>