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112"/>
    <p:restoredTop sz="92582"/>
  </p:normalViewPr>
  <p:slideViewPr>
    <p:cSldViewPr snapToGrid="0" snapToObjects="1">
      <p:cViewPr varScale="1">
        <p:scale>
          <a:sx n="68" d="100"/>
          <a:sy n="68" d="100"/>
        </p:scale>
        <p:origin x="21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04629797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9442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Fill in appropriate/key data set descriptions.</a:t>
            </a:r>
          </a:p>
          <a:p>
            <a:pPr lvl="0">
              <a:spcBef>
                <a:spcPts val="0"/>
              </a:spcBef>
              <a:buNone/>
            </a:pPr>
            <a:r>
              <a:rPr lang="en"/>
              <a:t>In your script, be sure to make clear how this is a data science story.  State in your own words YOUR opinion of why the different kinds and sources of data are so important for Eglence to be able to identify new revenue opportunities.</a:t>
            </a:r>
          </a:p>
        </p:txBody>
      </p:sp>
    </p:spTree>
    <p:extLst>
      <p:ext uri="{BB962C8B-B14F-4D97-AF65-F5344CB8AC3E}">
        <p14:creationId xmlns:p14="http://schemas.microsoft.com/office/powerpoint/2010/main" val="819914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Assuming you have &lt;2 minutes for this slide, what is the most important thing(s) to convey from your experience with exploring the data?</a:t>
            </a:r>
          </a:p>
        </p:txBody>
      </p:sp>
    </p:spTree>
    <p:extLst>
      <p:ext uri="{BB962C8B-B14F-4D97-AF65-F5344CB8AC3E}">
        <p14:creationId xmlns:p14="http://schemas.microsoft.com/office/powerpoint/2010/main" val="2042930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Assume you have 2 minutes to present what you perceive to be the most important or remarkable points from your classification analysis.</a:t>
            </a:r>
          </a:p>
        </p:txBody>
      </p:sp>
    </p:spTree>
    <p:extLst>
      <p:ext uri="{BB962C8B-B14F-4D97-AF65-F5344CB8AC3E}">
        <p14:creationId xmlns:p14="http://schemas.microsoft.com/office/powerpoint/2010/main" val="1567205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Assume you have 2 minutes to present what you perceive to be the most important or remarkable points from your classification analysis.</a:t>
            </a:r>
          </a:p>
        </p:txBody>
      </p:sp>
    </p:spTree>
    <p:extLst>
      <p:ext uri="{BB962C8B-B14F-4D97-AF65-F5344CB8AC3E}">
        <p14:creationId xmlns:p14="http://schemas.microsoft.com/office/powerpoint/2010/main" val="1138378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Assume you have 2 minutes to present what you perceive to be the most important or remarkable points from your graph analysis</a:t>
            </a:r>
          </a:p>
        </p:txBody>
      </p:sp>
    </p:spTree>
    <p:extLst>
      <p:ext uri="{BB962C8B-B14F-4D97-AF65-F5344CB8AC3E}">
        <p14:creationId xmlns:p14="http://schemas.microsoft.com/office/powerpoint/2010/main" val="798562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From your own viewpoint, make one recommendation/action the Eglence should follow to improve their business.  Be sure to explain your rationale.</a:t>
            </a:r>
          </a:p>
        </p:txBody>
      </p:sp>
    </p:spTree>
    <p:extLst>
      <p:ext uri="{BB962C8B-B14F-4D97-AF65-F5344CB8AC3E}">
        <p14:creationId xmlns:p14="http://schemas.microsoft.com/office/powerpoint/2010/main" val="1819585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lIns="91425" tIns="91425" rIns="91425" bIns="91425" anchor="b"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17" name="Shape 17"/>
          <p:cNvSpPr txBox="1">
            <a:spLocks noGrp="1"/>
          </p:cNvSpPr>
          <p:nvPr>
            <p:ph type="subTitle" idx="1"/>
          </p:nvPr>
        </p:nvSpPr>
        <p:spPr>
          <a:xfrm>
            <a:off x="598088" y="2715912"/>
            <a:ext cx="8222100"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lIns="91425" tIns="91425" rIns="91425" bIns="91425" anchor="ctr"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4891594"/>
              <a:ext cx="9144000" cy="2520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7113588" y="106"/>
              <a:ext cx="1015200" cy="10152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598100" y="680053"/>
            <a:ext cx="8222100" cy="1934100"/>
          </a:xfrm>
          <a:prstGeom prst="rect">
            <a:avLst/>
          </a:prstGeom>
        </p:spPr>
        <p:txBody>
          <a:bodyPr lIns="91425" tIns="91425" rIns="91425" bIns="91425" anchor="b" anchorCtr="0">
            <a:noAutofit/>
          </a:bodyPr>
          <a:lstStyle/>
          <a:p>
            <a:pPr lvl="0">
              <a:spcBef>
                <a:spcPts val="0"/>
              </a:spcBef>
              <a:buNone/>
            </a:pPr>
            <a:endParaRPr b="1"/>
          </a:p>
          <a:p>
            <a:pPr lvl="0" algn="ctr" rtl="0">
              <a:spcBef>
                <a:spcPts val="0"/>
              </a:spcBef>
              <a:buNone/>
            </a:pPr>
            <a:r>
              <a:rPr lang="en"/>
              <a:t>How can we increase revenue </a:t>
            </a:r>
          </a:p>
          <a:p>
            <a:pPr lvl="0" algn="ctr" rtl="0">
              <a:spcBef>
                <a:spcPts val="0"/>
              </a:spcBef>
              <a:buNone/>
            </a:pPr>
            <a:r>
              <a:rPr lang="en"/>
              <a:t>from</a:t>
            </a:r>
          </a:p>
          <a:p>
            <a:pPr lvl="0" algn="ctr">
              <a:spcBef>
                <a:spcPts val="0"/>
              </a:spcBef>
              <a:buNone/>
            </a:pPr>
            <a:r>
              <a:rPr lang="en"/>
              <a:t>Catch the Pink Flamingo?</a:t>
            </a:r>
          </a:p>
        </p:txBody>
      </p:sp>
      <p:sp>
        <p:nvSpPr>
          <p:cNvPr id="86" name="Shape 86"/>
          <p:cNvSpPr txBox="1">
            <a:spLocks noGrp="1"/>
          </p:cNvSpPr>
          <p:nvPr>
            <p:ph type="subTitle" idx="1"/>
          </p:nvPr>
        </p:nvSpPr>
        <p:spPr>
          <a:xfrm>
            <a:off x="598088" y="2715912"/>
            <a:ext cx="8222100" cy="432900"/>
          </a:xfrm>
          <a:prstGeom prst="rect">
            <a:avLst/>
          </a:prstGeom>
          <a:solidFill>
            <a:srgbClr val="FFFF00"/>
          </a:solidFill>
        </p:spPr>
        <p:txBody>
          <a:bodyPr lIns="91425" tIns="91425" rIns="91425" bIns="91425" anchor="t" anchorCtr="0">
            <a:noAutofit/>
          </a:bodyPr>
          <a:lstStyle/>
          <a:p>
            <a:pPr lvl="0">
              <a:spcBef>
                <a:spcPts val="0"/>
              </a:spcBef>
              <a:buNone/>
            </a:pPr>
            <a:r>
              <a:rPr lang="en-US" altLang="zh-CN" dirty="0" smtClean="0">
                <a:solidFill>
                  <a:srgbClr val="073763"/>
                </a:solidFill>
              </a:rPr>
              <a:t>Zhan</a:t>
            </a:r>
            <a:r>
              <a:rPr lang="zh-CN" altLang="en-US" dirty="0" smtClean="0">
                <a:solidFill>
                  <a:srgbClr val="073763"/>
                </a:solidFill>
              </a:rPr>
              <a:t> </a:t>
            </a:r>
            <a:r>
              <a:rPr lang="en-US" altLang="zh-CN" dirty="0" err="1" smtClean="0">
                <a:solidFill>
                  <a:srgbClr val="073763"/>
                </a:solidFill>
              </a:rPr>
              <a:t>Jiefan</a:t>
            </a:r>
            <a:endParaRPr lang="en" dirty="0">
              <a:solidFill>
                <a:srgbClr val="07376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dirty="0"/>
              <a:t>Problem Statement </a:t>
            </a:r>
          </a:p>
        </p:txBody>
      </p:sp>
      <p:sp>
        <p:nvSpPr>
          <p:cNvPr id="92" name="Shape 92"/>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r>
              <a:rPr lang="en" dirty="0"/>
              <a:t>How can we use the following data sets to understand options for increasing revenue from game </a:t>
            </a:r>
            <a:r>
              <a:rPr lang="en" dirty="0" smtClean="0"/>
              <a:t>players?</a:t>
            </a:r>
            <a:endParaRPr lang="en-US" dirty="0" smtClean="0"/>
          </a:p>
          <a:p>
            <a:pPr lvl="0"/>
            <a:r>
              <a:rPr lang="en-US" dirty="0" smtClean="0"/>
              <a:t>ad-</a:t>
            </a:r>
            <a:r>
              <a:rPr lang="en-US" dirty="0" err="1" smtClean="0"/>
              <a:t>clicks.csv</a:t>
            </a:r>
            <a:endParaRPr lang="en-US" dirty="0" smtClean="0"/>
          </a:p>
          <a:p>
            <a:pPr lvl="0"/>
            <a:r>
              <a:rPr lang="en-US" dirty="0" smtClean="0"/>
              <a:t>buy-</a:t>
            </a:r>
            <a:r>
              <a:rPr lang="en-US" dirty="0" err="1" smtClean="0"/>
              <a:t>clicks.csv</a:t>
            </a:r>
            <a:endParaRPr lang="en-US" dirty="0" smtClean="0"/>
          </a:p>
          <a:p>
            <a:pPr lvl="0"/>
            <a:r>
              <a:rPr lang="en-US" dirty="0" err="1" smtClean="0"/>
              <a:t>users.csv</a:t>
            </a:r>
            <a:endParaRPr lang="en-US" dirty="0" smtClean="0"/>
          </a:p>
          <a:p>
            <a:pPr lvl="0"/>
            <a:r>
              <a:rPr lang="en-US" dirty="0" err="1"/>
              <a:t>team.csv</a:t>
            </a:r>
            <a:endParaRPr lang="en-US" dirty="0"/>
          </a:p>
        </p:txBody>
      </p:sp>
      <p:sp>
        <p:nvSpPr>
          <p:cNvPr id="5" name="Shape 92"/>
          <p:cNvSpPr txBox="1">
            <a:spLocks/>
          </p:cNvSpPr>
          <p:nvPr/>
        </p:nvSpPr>
        <p:spPr>
          <a:xfrm>
            <a:off x="3359700" y="2068075"/>
            <a:ext cx="4069800" cy="33390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Roboto"/>
              <a:buNone/>
              <a:defRPr sz="1800" b="0" i="0" u="none" strike="noStrike" cap="none">
                <a:solidFill>
                  <a:schemeClr val="dk2"/>
                </a:solidFill>
                <a:latin typeface="Roboto"/>
                <a:ea typeface="Roboto"/>
                <a:cs typeface="Roboto"/>
                <a:sym typeface="Roboto"/>
              </a:defRPr>
            </a:lvl1pPr>
            <a:lvl2pPr marR="0" lvl="1"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2pPr>
            <a:lvl3pPr marR="0" lvl="2"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3pPr>
            <a:lvl4pPr marR="0" lvl="3"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4pPr>
            <a:lvl5pPr marR="0" lvl="4"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5pPr>
            <a:lvl6pPr marR="0" lvl="5"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6pPr>
            <a:lvl7pPr marR="0" lvl="6"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7pPr>
            <a:lvl8pPr marR="0" lvl="7"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8pPr>
            <a:lvl9pPr marR="0" lvl="8"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9pPr>
          </a:lstStyle>
          <a:p>
            <a:r>
              <a:rPr lang="en-US" dirty="0" smtClean="0"/>
              <a:t>team-</a:t>
            </a:r>
            <a:r>
              <a:rPr lang="en-US" dirty="0" err="1" smtClean="0"/>
              <a:t>assignments.csv</a:t>
            </a:r>
            <a:endParaRPr lang="en-US" dirty="0" smtClean="0"/>
          </a:p>
          <a:p>
            <a:r>
              <a:rPr lang="en-US" dirty="0" smtClean="0"/>
              <a:t>level-</a:t>
            </a:r>
            <a:r>
              <a:rPr lang="en-US" dirty="0" err="1" smtClean="0"/>
              <a:t>events.csv</a:t>
            </a:r>
            <a:endParaRPr lang="en-US" dirty="0" smtClean="0"/>
          </a:p>
          <a:p>
            <a:r>
              <a:rPr lang="en-US" dirty="0" smtClean="0"/>
              <a:t>user-</a:t>
            </a:r>
            <a:r>
              <a:rPr lang="en-US" dirty="0" err="1" smtClean="0"/>
              <a:t>session.csv</a:t>
            </a:r>
            <a:endParaRPr lang="en-US" dirty="0" smtClean="0"/>
          </a:p>
          <a:p>
            <a:r>
              <a:rPr lang="en-US" dirty="0"/>
              <a:t>game-</a:t>
            </a:r>
            <a:r>
              <a:rPr lang="en-US" dirty="0" err="1"/>
              <a:t>clicks.csv</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 dirty="0"/>
              <a:t>Data Exploration Overview</a:t>
            </a:r>
          </a:p>
        </p:txBody>
      </p:sp>
      <p:sp>
        <p:nvSpPr>
          <p:cNvPr id="98" name="Shape 98"/>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rtl="0">
              <a:spcBef>
                <a:spcPts val="0"/>
              </a:spcBef>
              <a:buNone/>
            </a:pPr>
            <a:endParaRPr dirty="0"/>
          </a:p>
        </p:txBody>
      </p:sp>
      <p:pic>
        <p:nvPicPr>
          <p:cNvPr id="5" name="图片 4"/>
          <p:cNvPicPr/>
          <p:nvPr/>
        </p:nvPicPr>
        <p:blipFill>
          <a:blip r:embed="rId3"/>
          <a:stretch>
            <a:fillRect/>
          </a:stretch>
        </p:blipFill>
        <p:spPr>
          <a:xfrm>
            <a:off x="311700" y="2632710"/>
            <a:ext cx="3822150" cy="1554480"/>
          </a:xfrm>
          <a:prstGeom prst="rect">
            <a:avLst/>
          </a:prstGeom>
        </p:spPr>
      </p:pic>
      <p:sp>
        <p:nvSpPr>
          <p:cNvPr id="3" name="矩形 2"/>
          <p:cNvSpPr/>
          <p:nvPr/>
        </p:nvSpPr>
        <p:spPr>
          <a:xfrm>
            <a:off x="311700" y="2097136"/>
            <a:ext cx="3467616" cy="307777"/>
          </a:xfrm>
          <a:prstGeom prst="rect">
            <a:avLst/>
          </a:prstGeom>
        </p:spPr>
        <p:txBody>
          <a:bodyPr wrap="none">
            <a:spAutoFit/>
          </a:bodyPr>
          <a:lstStyle/>
          <a:p>
            <a:r>
              <a:rPr lang="en-US" altLang="zh-CN" dirty="0">
                <a:latin typeface="Arial" charset="0"/>
                <a:ea typeface="DengXian" charset="-122"/>
              </a:rPr>
              <a:t>how </a:t>
            </a:r>
            <a:r>
              <a:rPr lang="en-US" altLang="zh-CN" dirty="0" smtClean="0">
                <a:latin typeface="Arial" charset="0"/>
                <a:ea typeface="DengXian" charset="-122"/>
              </a:rPr>
              <a:t>many </a:t>
            </a:r>
            <a:r>
              <a:rPr lang="en-US" altLang="zh-CN" dirty="0">
                <a:latin typeface="Arial" charset="0"/>
                <a:ea typeface="DengXian" charset="-122"/>
              </a:rPr>
              <a:t>times each item is purchased:</a:t>
            </a:r>
            <a:r>
              <a:rPr lang="zh-CN" altLang="zh-CN" dirty="0"/>
              <a:t> </a:t>
            </a:r>
            <a:endParaRPr lang="zh-CN" altLang="en-US" dirty="0"/>
          </a:p>
        </p:txBody>
      </p:sp>
      <p:sp>
        <p:nvSpPr>
          <p:cNvPr id="4" name="矩形 3"/>
          <p:cNvSpPr/>
          <p:nvPr/>
        </p:nvSpPr>
        <p:spPr>
          <a:xfrm>
            <a:off x="4572000" y="2110263"/>
            <a:ext cx="4572000" cy="307777"/>
          </a:xfrm>
          <a:prstGeom prst="rect">
            <a:avLst/>
          </a:prstGeom>
        </p:spPr>
        <p:txBody>
          <a:bodyPr>
            <a:spAutoFit/>
          </a:bodyPr>
          <a:lstStyle/>
          <a:p>
            <a:r>
              <a:rPr lang="en-US" altLang="zh-CN" dirty="0">
                <a:latin typeface="Arial" charset="0"/>
                <a:ea typeface="DengXian" charset="-122"/>
              </a:rPr>
              <a:t>A histogram </a:t>
            </a:r>
            <a:r>
              <a:rPr lang="en-US" altLang="zh-CN">
                <a:latin typeface="Arial" charset="0"/>
                <a:ea typeface="DengXian" charset="-122"/>
              </a:rPr>
              <a:t>showing </a:t>
            </a:r>
            <a:r>
              <a:rPr lang="en-US" altLang="zh-CN" smtClean="0">
                <a:latin typeface="Arial" charset="0"/>
                <a:ea typeface="DengXian" charset="-122"/>
              </a:rPr>
              <a:t>each </a:t>
            </a:r>
            <a:r>
              <a:rPr lang="en-US" altLang="zh-CN" dirty="0">
                <a:latin typeface="Arial" charset="0"/>
                <a:ea typeface="DengXian" charset="-122"/>
              </a:rPr>
              <a:t>item:</a:t>
            </a:r>
            <a:r>
              <a:rPr lang="zh-CN" altLang="zh-CN" dirty="0"/>
              <a:t> </a:t>
            </a:r>
            <a:endParaRPr lang="zh-CN" altLang="en-US" dirty="0"/>
          </a:p>
        </p:txBody>
      </p:sp>
      <p:pic>
        <p:nvPicPr>
          <p:cNvPr id="8" name="图片 7"/>
          <p:cNvPicPr/>
          <p:nvPr/>
        </p:nvPicPr>
        <p:blipFill>
          <a:blip r:embed="rId4"/>
          <a:stretch>
            <a:fillRect/>
          </a:stretch>
        </p:blipFill>
        <p:spPr>
          <a:xfrm>
            <a:off x="4572000" y="2710978"/>
            <a:ext cx="3733800" cy="1458278"/>
          </a:xfrm>
          <a:prstGeom prst="rect">
            <a:avLst/>
          </a:prstGeom>
        </p:spPr>
      </p:pic>
      <p:graphicFrame>
        <p:nvGraphicFramePr>
          <p:cNvPr id="7" name="表格 6"/>
          <p:cNvGraphicFramePr>
            <a:graphicFrameLocks noGrp="1"/>
          </p:cNvGraphicFramePr>
          <p:nvPr>
            <p:extLst>
              <p:ext uri="{D42A27DB-BD31-4B8C-83A1-F6EECF244321}">
                <p14:modId xmlns:p14="http://schemas.microsoft.com/office/powerpoint/2010/main" val="1368555449"/>
              </p:ext>
            </p:extLst>
          </p:nvPr>
        </p:nvGraphicFramePr>
        <p:xfrm>
          <a:off x="476250" y="1310738"/>
          <a:ext cx="5943600" cy="639572"/>
        </p:xfrm>
        <a:graphic>
          <a:graphicData uri="http://schemas.openxmlformats.org/drawingml/2006/table">
            <a:tbl>
              <a:tblPr/>
              <a:tblGrid>
                <a:gridCol w="2971800"/>
                <a:gridCol w="2971800"/>
              </a:tblGrid>
              <a:tr h="0">
                <a:tc>
                  <a:txBody>
                    <a:bodyPr/>
                    <a:lstStyle/>
                    <a:p>
                      <a:pPr>
                        <a:lnSpc>
                          <a:spcPct val="115000"/>
                        </a:lnSpc>
                        <a:spcAft>
                          <a:spcPts val="0"/>
                        </a:spcAft>
                      </a:pPr>
                      <a:r>
                        <a:rPr lang="en-US" sz="1100">
                          <a:solidFill>
                            <a:srgbClr val="000000"/>
                          </a:solidFill>
                          <a:effectLst/>
                          <a:latin typeface="Arial" charset="0"/>
                          <a:ea typeface="DengXian" charset="-122"/>
                        </a:rPr>
                        <a:t>Amount spent buying items</a:t>
                      </a:r>
                      <a:endParaRPr lang="zh-CN" sz="1100">
                        <a:solidFill>
                          <a:srgbClr val="000000"/>
                        </a:solidFill>
                        <a:effectLst/>
                        <a:latin typeface="Arial" charset="0"/>
                        <a:ea typeface="DengXian" charset="-122"/>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spcAft>
                          <a:spcPts val="0"/>
                        </a:spcAft>
                      </a:pPr>
                      <a:r>
                        <a:rPr lang="en-US" sz="1100">
                          <a:solidFill>
                            <a:srgbClr val="000000"/>
                          </a:solidFill>
                          <a:effectLst/>
                          <a:latin typeface="Arial" charset="0"/>
                          <a:ea typeface="DengXian" charset="-122"/>
                        </a:rPr>
                        <a:t>$21407</a:t>
                      </a:r>
                      <a:endParaRPr lang="zh-CN" sz="1100">
                        <a:solidFill>
                          <a:srgbClr val="000000"/>
                        </a:solidFill>
                        <a:effectLst/>
                        <a:latin typeface="Arial" charset="0"/>
                        <a:ea typeface="DengXian" charset="-122"/>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8120">
                <a:tc>
                  <a:txBody>
                    <a:bodyPr/>
                    <a:lstStyle/>
                    <a:p>
                      <a:pPr>
                        <a:lnSpc>
                          <a:spcPct val="115000"/>
                        </a:lnSpc>
                        <a:spcAft>
                          <a:spcPts val="0"/>
                        </a:spcAft>
                      </a:pPr>
                      <a:r>
                        <a:rPr lang="en-US" sz="1100">
                          <a:solidFill>
                            <a:srgbClr val="000000"/>
                          </a:solidFill>
                          <a:effectLst/>
                          <a:latin typeface="Arial" charset="0"/>
                          <a:ea typeface="DengXian" charset="-122"/>
                        </a:rPr>
                        <a:t># Unique items available to be purchased</a:t>
                      </a:r>
                      <a:endParaRPr lang="zh-CN" sz="1100">
                        <a:solidFill>
                          <a:srgbClr val="000000"/>
                        </a:solidFill>
                        <a:effectLst/>
                        <a:latin typeface="Arial" charset="0"/>
                        <a:ea typeface="DengXian" charset="-122"/>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spcAft>
                          <a:spcPts val="0"/>
                        </a:spcAft>
                      </a:pPr>
                      <a:r>
                        <a:rPr lang="en-US" sz="1100" dirty="0">
                          <a:solidFill>
                            <a:srgbClr val="000000"/>
                          </a:solidFill>
                          <a:effectLst/>
                          <a:latin typeface="Arial" charset="0"/>
                          <a:ea typeface="DengXian" charset="-122"/>
                        </a:rPr>
                        <a:t>6</a:t>
                      </a:r>
                      <a:endParaRPr lang="zh-CN" sz="1100" dirty="0">
                        <a:solidFill>
                          <a:srgbClr val="000000"/>
                        </a:solidFill>
                        <a:effectLst/>
                        <a:latin typeface="Arial" charset="0"/>
                        <a:ea typeface="DengXian" charset="-122"/>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
              <a:t>What have we learned from classification?</a:t>
            </a:r>
          </a:p>
        </p:txBody>
      </p:sp>
      <p:sp>
        <p:nvSpPr>
          <p:cNvPr id="4" name="矩形 3"/>
          <p:cNvSpPr/>
          <p:nvPr/>
        </p:nvSpPr>
        <p:spPr>
          <a:xfrm>
            <a:off x="311700" y="1600199"/>
            <a:ext cx="7917900" cy="835613"/>
          </a:xfrm>
          <a:prstGeom prst="rect">
            <a:avLst/>
          </a:prstGeom>
        </p:spPr>
        <p:txBody>
          <a:bodyPr wrap="square">
            <a:spAutoFit/>
          </a:bodyPr>
          <a:lstStyle/>
          <a:p>
            <a:pPr algn="just">
              <a:lnSpc>
                <a:spcPct val="115000"/>
              </a:lnSpc>
            </a:pPr>
            <a:r>
              <a:rPr lang="en-US" altLang="zh-CN" b="1" dirty="0">
                <a:latin typeface="Arial" charset="0"/>
                <a:ea typeface="DengXian" charset="-122"/>
              </a:rPr>
              <a:t>What makes a </a:t>
            </a:r>
            <a:r>
              <a:rPr lang="en-US" altLang="zh-CN" b="1" dirty="0" err="1">
                <a:latin typeface="Arial" charset="0"/>
                <a:ea typeface="DengXian" charset="-122"/>
              </a:rPr>
              <a:t>HighRoller</a:t>
            </a:r>
            <a:r>
              <a:rPr lang="en-US" altLang="zh-CN" b="1" dirty="0">
                <a:latin typeface="Arial" charset="0"/>
                <a:ea typeface="DengXian" charset="-122"/>
              </a:rPr>
              <a:t>?</a:t>
            </a:r>
            <a:endParaRPr lang="zh-CN" altLang="zh-CN" b="1" dirty="0">
              <a:latin typeface="Arial" charset="0"/>
              <a:ea typeface="DengXian" charset="-122"/>
            </a:endParaRPr>
          </a:p>
          <a:p>
            <a:pPr algn="just">
              <a:lnSpc>
                <a:spcPct val="115000"/>
              </a:lnSpc>
            </a:pPr>
            <a:r>
              <a:rPr lang="en-US" altLang="zh-CN" dirty="0" err="1">
                <a:latin typeface="Arial" charset="0"/>
                <a:ea typeface="DengXian" charset="-122"/>
              </a:rPr>
              <a:t>PlatformType</a:t>
            </a:r>
            <a:r>
              <a:rPr lang="en-US" altLang="zh-CN" dirty="0">
                <a:latin typeface="Arial" charset="0"/>
                <a:ea typeface="DengXian" charset="-122"/>
              </a:rPr>
              <a:t> is a key attribute to classify users. If user use </a:t>
            </a:r>
            <a:r>
              <a:rPr lang="en-US" altLang="zh-CN" dirty="0" err="1">
                <a:latin typeface="Arial" charset="0"/>
                <a:ea typeface="DengXian" charset="-122"/>
              </a:rPr>
              <a:t>iphone</a:t>
            </a:r>
            <a:r>
              <a:rPr lang="en-US" altLang="zh-CN" dirty="0">
                <a:latin typeface="Arial" charset="0"/>
                <a:ea typeface="DengXian" charset="-122"/>
              </a:rPr>
              <a:t>, he or she high probability is a </a:t>
            </a:r>
            <a:r>
              <a:rPr lang="en-US" altLang="zh-CN" dirty="0" err="1">
                <a:latin typeface="Arial" charset="0"/>
                <a:ea typeface="DengXian" charset="-122"/>
              </a:rPr>
              <a:t>HighRoller</a:t>
            </a:r>
            <a:r>
              <a:rPr lang="en-US" altLang="zh-CN" dirty="0">
                <a:latin typeface="Arial" charset="0"/>
                <a:ea typeface="DengXian" charset="-122"/>
              </a:rPr>
              <a:t>. And if users not use </a:t>
            </a:r>
            <a:r>
              <a:rPr lang="en-US" altLang="zh-CN" dirty="0" err="1">
                <a:latin typeface="Arial" charset="0"/>
                <a:ea typeface="DengXian" charset="-122"/>
              </a:rPr>
              <a:t>iphont</a:t>
            </a:r>
            <a:r>
              <a:rPr lang="en-US" altLang="zh-CN" dirty="0">
                <a:latin typeface="Arial" charset="0"/>
                <a:ea typeface="DengXian" charset="-122"/>
              </a:rPr>
              <a:t>, he or she high probability is a </a:t>
            </a:r>
            <a:r>
              <a:rPr lang="en-US" altLang="zh-CN" dirty="0" err="1">
                <a:latin typeface="Arial" charset="0"/>
                <a:ea typeface="DengXian" charset="-122"/>
              </a:rPr>
              <a:t>PennyPicher</a:t>
            </a:r>
            <a:r>
              <a:rPr lang="en-US" altLang="zh-CN" dirty="0">
                <a:latin typeface="Arial" charset="0"/>
                <a:ea typeface="DengXian" charset="-122"/>
              </a:rPr>
              <a:t>.</a:t>
            </a:r>
            <a:endParaRPr lang="zh-CN" altLang="zh-CN" dirty="0">
              <a:latin typeface="Arial" charset="0"/>
              <a:ea typeface="DengXian" charset="-122"/>
            </a:endParaRPr>
          </a:p>
        </p:txBody>
      </p:sp>
      <p:sp>
        <p:nvSpPr>
          <p:cNvPr id="5" name="矩形 4"/>
          <p:cNvSpPr/>
          <p:nvPr/>
        </p:nvSpPr>
        <p:spPr>
          <a:xfrm>
            <a:off x="311700" y="3018212"/>
            <a:ext cx="5955750" cy="738664"/>
          </a:xfrm>
          <a:prstGeom prst="rect">
            <a:avLst/>
          </a:prstGeom>
        </p:spPr>
        <p:txBody>
          <a:bodyPr wrap="square">
            <a:spAutoFit/>
          </a:bodyPr>
          <a:lstStyle/>
          <a:p>
            <a:r>
              <a:rPr lang="en-US" altLang="zh-CN" b="1" dirty="0">
                <a:latin typeface="Arial" charset="0"/>
                <a:ea typeface="DengXian" charset="-122"/>
              </a:rPr>
              <a:t>Specific Recommendations to Increase Revenue</a:t>
            </a:r>
            <a:r>
              <a:rPr lang="zh-CN" altLang="zh-CN" dirty="0"/>
              <a:t> </a:t>
            </a:r>
            <a:endParaRPr lang="en-US" altLang="zh-CN" dirty="0" smtClean="0"/>
          </a:p>
          <a:p>
            <a:pPr marL="342900" indent="-342900">
              <a:buAutoNum type="arabicPeriod"/>
            </a:pPr>
            <a:r>
              <a:rPr lang="en-US" altLang="zh-CN" dirty="0" smtClean="0"/>
              <a:t>Advertising </a:t>
            </a:r>
            <a:r>
              <a:rPr lang="en-US" altLang="zh-CN" dirty="0"/>
              <a:t>to </a:t>
            </a:r>
            <a:r>
              <a:rPr lang="en-US" altLang="zh-CN" dirty="0" err="1"/>
              <a:t>iphone</a:t>
            </a:r>
            <a:r>
              <a:rPr lang="en-US" altLang="zh-CN" dirty="0"/>
              <a:t> users, to attract more new </a:t>
            </a:r>
            <a:r>
              <a:rPr lang="en-US" altLang="zh-CN" dirty="0" err="1"/>
              <a:t>iphone</a:t>
            </a:r>
            <a:r>
              <a:rPr lang="en-US" altLang="zh-CN" dirty="0"/>
              <a:t> users</a:t>
            </a:r>
            <a:r>
              <a:rPr lang="en-US" altLang="zh-CN" dirty="0" smtClean="0"/>
              <a:t>.</a:t>
            </a:r>
          </a:p>
          <a:p>
            <a:pPr marL="342900" indent="-342900">
              <a:buAutoNum type="arabicPeriod"/>
            </a:pPr>
            <a:r>
              <a:rPr lang="en-US" altLang="zh-CN" dirty="0" smtClean="0"/>
              <a:t>Offering </a:t>
            </a:r>
            <a:r>
              <a:rPr lang="en-US" altLang="zh-CN" dirty="0"/>
              <a:t>discount items to users who are not use </a:t>
            </a:r>
            <a:r>
              <a:rPr lang="en-US" altLang="zh-CN" dirty="0" err="1"/>
              <a:t>iphone</a:t>
            </a:r>
            <a:r>
              <a:rPr lang="en-US" altLang="zh-CN" dirty="0"/>
              <a:t>.</a:t>
            </a:r>
            <a:r>
              <a:rPr lang="zh-CN" altLang="zh-CN" dirty="0"/>
              <a:t> </a:t>
            </a:r>
            <a:r>
              <a:rPr lang="zh-CN" altLang="zh-CN" dirty="0" smtClean="0"/>
              <a:t> </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
              <a:t>What have we learned from clustering? </a:t>
            </a:r>
          </a:p>
        </p:txBody>
      </p:sp>
      <p:sp>
        <p:nvSpPr>
          <p:cNvPr id="109" name="Shape 109"/>
          <p:cNvSpPr txBox="1">
            <a:spLocks noGrp="1"/>
          </p:cNvSpPr>
          <p:nvPr>
            <p:ph type="body" idx="1"/>
          </p:nvPr>
        </p:nvSpPr>
        <p:spPr>
          <a:xfrm>
            <a:off x="311700" y="1017800"/>
            <a:ext cx="8520600" cy="3339000"/>
          </a:xfrm>
          <a:prstGeom prst="rect">
            <a:avLst/>
          </a:prstGeom>
        </p:spPr>
        <p:txBody>
          <a:bodyPr lIns="91425" tIns="91425" rIns="91425" bIns="91425" anchor="t" anchorCtr="0">
            <a:noAutofit/>
          </a:bodyPr>
          <a:lstStyle/>
          <a:p>
            <a:pPr lvl="0"/>
            <a:r>
              <a:rPr lang="en-US" altLang="zh-CN" sz="1600" dirty="0" smtClean="0"/>
              <a:t>If</a:t>
            </a:r>
            <a:r>
              <a:rPr lang="zh-CN" altLang="en-US" sz="1600" dirty="0" smtClean="0"/>
              <a:t> </a:t>
            </a:r>
            <a:r>
              <a:rPr lang="en-US" altLang="zh-CN" sz="1600" dirty="0" smtClean="0"/>
              <a:t>use</a:t>
            </a:r>
            <a:r>
              <a:rPr lang="zh-CN" altLang="en-US" sz="1600" dirty="0" smtClean="0"/>
              <a:t> </a:t>
            </a:r>
            <a:r>
              <a:rPr lang="en-US" altLang="zh-CN" sz="1600" dirty="0" err="1" smtClean="0"/>
              <a:t>totalAdClicks</a:t>
            </a:r>
            <a:r>
              <a:rPr lang="en-US" altLang="zh-CN" sz="1600" dirty="0" smtClean="0"/>
              <a:t>, revenue, </a:t>
            </a:r>
            <a:r>
              <a:rPr lang="en-US" altLang="zh-CN" sz="1600" dirty="0" err="1" smtClean="0"/>
              <a:t>hitRatio</a:t>
            </a:r>
            <a:r>
              <a:rPr lang="zh-CN" altLang="zh-CN" sz="1600" dirty="0" smtClean="0"/>
              <a:t> </a:t>
            </a:r>
            <a:r>
              <a:rPr lang="zh-CN" altLang="en-US" sz="1600" dirty="0" smtClean="0"/>
              <a:t> </a:t>
            </a:r>
            <a:r>
              <a:rPr lang="en-US" altLang="zh-CN" sz="1600" dirty="0" smtClean="0"/>
              <a:t>to</a:t>
            </a:r>
            <a:r>
              <a:rPr lang="zh-CN" altLang="en-US" sz="1600" dirty="0" smtClean="0"/>
              <a:t> </a:t>
            </a:r>
            <a:r>
              <a:rPr lang="en-US" altLang="zh-CN" sz="1600" dirty="0" smtClean="0"/>
              <a:t>clustering,</a:t>
            </a:r>
            <a:r>
              <a:rPr lang="zh-CN" altLang="en-US" sz="1600" dirty="0" smtClean="0"/>
              <a:t> </a:t>
            </a:r>
            <a:r>
              <a:rPr lang="en-US" altLang="zh-CN" sz="1600" dirty="0" smtClean="0"/>
              <a:t>we</a:t>
            </a:r>
            <a:r>
              <a:rPr lang="zh-CN" altLang="en-US" sz="1600" dirty="0" smtClean="0"/>
              <a:t> </a:t>
            </a:r>
            <a:r>
              <a:rPr lang="en-US" altLang="zh-CN" sz="1600" dirty="0" smtClean="0"/>
              <a:t>can</a:t>
            </a:r>
            <a:r>
              <a:rPr lang="zh-CN" altLang="en-US" sz="1600" dirty="0" smtClean="0"/>
              <a:t> </a:t>
            </a:r>
            <a:r>
              <a:rPr lang="en-US" altLang="zh-CN" sz="1600" dirty="0" smtClean="0"/>
              <a:t>find,</a:t>
            </a:r>
          </a:p>
          <a:p>
            <a:r>
              <a:rPr lang="en-US" altLang="zh-CN" sz="1200" dirty="0"/>
              <a:t>Cluster 1 is different from the others in that median </a:t>
            </a:r>
            <a:r>
              <a:rPr lang="en-US" altLang="zh-CN" sz="1200" dirty="0" err="1"/>
              <a:t>totalAdClicks</a:t>
            </a:r>
            <a:r>
              <a:rPr lang="en-US" altLang="zh-CN" sz="1200" dirty="0"/>
              <a:t>, median revenue, median </a:t>
            </a:r>
            <a:r>
              <a:rPr lang="en-US" altLang="zh-CN" sz="1200" dirty="0" err="1"/>
              <a:t>hitRatio</a:t>
            </a:r>
            <a:r>
              <a:rPr lang="en-US" altLang="zh-CN" sz="1200" dirty="0"/>
              <a:t>.</a:t>
            </a:r>
            <a:endParaRPr lang="zh-CN" altLang="zh-CN" sz="1200" dirty="0"/>
          </a:p>
          <a:p>
            <a:r>
              <a:rPr lang="en-US" altLang="zh-CN" sz="1200" dirty="0"/>
              <a:t>Cluster 2 is different from the others in that high </a:t>
            </a:r>
            <a:r>
              <a:rPr lang="en-US" altLang="zh-CN" sz="1200" dirty="0" err="1"/>
              <a:t>totalAdClicks</a:t>
            </a:r>
            <a:r>
              <a:rPr lang="en-US" altLang="zh-CN" sz="1200" dirty="0"/>
              <a:t>, high revenue, high </a:t>
            </a:r>
            <a:r>
              <a:rPr lang="en-US" altLang="zh-CN" sz="1200" dirty="0" err="1"/>
              <a:t>hitRatio</a:t>
            </a:r>
            <a:r>
              <a:rPr lang="en-US" altLang="zh-CN" sz="1200" dirty="0"/>
              <a:t>.</a:t>
            </a:r>
            <a:endParaRPr lang="zh-CN" altLang="zh-CN" sz="1200" dirty="0"/>
          </a:p>
          <a:p>
            <a:r>
              <a:rPr lang="en-US" altLang="zh-CN" sz="1200" dirty="0"/>
              <a:t>Cluster 3 is different from the others in that low </a:t>
            </a:r>
            <a:r>
              <a:rPr lang="en-US" altLang="zh-CN" sz="1200" dirty="0" err="1" smtClean="0"/>
              <a:t>totalAdClicks</a:t>
            </a:r>
            <a:r>
              <a:rPr lang="en-US" altLang="zh-CN" sz="1200" dirty="0"/>
              <a:t>, low revenue, low </a:t>
            </a:r>
            <a:r>
              <a:rPr lang="en-US" altLang="zh-CN" sz="1200" dirty="0" err="1"/>
              <a:t>hitRatio</a:t>
            </a:r>
            <a:r>
              <a:rPr lang="en-US" altLang="zh-CN" sz="1200" dirty="0"/>
              <a:t>.</a:t>
            </a:r>
            <a:r>
              <a:rPr lang="zh-CN" altLang="zh-CN" sz="1200" dirty="0"/>
              <a:t> </a:t>
            </a:r>
            <a:endParaRPr lang="en-US" altLang="zh-CN" sz="1200" dirty="0" smtClean="0"/>
          </a:p>
          <a:p>
            <a:r>
              <a:rPr lang="en-US" altLang="zh-CN" sz="1400" b="1" dirty="0" smtClean="0"/>
              <a:t>Recommended</a:t>
            </a:r>
            <a:r>
              <a:rPr lang="zh-CN" altLang="en-US" sz="1400" b="1" dirty="0" smtClean="0"/>
              <a:t> </a:t>
            </a:r>
            <a:r>
              <a:rPr lang="en-US" altLang="zh-CN" sz="1400" b="1" dirty="0" smtClean="0"/>
              <a:t>Actions</a:t>
            </a:r>
            <a:endParaRPr sz="1400" b="1" dirty="0"/>
          </a:p>
        </p:txBody>
      </p:sp>
      <p:graphicFrame>
        <p:nvGraphicFramePr>
          <p:cNvPr id="4" name="表格 3"/>
          <p:cNvGraphicFramePr>
            <a:graphicFrameLocks noGrp="1"/>
          </p:cNvGraphicFramePr>
          <p:nvPr>
            <p:extLst>
              <p:ext uri="{D42A27DB-BD31-4B8C-83A1-F6EECF244321}">
                <p14:modId xmlns:p14="http://schemas.microsoft.com/office/powerpoint/2010/main" val="1703317057"/>
              </p:ext>
            </p:extLst>
          </p:nvPr>
        </p:nvGraphicFramePr>
        <p:xfrm>
          <a:off x="311700" y="3198654"/>
          <a:ext cx="5943600" cy="1344930"/>
        </p:xfrm>
        <a:graphic>
          <a:graphicData uri="http://schemas.openxmlformats.org/drawingml/2006/table">
            <a:tbl>
              <a:tblPr/>
              <a:tblGrid>
                <a:gridCol w="1752600"/>
                <a:gridCol w="4191000"/>
              </a:tblGrid>
              <a:tr h="0">
                <a:tc>
                  <a:txBody>
                    <a:bodyPr/>
                    <a:lstStyle/>
                    <a:p>
                      <a:pPr>
                        <a:lnSpc>
                          <a:spcPct val="115000"/>
                        </a:lnSpc>
                        <a:spcAft>
                          <a:spcPts val="0"/>
                        </a:spcAft>
                      </a:pPr>
                      <a:r>
                        <a:rPr lang="en-US" sz="1100" b="1">
                          <a:solidFill>
                            <a:srgbClr val="000000"/>
                          </a:solidFill>
                          <a:effectLst/>
                          <a:latin typeface="Arial" charset="0"/>
                          <a:ea typeface="DengXian" charset="-122"/>
                        </a:rPr>
                        <a:t>Action Recommended</a:t>
                      </a:r>
                      <a:endParaRPr lang="zh-CN" sz="1100">
                        <a:solidFill>
                          <a:srgbClr val="000000"/>
                        </a:solidFill>
                        <a:effectLst/>
                        <a:latin typeface="Arial" charset="0"/>
                        <a:ea typeface="DengXian" charset="-122"/>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spcAft>
                          <a:spcPts val="0"/>
                        </a:spcAft>
                      </a:pPr>
                      <a:r>
                        <a:rPr lang="en-US" sz="1100" b="1">
                          <a:solidFill>
                            <a:srgbClr val="000000"/>
                          </a:solidFill>
                          <a:effectLst/>
                          <a:latin typeface="Arial" charset="0"/>
                          <a:ea typeface="DengXian" charset="-122"/>
                        </a:rPr>
                        <a:t>Rationale for the action </a:t>
                      </a:r>
                      <a:endParaRPr lang="zh-CN" sz="1100">
                        <a:solidFill>
                          <a:srgbClr val="000000"/>
                        </a:solidFill>
                        <a:effectLst/>
                        <a:latin typeface="Arial" charset="0"/>
                        <a:ea typeface="DengXian" charset="-122"/>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a:lnSpc>
                          <a:spcPct val="115000"/>
                        </a:lnSpc>
                        <a:spcAft>
                          <a:spcPts val="0"/>
                        </a:spcAft>
                      </a:pPr>
                      <a:r>
                        <a:rPr lang="en-US" sz="1100">
                          <a:solidFill>
                            <a:srgbClr val="000000"/>
                          </a:solidFill>
                          <a:effectLst/>
                          <a:latin typeface="Arial" charset="0"/>
                          <a:ea typeface="DengXian" charset="-122"/>
                        </a:rPr>
                        <a:t>Add ads to cluster 3</a:t>
                      </a:r>
                      <a:endParaRPr lang="zh-CN" sz="1100">
                        <a:solidFill>
                          <a:srgbClr val="000000"/>
                        </a:solidFill>
                        <a:effectLst/>
                        <a:latin typeface="Arial" charset="0"/>
                        <a:ea typeface="DengXian" charset="-122"/>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spcAft>
                          <a:spcPts val="0"/>
                        </a:spcAft>
                      </a:pPr>
                      <a:r>
                        <a:rPr lang="en-US" sz="1100">
                          <a:solidFill>
                            <a:srgbClr val="000000"/>
                          </a:solidFill>
                          <a:effectLst/>
                          <a:latin typeface="Arial" charset="0"/>
                          <a:ea typeface="DengXian" charset="-122"/>
                        </a:rPr>
                        <a:t>Cluster 3 buy little items, so we can increase ads revenue from them.</a:t>
                      </a:r>
                      <a:endParaRPr lang="zh-CN" sz="1100">
                        <a:solidFill>
                          <a:srgbClr val="000000"/>
                        </a:solidFill>
                        <a:effectLst/>
                        <a:latin typeface="Arial" charset="0"/>
                        <a:ea typeface="DengXian" charset="-122"/>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a:lnSpc>
                          <a:spcPct val="115000"/>
                        </a:lnSpc>
                        <a:spcAft>
                          <a:spcPts val="0"/>
                        </a:spcAft>
                      </a:pPr>
                      <a:r>
                        <a:rPr lang="en-US" sz="1100">
                          <a:solidFill>
                            <a:srgbClr val="000000"/>
                          </a:solidFill>
                          <a:effectLst/>
                          <a:latin typeface="Arial" charset="0"/>
                          <a:ea typeface="DengXian" charset="-122"/>
                        </a:rPr>
                        <a:t>Deep research cluster 2, keep them retention</a:t>
                      </a:r>
                      <a:endParaRPr lang="zh-CN" sz="1100">
                        <a:solidFill>
                          <a:srgbClr val="000000"/>
                        </a:solidFill>
                        <a:effectLst/>
                        <a:latin typeface="Arial" charset="0"/>
                        <a:ea typeface="DengXian" charset="-122"/>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spcAft>
                          <a:spcPts val="0"/>
                        </a:spcAft>
                      </a:pPr>
                      <a:r>
                        <a:rPr lang="en-US" sz="1100" dirty="0">
                          <a:solidFill>
                            <a:srgbClr val="000000"/>
                          </a:solidFill>
                          <a:effectLst/>
                          <a:latin typeface="Arial" charset="0"/>
                          <a:ea typeface="DengXian" charset="-122"/>
                        </a:rPr>
                        <a:t>Cluster 2 are high value users, we should attention to their churn tendency, keep them retention to get more income.</a:t>
                      </a:r>
                      <a:endParaRPr lang="zh-CN" sz="1100" dirty="0">
                        <a:solidFill>
                          <a:srgbClr val="000000"/>
                        </a:solidFill>
                        <a:effectLst/>
                        <a:latin typeface="Arial" charset="0"/>
                        <a:ea typeface="DengXian" charset="-122"/>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
              <a:t>From our chat graph analysis, what further exploration should we undertake?</a:t>
            </a:r>
          </a:p>
        </p:txBody>
      </p:sp>
      <p:sp>
        <p:nvSpPr>
          <p:cNvPr id="115" name="Shape 115"/>
          <p:cNvSpPr txBox="1">
            <a:spLocks noGrp="1"/>
          </p:cNvSpPr>
          <p:nvPr>
            <p:ph type="body" idx="1"/>
          </p:nvPr>
        </p:nvSpPr>
        <p:spPr>
          <a:xfrm>
            <a:off x="311700" y="1752599"/>
            <a:ext cx="8520600" cy="2816275"/>
          </a:xfrm>
          <a:prstGeom prst="rect">
            <a:avLst/>
          </a:prstGeom>
        </p:spPr>
        <p:txBody>
          <a:bodyPr lIns="91425" tIns="91425" rIns="91425" bIns="91425" anchor="t" anchorCtr="0">
            <a:noAutofit/>
          </a:bodyPr>
          <a:lstStyle/>
          <a:p>
            <a:pPr lvl="0" rtl="0">
              <a:spcBef>
                <a:spcPts val="0"/>
              </a:spcBef>
              <a:buNone/>
            </a:pPr>
            <a:r>
              <a:rPr lang="en-US" altLang="zh-CN" dirty="0" smtClean="0"/>
              <a:t>We</a:t>
            </a:r>
            <a:r>
              <a:rPr lang="zh-CN" altLang="en-US" dirty="0" smtClean="0"/>
              <a:t> </a:t>
            </a:r>
            <a:r>
              <a:rPr lang="en-US" altLang="zh-CN" dirty="0" smtClean="0"/>
              <a:t>should</a:t>
            </a:r>
            <a:r>
              <a:rPr lang="zh-CN" altLang="en-US" dirty="0" smtClean="0"/>
              <a:t> </a:t>
            </a:r>
            <a:r>
              <a:rPr lang="en-US" altLang="zh-CN" dirty="0" smtClean="0"/>
              <a:t>more</a:t>
            </a:r>
            <a:r>
              <a:rPr lang="zh-CN" altLang="en-US" dirty="0" smtClean="0"/>
              <a:t> </a:t>
            </a:r>
            <a:r>
              <a:rPr lang="en-US" altLang="zh-CN" dirty="0" smtClean="0"/>
              <a:t>care</a:t>
            </a:r>
            <a:r>
              <a:rPr lang="zh-CN" altLang="en-US" dirty="0" smtClean="0"/>
              <a:t> </a:t>
            </a:r>
            <a:r>
              <a:rPr lang="en-US" altLang="zh-CN" dirty="0" smtClean="0"/>
              <a:t>about</a:t>
            </a:r>
            <a:r>
              <a:rPr lang="zh-CN" altLang="en-US" dirty="0" smtClean="0"/>
              <a:t> </a:t>
            </a:r>
            <a:r>
              <a:rPr lang="en-US" altLang="zh-CN" dirty="0" smtClean="0"/>
              <a:t>teams.</a:t>
            </a:r>
            <a:r>
              <a:rPr lang="zh-CN" altLang="en-US" dirty="0" smtClean="0"/>
              <a:t> </a:t>
            </a:r>
            <a:r>
              <a:rPr lang="en-US" altLang="zh-CN" dirty="0" smtClean="0"/>
              <a:t>So</a:t>
            </a:r>
            <a:r>
              <a:rPr lang="zh-CN" altLang="en-US" dirty="0" smtClean="0"/>
              <a:t> </a:t>
            </a:r>
            <a:r>
              <a:rPr lang="en-US" altLang="zh-CN" dirty="0" smtClean="0"/>
              <a:t>I</a:t>
            </a:r>
            <a:r>
              <a:rPr lang="zh-CN" altLang="en-US" dirty="0" smtClean="0"/>
              <a:t> </a:t>
            </a:r>
            <a:r>
              <a:rPr lang="en-US" altLang="zh-CN" dirty="0" smtClean="0"/>
              <a:t>think</a:t>
            </a:r>
            <a:r>
              <a:rPr lang="zh-CN" altLang="en-US" dirty="0" smtClean="0"/>
              <a:t> </a:t>
            </a:r>
            <a:r>
              <a:rPr lang="en-US" altLang="zh-CN" dirty="0" smtClean="0"/>
              <a:t>we</a:t>
            </a:r>
            <a:r>
              <a:rPr lang="zh-CN" altLang="en-US" dirty="0" smtClean="0"/>
              <a:t> </a:t>
            </a:r>
            <a:r>
              <a:rPr lang="en-US" altLang="zh-CN" dirty="0" smtClean="0"/>
              <a:t>should</a:t>
            </a:r>
            <a:r>
              <a:rPr lang="zh-CN" altLang="en-US" dirty="0" smtClean="0"/>
              <a:t> </a:t>
            </a:r>
            <a:r>
              <a:rPr lang="en-US" altLang="zh-CN" dirty="0" smtClean="0"/>
              <a:t>a</a:t>
            </a:r>
            <a:r>
              <a:rPr lang="en-US" altLang="zh-CN" dirty="0" smtClean="0"/>
              <a:t>nalyze</a:t>
            </a:r>
            <a:r>
              <a:rPr lang="en-US" altLang="zh-CN" dirty="0" smtClean="0"/>
              <a:t>:</a:t>
            </a:r>
            <a:r>
              <a:rPr lang="zh-CN" altLang="en-US" dirty="0" smtClean="0"/>
              <a:t> </a:t>
            </a:r>
            <a:endParaRPr lang="en-US" altLang="zh-CN" dirty="0" smtClean="0"/>
          </a:p>
          <a:p>
            <a:pPr lvl="0" rtl="0">
              <a:spcBef>
                <a:spcPts val="0"/>
              </a:spcBef>
              <a:buNone/>
            </a:pPr>
            <a:r>
              <a:rPr lang="en-US" altLang="zh-CN" dirty="0" smtClean="0"/>
              <a:t>How</a:t>
            </a:r>
            <a:r>
              <a:rPr lang="zh-CN" altLang="en-US" dirty="0" smtClean="0"/>
              <a:t> </a:t>
            </a:r>
            <a:r>
              <a:rPr lang="en-US" altLang="zh-CN" dirty="0" smtClean="0"/>
              <a:t>“Dense”</a:t>
            </a:r>
            <a:r>
              <a:rPr lang="zh-CN" altLang="en-US" dirty="0" smtClean="0"/>
              <a:t> </a:t>
            </a:r>
            <a:r>
              <a:rPr lang="en-US" altLang="zh-CN" dirty="0"/>
              <a:t>a</a:t>
            </a:r>
            <a:r>
              <a:rPr lang="en-US" altLang="zh-CN" dirty="0" smtClean="0"/>
              <a:t>re</a:t>
            </a:r>
            <a:r>
              <a:rPr lang="zh-CN" altLang="en-US" dirty="0" smtClean="0"/>
              <a:t> </a:t>
            </a:r>
            <a:r>
              <a:rPr lang="en-US" altLang="zh-CN" dirty="0"/>
              <a:t>g</a:t>
            </a:r>
            <a:r>
              <a:rPr lang="en-US" altLang="zh-CN" dirty="0" smtClean="0"/>
              <a:t>roups</a:t>
            </a:r>
            <a:r>
              <a:rPr lang="zh-CN" altLang="en-US" dirty="0" smtClean="0"/>
              <a:t> </a:t>
            </a:r>
            <a:r>
              <a:rPr lang="en-US" altLang="zh-CN" dirty="0" smtClean="0"/>
              <a:t>of</a:t>
            </a:r>
            <a:r>
              <a:rPr lang="zh-CN" altLang="en-US" dirty="0" smtClean="0"/>
              <a:t> </a:t>
            </a:r>
            <a:r>
              <a:rPr lang="en-US" altLang="zh-CN" dirty="0"/>
              <a:t>t</a:t>
            </a:r>
            <a:r>
              <a:rPr lang="en-US" altLang="zh-CN" dirty="0" smtClean="0"/>
              <a:t>eam</a:t>
            </a:r>
            <a:r>
              <a:rPr lang="zh-CN" altLang="en-US" dirty="0" smtClean="0"/>
              <a:t> </a:t>
            </a:r>
            <a:r>
              <a:rPr lang="en-US" altLang="zh-CN" dirty="0" smtClean="0"/>
              <a:t>members?</a:t>
            </a:r>
          </a:p>
          <a:p>
            <a:pPr lvl="0" rtl="0">
              <a:spcBef>
                <a:spcPts val="0"/>
              </a:spcBef>
              <a:buNone/>
            </a:pPr>
            <a:r>
              <a:rPr lang="en-US" altLang="zh-CN" dirty="0" smtClean="0"/>
              <a:t>How</a:t>
            </a:r>
            <a:r>
              <a:rPr lang="zh-CN" altLang="en-US" dirty="0" smtClean="0"/>
              <a:t> </a:t>
            </a:r>
            <a:r>
              <a:rPr lang="en-US" altLang="zh-CN" dirty="0" smtClean="0"/>
              <a:t>”</a:t>
            </a:r>
            <a:r>
              <a:rPr lang="en-US" altLang="zh-CN" dirty="0" err="1" smtClean="0"/>
              <a:t>Acitve</a:t>
            </a:r>
            <a:r>
              <a:rPr lang="en-US" altLang="zh-CN" dirty="0" smtClean="0"/>
              <a:t>”</a:t>
            </a:r>
            <a:r>
              <a:rPr lang="zh-CN" altLang="en-US" dirty="0" smtClean="0"/>
              <a:t> </a:t>
            </a:r>
            <a:r>
              <a:rPr lang="en-US" altLang="zh-CN" dirty="0" smtClean="0"/>
              <a:t>are</a:t>
            </a:r>
            <a:r>
              <a:rPr lang="zh-CN" altLang="en-US" dirty="0" smtClean="0"/>
              <a:t> </a:t>
            </a:r>
            <a:r>
              <a:rPr lang="en-US" altLang="zh-CN" dirty="0" smtClean="0"/>
              <a:t>groups</a:t>
            </a:r>
            <a:r>
              <a:rPr lang="zh-CN" altLang="en-US" dirty="0" smtClean="0"/>
              <a:t> </a:t>
            </a:r>
            <a:r>
              <a:rPr lang="en-US" altLang="zh-CN" dirty="0" smtClean="0"/>
              <a:t>of</a:t>
            </a:r>
            <a:r>
              <a:rPr lang="zh-CN" altLang="en-US" dirty="0" smtClean="0"/>
              <a:t> </a:t>
            </a:r>
            <a:r>
              <a:rPr lang="en-US" altLang="zh-CN" dirty="0" smtClean="0"/>
              <a:t>team</a:t>
            </a:r>
            <a:r>
              <a:rPr lang="zh-CN" altLang="en-US" dirty="0" smtClean="0"/>
              <a:t> </a:t>
            </a:r>
            <a:r>
              <a:rPr lang="en-US" altLang="zh-CN" dirty="0" smtClean="0"/>
              <a:t>members?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Recommendation</a:t>
            </a:r>
          </a:p>
        </p:txBody>
      </p:sp>
      <p:sp>
        <p:nvSpPr>
          <p:cNvPr id="121" name="Shape 121"/>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r>
              <a:rPr lang="en-US" altLang="zh-CN" sz="1600" b="1" dirty="0" smtClean="0">
                <a:latin typeface="Arial" charset="0"/>
                <a:ea typeface="DengXian" charset="-122"/>
              </a:rPr>
              <a:t>Recommendation</a:t>
            </a:r>
            <a:r>
              <a:rPr lang="zh-CN" altLang="en-US" sz="1600" b="1" dirty="0" smtClean="0">
                <a:latin typeface="Arial" charset="0"/>
                <a:ea typeface="DengXian" charset="-122"/>
              </a:rPr>
              <a:t> </a:t>
            </a:r>
            <a:r>
              <a:rPr lang="en-US" altLang="zh-CN" sz="1600" b="1" dirty="0" smtClean="0">
                <a:latin typeface="Arial" charset="0"/>
                <a:ea typeface="DengXian" charset="-122"/>
              </a:rPr>
              <a:t>(learn</a:t>
            </a:r>
            <a:r>
              <a:rPr lang="zh-CN" altLang="en-US" sz="1600" b="1" dirty="0" smtClean="0">
                <a:latin typeface="Arial" charset="0"/>
                <a:ea typeface="DengXian" charset="-122"/>
              </a:rPr>
              <a:t> </a:t>
            </a:r>
            <a:r>
              <a:rPr lang="en-US" altLang="zh-CN" sz="1600" b="1" dirty="0" smtClean="0">
                <a:latin typeface="Arial" charset="0"/>
                <a:ea typeface="DengXian" charset="-122"/>
              </a:rPr>
              <a:t>from</a:t>
            </a:r>
            <a:r>
              <a:rPr lang="zh-CN" altLang="en-US" sz="1600" b="1" dirty="0" smtClean="0">
                <a:latin typeface="Arial" charset="0"/>
                <a:ea typeface="DengXian" charset="-122"/>
              </a:rPr>
              <a:t> </a:t>
            </a:r>
            <a:r>
              <a:rPr lang="en-US" altLang="zh-CN" sz="1600" b="1" dirty="0" smtClean="0">
                <a:latin typeface="Arial" charset="0"/>
                <a:ea typeface="DengXian" charset="-122"/>
              </a:rPr>
              <a:t>classification)</a:t>
            </a:r>
            <a:endParaRPr lang="en-US" altLang="zh-CN" sz="1600" dirty="0"/>
          </a:p>
          <a:p>
            <a:pPr marL="342900" indent="-342900">
              <a:buAutoNum type="arabicPeriod"/>
            </a:pPr>
            <a:r>
              <a:rPr lang="en-US" altLang="zh-CN" sz="1400" dirty="0"/>
              <a:t>Advertising to </a:t>
            </a:r>
            <a:r>
              <a:rPr lang="en-US" altLang="zh-CN" sz="1400" dirty="0" err="1"/>
              <a:t>iphone</a:t>
            </a:r>
            <a:r>
              <a:rPr lang="en-US" altLang="zh-CN" sz="1400" dirty="0"/>
              <a:t> users, to attract more new </a:t>
            </a:r>
            <a:r>
              <a:rPr lang="en-US" altLang="zh-CN" sz="1400" dirty="0" err="1"/>
              <a:t>iphone</a:t>
            </a:r>
            <a:r>
              <a:rPr lang="en-US" altLang="zh-CN" sz="1400" dirty="0"/>
              <a:t> users.</a:t>
            </a:r>
          </a:p>
          <a:p>
            <a:pPr marL="342900" indent="-342900">
              <a:buAutoNum type="arabicPeriod"/>
            </a:pPr>
            <a:r>
              <a:rPr lang="en-US" altLang="zh-CN" sz="1400" dirty="0"/>
              <a:t>Offering discount items to users who are not use </a:t>
            </a:r>
            <a:r>
              <a:rPr lang="en-US" altLang="zh-CN" sz="1400" dirty="0" err="1"/>
              <a:t>iphone</a:t>
            </a:r>
            <a:r>
              <a:rPr lang="en-US" altLang="zh-CN" sz="1400" dirty="0"/>
              <a:t>.</a:t>
            </a:r>
            <a:r>
              <a:rPr lang="zh-CN" altLang="zh-CN" sz="1400" dirty="0"/>
              <a:t>  </a:t>
            </a:r>
            <a:endParaRPr lang="en-US" altLang="zh-CN" sz="1400" dirty="0" smtClean="0"/>
          </a:p>
          <a:p>
            <a:r>
              <a:rPr lang="en-US" altLang="zh-CN" sz="1600" b="1" dirty="0" smtClean="0">
                <a:latin typeface="Arial" charset="0"/>
                <a:ea typeface="DengXian" charset="-122"/>
              </a:rPr>
              <a:t>Recommendation</a:t>
            </a:r>
            <a:r>
              <a:rPr lang="zh-CN" altLang="en-US" sz="1600" b="1" dirty="0" smtClean="0">
                <a:latin typeface="Arial" charset="0"/>
                <a:ea typeface="DengXian" charset="-122"/>
              </a:rPr>
              <a:t> </a:t>
            </a:r>
            <a:r>
              <a:rPr lang="en-US" altLang="zh-CN" sz="1600" b="1" dirty="0">
                <a:latin typeface="Arial" charset="0"/>
                <a:ea typeface="DengXian" charset="-122"/>
              </a:rPr>
              <a:t>(learn</a:t>
            </a:r>
            <a:r>
              <a:rPr lang="zh-CN" altLang="en-US" sz="1600" b="1" dirty="0">
                <a:latin typeface="Arial" charset="0"/>
                <a:ea typeface="DengXian" charset="-122"/>
              </a:rPr>
              <a:t> </a:t>
            </a:r>
            <a:r>
              <a:rPr lang="en-US" altLang="zh-CN" sz="1600" b="1" dirty="0">
                <a:latin typeface="Arial" charset="0"/>
                <a:ea typeface="DengXian" charset="-122"/>
              </a:rPr>
              <a:t>from</a:t>
            </a:r>
            <a:r>
              <a:rPr lang="zh-CN" altLang="en-US" sz="1600" b="1" dirty="0">
                <a:latin typeface="Arial" charset="0"/>
                <a:ea typeface="DengXian" charset="-122"/>
              </a:rPr>
              <a:t> </a:t>
            </a:r>
            <a:r>
              <a:rPr lang="en-US" altLang="zh-CN" sz="1600" b="1" dirty="0">
                <a:latin typeface="Arial" charset="0"/>
                <a:ea typeface="DengXian" charset="-122"/>
              </a:rPr>
              <a:t>classification</a:t>
            </a:r>
            <a:r>
              <a:rPr lang="en-US" altLang="zh-CN" sz="1600" b="1" dirty="0" smtClean="0">
                <a:latin typeface="Arial" charset="0"/>
                <a:ea typeface="DengXian" charset="-122"/>
              </a:rPr>
              <a:t>)</a:t>
            </a:r>
            <a:endParaRPr lang="en-US" altLang="zh-CN" sz="1600" dirty="0"/>
          </a:p>
          <a:p>
            <a:pPr marL="342900" indent="-342900">
              <a:buAutoNum type="arabicPeriod"/>
            </a:pPr>
            <a:r>
              <a:rPr lang="en-US" altLang="zh-CN" sz="1400" dirty="0"/>
              <a:t>Add ads to cluster 3: Cluster 3 buy little items, so we can increase ads revenue from them</a:t>
            </a:r>
            <a:r>
              <a:rPr lang="en-US" altLang="zh-CN" sz="1400" dirty="0" smtClean="0"/>
              <a:t>.</a:t>
            </a:r>
          </a:p>
          <a:p>
            <a:pPr marL="342900" indent="-342900">
              <a:buAutoNum type="arabicPeriod"/>
            </a:pPr>
            <a:r>
              <a:rPr lang="en-US" altLang="zh-CN" sz="1400" dirty="0" smtClean="0"/>
              <a:t>Deep </a:t>
            </a:r>
            <a:r>
              <a:rPr lang="en-US" altLang="zh-CN" sz="1400" dirty="0"/>
              <a:t>research cluster 2, keep them retention: Cluster 2 are high value users, we should attention to their churn tendency, keep them retention to get more income.</a:t>
            </a:r>
            <a:endParaRPr lang="zh-CN" altLang="en-US" sz="1400" dirty="0"/>
          </a:p>
          <a:p>
            <a:pPr lvl="0">
              <a:spcBef>
                <a:spcPts val="0"/>
              </a:spcBef>
              <a:buNone/>
            </a:pPr>
            <a:endParaRPr sz="1600" dirty="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594</Words>
  <Application>Microsoft Macintosh PowerPoint</Application>
  <PresentationFormat>全屏显示(16:9)</PresentationFormat>
  <Paragraphs>58</Paragraphs>
  <Slides>7</Slides>
  <Notes>7</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Arial</vt:lpstr>
      <vt:lpstr>DengXian</vt:lpstr>
      <vt:lpstr>Roboto</vt:lpstr>
      <vt:lpstr>geometric</vt:lpstr>
      <vt:lpstr> How can we increase revenue  from Catch the Pink Flamingo?</vt:lpstr>
      <vt:lpstr>Problem Statement </vt:lpstr>
      <vt:lpstr>Data Exploration Overview</vt:lpstr>
      <vt:lpstr>What have we learned from classification?</vt:lpstr>
      <vt:lpstr>What have we learned from clustering? </vt:lpstr>
      <vt:lpstr>From our chat graph analysis, what further exploration should we undertake?</vt:lpstr>
      <vt:lpstr>Recommendation</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How can we increase revenue  from Catch the Pink Flamingo?</dc:title>
  <cp:lastModifiedBy>809428197@qq.com</cp:lastModifiedBy>
  <cp:revision>11</cp:revision>
  <cp:lastPrinted>2018-03-07T02:22:05Z</cp:lastPrinted>
  <dcterms:modified xsi:type="dcterms:W3CDTF">2018-03-07T02:23:01Z</dcterms:modified>
</cp:coreProperties>
</file>