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9" r:id="rId2"/>
    <p:sldId id="362" r:id="rId3"/>
    <p:sldId id="363" r:id="rId4"/>
    <p:sldId id="364" r:id="rId5"/>
    <p:sldId id="367" r:id="rId6"/>
    <p:sldId id="365" r:id="rId7"/>
    <p:sldId id="372" r:id="rId8"/>
    <p:sldId id="374" r:id="rId9"/>
    <p:sldId id="375" r:id="rId10"/>
    <p:sldId id="370" r:id="rId11"/>
    <p:sldId id="302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0F0F0"/>
    <a:srgbClr val="F3B693"/>
    <a:srgbClr val="CDC5FB"/>
    <a:srgbClr val="F2F2F2"/>
    <a:srgbClr val="E87A48"/>
    <a:srgbClr val="E09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12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71F5C-DE86-463A-B05A-E92AB2F2F6F7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8020-ACA9-4DE2-B4B7-EB828E07C9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709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F40E-3BB3-4D4F-AB73-3BF6A76E84CF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FF9D-A39E-4476-B33B-BD064A945BB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7159" y="580500"/>
            <a:ext cx="10916530" cy="5781822"/>
          </a:xfrm>
          <a:prstGeom prst="rect">
            <a:avLst/>
          </a:prstGeom>
          <a:solidFill>
            <a:srgbClr val="F2F2F2">
              <a:alpha val="3882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2648835" y="1879710"/>
            <a:ext cx="7162801" cy="1106805"/>
          </a:xfrm>
          <a:prstGeom prst="rect">
            <a:avLst/>
          </a:prstGeom>
          <a:noFill/>
        </p:spPr>
        <p:txBody>
          <a:bodyPr wrap="square" lIns="90000" spcCol="0" rtlCol="0" anchor="ctr" anchorCtr="1">
            <a:spAutoFit/>
          </a:bodyPr>
          <a:lstStyle/>
          <a:p>
            <a:r>
              <a:rPr lang="zh-CN" altLang="id-ID" sz="6600" spc="4000" dirty="0">
                <a:solidFill>
                  <a:schemeClr val="accent3">
                    <a:lumMod val="50000"/>
                  </a:schemeClr>
                </a:solidFill>
                <a:latin typeface="华文隶书" pitchFamily="2" charset="-122"/>
                <a:ea typeface="华文隶书" pitchFamily="2" charset="-122"/>
              </a:rPr>
              <a:t>石小铁旅游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49275" y="4714427"/>
            <a:ext cx="2513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itchFamily="2" charset="-122"/>
                <a:ea typeface="华文新魏" pitchFamily="2" charset="-122"/>
                <a:cs typeface="等线" panose="02010600030101010101" charset="-122"/>
              </a:rPr>
              <a:t>队长：马佳慧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49275" y="5400021"/>
            <a:ext cx="341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itchFamily="2" charset="-122"/>
                <a:ea typeface="华文新魏" pitchFamily="2" charset="-122"/>
                <a:cs typeface="等线" panose="02010600030101010101" charset="-122"/>
              </a:rPr>
              <a:t>队员：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  <a:cs typeface="等线" panose="02010600030101010101" charset="-122"/>
              </a:rPr>
              <a:t>赵  腾  张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  <a:cs typeface="等线" panose="02010600030101010101" charset="-122"/>
              </a:rPr>
              <a:t>照雨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94760" y="3198495"/>
            <a:ext cx="4304665" cy="4603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华文新魏" pitchFamily="2" charset="-122"/>
                <a:ea typeface="华文新魏" pitchFamily="2" charset="-122"/>
              </a:rPr>
              <a:t>在路上，在路上遇见最好的你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/>
      <p:bldP spid="7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00549" y="573206"/>
            <a:ext cx="2274" cy="57238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entagon 30"/>
          <p:cNvSpPr/>
          <p:nvPr/>
        </p:nvSpPr>
        <p:spPr>
          <a:xfrm>
            <a:off x="2634880" y="3397088"/>
            <a:ext cx="3098042" cy="1459595"/>
          </a:xfrm>
          <a:prstGeom prst="homePlate">
            <a:avLst/>
          </a:prstGeom>
          <a:noFill/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936776" y="2511184"/>
            <a:ext cx="345743" cy="313898"/>
          </a:xfrm>
          <a:prstGeom prst="ellipse">
            <a:avLst/>
          </a:prstGeom>
          <a:solidFill>
            <a:srgbClr val="F3B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4364290" y="2483043"/>
            <a:ext cx="1364776" cy="368490"/>
          </a:xfrm>
          <a:prstGeom prst="homePlate">
            <a:avLst/>
          </a:prstGeom>
          <a:solidFill>
            <a:srgbClr val="F3B693"/>
          </a:solidFill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Pentagon 15"/>
          <p:cNvSpPr/>
          <p:nvPr/>
        </p:nvSpPr>
        <p:spPr>
          <a:xfrm rot="10800000">
            <a:off x="6490228" y="1958381"/>
            <a:ext cx="3098042" cy="1459595"/>
          </a:xfrm>
          <a:prstGeom prst="homePlate">
            <a:avLst/>
          </a:prstGeom>
          <a:noFill/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 rot="10800000">
            <a:off x="6490228" y="3944746"/>
            <a:ext cx="1364776" cy="368490"/>
          </a:xfrm>
          <a:prstGeom prst="homePlate">
            <a:avLst/>
          </a:prstGeom>
          <a:solidFill>
            <a:srgbClr val="F3B693"/>
          </a:solidFill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64290" y="2482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Book Antiqua" panose="02040602050305030304" pitchFamily="18" charset="0"/>
              </a:rPr>
              <a:t>表</a:t>
            </a:r>
            <a:r>
              <a:rPr lang="zh-CN" alt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单验证</a:t>
            </a:r>
            <a:endParaRPr lang="id-ID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0763" y="3944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后台处理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4364290" y="5382610"/>
            <a:ext cx="1364776" cy="368490"/>
          </a:xfrm>
          <a:prstGeom prst="homePlate">
            <a:avLst/>
          </a:prstGeom>
          <a:solidFill>
            <a:srgbClr val="F3B693"/>
          </a:solidFill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5018" y="5381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Book Antiqua" panose="02040602050305030304" pitchFamily="18" charset="0"/>
              </a:rPr>
              <a:t>过滤器</a:t>
            </a:r>
            <a:endParaRPr lang="id-ID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36776" y="3970778"/>
            <a:ext cx="345743" cy="313898"/>
          </a:xfrm>
          <a:prstGeom prst="ellipse">
            <a:avLst/>
          </a:prstGeom>
          <a:solidFill>
            <a:srgbClr val="F3B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36776" y="5409485"/>
            <a:ext cx="345743" cy="313898"/>
          </a:xfrm>
          <a:prstGeom prst="ellipse">
            <a:avLst/>
          </a:prstGeom>
          <a:solidFill>
            <a:srgbClr val="F3B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 rot="10800000">
            <a:off x="6490228" y="4837480"/>
            <a:ext cx="3098042" cy="1459595"/>
          </a:xfrm>
          <a:prstGeom prst="homePlate">
            <a:avLst/>
          </a:prstGeom>
          <a:noFill/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36776" y="1051585"/>
            <a:ext cx="345743" cy="313898"/>
          </a:xfrm>
          <a:prstGeom prst="ellipse">
            <a:avLst/>
          </a:prstGeom>
          <a:solidFill>
            <a:srgbClr val="F3B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rot="10800000">
            <a:off x="6490228" y="1024289"/>
            <a:ext cx="1364776" cy="368490"/>
          </a:xfrm>
          <a:prstGeom prst="homePlate">
            <a:avLst/>
          </a:prstGeom>
          <a:solidFill>
            <a:srgbClr val="F3B693"/>
          </a:solidFill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32" name="Pentagon 31"/>
          <p:cNvSpPr/>
          <p:nvPr/>
        </p:nvSpPr>
        <p:spPr>
          <a:xfrm>
            <a:off x="2634880" y="477893"/>
            <a:ext cx="3098042" cy="1459595"/>
          </a:xfrm>
          <a:prstGeom prst="homePlate">
            <a:avLst/>
          </a:prstGeom>
          <a:noFill/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1335" y="1008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前端美化</a:t>
            </a:r>
            <a:endParaRPr lang="id-ID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56591" y="499770"/>
            <a:ext cx="20755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Book Antiqua" panose="02040602050305030304" pitchFamily="18" charset="0"/>
              </a:rPr>
              <a:t>Ps、Flash</a:t>
            </a:r>
          </a:p>
          <a:p>
            <a:endParaRPr lang="id-ID" dirty="0">
              <a:latin typeface="Book Antiqua" panose="02040602050305030304" pitchFamily="18" charset="0"/>
            </a:endParaRPr>
          </a:p>
          <a:p>
            <a:r>
              <a:rPr lang="id-ID" dirty="0">
                <a:latin typeface="Book Antiqua" panose="02040602050305030304" pitchFamily="18" charset="0"/>
              </a:rPr>
              <a:t>Bootstrap</a:t>
            </a:r>
          </a:p>
          <a:p>
            <a:endParaRPr lang="id-ID" dirty="0">
              <a:latin typeface="Book Antiqua" panose="02040602050305030304" pitchFamily="18" charset="0"/>
            </a:endParaRPr>
          </a:p>
          <a:p>
            <a:r>
              <a:rPr lang="id-ID" dirty="0">
                <a:latin typeface="Book Antiqua" panose="02040602050305030304" pitchFamily="18" charset="0"/>
              </a:rPr>
              <a:t>DIV+CSS</a:t>
            </a:r>
          </a:p>
          <a:p>
            <a:endParaRPr lang="id-ID" sz="1400" dirty="0">
              <a:latin typeface="Book Antiqua" panose="0204060205030503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92107" y="2187711"/>
            <a:ext cx="20344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dirty="0">
                <a:latin typeface="Book Antiqua" panose="02040602050305030304" pitchFamily="18" charset="0"/>
              </a:rPr>
              <a:t>javascript</a:t>
            </a:r>
          </a:p>
          <a:p>
            <a:pPr algn="r"/>
            <a:endParaRPr lang="id-ID" dirty="0">
              <a:latin typeface="Book Antiqua" panose="02040602050305030304" pitchFamily="18" charset="0"/>
            </a:endParaRPr>
          </a:p>
          <a:p>
            <a:pPr algn="r"/>
            <a:r>
              <a:rPr lang="id-ID" dirty="0" smtClean="0">
                <a:latin typeface="Book Antiqua" panose="02040602050305030304" pitchFamily="18" charset="0"/>
              </a:rPr>
              <a:t>Jquery</a:t>
            </a:r>
            <a:endParaRPr lang="id-ID" dirty="0">
              <a:latin typeface="Book Antiqua" panose="02040602050305030304" pitchFamily="18" charset="0"/>
            </a:endParaRPr>
          </a:p>
          <a:p>
            <a:pPr algn="r"/>
            <a:endParaRPr lang="id-ID" sz="1400" dirty="0">
              <a:latin typeface="Book Antiqua" panose="020406020503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0964" y="5170610"/>
            <a:ext cx="2075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Book Antiqua" panose="02040602050305030304" pitchFamily="18" charset="0"/>
              </a:rPr>
              <a:t>登陆过滤器</a:t>
            </a:r>
          </a:p>
          <a:p>
            <a:pPr algn="r"/>
            <a:endParaRPr lang="zh-CN" altLang="en-US" dirty="0">
              <a:latin typeface="Book Antiqua" panose="02040602050305030304" pitchFamily="18" charset="0"/>
            </a:endParaRPr>
          </a:p>
          <a:p>
            <a:pPr algn="r"/>
            <a:r>
              <a:rPr lang="id-ID" dirty="0">
                <a:latin typeface="Book Antiqua" panose="02040602050305030304" pitchFamily="18" charset="0"/>
              </a:rPr>
              <a:t>Filter</a:t>
            </a:r>
          </a:p>
        </p:txBody>
      </p:sp>
      <p:pic>
        <p:nvPicPr>
          <p:cNvPr id="8194" name="Picture 2" descr="C:\Users\mmmjh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755" y="0"/>
            <a:ext cx="2794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156591" y="3417976"/>
            <a:ext cx="20755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MVC</a:t>
            </a:r>
            <a:r>
              <a:rPr lang="zh-CN" altLang="en-US" dirty="0" smtClean="0">
                <a:latin typeface="Book Antiqua" panose="02040602050305030304" pitchFamily="18" charset="0"/>
              </a:rPr>
              <a:t>模式</a:t>
            </a:r>
            <a:endParaRPr lang="en-US" altLang="zh-CN" dirty="0" smtClean="0">
              <a:latin typeface="Book Antiqua" panose="02040602050305030304" pitchFamily="18" charset="0"/>
            </a:endParaRPr>
          </a:p>
          <a:p>
            <a:endParaRPr lang="en-US" altLang="zh-CN" sz="1600" dirty="0" smtClean="0">
              <a:latin typeface="Book Antiqua" panose="02040602050305030304" pitchFamily="18" charset="0"/>
            </a:endParaRPr>
          </a:p>
          <a:p>
            <a:r>
              <a:rPr lang="en-US" altLang="zh-CN" dirty="0" err="1" smtClean="0">
                <a:latin typeface="Book Antiqua" panose="02040602050305030304" pitchFamily="18" charset="0"/>
              </a:rPr>
              <a:t>Mysql</a:t>
            </a:r>
            <a:r>
              <a:rPr lang="zh-CN" altLang="en-US" dirty="0" smtClean="0">
                <a:latin typeface="Book Antiqua" panose="02040602050305030304" pitchFamily="18" charset="0"/>
              </a:rPr>
              <a:t>数据库</a:t>
            </a:r>
            <a:endParaRPr lang="en-US" altLang="zh-CN" dirty="0">
              <a:latin typeface="Book Antiqua" panose="02040602050305030304" pitchFamily="18" charset="0"/>
            </a:endParaRPr>
          </a:p>
          <a:p>
            <a:endParaRPr lang="en-US" altLang="zh-CN" sz="1600" dirty="0" smtClean="0">
              <a:latin typeface="Book Antiqua" panose="02040602050305030304" pitchFamily="18" charset="0"/>
            </a:endParaRPr>
          </a:p>
          <a:p>
            <a:r>
              <a:rPr lang="en-US" altLang="zh-CN" dirty="0" err="1" smtClean="0">
                <a:latin typeface="Book Antiqua" panose="02040602050305030304" pitchFamily="18" charset="0"/>
              </a:rPr>
              <a:t>Jsp</a:t>
            </a:r>
            <a:r>
              <a:rPr lang="en-US" altLang="zh-CN" dirty="0" smtClean="0">
                <a:latin typeface="Book Antiqua" panose="02040602050305030304" pitchFamily="18" charset="0"/>
              </a:rPr>
              <a:t>   HTML</a:t>
            </a:r>
            <a:endParaRPr lang="id-ID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 animBg="1"/>
      <p:bldP spid="8" grpId="0" animBg="1"/>
      <p:bldP spid="16" grpId="0" animBg="1"/>
      <p:bldP spid="20" grpId="0" animBg="1"/>
      <p:bldP spid="21" grpId="0"/>
      <p:bldP spid="22" grpId="0"/>
      <p:bldP spid="24" grpId="0" animBg="1"/>
      <p:bldP spid="25" grpId="0"/>
      <p:bldP spid="27" grpId="0" animBg="1"/>
      <p:bldP spid="28" grpId="0" animBg="1"/>
      <p:bldP spid="30" grpId="0" animBg="1"/>
      <p:bldP spid="23" grpId="0" animBg="1"/>
      <p:bldP spid="26" grpId="0" animBg="1"/>
      <p:bldP spid="32" grpId="0" animBg="1"/>
      <p:bldP spid="33" grpId="0"/>
      <p:bldP spid="34" grpId="0"/>
      <p:bldP spid="38" grpId="0"/>
      <p:bldP spid="39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9" y="545910"/>
            <a:ext cx="5409063" cy="5745708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6795585" y="2818599"/>
            <a:ext cx="4547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dirty="0" smtClean="0">
                <a:latin typeface="Book Antiqua" panose="02040602050305030304" pitchFamily="18" charset="0"/>
              </a:rPr>
              <a:t>谢谢观看！</a:t>
            </a:r>
            <a:endParaRPr lang="id-ID" sz="80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1"/>
          <p:cNvSpPr txBox="1"/>
          <p:nvPr/>
        </p:nvSpPr>
        <p:spPr>
          <a:xfrm>
            <a:off x="404131" y="320327"/>
            <a:ext cx="5691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en-US" sz="8000" dirty="0"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  <a:latin typeface="+mj-ea"/>
              <a:ea typeface="+mj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058518" y="2158054"/>
            <a:ext cx="2696787" cy="901673"/>
            <a:chOff x="6171606" y="2363147"/>
            <a:chExt cx="2696787" cy="901673"/>
          </a:xfrm>
        </p:grpSpPr>
        <p:sp>
          <p:nvSpPr>
            <p:cNvPr id="42" name="文本框 3"/>
            <p:cNvSpPr txBox="1"/>
            <p:nvPr/>
          </p:nvSpPr>
          <p:spPr>
            <a:xfrm>
              <a:off x="6345763" y="2552373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文本框 4"/>
            <p:cNvSpPr txBox="1"/>
            <p:nvPr/>
          </p:nvSpPr>
          <p:spPr>
            <a:xfrm>
              <a:off x="7247436" y="25523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网站概述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058518" y="3272173"/>
            <a:ext cx="2696787" cy="901673"/>
            <a:chOff x="6171606" y="2363147"/>
            <a:chExt cx="2696787" cy="901673"/>
          </a:xfrm>
        </p:grpSpPr>
        <p:sp>
          <p:nvSpPr>
            <p:cNvPr id="46" name="文本框 12"/>
            <p:cNvSpPr txBox="1"/>
            <p:nvPr/>
          </p:nvSpPr>
          <p:spPr>
            <a:xfrm>
              <a:off x="6345763" y="2552373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02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文本框 13"/>
            <p:cNvSpPr txBox="1"/>
            <p:nvPr/>
          </p:nvSpPr>
          <p:spPr>
            <a:xfrm>
              <a:off x="7247436" y="25523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功能介绍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105460" y="4467270"/>
            <a:ext cx="2696787" cy="901673"/>
            <a:chOff x="6171606" y="2363147"/>
            <a:chExt cx="2696787" cy="901673"/>
          </a:xfrm>
        </p:grpSpPr>
        <p:sp>
          <p:nvSpPr>
            <p:cNvPr id="50" name="文本框 16"/>
            <p:cNvSpPr txBox="1"/>
            <p:nvPr/>
          </p:nvSpPr>
          <p:spPr>
            <a:xfrm>
              <a:off x="6345763" y="2552373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03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文本框 17"/>
            <p:cNvSpPr txBox="1"/>
            <p:nvPr/>
          </p:nvSpPr>
          <p:spPr>
            <a:xfrm>
              <a:off x="7247436" y="25523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网站创新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>
            <a:stCxn id="44" idx="2"/>
          </p:cNvCxnSpPr>
          <p:nvPr/>
        </p:nvCxnSpPr>
        <p:spPr>
          <a:xfrm flipH="1" flipV="1">
            <a:off x="3980718" y="2608265"/>
            <a:ext cx="4077800" cy="626"/>
          </a:xfrm>
          <a:prstGeom prst="line">
            <a:avLst/>
          </a:prstGeom>
          <a:ln w="12700">
            <a:gradFill>
              <a:gsLst>
                <a:gs pos="0">
                  <a:srgbClr val="08AEEA"/>
                </a:gs>
                <a:gs pos="100000">
                  <a:srgbClr val="2AF598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8" idx="2"/>
          </p:cNvCxnSpPr>
          <p:nvPr/>
        </p:nvCxnSpPr>
        <p:spPr>
          <a:xfrm flipH="1">
            <a:off x="4617070" y="3723010"/>
            <a:ext cx="3441448" cy="23112"/>
          </a:xfrm>
          <a:prstGeom prst="line">
            <a:avLst/>
          </a:prstGeom>
          <a:ln w="12700">
            <a:gradFill>
              <a:gsLst>
                <a:gs pos="0">
                  <a:srgbClr val="08AEEA"/>
                </a:gs>
                <a:gs pos="100000">
                  <a:srgbClr val="2AF598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2" idx="2"/>
          </p:cNvCxnSpPr>
          <p:nvPr/>
        </p:nvCxnSpPr>
        <p:spPr>
          <a:xfrm flipH="1" flipV="1">
            <a:off x="5055230" y="4918106"/>
            <a:ext cx="3050230" cy="1"/>
          </a:xfrm>
          <a:prstGeom prst="line">
            <a:avLst/>
          </a:prstGeom>
          <a:ln w="12700">
            <a:gradFill>
              <a:gsLst>
                <a:gs pos="0">
                  <a:srgbClr val="08AEEA"/>
                </a:gs>
                <a:gs pos="100000">
                  <a:srgbClr val="2AF598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-114300" y="982046"/>
            <a:ext cx="6902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8188696" y="5680894"/>
            <a:ext cx="2972623" cy="901673"/>
            <a:chOff x="6171606" y="2363147"/>
            <a:chExt cx="2972623" cy="901673"/>
          </a:xfrm>
        </p:grpSpPr>
        <p:sp>
          <p:nvSpPr>
            <p:cNvPr id="58" name="文本框 22"/>
            <p:cNvSpPr txBox="1"/>
            <p:nvPr/>
          </p:nvSpPr>
          <p:spPr>
            <a:xfrm>
              <a:off x="6348121" y="2552373"/>
              <a:ext cx="54864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04</a:t>
              </a:r>
            </a:p>
          </p:txBody>
        </p:sp>
        <p:sp>
          <p:nvSpPr>
            <p:cNvPr id="59" name="文本框 23"/>
            <p:cNvSpPr txBox="1"/>
            <p:nvPr/>
          </p:nvSpPr>
          <p:spPr>
            <a:xfrm>
              <a:off x="7164200" y="25336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技术加分项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连接符 60"/>
          <p:cNvCxnSpPr>
            <a:stCxn id="60" idx="2"/>
          </p:cNvCxnSpPr>
          <p:nvPr/>
        </p:nvCxnSpPr>
        <p:spPr>
          <a:xfrm flipH="1" flipV="1">
            <a:off x="4002475" y="6112993"/>
            <a:ext cx="4186221" cy="18738"/>
          </a:xfrm>
          <a:prstGeom prst="line">
            <a:avLst/>
          </a:prstGeom>
          <a:ln w="12700">
            <a:gradFill>
              <a:gsLst>
                <a:gs pos="0">
                  <a:srgbClr val="08AEEA"/>
                </a:gs>
                <a:gs pos="100000">
                  <a:srgbClr val="2AF598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31" y="1968828"/>
            <a:ext cx="5112181" cy="4442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13"/>
          <p:cNvSpPr/>
          <p:nvPr/>
        </p:nvSpPr>
        <p:spPr>
          <a:xfrm>
            <a:off x="6535847" y="996234"/>
            <a:ext cx="5760402" cy="577361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25967" y="3937634"/>
            <a:ext cx="4191635" cy="2381885"/>
          </a:xfrm>
          <a:prstGeom prst="homePlate">
            <a:avLst/>
          </a:prstGeom>
          <a:blipFill dpi="0" rotWithShape="1">
            <a:blip r:embed="rId2"/>
            <a:srcRect/>
            <a:stretch>
              <a:fillRect l="-300" t="-123000" r="-8300" b="-5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hevron 2"/>
          <p:cNvSpPr/>
          <p:nvPr/>
        </p:nvSpPr>
        <p:spPr>
          <a:xfrm>
            <a:off x="5076119" y="3990974"/>
            <a:ext cx="3018790" cy="2352675"/>
          </a:xfrm>
          <a:prstGeom prst="chevron">
            <a:avLst/>
          </a:prstGeom>
          <a:blipFill dpi="0" rotWithShape="1">
            <a:blip r:embed="rId3"/>
            <a:srcRect/>
            <a:stretch>
              <a:fillRect l="-1000" t="-48000" r="-1000" b="-3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8094909" y="3964303"/>
            <a:ext cx="3086735" cy="2406015"/>
          </a:xfrm>
          <a:prstGeom prst="chevron">
            <a:avLst/>
          </a:prstGeom>
          <a:blipFill dpi="0" rotWithShape="1">
            <a:blip r:embed="rId4"/>
            <a:srcRect/>
            <a:stretch>
              <a:fillRect l="-11096" t="-1000" r="-11096" b="-3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795" y="344237"/>
            <a:ext cx="59777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7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040" y="2055581"/>
            <a:ext cx="68370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Book Antiqua" panose="02040602050305030304" pitchFamily="18" charset="0"/>
              </a:rPr>
              <a:t>网站概述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4" y="677430"/>
            <a:ext cx="7353154" cy="5422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7216" y="378605"/>
            <a:ext cx="309489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d-ID" sz="3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en-US" altLang="id-ID" sz="32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algn="r"/>
            <a:r>
              <a:rPr lang="zh-CN" altLang="en-US" sz="3200" dirty="0">
                <a:solidFill>
                  <a:prstClr val="black"/>
                </a:solidFill>
                <a:latin typeface="Book Antiqua" panose="02040602050305030304" pitchFamily="18" charset="0"/>
              </a:rPr>
              <a:t>作品介绍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5193" y="1774750"/>
            <a:ext cx="3256915" cy="3797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spc="150" dirty="0">
              <a:solidFill>
                <a:prstClr val="white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9698" y="1903685"/>
            <a:ext cx="2772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pc="150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此平台是面向铁大学子的旅游服务平台，极大方便同学们对旅游景点的了解，为大家提供更精确的旅游方案。</a:t>
            </a:r>
            <a:endParaRPr lang="en-US" altLang="zh-CN" sz="2800" spc="150" dirty="0" smtClean="0">
              <a:solidFill>
                <a:schemeClr val="accent3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Hexagon 2"/>
          <p:cNvSpPr/>
          <p:nvPr/>
        </p:nvSpPr>
        <p:spPr>
          <a:xfrm>
            <a:off x="0" y="0"/>
            <a:ext cx="7906043" cy="6858000"/>
          </a:xfrm>
          <a:prstGeom prst="hexagon">
            <a:avLst/>
          </a:prstGeom>
          <a:noFill/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5"/>
          <p:cNvSpPr txBox="1"/>
          <p:nvPr/>
        </p:nvSpPr>
        <p:spPr>
          <a:xfrm>
            <a:off x="7906043" y="6084222"/>
            <a:ext cx="3756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id-ID" sz="2400" dirty="0">
                <a:solidFill>
                  <a:schemeClr val="bg1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在路上，遇见最美的自己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278803" y="4019811"/>
            <a:ext cx="4191635" cy="2381885"/>
          </a:xfrm>
          <a:prstGeom prst="homePlate">
            <a:avLst/>
          </a:prstGeom>
          <a:blipFill dpi="0" rotWithShape="1">
            <a:blip r:embed="rId2"/>
            <a:srcRect/>
            <a:stretch>
              <a:fillRect l="-300" t="-123000" r="-8300" b="-5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hevron 2"/>
          <p:cNvSpPr/>
          <p:nvPr/>
        </p:nvSpPr>
        <p:spPr>
          <a:xfrm>
            <a:off x="4081543" y="4049021"/>
            <a:ext cx="3018790" cy="2352675"/>
          </a:xfrm>
          <a:prstGeom prst="chevron">
            <a:avLst/>
          </a:prstGeom>
          <a:blipFill dpi="0" rotWithShape="1">
            <a:blip r:embed="rId3"/>
            <a:srcRect/>
            <a:stretch>
              <a:fillRect l="-1000" t="-48000" r="-1000" b="-3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6767830" y="4049021"/>
            <a:ext cx="3086735" cy="2406015"/>
          </a:xfrm>
          <a:prstGeom prst="chevron">
            <a:avLst/>
          </a:prstGeom>
          <a:blipFill dpi="0" rotWithShape="1">
            <a:blip r:embed="rId4"/>
            <a:srcRect/>
            <a:stretch>
              <a:fillRect l="-11096" t="-1000" r="-11096" b="-3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795" y="344237"/>
            <a:ext cx="59777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7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040" y="2055581"/>
            <a:ext cx="68370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Book Antiqua" panose="02040602050305030304" pitchFamily="18" charset="0"/>
              </a:rPr>
              <a:t>功能介绍</a:t>
            </a:r>
            <a:endParaRPr lang="zh-CN" altLang="en-US" sz="5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5240"/>
            <a:ext cx="9697792" cy="6858000"/>
          </a:xfrm>
          <a:custGeom>
            <a:avLst/>
            <a:gdLst>
              <a:gd name="connsiteX0" fmla="*/ 0 w 9697792"/>
              <a:gd name="connsiteY0" fmla="*/ 0 h 6858000"/>
              <a:gd name="connsiteX1" fmla="*/ 9697792 w 9697792"/>
              <a:gd name="connsiteY1" fmla="*/ 0 h 6858000"/>
              <a:gd name="connsiteX2" fmla="*/ 9697792 w 9697792"/>
              <a:gd name="connsiteY2" fmla="*/ 6858000 h 6858000"/>
              <a:gd name="connsiteX3" fmla="*/ 0 w 9697792"/>
              <a:gd name="connsiteY3" fmla="*/ 6858000 h 6858000"/>
              <a:gd name="connsiteX4" fmla="*/ 0 w 9697792"/>
              <a:gd name="connsiteY4" fmla="*/ 0 h 6858000"/>
              <a:gd name="connsiteX0-1" fmla="*/ 0 w 9697792"/>
              <a:gd name="connsiteY0-2" fmla="*/ 0 h 6858000"/>
              <a:gd name="connsiteX1-3" fmla="*/ 9697792 w 9697792"/>
              <a:gd name="connsiteY1-4" fmla="*/ 0 h 6858000"/>
              <a:gd name="connsiteX2-5" fmla="*/ 2466998 w 9697792"/>
              <a:gd name="connsiteY2-6" fmla="*/ 6858000 h 6858000"/>
              <a:gd name="connsiteX3-7" fmla="*/ 0 w 9697792"/>
              <a:gd name="connsiteY3-8" fmla="*/ 6858000 h 6858000"/>
              <a:gd name="connsiteX4-9" fmla="*/ 0 w 9697792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697792" h="6858000">
                <a:moveTo>
                  <a:pt x="0" y="0"/>
                </a:moveTo>
                <a:lnTo>
                  <a:pt x="9697792" y="0"/>
                </a:lnTo>
                <a:lnTo>
                  <a:pt x="246699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>
              <a:fillRect l="-15149" t="-12992" r="-15149" b="-129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8679766" y="370241"/>
            <a:ext cx="30149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 smtClean="0">
                <a:latin typeface="Book Antiqua" panose="02040602050305030304" pitchFamily="18" charset="0"/>
              </a:rPr>
              <a:t>02</a:t>
            </a:r>
          </a:p>
          <a:p>
            <a:pPr algn="r"/>
            <a:r>
              <a:rPr lang="zh-CN" altLang="id-ID" sz="4400" dirty="0" smtClean="0">
                <a:latin typeface="Book Antiqua" panose="02040602050305030304" pitchFamily="18" charset="0"/>
              </a:rPr>
              <a:t>简要</a:t>
            </a:r>
            <a:r>
              <a:rPr lang="zh-CN" altLang="id-ID" sz="4400" dirty="0">
                <a:latin typeface="Book Antiqua" panose="02040602050305030304" pitchFamily="18" charset="0"/>
              </a:rPr>
              <a:t>说明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6376" y="2942575"/>
            <a:ext cx="4815654" cy="21426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7016376" y="3284682"/>
            <a:ext cx="451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400" dirty="0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注册</a:t>
            </a:r>
            <a:r>
              <a:rPr lang="zh-CN" altLang="en-US" sz="2400" dirty="0" smtClean="0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登录、景点浏览、查看景点</a:t>
            </a:r>
            <a:endParaRPr lang="en-US" altLang="zh-CN" sz="2400" dirty="0" smtClean="0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lvl="0" algn="l"/>
            <a:endParaRPr lang="en-US" altLang="zh-CN" sz="2400" dirty="0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lvl="0" algn="l"/>
            <a:r>
              <a:rPr lang="zh-CN" altLang="en-US" sz="2400" dirty="0" smtClean="0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近期计划、旅游报名、反馈留言</a:t>
            </a:r>
            <a:endParaRPr lang="zh-CN" altLang="en-US" sz="2400" dirty="0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lvl="0" algn="l"/>
            <a:endParaRPr lang="zh-CN" altLang="en-US" sz="2400" dirty="0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8896" y="5869534"/>
            <a:ext cx="63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id-ID" sz="2800" dirty="0">
                <a:solidFill>
                  <a:schemeClr val="bg1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在路上，遇见最美的自己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25967" y="3964303"/>
            <a:ext cx="4191635" cy="2381885"/>
          </a:xfrm>
          <a:prstGeom prst="homePlate">
            <a:avLst/>
          </a:prstGeom>
          <a:blipFill dpi="0" rotWithShape="1">
            <a:blip r:embed="rId2"/>
            <a:srcRect/>
            <a:stretch>
              <a:fillRect l="-300" t="-123000" r="-8300" b="-5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hevron 2"/>
          <p:cNvSpPr/>
          <p:nvPr/>
        </p:nvSpPr>
        <p:spPr>
          <a:xfrm>
            <a:off x="5076119" y="3990974"/>
            <a:ext cx="3018790" cy="2352675"/>
          </a:xfrm>
          <a:prstGeom prst="chevron">
            <a:avLst/>
          </a:prstGeom>
          <a:blipFill dpi="0" rotWithShape="1">
            <a:blip r:embed="rId3"/>
            <a:srcRect/>
            <a:stretch>
              <a:fillRect l="-1000" t="-48000" r="-1000" b="-3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8094909" y="3964303"/>
            <a:ext cx="3086735" cy="2406015"/>
          </a:xfrm>
          <a:prstGeom prst="chevron">
            <a:avLst/>
          </a:prstGeom>
          <a:blipFill dpi="0" rotWithShape="1">
            <a:blip r:embed="rId4"/>
            <a:srcRect/>
            <a:stretch>
              <a:fillRect l="-11096" t="-1000" r="-11096" b="-3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795" y="344237"/>
            <a:ext cx="59777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7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en-US" altLang="id-ID" sz="7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795" y="1688701"/>
            <a:ext cx="68370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Book Antiqua" panose="02040602050305030304" pitchFamily="18" charset="0"/>
              </a:rPr>
              <a:t>网站创新</a:t>
            </a:r>
            <a:endParaRPr lang="zh-CN" altLang="en-US" sz="5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857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094" y="354911"/>
            <a:ext cx="4521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Book Antiqua" panose="02040602050305030304" pitchFamily="18" charset="0"/>
              </a:rPr>
              <a:t>03</a:t>
            </a:r>
          </a:p>
          <a:p>
            <a:r>
              <a:rPr lang="zh-CN" altLang="en-US" sz="4400" dirty="0" smtClean="0">
                <a:latin typeface="Book Antiqua" panose="02040602050305030304" pitchFamily="18" charset="0"/>
              </a:rPr>
              <a:t>技术创新</a:t>
            </a:r>
            <a:endParaRPr lang="id-ID" sz="4400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2001" y="5295722"/>
            <a:ext cx="577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rPr>
              <a:t>flash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rPr>
              <a:t>制作动画，宣传视频，弹幕功能，</a:t>
            </a: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rPr>
              <a:t>logo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rPr>
              <a:t>设计。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0098"/>
            <a:ext cx="4944035" cy="37457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7" y="2647951"/>
            <a:ext cx="4619625" cy="3848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92526" y="1641060"/>
            <a:ext cx="3995225" cy="3502855"/>
          </a:xfrm>
          <a:prstGeom prst="rect">
            <a:avLst/>
          </a:prstGeom>
          <a:noFill/>
          <a:ln w="25400">
            <a:solidFill>
              <a:srgbClr val="F3B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55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25967" y="3937634"/>
            <a:ext cx="4191635" cy="2381885"/>
          </a:xfrm>
          <a:prstGeom prst="homePlate">
            <a:avLst/>
          </a:prstGeom>
          <a:blipFill dpi="0" rotWithShape="1">
            <a:blip r:embed="rId2"/>
            <a:srcRect/>
            <a:stretch>
              <a:fillRect l="-300" t="-123000" r="-8300" b="-5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hevron 2"/>
          <p:cNvSpPr/>
          <p:nvPr/>
        </p:nvSpPr>
        <p:spPr>
          <a:xfrm>
            <a:off x="5076119" y="3990974"/>
            <a:ext cx="3018790" cy="2352675"/>
          </a:xfrm>
          <a:prstGeom prst="chevron">
            <a:avLst/>
          </a:prstGeom>
          <a:blipFill dpi="0" rotWithShape="1">
            <a:blip r:embed="rId3"/>
            <a:srcRect/>
            <a:stretch>
              <a:fillRect l="-1000" t="-48000" r="-1000" b="-3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8094909" y="3964303"/>
            <a:ext cx="3086735" cy="2406015"/>
          </a:xfrm>
          <a:prstGeom prst="chevron">
            <a:avLst/>
          </a:prstGeom>
          <a:blipFill dpi="0" rotWithShape="1">
            <a:blip r:embed="rId4"/>
            <a:srcRect/>
            <a:stretch>
              <a:fillRect l="-11096" t="-1000" r="-11096" b="-3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795" y="344237"/>
            <a:ext cx="59777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7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en-US" altLang="id-ID" sz="7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795" y="1688701"/>
            <a:ext cx="68370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Book Antiqua" panose="02040602050305030304" pitchFamily="18" charset="0"/>
              </a:rPr>
              <a:t>技术加分项</a:t>
            </a:r>
            <a:endParaRPr lang="zh-CN" altLang="en-US" sz="5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462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z="1600" spc="150" dirty="0">
            <a:solidFill>
              <a:prstClr val="white"/>
            </a:solidFill>
            <a:latin typeface="Book Antiqua" panose="0204060205030503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164</Words>
  <Application>Microsoft Office PowerPoint</Application>
  <PresentationFormat>自定义</PresentationFormat>
  <Paragraphs>55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mmmjh</cp:lastModifiedBy>
  <cp:revision>254</cp:revision>
  <dcterms:created xsi:type="dcterms:W3CDTF">2017-06-13T06:21:00Z</dcterms:created>
  <dcterms:modified xsi:type="dcterms:W3CDTF">2018-12-12T15:14:35Z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