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62" r:id="rId1"/>
  </p:sldMasterIdLst>
  <p:notesMasterIdLst>
    <p:notesMasterId r:id="rId2"/>
  </p:notesMasterIdLst>
  <p:handoutMasterIdLst>
    <p:handoutMasterId r:id="rId3"/>
  </p:handoutMasterIdLst>
  <p:sldIdLst>
    <p:sldId id="256" r:id="rId4"/>
    <p:sldId id="275" r:id="rId5"/>
    <p:sldId id="363" r:id="rId6"/>
  </p:sldIdLst>
  <p:sldSz cx="18288000" cy="10287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301" autoAdjust="0"/>
    <p:restoredTop sz="95701" autoAdjust="0"/>
  </p:normalViewPr>
  <p:slideViewPr>
    <p:cSldViewPr>
      <p:cViewPr varScale="1">
        <p:scale>
          <a:sx n="100" d="100"/>
          <a:sy n="100" d="100"/>
        </p:scale>
        <p:origin x="840" y="336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118"/>
        <p:guide pos="2130"/>
      </p:guideLst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6553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253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4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02101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598" y="3195637"/>
            <a:ext cx="15544797" cy="22050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198" y="5829300"/>
            <a:ext cx="12801598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15" name="슬라이드 번호 개체 틀 14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6" name="바닥글 개체 틀 15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56484107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3195637"/>
            <a:ext cx="18288000" cy="2205037"/>
          </a:xfrm>
        </p:spPr>
        <p:txBody>
          <a:bodyPr>
            <a:normAutofit/>
          </a:bodyPr>
          <a:lstStyle>
            <a:lvl1pPr>
              <a:defRPr sz="66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9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935610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398" y="411957"/>
            <a:ext cx="16459197" cy="17145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286215" y="3321844"/>
            <a:ext cx="9715532" cy="482203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6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17" name="슬라이드 번호 개체 틀 16"/>
          <p:cNvSpPr>
            <a:spLocks noGrp="1"/>
          </p:cNvSpPr>
          <p:nvPr userDrawn="1">
            <p:ph type="sldNum" sz="quarter" idx="15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 userDrawn="1">
            <p:ph type="ftr" sz="quarter" idx="15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29520424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798" y="411957"/>
            <a:ext cx="4114798" cy="877728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398" y="411957"/>
            <a:ext cx="12039598" cy="877728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438005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04441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직사각형 6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3" name="슬라이드 번호 개체 틀 12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758860340"/>
      </p:ext>
    </p:extLst>
  </p:cSld>
  <p:clrMapOvr>
    <a:masterClrMapping/>
  </p:clrMapOvr>
  <p:transition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11" name="바닥글 개체 틀 10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8686799" cy="58578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  <a:r>
              <a:rPr lang="en-US" altLang="ko-KR"/>
              <a:t> and Engineering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1162658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4" y="6610350"/>
            <a:ext cx="15544797" cy="2043112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4" y="4360069"/>
            <a:ext cx="15544797" cy="2250280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695253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398" y="2400300"/>
            <a:ext cx="8077198" cy="6788944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42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398" y="2400300"/>
            <a:ext cx="8077198" cy="6788944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42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2" name="슬라이드 번호 개체 틀 11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바닥글 개체 틀 12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7537571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9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2634277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912055" y="2464594"/>
            <a:ext cx="16459197" cy="67878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4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 userDrawn="1">
            <p:ph type="ftr" sz="quarter" idx="14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8043528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398" y="2400300"/>
            <a:ext cx="8077198" cy="329400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9296398" y="2400300"/>
            <a:ext cx="8077198" cy="329400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12055" y="5976330"/>
            <a:ext cx="8077198" cy="329400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4054" y="5976330"/>
            <a:ext cx="8077198" cy="329400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4" name="슬라이드 번호 개체 틀 13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5" name="바닥글 개체 틀 14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549687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4" y="7200900"/>
            <a:ext cx="10972798" cy="850107"/>
          </a:xfrm>
        </p:spPr>
        <p:txBody>
          <a:bodyPr anchor="b"/>
          <a:lstStyle>
            <a:lvl1pPr algn="l">
              <a:defRPr sz="3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4" y="919162"/>
            <a:ext cx="10972798" cy="6172200"/>
          </a:xfrm>
        </p:spPr>
        <p:txBody>
          <a:bodyPr/>
          <a:lstStyle>
            <a:lvl1pPr marL="0" indent="0">
              <a:buNone/>
              <a:defRPr sz="4800"/>
            </a:lvl1pPr>
            <a:lvl2pPr marL="457200" indent="0">
              <a:buNone/>
              <a:defRPr sz="4200"/>
            </a:lvl2pPr>
            <a:lvl3pPr marL="914400" indent="0">
              <a:buNone/>
              <a:defRPr sz="3600"/>
            </a:lvl3pPr>
            <a:lvl4pPr marL="1371600" indent="0">
              <a:buNone/>
              <a:defRPr sz="3000"/>
            </a:lvl4pPr>
            <a:lvl5pPr marL="1828800" indent="0">
              <a:buNone/>
              <a:defRPr sz="3000"/>
            </a:lvl5pPr>
            <a:lvl6pPr marL="2286000" indent="0">
              <a:buNone/>
              <a:defRPr sz="3000"/>
            </a:lvl6pPr>
            <a:lvl7pPr marL="2743200" indent="0">
              <a:buNone/>
              <a:defRPr sz="3000"/>
            </a:lvl7pPr>
            <a:lvl8pPr marL="3200400" indent="0">
              <a:buNone/>
              <a:defRPr sz="3000"/>
            </a:lvl8pPr>
            <a:lvl9pPr marL="3657600" indent="0">
              <a:buNone/>
              <a:defRPr sz="3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4" y="8051007"/>
            <a:ext cx="10972798" cy="1207293"/>
          </a:xfrm>
        </p:spPr>
        <p:txBody>
          <a:bodyPr/>
          <a:lstStyle>
            <a:lvl1pPr marL="0" indent="0">
              <a:buNone/>
              <a:defRPr sz="2100"/>
            </a:lvl1pPr>
            <a:lvl2pPr marL="457200" indent="0">
              <a:buNone/>
              <a:defRPr sz="1800"/>
            </a:lvl2pPr>
            <a:lvl3pPr marL="914400" indent="0">
              <a:buNone/>
              <a:defRPr sz="1500"/>
            </a:lvl3pPr>
            <a:lvl4pPr marL="1371600" indent="0">
              <a:buNone/>
              <a:defRPr sz="1350"/>
            </a:lvl4pPr>
            <a:lvl5pPr marL="1828800" indent="0">
              <a:buNone/>
              <a:defRPr sz="1350"/>
            </a:lvl5pPr>
            <a:lvl6pPr marL="2286000" indent="0">
              <a:buNone/>
              <a:defRPr sz="1350"/>
            </a:lvl6pPr>
            <a:lvl7pPr marL="2743200" indent="0">
              <a:buNone/>
              <a:defRPr sz="1350"/>
            </a:lvl7pPr>
            <a:lvl8pPr marL="3200400" indent="0">
              <a:buNone/>
              <a:defRPr sz="1350"/>
            </a:lvl8pPr>
            <a:lvl9pPr marL="3657600" indent="0">
              <a:buNone/>
              <a:defRPr sz="135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슬라이드 번호 개체 틀 11"/>
          <p:cNvSpPr>
            <a:spLocks noGrp="1"/>
          </p:cNvSpPr>
          <p:nvPr userDrawn="1">
            <p:ph type="sldNum" sz="quarter" idx="10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3" name="바닥글 개체 틀 12"/>
          <p:cNvSpPr>
            <a:spLocks noGrp="1"/>
          </p:cNvSpPr>
          <p:nvPr userDrawn="1">
            <p:ph type="ftr" sz="quarter" idx="10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742996670"/>
      </p:ext>
    </p:extLst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0820400" cy="14097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398" y="2400300"/>
            <a:ext cx="16459197" cy="678894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grpSp>
        <p:nvGrpSpPr>
          <p:cNvPr id="12" name="Group 7"/>
          <p:cNvGrpSpPr/>
          <p:nvPr/>
        </p:nvGrpSpPr>
        <p:grpSpPr>
          <a:xfrm>
            <a:off x="-361950" y="9577858"/>
            <a:ext cx="18649950" cy="899642"/>
            <a:chOff x="0" y="-47625"/>
            <a:chExt cx="4911921" cy="236943"/>
          </a:xfrm>
        </p:grpSpPr>
        <p:sp>
          <p:nvSpPr>
            <p:cNvPr id="14" name="TextBox 9"/>
            <p:cNvSpPr txBox="1"/>
            <p:nvPr/>
          </p:nvSpPr>
          <p:spPr>
            <a:xfrm>
              <a:off x="0" y="-47625"/>
              <a:ext cx="4911921" cy="23694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359"/>
                </a:lnSpc>
                <a:defRPr/>
              </a:pPr>
              <a:endParaRPr lang="ko-KR" altLang="en-US"/>
            </a:p>
          </p:txBody>
        </p:sp>
        <p:sp>
          <p:nvSpPr>
            <p:cNvPr id="13" name="Freeform 8"/>
            <p:cNvSpPr/>
            <p:nvPr/>
          </p:nvSpPr>
          <p:spPr>
            <a:xfrm>
              <a:off x="0" y="0"/>
              <a:ext cx="4911921" cy="189318"/>
            </a:xfrm>
            <a:custGeom>
              <a:avLst/>
              <a:gdLst/>
              <a:ahLst/>
              <a:cxnLst/>
              <a:rect l="l" t="t" r="r" b="b"/>
              <a:pathLst>
                <a:path w="4911921" h="189318">
                  <a:moveTo>
                    <a:pt x="0" y="0"/>
                  </a:moveTo>
                  <a:lnTo>
                    <a:pt x="4911921" y="0"/>
                  </a:lnTo>
                  <a:lnTo>
                    <a:pt x="4911921" y="189318"/>
                  </a:lnTo>
                  <a:lnTo>
                    <a:pt x="0" y="189318"/>
                  </a:lnTo>
                  <a:close/>
                </a:path>
              </a:pathLst>
            </a:custGeom>
            <a:solidFill>
              <a:srgbClr val="D1CAC9"/>
            </a:solidFill>
          </p:spPr>
        </p:sp>
      </p:grp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>
          <a:xfrm>
            <a:off x="13944600" y="9715500"/>
            <a:ext cx="4267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kumimoji="0" sz="28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3"/>
          </p:nvPr>
        </p:nvSpPr>
        <p:spPr>
          <a:xfrm>
            <a:off x="76201" y="9701212"/>
            <a:ext cx="5791198" cy="54768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kumimoji="0" sz="3400" b="0" i="0" u="none" strike="noStrike" cap="none" normalizeH="0" baseline="0">
                <a:solidFill>
                  <a:srgbClr val="704F48"/>
                </a:solidFill>
                <a:latin typeface="Source Han Sans KR Medium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>Dept.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08112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88" r:id="rId13"/>
  </p:sldLayoutIdLst>
  <p:transition/>
  <p:hf hdr="0" dt="0"/>
  <p:txStyles>
    <p:titleStyle>
      <a:lvl1pPr algn="l" defTabSz="914400" rtl="0" eaLnBrk="1" latinLnBrk="1" hangingPunct="1">
        <a:spcBef>
          <a:spcPct val="0"/>
        </a:spcBef>
        <a:buNone/>
        <a:defRPr kumimoji="0" sz="7200" b="0" i="0" u="none" strike="noStrike" kern="1200" cap="none" normalizeH="0" baseline="0">
          <a:solidFill>
            <a:srgbClr val="704F48"/>
          </a:solidFill>
          <a:latin typeface="+mn-lt"/>
          <a:ea typeface="Nanum Myeongjo Bold"/>
          <a:cs typeface="+mn-cs"/>
        </a:defRPr>
      </a:lvl1pPr>
      <a:lvl2pPr algn="l" rtl="0" eaLnBrk="1" latinLnBrk="1" hangingPunct="1">
        <a:defRPr>
          <a:solidFill>
            <a:schemeClr val="tx2"/>
          </a:solidFill>
        </a:defRPr>
      </a:lvl2pPr>
      <a:lvl3pPr algn="l" rtl="0" eaLnBrk="1" latinLnBrk="1" hangingPunct="1">
        <a:defRPr>
          <a:solidFill>
            <a:schemeClr val="tx2"/>
          </a:solidFill>
        </a:defRPr>
      </a:lvl3pPr>
      <a:lvl4pPr algn="l" rtl="0" eaLnBrk="1" latinLnBrk="1" hangingPunct="1">
        <a:defRPr>
          <a:solidFill>
            <a:schemeClr val="tx2"/>
          </a:solidFill>
        </a:defRPr>
      </a:lvl4pPr>
      <a:lvl5pPr algn="l" rtl="0" eaLnBrk="1" latinLnBrk="1" hangingPunct="1">
        <a:defRPr>
          <a:solidFill>
            <a:schemeClr val="tx2"/>
          </a:solidFill>
        </a:defRPr>
      </a:lvl5pPr>
      <a:lvl6pPr algn="l" rtl="0" eaLnBrk="1" latinLnBrk="1" hangingPunct="1">
        <a:defRPr>
          <a:solidFill>
            <a:schemeClr val="tx2"/>
          </a:solidFill>
        </a:defRPr>
      </a:lvl6pPr>
      <a:lvl7pPr algn="l" rtl="0" eaLnBrk="1" latinLnBrk="1" hangingPunct="1">
        <a:defRPr>
          <a:solidFill>
            <a:schemeClr val="tx2"/>
          </a:solidFill>
        </a:defRPr>
      </a:lvl7pPr>
      <a:lvl8pPr algn="l" rtl="0" eaLnBrk="1" latinLnBrk="1" hangingPunct="1">
        <a:defRPr>
          <a:solidFill>
            <a:schemeClr val="tx2"/>
          </a:solidFill>
        </a:defRPr>
      </a:lvl8pPr>
      <a:lvl9pPr algn="l"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kumimoji="0" sz="2400" b="0" i="0" u="none" strike="noStrike" kern="1200" cap="none" normalizeH="0" baseline="0">
          <a:solidFill>
            <a:srgbClr val="665653"/>
          </a:solidFill>
          <a:latin typeface="+mn-lt"/>
          <a:ea typeface="Source Han Sans KR Normal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kumimoji="0" sz="2400" b="0" i="0" u="none" strike="noStrike" kern="1200" cap="none" normalizeH="0" baseline="0">
          <a:solidFill>
            <a:srgbClr val="665653"/>
          </a:solidFill>
          <a:latin typeface="+mn-lt"/>
          <a:ea typeface="Source Han Sans KR Normal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kumimoji="0" sz="2400" b="0" i="0" u="none" strike="noStrike" kern="1200" cap="none" normalizeH="0" baseline="0">
          <a:solidFill>
            <a:srgbClr val="665653"/>
          </a:solidFill>
          <a:latin typeface="+mn-lt"/>
          <a:ea typeface="Source Han Sans KR Normal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kumimoji="0" sz="2400" b="0" i="0" u="none" strike="noStrike" kern="1200" cap="none" normalizeH="0" baseline="0">
          <a:solidFill>
            <a:srgbClr val="665653"/>
          </a:solidFill>
          <a:latin typeface="+mn-lt"/>
          <a:ea typeface="Source Han Sans KR Normal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kumimoji="0" sz="2400" b="0" i="0" u="none" strike="noStrike" kern="1200" cap="none" normalizeH="0" baseline="0">
          <a:solidFill>
            <a:srgbClr val="665653"/>
          </a:solidFill>
          <a:latin typeface="+mn-lt"/>
          <a:ea typeface="Source Han Sans KR Normal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hyperlink" Target="https://www.kcmi.re.kr/publications/pub_detail_view?cno=6141&amp;syear=2023&amp;zcd=002001016&amp;zno=1729" TargetMode="External" /><Relationship Id="rId4" Type="http://schemas.openxmlformats.org/officeDocument/2006/relationships/hyperlink" Target="https://www.bok.or.kr/portal/bbs/B0000347/view.do?depth=201106&amp;depth2=201106&amp;menuNo=201106&amp;nttId=10087536&amp;oldMenuNo=201106&amp;pageIndex=1&amp;pageUnit=10&amp;programType=newsData&amp;searchCnd=1" TargetMode="External" /><Relationship Id="rId5" Type="http://schemas.openxmlformats.org/officeDocument/2006/relationships/hyperlink" Target="https://ecos.bok.or.kr/" TargetMode="External"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4260" t="-9910" r="-3490" b="-17550"/>
            </a:stretch>
          </a:blipFill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-112632" y="-124522"/>
            <a:ext cx="18513264" cy="10536043"/>
            <a:chOff x="0" y="0"/>
            <a:chExt cx="4875922" cy="27749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75922" cy="2774925"/>
            </a:xfrm>
            <a:custGeom>
              <a:avLst/>
              <a:gdLst/>
              <a:ahLst/>
              <a:cxnLst/>
              <a:rect l="l" t="t" r="r" b="b"/>
              <a:pathLst>
                <a:path w="4875922" h="2774925">
                  <a:moveTo>
                    <a:pt x="0" y="0"/>
                  </a:moveTo>
                  <a:lnTo>
                    <a:pt x="4875922" y="0"/>
                  </a:lnTo>
                  <a:lnTo>
                    <a:pt x="4875922" y="2774925"/>
                  </a:lnTo>
                  <a:lnTo>
                    <a:pt x="0" y="2774925"/>
                  </a:lnTo>
                  <a:close/>
                </a:path>
              </a:pathLst>
            </a:custGeom>
            <a:solidFill>
              <a:srgbClr val="AB9E9C">
                <a:alpha val="29800"/>
              </a:srgbClr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75922" cy="282255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359"/>
                </a:lnSpc>
                <a:defRPr/>
              </a:pPr>
              <a:endParaRPr lang="ko-KR" altLang="en-US" dirty="0"/>
            </a:p>
          </p:txBody>
        </p:sp>
      </p:grpSp>
      <p:sp>
        <p:nvSpPr>
          <p:cNvPr id="6" name="AutoShape 6"/>
          <p:cNvSpPr/>
          <p:nvPr/>
        </p:nvSpPr>
        <p:spPr>
          <a:xfrm>
            <a:off x="1028700" y="9472934"/>
            <a:ext cx="16365656" cy="0"/>
          </a:xfrm>
          <a:prstGeom prst="line">
            <a:avLst/>
          </a:prstGeom>
          <a:ln w="19050" cap="flat">
            <a:solidFill>
              <a:srgbClr val="665653"/>
            </a:solidFill>
            <a:prstDash val="solid"/>
            <a:headEnd w="sm" len="sm"/>
            <a:tailEnd w="sm" len="sm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TextBox 7"/>
          <p:cNvSpPr txBox="1"/>
          <p:nvPr/>
        </p:nvSpPr>
        <p:spPr>
          <a:xfrm>
            <a:off x="3886199" y="3848100"/>
            <a:ext cx="12250189" cy="3171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r">
              <a:lnSpc>
                <a:spcPts val="12499"/>
              </a:lnSpc>
              <a:defRPr/>
            </a:pPr>
            <a:r>
              <a:rPr lang="ko-KR" altLang="en-US" sz="7200" spc="-399">
                <a:solidFill>
                  <a:srgbClr val="704f48"/>
                </a:solidFill>
                <a:latin typeface="Source Han Sans KR Bold"/>
              </a:rPr>
              <a:t>주요 경제지수에 따른 금리 예측 </a:t>
            </a:r>
            <a:endParaRPr lang="ko-KR" altLang="en-US" sz="5300" spc="-399">
              <a:solidFill>
                <a:srgbClr val="704f48"/>
              </a:solidFill>
              <a:latin typeface="Source Han Sans KR Bold"/>
            </a:endParaRPr>
          </a:p>
          <a:p>
            <a:pPr lvl="0" algn="r">
              <a:lnSpc>
                <a:spcPts val="12499"/>
              </a:lnSpc>
              <a:defRPr/>
            </a:pPr>
            <a:r>
              <a:rPr lang="en-US" altLang="ko-KR" sz="5300" spc="-399">
                <a:solidFill>
                  <a:srgbClr val="704f48"/>
                </a:solidFill>
                <a:latin typeface="Source Han Sans KR Bold"/>
              </a:rPr>
              <a:t>&lt;</a:t>
            </a:r>
            <a:r>
              <a:rPr lang="ko-KR" altLang="en-US" sz="5300" spc="-399">
                <a:solidFill>
                  <a:srgbClr val="704f48"/>
                </a:solidFill>
                <a:latin typeface="Source Han Sans KR Bold"/>
              </a:rPr>
              <a:t>진행 상황</a:t>
            </a:r>
            <a:r>
              <a:rPr lang="en-US" altLang="ko-KR" sz="5300" spc="-399">
                <a:solidFill>
                  <a:srgbClr val="704f48"/>
                </a:solidFill>
                <a:latin typeface="Source Han Sans KR Bold"/>
              </a:rPr>
              <a:t>&gt;</a:t>
            </a:r>
            <a:endParaRPr lang="en-US" altLang="ko-KR" sz="5300" spc="-399">
              <a:solidFill>
                <a:srgbClr val="704f48"/>
              </a:solidFill>
              <a:latin typeface="Source Han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885743" y="7430803"/>
            <a:ext cx="3955433" cy="202752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4000"/>
              </a:lnSpc>
              <a:defRPr/>
            </a:pPr>
            <a:r>
              <a:rPr lang="ko-KR" altLang="en-US" sz="3400" spc="-48">
                <a:solidFill>
                  <a:srgbClr val="704f48"/>
                </a:solidFill>
                <a:latin typeface="Source Han Sans KR Medium"/>
              </a:rPr>
              <a:t>학 번</a:t>
            </a:r>
            <a:r>
              <a:rPr lang="en-US" altLang="ko-KR" sz="3400" spc="-48">
                <a:solidFill>
                  <a:srgbClr val="704f48"/>
                </a:solidFill>
                <a:latin typeface="Source Han Sans KR Medium"/>
              </a:rPr>
              <a:t>:</a:t>
            </a:r>
            <a:r>
              <a:rPr lang="ko-KR" altLang="en-US" sz="3400" spc="-48">
                <a:solidFill>
                  <a:srgbClr val="704f48"/>
                </a:solidFill>
                <a:latin typeface="Source Han Sans KR Medium"/>
              </a:rPr>
              <a:t> </a:t>
            </a:r>
            <a:r>
              <a:rPr lang="en-US" altLang="ko-KR" sz="3400" spc="-48">
                <a:solidFill>
                  <a:srgbClr val="704f48"/>
                </a:solidFill>
                <a:latin typeface="Source Han Sans KR Medium"/>
              </a:rPr>
              <a:t>202044005</a:t>
            </a:r>
            <a:endParaRPr lang="en-US" altLang="ko-KR" sz="3400" spc="-48">
              <a:solidFill>
                <a:srgbClr val="704f48"/>
              </a:solidFill>
              <a:latin typeface="Source Han Sans KR Medium"/>
            </a:endParaRPr>
          </a:p>
          <a:p>
            <a:pPr lvl="0">
              <a:lnSpc>
                <a:spcPts val="4000"/>
              </a:lnSpc>
              <a:defRPr/>
            </a:pPr>
            <a:r>
              <a:rPr lang="ko-KR" altLang="en-US" sz="3400" spc="-48">
                <a:solidFill>
                  <a:srgbClr val="704f48"/>
                </a:solidFill>
                <a:latin typeface="Source Han Sans KR Medium"/>
              </a:rPr>
              <a:t>이 름</a:t>
            </a:r>
            <a:r>
              <a:rPr lang="en-US" altLang="ko-KR" sz="3400" spc="-48">
                <a:solidFill>
                  <a:srgbClr val="704f48"/>
                </a:solidFill>
                <a:latin typeface="Source Han Sans KR Medium"/>
              </a:rPr>
              <a:t>:</a:t>
            </a:r>
            <a:r>
              <a:rPr lang="ko-KR" altLang="en-US" sz="3400" spc="-48">
                <a:solidFill>
                  <a:srgbClr val="704f48"/>
                </a:solidFill>
                <a:latin typeface="Source Han Sans KR Medium"/>
              </a:rPr>
              <a:t> 김 동 혁</a:t>
            </a:r>
            <a:endParaRPr lang="ko-KR" altLang="en-US" sz="3400" spc="-48">
              <a:solidFill>
                <a:srgbClr val="704f48"/>
              </a:solidFill>
              <a:latin typeface="Source Han Sans KR Medium"/>
            </a:endParaRPr>
          </a:p>
          <a:p>
            <a:pPr lvl="0">
              <a:lnSpc>
                <a:spcPts val="4000"/>
              </a:lnSpc>
              <a:defRPr/>
            </a:pPr>
            <a:r>
              <a:rPr lang="ko-KR" altLang="en-US" sz="3400" spc="-48">
                <a:solidFill>
                  <a:srgbClr val="704f48"/>
                </a:solidFill>
                <a:latin typeface="Source Han Sans KR Medium"/>
              </a:rPr>
              <a:t>담당교수</a:t>
            </a:r>
            <a:r>
              <a:rPr lang="en-US" altLang="ko-KR" sz="3400" spc="-48">
                <a:solidFill>
                  <a:srgbClr val="704f48"/>
                </a:solidFill>
                <a:latin typeface="Source Han Sans KR Medium"/>
              </a:rPr>
              <a:t>: </a:t>
            </a:r>
            <a:r>
              <a:rPr lang="ko-KR" altLang="en-US" sz="3400" spc="-48">
                <a:solidFill>
                  <a:srgbClr val="704f48"/>
                </a:solidFill>
                <a:latin typeface="Source Han Sans KR Medium"/>
              </a:rPr>
              <a:t>민 정 혜</a:t>
            </a:r>
            <a:endParaRPr lang="ko-KR" altLang="en-US" sz="3400" spc="-48">
              <a:solidFill>
                <a:srgbClr val="704f48"/>
              </a:solidFill>
              <a:latin typeface="Source Han Sans KR Medium"/>
            </a:endParaRPr>
          </a:p>
          <a:p>
            <a:pPr lvl="0">
              <a:lnSpc>
                <a:spcPts val="4000"/>
              </a:lnSpc>
              <a:defRPr/>
            </a:pPr>
            <a:r>
              <a:rPr lang="ko-KR" altLang="en-US" sz="3400" spc="-48">
                <a:solidFill>
                  <a:srgbClr val="704f48"/>
                </a:solidFill>
                <a:latin typeface="Source Han Sans KR Medium"/>
              </a:rPr>
              <a:t>날 짜 </a:t>
            </a:r>
            <a:r>
              <a:rPr lang="en-US" altLang="ko-KR" sz="3400" spc="-48">
                <a:solidFill>
                  <a:srgbClr val="704f48"/>
                </a:solidFill>
                <a:latin typeface="Source Han Sans KR Medium"/>
              </a:rPr>
              <a:t>:</a:t>
            </a:r>
            <a:r>
              <a:rPr lang="ko-KR" altLang="en-US" sz="3400" spc="-48">
                <a:solidFill>
                  <a:srgbClr val="704f48"/>
                </a:solidFill>
                <a:latin typeface="Source Han Sans KR Medium"/>
              </a:rPr>
              <a:t> </a:t>
            </a:r>
            <a:r>
              <a:rPr lang="en-US" altLang="ko-KR" sz="3400" spc="-48">
                <a:solidFill>
                  <a:srgbClr val="704f48"/>
                </a:solidFill>
                <a:latin typeface="Source Han Sans KR Medium"/>
              </a:rPr>
              <a:t>24/11/10</a:t>
            </a:r>
            <a:endParaRPr lang="en-US" altLang="ko-KR" sz="3400" spc="-48">
              <a:solidFill>
                <a:srgbClr val="704f48"/>
              </a:solidFill>
              <a:latin typeface="Source Han Sans KR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599" y="9448798"/>
            <a:ext cx="8534401" cy="4953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4000"/>
              </a:lnSpc>
              <a:buClr>
                <a:srgbClr val="704f48"/>
              </a:buClr>
              <a:buNone/>
              <a:defRPr/>
            </a:pPr>
            <a:r>
              <a:rPr lang="ko-KR" altLang="ko-KR" sz="3400" spc="-48">
                <a:solidFill>
                  <a:srgbClr val="704f48"/>
                </a:solidFill>
                <a:effectLst/>
                <a:latin typeface="Source Han Sans KR Medium"/>
                <a:ea typeface="Source Han Sans KR Medium"/>
              </a:rPr>
              <a:t>Dept. of Computer Science</a:t>
            </a:r>
            <a:r>
              <a:rPr lang="ko-KR" altLang="en-US" sz="3400" spc="-48">
                <a:solidFill>
                  <a:srgbClr val="704f48"/>
                </a:solidFill>
                <a:effectLst/>
                <a:latin typeface="Source Han Sans KR Medium"/>
                <a:ea typeface="Source Han Sans KR Medium"/>
              </a:rPr>
              <a:t> </a:t>
            </a:r>
            <a:r>
              <a:rPr lang="ko-KR" altLang="ko-KR" sz="3400" spc="-48">
                <a:solidFill>
                  <a:srgbClr val="704f48"/>
                </a:solidFill>
                <a:effectLst/>
                <a:latin typeface="Source Han Sans KR Medium"/>
                <a:ea typeface="Source Han Sans KR Medium"/>
              </a:rPr>
              <a:t>and Engineering</a:t>
            </a:r>
            <a:endParaRPr lang="ko-KR" altLang="ko-KR" sz="3400" spc="-48">
              <a:solidFill>
                <a:srgbClr val="704f48"/>
              </a:solidFill>
              <a:effectLst/>
              <a:latin typeface="Source Han Sans KR Medium"/>
              <a:ea typeface="Source Han Sans K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715291" y="654691"/>
            <a:ext cx="7438109" cy="99313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l">
              <a:lnSpc>
                <a:spcPts val="7919"/>
              </a:lnSpc>
              <a:defRPr/>
            </a:pPr>
            <a:r>
              <a:rPr lang="ko-KR" altLang="en-US" sz="7200" spc="-179">
                <a:solidFill>
                  <a:srgbClr val="704f48"/>
                </a:solidFill>
                <a:ea typeface="Source Han Sans KR Normal"/>
              </a:rPr>
              <a:t>프로젝트 진행 상황</a:t>
            </a:r>
            <a:endParaRPr lang="ko-KR" altLang="en-US" sz="7200" spc="-179">
              <a:solidFill>
                <a:srgbClr val="704f48"/>
              </a:solidFill>
              <a:ea typeface="Source Han Sans KR Normal"/>
            </a:endParaRPr>
          </a:p>
        </p:txBody>
      </p:sp>
      <p:sp>
        <p:nvSpPr>
          <p:cNvPr id="12" name="직사각형 11"/>
          <p:cNvSpPr>
            <a:spLocks noGrp="1"/>
          </p:cNvSpPr>
          <p:nvPr>
            <p:ph type="sldNum" sz="quarter" idx="4294967295"/>
          </p:nvPr>
        </p:nvSpPr>
        <p:spPr>
          <a:xfrm>
            <a:off x="13792202" y="9853613"/>
            <a:ext cx="4267198" cy="547687"/>
          </a:xfr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13" name="직사각형 12"/>
          <p:cNvSpPr>
            <a:spLocks noGrp="1"/>
          </p:cNvSpPr>
          <p:nvPr>
            <p:ph type="ftr" sz="quarter" idx="4294967295"/>
          </p:nvPr>
        </p:nvSpPr>
        <p:spPr>
          <a:xfrm>
            <a:off x="0" y="9784556"/>
            <a:ext cx="8458200" cy="502444"/>
          </a:xfrm>
        </p:spPr>
        <p:txBody>
          <a:bodyPr/>
          <a:lstStyle/>
          <a:p>
            <a:pPr lvl="0">
              <a:lnSpc>
                <a:spcPts val="4000"/>
              </a:lnSpc>
              <a:defRPr/>
            </a:pPr>
            <a:r>
              <a:rPr lang="en-US" altLang="ko-KR" spc="-48">
                <a:solidFill>
                  <a:srgbClr val="704f48"/>
                </a:solidFill>
                <a:ea typeface="Source Han Sans KR Medium"/>
              </a:rPr>
              <a:t>Dept. of Computer Science</a:t>
            </a:r>
            <a:r>
              <a:rPr lang="ko-KR" altLang="en-US" spc="-48">
                <a:solidFill>
                  <a:srgbClr val="704f48"/>
                </a:solidFill>
                <a:ea typeface="Source Han Sans KR Medium"/>
              </a:rPr>
              <a:t> </a:t>
            </a:r>
            <a:r>
              <a:rPr lang="en-US" altLang="ko-KR" spc="-48">
                <a:solidFill>
                  <a:srgbClr val="704f48"/>
                </a:solidFill>
                <a:ea typeface="Source Han Sans KR Medium"/>
              </a:rPr>
              <a:t>and Engineering</a:t>
            </a:r>
            <a:endParaRPr lang="en-US" altLang="ko-KR" spc="-48">
              <a:solidFill>
                <a:srgbClr val="704f48"/>
              </a:solidFill>
              <a:ea typeface="Source Han Sans KR Medium"/>
            </a:endParaRPr>
          </a:p>
        </p:txBody>
      </p:sp>
      <p:sp>
        <p:nvSpPr>
          <p:cNvPr id="2" name="TextBox 3"/>
          <p:cNvSpPr txBox="1"/>
          <p:nvPr/>
        </p:nvSpPr>
        <p:spPr>
          <a:xfrm>
            <a:off x="2621714" y="2095499"/>
            <a:ext cx="5988886" cy="712470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865" lvl="1" indent="-255785">
              <a:lnSpc>
                <a:spcPct val="150000"/>
              </a:lnSpc>
              <a:buAutoNum type="arabicPeriod"/>
              <a:defRPr/>
            </a:pPr>
            <a:r>
              <a:rPr lang="ko-KR" altLang="en-US" sz="2400" b="1">
                <a:solidFill>
                  <a:srgbClr val="665653"/>
                </a:solidFill>
                <a:latin typeface="맑은 고딕"/>
              </a:rPr>
              <a:t>자료수집</a:t>
            </a:r>
            <a:endParaRPr lang="ko-KR" altLang="en-US" sz="2400" b="1">
              <a:solidFill>
                <a:srgbClr val="665653"/>
              </a:solidFill>
              <a:latin typeface="맑은 고딕"/>
            </a:endParaRPr>
          </a:p>
          <a:p>
            <a:pPr marL="514865" lvl="1" indent="-255785">
              <a:lnSpc>
                <a:spcPct val="150000"/>
              </a:lnSpc>
              <a:buAutoNum type="arabicPeriod"/>
              <a:defRPr/>
            </a:pPr>
            <a:r>
              <a:rPr lang="ko-KR" altLang="en-US" sz="2400" b="1">
                <a:solidFill>
                  <a:srgbClr val="665653"/>
                </a:solidFill>
                <a:latin typeface="맑은 고딕"/>
              </a:rPr>
              <a:t>결측치 처리</a:t>
            </a:r>
            <a:endParaRPr lang="ko-KR" altLang="en-US" sz="2400" b="1">
              <a:solidFill>
                <a:srgbClr val="665653"/>
              </a:solidFill>
              <a:latin typeface="맑은 고딕"/>
            </a:endParaRPr>
          </a:p>
          <a:p>
            <a:pPr marL="972065" lvl="2" indent="-255785">
              <a:lnSpc>
                <a:spcPct val="150000"/>
              </a:lnSpc>
              <a:buAutoNum type="arabicPeriod"/>
              <a:defRPr/>
            </a:pPr>
            <a:r>
              <a:rPr lang="ko-KR" altLang="en-US" sz="2400" b="1">
                <a:solidFill>
                  <a:srgbClr val="665653"/>
                </a:solidFill>
                <a:latin typeface="맑은 고딕"/>
              </a:rPr>
              <a:t>결측치 제거</a:t>
            </a:r>
            <a:endParaRPr lang="ko-KR" altLang="en-US" sz="2400" b="1">
              <a:solidFill>
                <a:srgbClr val="665653"/>
              </a:solidFill>
              <a:latin typeface="맑은 고딕"/>
            </a:endParaRPr>
          </a:p>
          <a:p>
            <a:pPr marL="972065" lvl="2" indent="-255785">
              <a:lnSpc>
                <a:spcPct val="150000"/>
              </a:lnSpc>
              <a:buAutoNum type="arabicPeriod"/>
              <a:defRPr/>
            </a:pPr>
            <a:r>
              <a:rPr lang="ko-KR" altLang="en-US" sz="2400" b="1">
                <a:solidFill>
                  <a:srgbClr val="665653"/>
                </a:solidFill>
                <a:latin typeface="맑은 고딕"/>
              </a:rPr>
              <a:t>결측치 채우기</a:t>
            </a:r>
            <a:endParaRPr lang="ko-KR" altLang="en-US" sz="2400" b="1">
              <a:solidFill>
                <a:srgbClr val="665653"/>
              </a:solidFill>
              <a:latin typeface="맑은 고딕"/>
            </a:endParaRPr>
          </a:p>
          <a:p>
            <a:pPr marL="514865" lvl="1" indent="-255785">
              <a:lnSpc>
                <a:spcPct val="150000"/>
              </a:lnSpc>
              <a:buAutoNum type="arabicPeriod"/>
              <a:defRPr/>
            </a:pPr>
            <a:r>
              <a:rPr lang="ko-KR" altLang="en-US" sz="2400" b="1">
                <a:solidFill>
                  <a:srgbClr val="665653"/>
                </a:solidFill>
                <a:latin typeface="맑은 고딕"/>
              </a:rPr>
              <a:t>피처 엔지니어링</a:t>
            </a:r>
            <a:endParaRPr lang="ko-KR" altLang="en-US" sz="2400">
              <a:solidFill>
                <a:srgbClr val="665653"/>
              </a:solidFill>
              <a:latin typeface="맑은 고딕"/>
            </a:endParaRPr>
          </a:p>
          <a:p>
            <a:pPr marL="972065" lvl="2" indent="-255785">
              <a:lnSpc>
                <a:spcPct val="150000"/>
              </a:lnSpc>
              <a:buAutoNum type="arabicPeriod"/>
              <a:defRPr/>
            </a:pPr>
            <a:r>
              <a:rPr lang="ko-KR" altLang="en-US" sz="2400">
                <a:solidFill>
                  <a:srgbClr val="665653"/>
                </a:solidFill>
                <a:latin typeface="맑은 고딕"/>
              </a:rPr>
              <a:t>분기별 데이터 월간 데이터로 변경</a:t>
            </a:r>
            <a:endParaRPr lang="ko-KR" altLang="en-US" sz="2400">
              <a:solidFill>
                <a:srgbClr val="665653"/>
              </a:solidFill>
              <a:latin typeface="맑은 고딕"/>
            </a:endParaRPr>
          </a:p>
          <a:p>
            <a:pPr marL="972065" lvl="2" indent="-255785">
              <a:lnSpc>
                <a:spcPct val="150000"/>
              </a:lnSpc>
              <a:buAutoNum type="arabicPeriod"/>
              <a:defRPr/>
            </a:pPr>
            <a:r>
              <a:rPr lang="ko-KR" altLang="en-US" sz="2400">
                <a:solidFill>
                  <a:srgbClr val="665653"/>
                </a:solidFill>
                <a:latin typeface="맑은 고딕"/>
              </a:rPr>
              <a:t>스케일링</a:t>
            </a:r>
            <a:endParaRPr lang="ko-KR" altLang="en-US" sz="2400">
              <a:solidFill>
                <a:srgbClr val="665653"/>
              </a:solidFill>
              <a:latin typeface="맑은 고딕"/>
            </a:endParaRPr>
          </a:p>
          <a:p>
            <a:pPr marL="514865" lvl="1" indent="-255785">
              <a:lnSpc>
                <a:spcPct val="150000"/>
              </a:lnSpc>
              <a:buAutoNum type="arabicPeriod"/>
              <a:defRPr/>
            </a:pPr>
            <a:r>
              <a:rPr lang="ko-KR" altLang="en-US" sz="2400">
                <a:solidFill>
                  <a:srgbClr val="665653"/>
                </a:solidFill>
                <a:latin typeface="맑은 고딕"/>
              </a:rPr>
              <a:t>데이터 시각화</a:t>
            </a:r>
            <a:endParaRPr lang="ko-KR" altLang="en-US" sz="2400">
              <a:solidFill>
                <a:srgbClr val="665653"/>
              </a:solidFill>
              <a:latin typeface="맑은 고딕"/>
            </a:endParaRPr>
          </a:p>
          <a:p>
            <a:pPr marL="514865" lvl="1" indent="-255785">
              <a:lnSpc>
                <a:spcPct val="150000"/>
              </a:lnSpc>
              <a:buClr>
                <a:srgbClr val="665653"/>
              </a:buClr>
              <a:buAutoNum type="arabicPeriod" startAt="5"/>
              <a:defRPr/>
            </a:pPr>
            <a:r>
              <a:rPr lang="ko-KR" altLang="en-US" sz="2400">
                <a:solidFill>
                  <a:srgbClr val="665653"/>
                </a:solidFill>
                <a:latin typeface="맑은 고딕"/>
              </a:rPr>
              <a:t>상관관계</a:t>
            </a:r>
            <a:r>
              <a:rPr lang="en-US" altLang="ko-KR" sz="2400">
                <a:solidFill>
                  <a:srgbClr val="665653"/>
                </a:solidFill>
                <a:latin typeface="맑은 고딕"/>
              </a:rPr>
              <a:t> </a:t>
            </a:r>
            <a:r>
              <a:rPr lang="ko-KR" altLang="en-US" sz="2400">
                <a:solidFill>
                  <a:srgbClr val="665653"/>
                </a:solidFill>
                <a:latin typeface="맑은 고딕"/>
              </a:rPr>
              <a:t>분석</a:t>
            </a:r>
            <a:endParaRPr lang="ko-KR" altLang="en-US" sz="2400">
              <a:solidFill>
                <a:srgbClr val="665653"/>
              </a:solidFill>
              <a:latin typeface="맑은 고딕"/>
            </a:endParaRPr>
          </a:p>
          <a:p>
            <a:pPr marL="514865" lvl="1" indent="-255785">
              <a:lnSpc>
                <a:spcPct val="150000"/>
              </a:lnSpc>
              <a:buClr>
                <a:srgbClr val="665653"/>
              </a:buClr>
              <a:buAutoNum type="arabicPeriod" startAt="5"/>
              <a:defRPr/>
            </a:pPr>
            <a:r>
              <a:rPr lang="ko-KR" altLang="en-US" sz="2400">
                <a:solidFill>
                  <a:srgbClr val="665653"/>
                </a:solidFill>
                <a:latin typeface="맑은 고딕"/>
              </a:rPr>
              <a:t>데이터 선별 및 특성 선별</a:t>
            </a:r>
            <a:endParaRPr lang="ko-KR" altLang="en-US" sz="2400">
              <a:solidFill>
                <a:srgbClr val="665653"/>
              </a:solidFill>
              <a:latin typeface="맑은 고딕"/>
            </a:endParaRPr>
          </a:p>
          <a:p>
            <a:pPr marL="514865" lvl="1" indent="-255785">
              <a:lnSpc>
                <a:spcPct val="150000"/>
              </a:lnSpc>
              <a:buClr>
                <a:srgbClr val="665653"/>
              </a:buClr>
              <a:buAutoNum type="arabicPeriod" startAt="5"/>
              <a:defRPr/>
            </a:pPr>
            <a:r>
              <a:rPr lang="ko-KR" altLang="en-US" sz="2400">
                <a:solidFill>
                  <a:srgbClr val="665653"/>
                </a:solidFill>
                <a:latin typeface="맑은 고딕"/>
              </a:rPr>
              <a:t>예측 모델 생성</a:t>
            </a:r>
            <a:endParaRPr lang="ko-KR" altLang="en-US" sz="2400">
              <a:solidFill>
                <a:srgbClr val="665653"/>
              </a:solidFill>
              <a:latin typeface="맑은 고딕"/>
            </a:endParaRPr>
          </a:p>
          <a:p>
            <a:pPr marL="514865" lvl="1" indent="-255785">
              <a:lnSpc>
                <a:spcPct val="150000"/>
              </a:lnSpc>
              <a:buClr>
                <a:srgbClr val="665653"/>
              </a:buClr>
              <a:buAutoNum type="arabicPeriod" startAt="5"/>
              <a:defRPr/>
            </a:pPr>
            <a:r>
              <a:rPr lang="ko-KR" altLang="en-US" sz="2400">
                <a:solidFill>
                  <a:srgbClr val="665653"/>
                </a:solidFill>
                <a:latin typeface="맑은 고딕"/>
              </a:rPr>
              <a:t>모델 평가</a:t>
            </a:r>
            <a:endParaRPr lang="ko-KR" altLang="en-US" sz="2400">
              <a:solidFill>
                <a:srgbClr val="665653"/>
              </a:solidFill>
              <a:latin typeface="맑은 고딕"/>
            </a:endParaRPr>
          </a:p>
          <a:p>
            <a:pPr marL="259080" lvl="1" indent="0">
              <a:lnSpc>
                <a:spcPct val="150000"/>
              </a:lnSpc>
              <a:buFont typeface="Nanum Myeongjo Bold"/>
              <a:buNone/>
              <a:defRPr/>
            </a:pPr>
            <a:r>
              <a:rPr lang="ko-KR" altLang="en-US" sz="2400">
                <a:solidFill>
                  <a:srgbClr val="665653"/>
                </a:solidFill>
                <a:latin typeface="맑은 고딕"/>
              </a:rPr>
              <a:t>	</a:t>
            </a:r>
            <a:endParaRPr lang="en-US" altLang="ko-KR" sz="2400">
              <a:solidFill>
                <a:srgbClr val="665653"/>
              </a:solidFill>
              <a:latin typeface="맑은 고딕"/>
            </a:endParaRPr>
          </a:p>
        </p:txBody>
      </p:sp>
      <p:sp>
        <p:nvSpPr>
          <p:cNvPr id="3" name="AutoShape 6"/>
          <p:cNvSpPr/>
          <p:nvPr/>
        </p:nvSpPr>
        <p:spPr>
          <a:xfrm rot="5400000">
            <a:off x="1160099" y="3534963"/>
            <a:ext cx="2518322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4121" y="2312523"/>
            <a:ext cx="1001879" cy="53545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>
              <a:lnSpc>
                <a:spcPts val="4320"/>
              </a:lnSpc>
              <a:spcBef>
                <a:spcPct val="0"/>
              </a:spcBef>
              <a:defRPr/>
            </a:pPr>
            <a:r>
              <a:rPr lang="ko-KR" altLang="en-US" sz="3600" spc="-72">
                <a:solidFill>
                  <a:srgbClr val="665653"/>
                </a:solidFill>
                <a:latin typeface="고도 M"/>
                <a:ea typeface="고도 M"/>
              </a:rPr>
              <a:t>계획</a:t>
            </a:r>
            <a:endParaRPr lang="ko-KR" altLang="en-US" sz="3600" spc="-72">
              <a:solidFill>
                <a:srgbClr val="665653"/>
              </a:solidFill>
              <a:latin typeface="고도 M"/>
              <a:ea typeface="고도 M"/>
            </a:endParaRPr>
          </a:p>
        </p:txBody>
      </p:sp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72238" y="1738495"/>
            <a:ext cx="3257962" cy="4624204"/>
          </a:xfrm>
          <a:prstGeom prst="rect">
            <a:avLst/>
          </a:prstGeom>
          <a:ln w="28575">
            <a:solidFill>
              <a:srgbClr val="8c512c"/>
            </a:solidFill>
          </a:ln>
        </p:spPr>
      </p:pic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792200" y="1943100"/>
            <a:ext cx="2876951" cy="3543794"/>
          </a:xfrm>
          <a:prstGeom prst="rect">
            <a:avLst/>
          </a:prstGeom>
          <a:ln w="28575">
            <a:solidFill>
              <a:srgbClr val="8c512c"/>
            </a:solidFill>
          </a:ln>
        </p:spPr>
      </p:pic>
      <p:sp>
        <p:nvSpPr>
          <p:cNvPr id="1031" name="TextBox 3"/>
          <p:cNvSpPr txBox="1"/>
          <p:nvPr/>
        </p:nvSpPr>
        <p:spPr>
          <a:xfrm>
            <a:off x="9753600" y="6438900"/>
            <a:ext cx="2133600" cy="55245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489121" lvl="1" indent="-230041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>
                <a:solidFill>
                  <a:srgbClr val="665653"/>
                </a:solidFill>
                <a:latin typeface="맑은 고딕"/>
              </a:rPr>
              <a:t>수집한 자료</a:t>
            </a:r>
            <a:endParaRPr lang="ko-KR" altLang="en-US" sz="2400">
              <a:solidFill>
                <a:srgbClr val="665653"/>
              </a:solidFill>
              <a:latin typeface="맑은 고딕"/>
            </a:endParaRPr>
          </a:p>
        </p:txBody>
      </p:sp>
      <p:sp>
        <p:nvSpPr>
          <p:cNvPr id="1032" name="TextBox 3"/>
          <p:cNvSpPr txBox="1"/>
          <p:nvPr/>
        </p:nvSpPr>
        <p:spPr>
          <a:xfrm>
            <a:off x="13792200" y="5600700"/>
            <a:ext cx="2133600" cy="55245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489121" lvl="1" indent="-230041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>
                <a:solidFill>
                  <a:srgbClr val="665653"/>
                </a:solidFill>
                <a:latin typeface="맑은 고딕"/>
              </a:rPr>
              <a:t>실업률</a:t>
            </a:r>
            <a:endParaRPr lang="ko-KR" altLang="en-US" sz="2400">
              <a:solidFill>
                <a:srgbClr val="665653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5254654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715291" y="654691"/>
            <a:ext cx="7921739" cy="99313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919"/>
              </a:lnSpc>
              <a:defRPr/>
            </a:pPr>
            <a:r>
              <a:rPr lang="ko-KR" altLang="en-US" sz="7200" spc="-179">
                <a:solidFill>
                  <a:srgbClr val="704f48"/>
                </a:solidFill>
                <a:ea typeface="Source Han Sans KR Normal"/>
              </a:rPr>
              <a:t>프로젝트 진행 상황</a:t>
            </a:r>
            <a:endParaRPr lang="ko-KR" altLang="en-US" sz="7200" spc="-179">
              <a:solidFill>
                <a:srgbClr val="704f48"/>
              </a:solidFill>
              <a:ea typeface="Source Han Sans KR Normal"/>
            </a:endParaRPr>
          </a:p>
        </p:txBody>
      </p:sp>
      <p:sp>
        <p:nvSpPr>
          <p:cNvPr id="12" name="직사각형 11"/>
          <p:cNvSpPr>
            <a:spLocks noGrp="1"/>
          </p:cNvSpPr>
          <p:nvPr>
            <p:ph type="sldNum" sz="quarter" idx="4294967295"/>
          </p:nvPr>
        </p:nvSpPr>
        <p:spPr>
          <a:xfrm>
            <a:off x="13792202" y="9853613"/>
            <a:ext cx="4267198" cy="547687"/>
          </a:xfr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13" name="직사각형 12"/>
          <p:cNvSpPr>
            <a:spLocks noGrp="1"/>
          </p:cNvSpPr>
          <p:nvPr>
            <p:ph type="ftr" sz="quarter" idx="4294967295"/>
          </p:nvPr>
        </p:nvSpPr>
        <p:spPr>
          <a:xfrm>
            <a:off x="0" y="9784556"/>
            <a:ext cx="8458200" cy="502444"/>
          </a:xfrm>
        </p:spPr>
        <p:txBody>
          <a:bodyPr/>
          <a:lstStyle/>
          <a:p>
            <a:pPr lvl="0">
              <a:lnSpc>
                <a:spcPts val="4000"/>
              </a:lnSpc>
              <a:defRPr/>
            </a:pPr>
            <a:r>
              <a:rPr lang="en-US" altLang="ko-KR" spc="-48">
                <a:solidFill>
                  <a:srgbClr val="704f48"/>
                </a:solidFill>
                <a:ea typeface="Source Han Sans KR Medium"/>
              </a:rPr>
              <a:t>Dept. of Computer Science</a:t>
            </a:r>
            <a:r>
              <a:rPr lang="ko-KR" altLang="en-US" spc="-48">
                <a:solidFill>
                  <a:srgbClr val="704f48"/>
                </a:solidFill>
                <a:ea typeface="Source Han Sans KR Medium"/>
              </a:rPr>
              <a:t> </a:t>
            </a:r>
            <a:r>
              <a:rPr lang="en-US" altLang="ko-KR" spc="-48">
                <a:solidFill>
                  <a:srgbClr val="704f48"/>
                </a:solidFill>
                <a:ea typeface="Source Han Sans KR Medium"/>
              </a:rPr>
              <a:t>and Engineering</a:t>
            </a:r>
            <a:endParaRPr lang="en-US" altLang="ko-KR" spc="-48">
              <a:solidFill>
                <a:srgbClr val="704f48"/>
              </a:solidFill>
              <a:ea typeface="Source Han Sans KR Medium"/>
            </a:endParaRPr>
          </a:p>
        </p:txBody>
      </p:sp>
      <p:sp>
        <p:nvSpPr>
          <p:cNvPr id="25" name="AutoShape 6"/>
          <p:cNvSpPr/>
          <p:nvPr/>
        </p:nvSpPr>
        <p:spPr>
          <a:xfrm rot="5400000">
            <a:off x="1205385" y="3929842"/>
            <a:ext cx="2518322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29407" y="2707402"/>
            <a:ext cx="3182930" cy="54062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>
              <a:lnSpc>
                <a:spcPts val="4320"/>
              </a:lnSpc>
              <a:spcBef>
                <a:spcPct val="0"/>
              </a:spcBef>
              <a:defRPr/>
            </a:pPr>
            <a:r>
              <a:rPr lang="ko-KR" altLang="en-US" sz="3600" spc="-72">
                <a:solidFill>
                  <a:srgbClr val="665653"/>
                </a:solidFill>
                <a:latin typeface="고도 M"/>
                <a:ea typeface="고도 M"/>
              </a:rPr>
              <a:t>수집</a:t>
            </a:r>
            <a:endParaRPr lang="ko-KR" altLang="en-US" sz="3600" spc="-72">
              <a:solidFill>
                <a:srgbClr val="665653"/>
              </a:solidFill>
              <a:latin typeface="고도 M"/>
              <a:ea typeface="고도 M"/>
            </a:endParaRPr>
          </a:p>
        </p:txBody>
      </p:sp>
      <p:sp>
        <p:nvSpPr>
          <p:cNvPr id="2057" name="TextBox 3"/>
          <p:cNvSpPr txBox="1"/>
          <p:nvPr/>
        </p:nvSpPr>
        <p:spPr>
          <a:xfrm>
            <a:off x="2666998" y="2490376"/>
            <a:ext cx="6781802" cy="49295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404486" lvl="1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데이터 수집</a:t>
            </a:r>
            <a:r>
              <a:rPr lang="en-US" altLang="ko-KR" sz="2400" spc="-150">
                <a:solidFill>
                  <a:srgbClr val="665653"/>
                </a:solidFill>
                <a:latin typeface="맑은 고딕"/>
              </a:rPr>
              <a:t>:</a:t>
            </a: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 금리 결정에 영향을 주는 요인을 조사 후 해당 데이터 수집</a:t>
            </a:r>
            <a:endParaRPr lang="ko-KR" altLang="en-US" sz="2400" spc="-150">
              <a:solidFill>
                <a:srgbClr val="665653"/>
              </a:solidFill>
              <a:latin typeface="맑은 고딕"/>
            </a:endParaRPr>
          </a:p>
          <a:p>
            <a:pPr marL="861686" lvl="2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참고 자료</a:t>
            </a:r>
            <a:endParaRPr lang="ko-KR" altLang="en-US" sz="2400" spc="-150">
              <a:solidFill>
                <a:srgbClr val="665653"/>
              </a:solidFill>
              <a:latin typeface="맑은 고딕"/>
              <a:hlinkClick r:id="rId3"/>
            </a:endParaRPr>
          </a:p>
          <a:p>
            <a:pPr marL="1318886" lvl="3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spc="-150">
                <a:solidFill>
                  <a:srgbClr val="665653"/>
                </a:solidFill>
                <a:latin typeface="맑은 고딕"/>
                <a:hlinkClick r:id="rId3"/>
              </a:rPr>
              <a:t>자본시장 연구원</a:t>
            </a:r>
            <a:r>
              <a:rPr lang="en-US" altLang="ko-KR" sz="2400" spc="-150">
                <a:solidFill>
                  <a:srgbClr val="665653"/>
                </a:solidFill>
                <a:latin typeface="맑은 고딕"/>
              </a:rPr>
              <a:t>,</a:t>
            </a: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 </a:t>
            </a:r>
            <a:r>
              <a:rPr lang="ko-KR" altLang="en-US" sz="2400" spc="-150">
                <a:solidFill>
                  <a:srgbClr val="665653"/>
                </a:solidFill>
                <a:latin typeface="맑은 고딕"/>
                <a:hlinkClick r:id="rId4"/>
              </a:rPr>
              <a:t>한국은행 자료</a:t>
            </a: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 등</a:t>
            </a:r>
            <a:endParaRPr lang="ko-KR" altLang="en-US" sz="2400" spc="-150">
              <a:solidFill>
                <a:srgbClr val="665653"/>
              </a:solidFill>
              <a:latin typeface="맑은 고딕"/>
            </a:endParaRPr>
          </a:p>
          <a:p>
            <a:pPr marL="861686" lvl="2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데이터 수집 기준</a:t>
            </a:r>
            <a:endParaRPr lang="ko-KR" altLang="en-US" sz="2400" spc="-150">
              <a:solidFill>
                <a:srgbClr val="665653"/>
              </a:solidFill>
              <a:latin typeface="맑은 고딕"/>
            </a:endParaRPr>
          </a:p>
          <a:p>
            <a:pPr marL="1318886" lvl="3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물가에 영향을 주는가</a:t>
            </a:r>
            <a:r>
              <a:rPr lang="en-US" altLang="ko-KR" sz="2400" spc="-150">
                <a:solidFill>
                  <a:srgbClr val="665653"/>
                </a:solidFill>
                <a:latin typeface="맑은 고딕"/>
              </a:rPr>
              <a:t>?</a:t>
            </a:r>
            <a:endParaRPr lang="en-US" altLang="ko-KR" sz="2400" spc="-150">
              <a:solidFill>
                <a:srgbClr val="665653"/>
              </a:solidFill>
              <a:latin typeface="맑은 고딕"/>
            </a:endParaRPr>
          </a:p>
          <a:p>
            <a:pPr marL="1318886" lvl="3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소득에 영향을 주는가</a:t>
            </a:r>
            <a:r>
              <a:rPr lang="en-US" altLang="ko-KR" sz="2400" spc="-150">
                <a:solidFill>
                  <a:srgbClr val="665653"/>
                </a:solidFill>
                <a:latin typeface="맑은 고딕"/>
              </a:rPr>
              <a:t>?</a:t>
            </a:r>
            <a:endParaRPr lang="en-US" altLang="ko-KR" sz="2400" spc="-150">
              <a:solidFill>
                <a:srgbClr val="665653"/>
              </a:solidFill>
              <a:latin typeface="맑은 고딕"/>
            </a:endParaRPr>
          </a:p>
          <a:p>
            <a:pPr marL="1318886" lvl="3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대출에 영향을 주는가</a:t>
            </a:r>
            <a:r>
              <a:rPr lang="en-US" altLang="ko-KR" sz="2400" spc="-150">
                <a:solidFill>
                  <a:srgbClr val="665653"/>
                </a:solidFill>
                <a:latin typeface="맑은 고딕"/>
              </a:rPr>
              <a:t>?</a:t>
            </a:r>
            <a:endParaRPr lang="en-US" altLang="ko-KR" sz="2400" spc="-150">
              <a:solidFill>
                <a:srgbClr val="665653"/>
              </a:solidFill>
              <a:latin typeface="맑은 고딕"/>
            </a:endParaRPr>
          </a:p>
          <a:p>
            <a:pPr marL="1318886" lvl="3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환율에 영향을 주는가</a:t>
            </a:r>
            <a:r>
              <a:rPr lang="en-US" altLang="ko-KR" sz="2400" spc="-150">
                <a:solidFill>
                  <a:srgbClr val="665653"/>
                </a:solidFill>
                <a:latin typeface="맑은 고딕"/>
              </a:rPr>
              <a:t>?</a:t>
            </a:r>
            <a:endParaRPr lang="en-US" altLang="ko-KR" sz="2400" spc="-150">
              <a:solidFill>
                <a:srgbClr val="665653"/>
              </a:solidFill>
              <a:latin typeface="맑은 고딕"/>
            </a:endParaRPr>
          </a:p>
        </p:txBody>
      </p:sp>
      <p:sp>
        <p:nvSpPr>
          <p:cNvPr id="2058" name="AutoShape 6"/>
          <p:cNvSpPr/>
          <p:nvPr/>
        </p:nvSpPr>
        <p:spPr>
          <a:xfrm rot="5400000">
            <a:off x="9553378" y="3841941"/>
            <a:ext cx="2518322" cy="0"/>
          </a:xfrm>
          <a:prstGeom prst="line">
            <a:avLst/>
          </a:prstGeom>
          <a:ln w="28575" cap="flat">
            <a:solidFill>
              <a:srgbClr val="ab9696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59" name="TextBox 25"/>
          <p:cNvSpPr txBox="1"/>
          <p:nvPr/>
        </p:nvSpPr>
        <p:spPr>
          <a:xfrm>
            <a:off x="9677400" y="2619501"/>
            <a:ext cx="3182930" cy="5427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>
              <a:lnSpc>
                <a:spcPts val="4320"/>
              </a:lnSpc>
              <a:spcBef>
                <a:spcPct val="0"/>
              </a:spcBef>
              <a:defRPr/>
            </a:pPr>
            <a:r>
              <a:rPr lang="ko-KR" altLang="en-US" sz="3600" spc="-72">
                <a:solidFill>
                  <a:srgbClr val="665653"/>
                </a:solidFill>
                <a:latin typeface="고도 M"/>
                <a:ea typeface="고도 M"/>
              </a:rPr>
              <a:t>정제</a:t>
            </a:r>
            <a:endParaRPr lang="ko-KR" altLang="en-US" sz="3600" spc="-72">
              <a:solidFill>
                <a:srgbClr val="665653"/>
              </a:solidFill>
              <a:latin typeface="고도 M"/>
              <a:ea typeface="고도 M"/>
            </a:endParaRPr>
          </a:p>
        </p:txBody>
      </p:sp>
      <p:sp>
        <p:nvSpPr>
          <p:cNvPr id="2060" name="TextBox 3"/>
          <p:cNvSpPr txBox="1"/>
          <p:nvPr/>
        </p:nvSpPr>
        <p:spPr>
          <a:xfrm>
            <a:off x="11014994" y="2402474"/>
            <a:ext cx="6511006" cy="38364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404486" lvl="1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결측치 삭제</a:t>
            </a:r>
            <a:r>
              <a:rPr lang="en-US" altLang="ko-KR" sz="2400" spc="-150">
                <a:solidFill>
                  <a:srgbClr val="665653"/>
                </a:solidFill>
                <a:latin typeface="맑은 고딕"/>
              </a:rPr>
              <a:t>:</a:t>
            </a: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 데이터가 전부 </a:t>
            </a:r>
            <a:r>
              <a:rPr lang="en-US" altLang="ko-KR" sz="2400" spc="-150">
                <a:solidFill>
                  <a:srgbClr val="665653"/>
                </a:solidFill>
                <a:latin typeface="맑은 고딕"/>
              </a:rPr>
              <a:t>Nan </a:t>
            </a: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값인 경우</a:t>
            </a:r>
            <a:endParaRPr lang="ko-KR" altLang="en-US" sz="2400" spc="-150">
              <a:solidFill>
                <a:srgbClr val="665653"/>
              </a:solidFill>
              <a:latin typeface="맑은 고딕"/>
            </a:endParaRPr>
          </a:p>
          <a:p>
            <a:pPr marL="404486" lvl="1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결측치 채우기</a:t>
            </a:r>
            <a:endParaRPr lang="ko-KR" altLang="en-US" sz="2400" spc="-150">
              <a:solidFill>
                <a:srgbClr val="665653"/>
              </a:solidFill>
              <a:latin typeface="맑은 고딕"/>
            </a:endParaRPr>
          </a:p>
          <a:p>
            <a:pPr marL="861686" lvl="2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이동 평균</a:t>
            </a:r>
            <a:r>
              <a:rPr lang="en-US" altLang="ko-KR" sz="2400" spc="-150">
                <a:solidFill>
                  <a:srgbClr val="665653"/>
                </a:solidFill>
                <a:latin typeface="맑은 고딕"/>
              </a:rPr>
              <a:t>(Moving Average)</a:t>
            </a: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을 활용</a:t>
            </a:r>
            <a:endParaRPr lang="ko-KR" altLang="en-US" sz="2400" spc="-150">
              <a:solidFill>
                <a:srgbClr val="665653"/>
              </a:solidFill>
              <a:latin typeface="맑은 고딕"/>
            </a:endParaRPr>
          </a:p>
          <a:p>
            <a:pPr marL="404486" lvl="1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en-US" altLang="ko-KR" sz="2400" spc="-150">
                <a:solidFill>
                  <a:srgbClr val="665653"/>
                </a:solidFill>
                <a:latin typeface="맑은 고딕"/>
              </a:rPr>
              <a:t>index </a:t>
            </a: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값 변경</a:t>
            </a:r>
            <a:endParaRPr lang="ko-KR" altLang="en-US" sz="2400" spc="-150">
              <a:solidFill>
                <a:srgbClr val="665653"/>
              </a:solidFill>
              <a:latin typeface="맑은 고딕"/>
            </a:endParaRPr>
          </a:p>
          <a:p>
            <a:pPr marL="861686" lvl="2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아래와 같이 구분할 수 없는 </a:t>
            </a:r>
            <a:r>
              <a:rPr lang="en-US" altLang="ko-KR" sz="2400" spc="-150">
                <a:solidFill>
                  <a:srgbClr val="665653"/>
                </a:solidFill>
                <a:latin typeface="맑은 고딕"/>
              </a:rPr>
              <a:t>index</a:t>
            </a: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로 구분 </a:t>
            </a:r>
            <a:endParaRPr lang="ko-KR" altLang="en-US" sz="2400" spc="-150">
              <a:solidFill>
                <a:srgbClr val="665653"/>
              </a:solidFill>
              <a:latin typeface="맑은 고딕"/>
            </a:endParaRPr>
          </a:p>
          <a:p>
            <a:pPr marL="861686" lvl="2" indent="-145406">
              <a:lnSpc>
                <a:spcPct val="150000"/>
              </a:lnSpc>
              <a:buFont typeface="Nanum Myeongjo Bold"/>
              <a:buChar char="•"/>
              <a:defRPr/>
            </a:pPr>
            <a:r>
              <a:rPr lang="en-US" altLang="ko-KR" sz="2400" spc="-150">
                <a:solidFill>
                  <a:srgbClr val="665653"/>
                </a:solidFill>
                <a:latin typeface="맑은 고딕"/>
                <a:hlinkClick r:id="rId5" tooltip="https://ecos.bok.or.kr/"/>
              </a:rPr>
              <a:t>ECOS</a:t>
            </a:r>
            <a:r>
              <a:rPr lang="ko-KR" altLang="en-US" sz="2400" spc="-150">
                <a:solidFill>
                  <a:srgbClr val="665653"/>
                </a:solidFill>
                <a:latin typeface="맑은 고딕"/>
              </a:rPr>
              <a:t>에서 자료를 가져올 때 문제 발생으로 추측</a:t>
            </a:r>
            <a:endParaRPr lang="ko-KR" altLang="en-US" sz="2400" spc="-150">
              <a:solidFill>
                <a:srgbClr val="665653"/>
              </a:solidFill>
              <a:latin typeface="맑은 고딕"/>
            </a:endParaRPr>
          </a:p>
        </p:txBody>
      </p:sp>
      <p:pic>
        <p:nvPicPr>
          <p:cNvPr id="2061" name="그림 206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00723" y="7477014"/>
            <a:ext cx="2524477" cy="790685"/>
          </a:xfrm>
          <a:prstGeom prst="rect">
            <a:avLst/>
          </a:prstGeom>
          <a:ln w="28575">
            <a:solidFill>
              <a:srgbClr val="8c512c"/>
            </a:solidFill>
          </a:ln>
        </p:spPr>
      </p:pic>
      <p:sp>
        <p:nvSpPr>
          <p:cNvPr id="2062" name="TextBox 3"/>
          <p:cNvSpPr txBox="1"/>
          <p:nvPr/>
        </p:nvSpPr>
        <p:spPr>
          <a:xfrm>
            <a:off x="8610600" y="8401050"/>
            <a:ext cx="2133600" cy="55245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489121" lvl="1" indent="-230041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>
                <a:solidFill>
                  <a:srgbClr val="665653"/>
                </a:solidFill>
                <a:latin typeface="맑은 고딕"/>
              </a:rPr>
              <a:t>실업률</a:t>
            </a:r>
            <a:endParaRPr lang="ko-KR" altLang="en-US" sz="2400">
              <a:solidFill>
                <a:srgbClr val="665653"/>
              </a:solidFill>
              <a:latin typeface="맑은 고딕"/>
            </a:endParaRPr>
          </a:p>
        </p:txBody>
      </p:sp>
      <p:pic>
        <p:nvPicPr>
          <p:cNvPr id="2063" name="그림 206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582400" y="7429383"/>
            <a:ext cx="5858692" cy="838317"/>
          </a:xfrm>
          <a:prstGeom prst="rect">
            <a:avLst/>
          </a:prstGeom>
          <a:ln w="28575">
            <a:solidFill>
              <a:srgbClr val="8c512c"/>
            </a:solidFill>
          </a:ln>
        </p:spPr>
      </p:pic>
      <p:sp>
        <p:nvSpPr>
          <p:cNvPr id="2064" name="TextBox 3"/>
          <p:cNvSpPr txBox="1"/>
          <p:nvPr/>
        </p:nvSpPr>
        <p:spPr>
          <a:xfrm>
            <a:off x="11582400" y="8401050"/>
            <a:ext cx="3200400" cy="55245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489121" lvl="1" indent="-230041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>
                <a:solidFill>
                  <a:srgbClr val="665653"/>
                </a:solidFill>
                <a:latin typeface="맑은 고딕"/>
              </a:rPr>
              <a:t>에너지 원자재 가격</a:t>
            </a:r>
            <a:endParaRPr lang="ko-KR" altLang="en-US" sz="2400">
              <a:solidFill>
                <a:srgbClr val="665653"/>
              </a:solidFill>
              <a:latin typeface="맑은 고딕"/>
            </a:endParaRPr>
          </a:p>
        </p:txBody>
      </p:sp>
      <p:pic>
        <p:nvPicPr>
          <p:cNvPr id="2065" name="그림 2064"/>
          <p:cNvPicPr>
            <a:picLocks noChangeAspect="1"/>
          </p:cNvPicPr>
          <p:nvPr/>
        </p:nvPicPr>
        <p:blipFill rotWithShape="1">
          <a:blip r:embed="rId8"/>
          <a:srcRect b="29980"/>
          <a:stretch>
            <a:fillRect/>
          </a:stretch>
        </p:blipFill>
        <p:spPr>
          <a:xfrm>
            <a:off x="14859000" y="342899"/>
            <a:ext cx="1714739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7402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디자인 사용자 지정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rgbClr val="808080"/>
          </a:solidFill>
        </a:ln>
      </a:spPr>
      <a:bodyPr anchor="ctr"/>
      <a:lstStyle>
        <a:defPPr algn="l">
          <a:defRPr sz="675" b="1">
            <a:ln w="9525">
              <a:solidFill>
                <a:schemeClr val="dk1"/>
              </a:solidFill>
            </a:ln>
            <a:solidFill>
              <a:srgbClr val="808080"/>
            </a:solidFill>
            <a:latin typeface="맑은 고딕 Semilight"/>
            <a:ea typeface="맑은 고딕 Semilight"/>
            <a:cs typeface="맑은 고딕 Semilight"/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128</ep:Words>
  <ep:PresentationFormat>사용자 지정</ep:PresentationFormat>
  <ep:Paragraphs>52</ep:Paragraphs>
  <ep:Slides>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1_디자인 사용자 지정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HYUK</cp:lastModifiedBy>
  <dcterms:modified xsi:type="dcterms:W3CDTF">2024-11-10T14:20:28.830</dcterms:modified>
  <cp:revision>231</cp:revision>
  <dc:title>베이지색 테마의 사업계획서 프레젠테이션 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