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2" r:id="rId1"/>
  </p:sldMasterIdLst>
  <p:notesMasterIdLst>
    <p:notesMasterId r:id="rId5"/>
  </p:notesMasterIdLst>
  <p:handoutMasterIdLst>
    <p:handoutMasterId r:id="rId6"/>
  </p:handoutMasterIdLst>
  <p:sldIdLst>
    <p:sldId id="256" r:id="rId2"/>
    <p:sldId id="275" r:id="rId3"/>
    <p:sldId id="363" r:id="rId4"/>
  </p:sldIdLst>
  <p:sldSz cx="18288000" cy="10287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12C"/>
    <a:srgbClr val="704F48"/>
    <a:srgbClr val="D6C4C0"/>
    <a:srgbClr val="3C3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01" autoAdjust="0"/>
  </p:normalViewPr>
  <p:slideViewPr>
    <p:cSldViewPr>
      <p:cViewPr>
        <p:scale>
          <a:sx n="50" d="100"/>
          <a:sy n="50" d="100"/>
        </p:scale>
        <p:origin x="840" y="336"/>
      </p:cViewPr>
      <p:guideLst>
        <p:guide orient="horz" pos="3239"/>
        <p:guide pos="57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20"/>
        <p:guide pos="21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6553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253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4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2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598" y="3195637"/>
            <a:ext cx="15544797" cy="22050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198" y="5829300"/>
            <a:ext cx="12801598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5" name="슬라이드 번호 개체 틀 14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564841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195637"/>
            <a:ext cx="18288000" cy="2205037"/>
          </a:xfrm>
        </p:spPr>
        <p:txBody>
          <a:bodyPr>
            <a:normAutofit/>
          </a:bodyPr>
          <a:lstStyle>
            <a:lvl1pPr>
              <a:defRPr sz="66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9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35610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86215" y="3321844"/>
            <a:ext cx="9715532" cy="48220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17" name="슬라이드 번호 개체 틀 16"/>
          <p:cNvSpPr>
            <a:spLocks noGrp="1"/>
          </p:cNvSpPr>
          <p:nvPr userDrawn="1">
            <p:ph type="sldNum" sz="quarter" idx="15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 userDrawn="1">
            <p:ph type="ftr" sz="quarter" idx="15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952042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798" y="411957"/>
            <a:ext cx="4114798" cy="877728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398" y="411957"/>
            <a:ext cx="12039598" cy="877728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3800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04441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슬라이드 번호 개체 틀 12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588603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1" name="바닥글 개체 틀 10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1162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4" y="6610350"/>
            <a:ext cx="15544797" cy="2043112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4" y="4360069"/>
            <a:ext cx="15544797" cy="2250280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95253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398" y="2400300"/>
            <a:ext cx="8077198" cy="678894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42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398" y="2400300"/>
            <a:ext cx="8077198" cy="678894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42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" name="슬라이드 번호 개체 틀 11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753757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9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634277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912055" y="2464594"/>
            <a:ext cx="16459197" cy="67878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4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4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8043528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398" y="240030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9296398" y="240030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12055" y="597633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4054" y="597633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4" name="슬라이드 번호 개체 틀 13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549687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4" y="7200900"/>
            <a:ext cx="10972798" cy="850107"/>
          </a:xfrm>
        </p:spPr>
        <p:txBody>
          <a:bodyPr anchor="b"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4" y="919162"/>
            <a:ext cx="10972798" cy="6172200"/>
          </a:xfrm>
        </p:spPr>
        <p:txBody>
          <a:bodyPr/>
          <a:lstStyle>
            <a:lvl1pPr marL="0" indent="0">
              <a:buNone/>
              <a:defRPr sz="4800"/>
            </a:lvl1pPr>
            <a:lvl2pPr marL="457200" indent="0">
              <a:buNone/>
              <a:defRPr sz="4200"/>
            </a:lvl2pPr>
            <a:lvl3pPr marL="914400" indent="0">
              <a:buNone/>
              <a:defRPr sz="3600"/>
            </a:lvl3pPr>
            <a:lvl4pPr marL="1371600" indent="0">
              <a:buNone/>
              <a:defRPr sz="3000"/>
            </a:lvl4pPr>
            <a:lvl5pPr marL="1828800" indent="0">
              <a:buNone/>
              <a:defRPr sz="3000"/>
            </a:lvl5pPr>
            <a:lvl6pPr marL="2286000" indent="0">
              <a:buNone/>
              <a:defRPr sz="3000"/>
            </a:lvl6pPr>
            <a:lvl7pPr marL="2743200" indent="0">
              <a:buNone/>
              <a:defRPr sz="3000"/>
            </a:lvl7pPr>
            <a:lvl8pPr marL="3200400" indent="0">
              <a:buNone/>
              <a:defRPr sz="3000"/>
            </a:lvl8pPr>
            <a:lvl9pPr marL="3657600" indent="0">
              <a:buNone/>
              <a:defRPr sz="3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4" y="8051007"/>
            <a:ext cx="10972798" cy="1207293"/>
          </a:xfrm>
        </p:spPr>
        <p:txBody>
          <a:bodyPr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50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  <a:lvl6pPr marL="2286000" indent="0">
              <a:buNone/>
              <a:defRPr sz="1350"/>
            </a:lvl6pPr>
            <a:lvl7pPr marL="2743200" indent="0">
              <a:buNone/>
              <a:defRPr sz="1350"/>
            </a:lvl7pPr>
            <a:lvl8pPr marL="3200400" indent="0">
              <a:buNone/>
              <a:defRPr sz="1350"/>
            </a:lvl8pPr>
            <a:lvl9pPr marL="3657600" indent="0">
              <a:buNone/>
              <a:defRPr sz="135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슬라이드 번호 개체 틀 11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7429966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820400" cy="14097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398" y="2400300"/>
            <a:ext cx="16459197" cy="67889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grpSp>
        <p:nvGrpSpPr>
          <p:cNvPr id="12" name="Group 7"/>
          <p:cNvGrpSpPr/>
          <p:nvPr/>
        </p:nvGrpSpPr>
        <p:grpSpPr>
          <a:xfrm>
            <a:off x="-361950" y="9577858"/>
            <a:ext cx="18649950" cy="899642"/>
            <a:chOff x="0" y="-47625"/>
            <a:chExt cx="4911921" cy="236943"/>
          </a:xfrm>
        </p:grpSpPr>
        <p:sp>
          <p:nvSpPr>
            <p:cNvPr id="14" name="TextBox 9"/>
            <p:cNvSpPr txBox="1"/>
            <p:nvPr/>
          </p:nvSpPr>
          <p:spPr>
            <a:xfrm>
              <a:off x="0" y="-47625"/>
              <a:ext cx="4911921" cy="23694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359"/>
                </a:lnSpc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0" y="0"/>
              <a:ext cx="4911921" cy="189318"/>
            </a:xfrm>
            <a:custGeom>
              <a:avLst/>
              <a:gdLst/>
              <a:ahLst/>
              <a:cxnLst/>
              <a:rect l="l" t="t" r="r" b="b"/>
              <a:pathLst>
                <a:path w="4911921" h="189318">
                  <a:moveTo>
                    <a:pt x="0" y="0"/>
                  </a:moveTo>
                  <a:lnTo>
                    <a:pt x="4911921" y="0"/>
                  </a:lnTo>
                  <a:lnTo>
                    <a:pt x="4911921" y="189318"/>
                  </a:lnTo>
                  <a:lnTo>
                    <a:pt x="0" y="189318"/>
                  </a:lnTo>
                  <a:close/>
                </a:path>
              </a:pathLst>
            </a:custGeom>
            <a:solidFill>
              <a:srgbClr val="D1CAC9"/>
            </a:solidFill>
          </p:spPr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3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811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88" r:id="rId13"/>
  </p:sldLayoutIdLst>
  <p:transition/>
  <p:hf hdr="0" dt="0"/>
  <p:txStyles>
    <p:titleStyle>
      <a:lvl1pPr algn="l" defTabSz="914400" rtl="0" eaLnBrk="1" latinLnBrk="1" hangingPunct="1">
        <a:spcBef>
          <a:spcPct val="0"/>
        </a:spcBef>
        <a:buNone/>
        <a:defRPr kumimoji="0" sz="7200" b="0" i="0" u="none" strike="noStrike" kern="1200" cap="none" normalizeH="0" baseline="0">
          <a:solidFill>
            <a:srgbClr val="704F48"/>
          </a:solidFill>
          <a:latin typeface="+mn-lt"/>
          <a:ea typeface="Nanum Myeongjo Bold"/>
          <a:cs typeface="+mn-cs"/>
        </a:defRPr>
      </a:lvl1pPr>
      <a:lvl2pPr algn="l" rtl="0" eaLnBrk="1" latinLnBrk="1" hangingPunct="1">
        <a:defRPr>
          <a:solidFill>
            <a:schemeClr val="tx2"/>
          </a:solidFill>
        </a:defRPr>
      </a:lvl2pPr>
      <a:lvl3pPr algn="l" rtl="0" eaLnBrk="1" latinLnBrk="1" hangingPunct="1">
        <a:defRPr>
          <a:solidFill>
            <a:schemeClr val="tx2"/>
          </a:solidFill>
        </a:defRPr>
      </a:lvl3pPr>
      <a:lvl4pPr algn="l" rtl="0" eaLnBrk="1" latinLnBrk="1" hangingPunct="1">
        <a:defRPr>
          <a:solidFill>
            <a:schemeClr val="tx2"/>
          </a:solidFill>
        </a:defRPr>
      </a:lvl4pPr>
      <a:lvl5pPr algn="l" rtl="0" eaLnBrk="1" latinLnBrk="1" hangingPunct="1">
        <a:defRPr>
          <a:solidFill>
            <a:schemeClr val="tx2"/>
          </a:solidFill>
        </a:defRPr>
      </a:lvl5pPr>
      <a:lvl6pPr algn="l" rtl="0" eaLnBrk="1" latinLnBrk="1" hangingPunct="1">
        <a:defRPr>
          <a:solidFill>
            <a:schemeClr val="tx2"/>
          </a:solidFill>
        </a:defRPr>
      </a:lvl6pPr>
      <a:lvl7pPr algn="l" rtl="0" eaLnBrk="1" latinLnBrk="1" hangingPunct="1">
        <a:defRPr>
          <a:solidFill>
            <a:schemeClr val="tx2"/>
          </a:solidFill>
        </a:defRPr>
      </a:lvl7pPr>
      <a:lvl8pPr algn="l" rtl="0" eaLnBrk="1" latinLnBrk="1" hangingPunct="1">
        <a:defRPr>
          <a:solidFill>
            <a:schemeClr val="tx2"/>
          </a:solidFill>
        </a:defRPr>
      </a:lvl8pPr>
      <a:lvl9pPr algn="l"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os.bok.or.kr/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4260" t="-9910" r="-3490" b="-17550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-112632" y="-124522"/>
            <a:ext cx="18513264" cy="10536043"/>
            <a:chOff x="0" y="0"/>
            <a:chExt cx="4875922" cy="27749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5922" cy="2774925"/>
            </a:xfrm>
            <a:custGeom>
              <a:avLst/>
              <a:gdLst/>
              <a:ahLst/>
              <a:cxnLst/>
              <a:rect l="l" t="t" r="r" b="b"/>
              <a:pathLst>
                <a:path w="4875922" h="2774925">
                  <a:moveTo>
                    <a:pt x="0" y="0"/>
                  </a:moveTo>
                  <a:lnTo>
                    <a:pt x="4875922" y="0"/>
                  </a:lnTo>
                  <a:lnTo>
                    <a:pt x="4875922" y="2774925"/>
                  </a:lnTo>
                  <a:lnTo>
                    <a:pt x="0" y="2774925"/>
                  </a:lnTo>
                  <a:close/>
                </a:path>
              </a:pathLst>
            </a:custGeom>
            <a:solidFill>
              <a:srgbClr val="AB9E9C">
                <a:alpha val="29800"/>
              </a:srgbClr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75922" cy="28225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359"/>
                </a:lnSpc>
                <a:defRPr/>
              </a:pPr>
              <a:endParaRPr lang="ko-KR" altLang="en-US" dirty="0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9472934"/>
            <a:ext cx="16365656" cy="0"/>
          </a:xfrm>
          <a:prstGeom prst="line">
            <a:avLst/>
          </a:prstGeom>
          <a:ln w="19050" cap="flat">
            <a:solidFill>
              <a:srgbClr val="665653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3751811" y="4324121"/>
            <a:ext cx="12250189" cy="1436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r">
              <a:lnSpc>
                <a:spcPts val="12499"/>
              </a:lnSpc>
              <a:defRPr/>
            </a:pPr>
            <a:r>
              <a:rPr lang="ko-KR" altLang="en-US" sz="7200" spc="-399" dirty="0">
                <a:solidFill>
                  <a:srgbClr val="704F48"/>
                </a:solidFill>
                <a:latin typeface="Source Han Sans KR Bold"/>
              </a:rPr>
              <a:t>주요 경제지수에 따른 금리 예측</a:t>
            </a:r>
            <a:endParaRPr lang="ko-KR" altLang="en-US" sz="9999" spc="-399" dirty="0">
              <a:solidFill>
                <a:srgbClr val="704F48"/>
              </a:solidFill>
              <a:latin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85743" y="7430803"/>
            <a:ext cx="3955434" cy="20518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4000"/>
              </a:lnSpc>
              <a:defRPr/>
            </a:pP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학 번</a:t>
            </a:r>
            <a:r>
              <a:rPr lang="en-US" altLang="ko-KR" sz="3400" spc="-48" dirty="0">
                <a:solidFill>
                  <a:srgbClr val="704F48"/>
                </a:solidFill>
                <a:latin typeface="Source Han Sans KR Medium"/>
              </a:rPr>
              <a:t>:</a:t>
            </a: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 </a:t>
            </a:r>
            <a:r>
              <a:rPr lang="en-US" altLang="ko-KR" sz="3400" spc="-48" dirty="0">
                <a:solidFill>
                  <a:srgbClr val="704F48"/>
                </a:solidFill>
                <a:latin typeface="Source Han Sans KR Medium"/>
              </a:rPr>
              <a:t>202044005</a:t>
            </a:r>
          </a:p>
          <a:p>
            <a:pPr lvl="0">
              <a:lnSpc>
                <a:spcPts val="4000"/>
              </a:lnSpc>
              <a:defRPr/>
            </a:pP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이 </a:t>
            </a:r>
            <a:r>
              <a:rPr lang="ko-KR" altLang="en-US" sz="3400" spc="-48" dirty="0" err="1">
                <a:solidFill>
                  <a:srgbClr val="704F48"/>
                </a:solidFill>
                <a:latin typeface="Source Han Sans KR Medium"/>
              </a:rPr>
              <a:t>름</a:t>
            </a:r>
            <a:r>
              <a:rPr lang="en-US" altLang="ko-KR" sz="3400" spc="-48" dirty="0">
                <a:solidFill>
                  <a:srgbClr val="704F48"/>
                </a:solidFill>
                <a:latin typeface="Source Han Sans KR Medium"/>
              </a:rPr>
              <a:t>:</a:t>
            </a: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 김 동 혁</a:t>
            </a:r>
          </a:p>
          <a:p>
            <a:pPr lvl="0">
              <a:lnSpc>
                <a:spcPts val="4000"/>
              </a:lnSpc>
              <a:defRPr/>
            </a:pP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담당교수</a:t>
            </a:r>
            <a:r>
              <a:rPr lang="en-US" altLang="ko-KR" sz="3400" spc="-48" dirty="0">
                <a:solidFill>
                  <a:srgbClr val="704F48"/>
                </a:solidFill>
                <a:latin typeface="Source Han Sans KR Medium"/>
              </a:rPr>
              <a:t>: </a:t>
            </a: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민 정 혜</a:t>
            </a:r>
          </a:p>
          <a:p>
            <a:pPr lvl="0">
              <a:lnSpc>
                <a:spcPts val="4000"/>
              </a:lnSpc>
              <a:defRPr/>
            </a:pP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날 짜 </a:t>
            </a:r>
            <a:r>
              <a:rPr lang="en-US" altLang="ko-KR" sz="3400" spc="-48" dirty="0">
                <a:solidFill>
                  <a:srgbClr val="704F48"/>
                </a:solidFill>
                <a:latin typeface="Source Han Sans KR Medium"/>
              </a:rPr>
              <a:t>:</a:t>
            </a:r>
            <a:r>
              <a:rPr lang="ko-KR" altLang="en-US" sz="3400" spc="-48" dirty="0">
                <a:solidFill>
                  <a:srgbClr val="704F48"/>
                </a:solidFill>
                <a:latin typeface="Source Han Sans KR Medium"/>
              </a:rPr>
              <a:t> </a:t>
            </a:r>
            <a:r>
              <a:rPr lang="en-US" altLang="ko-KR" sz="3400" spc="-48" dirty="0">
                <a:solidFill>
                  <a:srgbClr val="704F48"/>
                </a:solidFill>
                <a:latin typeface="Source Han Sans KR Medium"/>
              </a:rPr>
              <a:t>24/09/23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599" y="9448799"/>
            <a:ext cx="5638800" cy="504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4000"/>
              </a:lnSpc>
              <a:defRPr/>
            </a:pPr>
            <a:r>
              <a:rPr lang="en-US" altLang="ko-KR" sz="3400" spc="-48" dirty="0">
                <a:solidFill>
                  <a:srgbClr val="704F48"/>
                </a:solidFill>
                <a:latin typeface="Source Han Sans KR Medium"/>
              </a:rPr>
              <a:t>Dept. of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5291" y="654691"/>
            <a:ext cx="7921739" cy="10130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919"/>
              </a:lnSpc>
              <a:defRPr/>
            </a:pPr>
            <a:r>
              <a:rPr lang="ko-KR" altLang="en-US" sz="7200" spc="-179" dirty="0">
                <a:solidFill>
                  <a:srgbClr val="704F48"/>
                </a:solidFill>
                <a:ea typeface="Source Han Sans KR Normal"/>
              </a:rPr>
              <a:t>개요</a:t>
            </a:r>
          </a:p>
        </p:txBody>
      </p:sp>
      <p:sp>
        <p:nvSpPr>
          <p:cNvPr id="12" name="직사각형 11"/>
          <p:cNvSpPr>
            <a:spLocks noGrp="1"/>
          </p:cNvSpPr>
          <p:nvPr>
            <p:ph type="sldNum" sz="quarter" idx="4294967295"/>
          </p:nvPr>
        </p:nvSpPr>
        <p:spPr>
          <a:xfrm>
            <a:off x="13792202" y="9853613"/>
            <a:ext cx="4267198" cy="547687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3" name="직사각형 12"/>
          <p:cNvSpPr>
            <a:spLocks noGrp="1"/>
          </p:cNvSpPr>
          <p:nvPr>
            <p:ph type="ftr" sz="quarter" idx="4294967295"/>
          </p:nvPr>
        </p:nvSpPr>
        <p:spPr>
          <a:xfrm>
            <a:off x="0" y="9784556"/>
            <a:ext cx="5791198" cy="502444"/>
          </a:xfrm>
        </p:spPr>
        <p:txBody>
          <a:bodyPr/>
          <a:lstStyle/>
          <a:p>
            <a:pPr lvl="0">
              <a:lnSpc>
                <a:spcPts val="4000"/>
              </a:lnSpc>
              <a:defRPr/>
            </a:pPr>
            <a:r>
              <a:rPr lang="en-US" altLang="ko-KR" spc="-48">
                <a:solidFill>
                  <a:srgbClr val="704F48"/>
                </a:solidFill>
                <a:ea typeface="Source Han Sans KR Medium"/>
              </a:rPr>
              <a:t>Dept. of Computer Science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1C3DD57-0C36-ECAB-F02E-CB108AD0E542}"/>
              </a:ext>
            </a:extLst>
          </p:cNvPr>
          <p:cNvSpPr txBox="1"/>
          <p:nvPr/>
        </p:nvSpPr>
        <p:spPr>
          <a:xfrm>
            <a:off x="2621714" y="2095500"/>
            <a:ext cx="5150686" cy="214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국제 유가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,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미국 금리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,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가계대출 </a:t>
            </a:r>
            <a:r>
              <a:rPr lang="ko-KR" altLang="en-US" sz="2400" dirty="0" err="1">
                <a:solidFill>
                  <a:srgbClr val="665653"/>
                </a:solidFill>
                <a:latin typeface="맑은 고딕"/>
              </a:rPr>
              <a:t>연체율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 등을 이용하여 대한민국 금리와의 상관관계 분석과 금리 예측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B1E92137-03BB-8612-5B1F-F935A4A0B30C}"/>
              </a:ext>
            </a:extLst>
          </p:cNvPr>
          <p:cNvSpPr/>
          <p:nvPr/>
        </p:nvSpPr>
        <p:spPr>
          <a:xfrm rot="5400000">
            <a:off x="1160099" y="3534963"/>
            <a:ext cx="2518322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D3FF9-FDC3-16A9-2CD3-6DB37238484F}"/>
              </a:ext>
            </a:extLst>
          </p:cNvPr>
          <p:cNvSpPr txBox="1"/>
          <p:nvPr/>
        </p:nvSpPr>
        <p:spPr>
          <a:xfrm>
            <a:off x="1284121" y="2312523"/>
            <a:ext cx="3182930" cy="55143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  <a:defRPr/>
            </a:pPr>
            <a:r>
              <a:rPr lang="ko-KR" altLang="en-US" sz="3600" spc="-72" dirty="0">
                <a:solidFill>
                  <a:srgbClr val="665653"/>
                </a:solidFill>
                <a:latin typeface="고도 M"/>
                <a:ea typeface="고도 M"/>
              </a:rPr>
              <a:t>주제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4C10E33-9B1A-EC73-22F2-9B8A14AC8D8B}"/>
              </a:ext>
            </a:extLst>
          </p:cNvPr>
          <p:cNvSpPr txBox="1"/>
          <p:nvPr/>
        </p:nvSpPr>
        <p:spPr>
          <a:xfrm>
            <a:off x="9753600" y="2103120"/>
            <a:ext cx="5791198" cy="15906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한국은행 경제통계시스템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(ECOS)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제공 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API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와 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csv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파일</a:t>
            </a:r>
            <a:endParaRPr lang="en-US" altLang="ko-KR" sz="2400" dirty="0">
              <a:solidFill>
                <a:srgbClr val="665653"/>
              </a:solidFill>
              <a:latin typeface="맑은 고딕"/>
            </a:endParaRPr>
          </a:p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en-US" altLang="ko-KR" sz="2400" dirty="0">
                <a:solidFill>
                  <a:srgbClr val="665653"/>
                </a:solidFill>
                <a:latin typeface="맑은 고딕"/>
                <a:hlinkClick r:id="rId3"/>
              </a:rPr>
              <a:t>https://ecos.bok.or.kr/</a:t>
            </a:r>
            <a:endParaRPr lang="en-US" altLang="ko-KR" sz="2400" dirty="0">
              <a:solidFill>
                <a:srgbClr val="665653"/>
              </a:solidFill>
              <a:latin typeface="맑은 고딕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F455A656-7E36-CB4F-9A86-799331B37E72}"/>
              </a:ext>
            </a:extLst>
          </p:cNvPr>
          <p:cNvSpPr/>
          <p:nvPr/>
        </p:nvSpPr>
        <p:spPr>
          <a:xfrm rot="5400000">
            <a:off x="8291985" y="3542583"/>
            <a:ext cx="2518322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D2D54-E075-6D91-B3EF-8C58606C9AFB}"/>
              </a:ext>
            </a:extLst>
          </p:cNvPr>
          <p:cNvSpPr txBox="1"/>
          <p:nvPr/>
        </p:nvSpPr>
        <p:spPr>
          <a:xfrm>
            <a:off x="8188526" y="2289625"/>
            <a:ext cx="1261393" cy="11028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r">
              <a:lnSpc>
                <a:spcPts val="4320"/>
              </a:lnSpc>
              <a:spcBef>
                <a:spcPct val="0"/>
              </a:spcBef>
              <a:defRPr/>
            </a:pPr>
            <a:r>
              <a:rPr lang="ko-KR" altLang="en-US" sz="3600" spc="-72" dirty="0">
                <a:solidFill>
                  <a:srgbClr val="665653"/>
                </a:solidFill>
                <a:latin typeface="고도 M"/>
                <a:ea typeface="고도 M"/>
              </a:rPr>
              <a:t>사용 데이터</a:t>
            </a:r>
          </a:p>
        </p:txBody>
      </p:sp>
      <p:pic>
        <p:nvPicPr>
          <p:cNvPr id="1026" name="Picture 2" descr="교통관련 기관(상세)">
            <a:extLst>
              <a:ext uri="{FF2B5EF4-FFF2-40B4-BE49-F238E27FC236}">
                <a16:creationId xmlns:a16="http://schemas.microsoft.com/office/drawing/2014/main" id="{86AAC603-63BD-0C23-298D-47E77DFC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458969"/>
            <a:ext cx="3708338" cy="2740151"/>
          </a:xfrm>
          <a:prstGeom prst="rect">
            <a:avLst/>
          </a:prstGeom>
          <a:noFill/>
          <a:ln w="28575">
            <a:solidFill>
              <a:srgbClr val="8C512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28EDF6F3-6990-ECBA-B6B8-97EC307168A8}"/>
              </a:ext>
            </a:extLst>
          </p:cNvPr>
          <p:cNvSpPr txBox="1"/>
          <p:nvPr/>
        </p:nvSpPr>
        <p:spPr>
          <a:xfrm>
            <a:off x="2621714" y="5144714"/>
            <a:ext cx="5791197" cy="15906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금리를 예측하여 자산 포트폴리오의 참고할 수 있는 자료를 만든다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.</a:t>
            </a:r>
          </a:p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시계열 데이터를 사용하여 익숙해진다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.</a:t>
            </a:r>
            <a:endParaRPr lang="ko-KR" altLang="en-US" sz="2400" dirty="0">
              <a:solidFill>
                <a:srgbClr val="665653"/>
              </a:solidFill>
              <a:latin typeface="맑은 고딕"/>
            </a:endParaRPr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FF3EB865-61B6-BCC2-4F70-35232D31458C}"/>
              </a:ext>
            </a:extLst>
          </p:cNvPr>
          <p:cNvSpPr/>
          <p:nvPr/>
        </p:nvSpPr>
        <p:spPr>
          <a:xfrm rot="5400000">
            <a:off x="1160100" y="6584177"/>
            <a:ext cx="2518322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403F6-1C43-8732-CEEE-D6EF77CEB5EE}"/>
              </a:ext>
            </a:extLst>
          </p:cNvPr>
          <p:cNvSpPr txBox="1"/>
          <p:nvPr/>
        </p:nvSpPr>
        <p:spPr>
          <a:xfrm>
            <a:off x="1284122" y="5361737"/>
            <a:ext cx="3182930" cy="55143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  <a:defRPr/>
            </a:pPr>
            <a:r>
              <a:rPr lang="ko-KR" altLang="en-US" sz="3600" spc="-72" dirty="0">
                <a:solidFill>
                  <a:srgbClr val="665653"/>
                </a:solidFill>
                <a:latin typeface="고도 M"/>
                <a:ea typeface="고도 M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8525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5291" y="654691"/>
            <a:ext cx="7921739" cy="10130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919"/>
              </a:lnSpc>
              <a:defRPr/>
            </a:pPr>
            <a:r>
              <a:rPr lang="ko-KR" altLang="en-US" sz="7200" spc="-179" dirty="0">
                <a:solidFill>
                  <a:srgbClr val="704F48"/>
                </a:solidFill>
                <a:ea typeface="Source Han Sans KR Normal"/>
              </a:rPr>
              <a:t>프로젝트 범위</a:t>
            </a:r>
          </a:p>
        </p:txBody>
      </p:sp>
      <p:sp>
        <p:nvSpPr>
          <p:cNvPr id="12" name="직사각형 11"/>
          <p:cNvSpPr>
            <a:spLocks noGrp="1"/>
          </p:cNvSpPr>
          <p:nvPr>
            <p:ph type="sldNum" sz="quarter" idx="4294967295"/>
          </p:nvPr>
        </p:nvSpPr>
        <p:spPr>
          <a:xfrm>
            <a:off x="13792202" y="9853613"/>
            <a:ext cx="4267198" cy="547687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3" name="직사각형 12"/>
          <p:cNvSpPr>
            <a:spLocks noGrp="1"/>
          </p:cNvSpPr>
          <p:nvPr>
            <p:ph type="ftr" sz="quarter" idx="4294967295"/>
          </p:nvPr>
        </p:nvSpPr>
        <p:spPr>
          <a:xfrm>
            <a:off x="0" y="9784556"/>
            <a:ext cx="5791198" cy="502444"/>
          </a:xfrm>
        </p:spPr>
        <p:txBody>
          <a:bodyPr/>
          <a:lstStyle/>
          <a:p>
            <a:pPr lvl="0">
              <a:lnSpc>
                <a:spcPts val="4000"/>
              </a:lnSpc>
              <a:defRPr/>
            </a:pPr>
            <a:r>
              <a:rPr lang="en-US" altLang="ko-KR" spc="-48">
                <a:solidFill>
                  <a:srgbClr val="704F48"/>
                </a:solidFill>
                <a:ea typeface="Source Han Sans KR Medium"/>
              </a:rPr>
              <a:t>Dept. of Computer Science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1CB0C64-A841-326F-C50F-C34FA257D80C}"/>
              </a:ext>
            </a:extLst>
          </p:cNvPr>
          <p:cNvSpPr txBox="1"/>
          <p:nvPr/>
        </p:nvSpPr>
        <p:spPr>
          <a:xfrm>
            <a:off x="2667000" y="2490379"/>
            <a:ext cx="9646486" cy="32526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 dirty="0">
                <a:solidFill>
                  <a:srgbClr val="665653"/>
                </a:solidFill>
                <a:latin typeface="맑은 고딕"/>
              </a:rPr>
              <a:t>데이터 수집</a:t>
            </a:r>
            <a:r>
              <a:rPr lang="en-US" altLang="ko-KR" sz="2400" spc="-150" dirty="0">
                <a:solidFill>
                  <a:srgbClr val="665653"/>
                </a:solidFill>
                <a:latin typeface="맑은 고딕"/>
              </a:rPr>
              <a:t>: </a:t>
            </a:r>
            <a:r>
              <a:rPr lang="ko-KR" altLang="en-US" sz="2400" spc="-150" dirty="0">
                <a:solidFill>
                  <a:srgbClr val="665653"/>
                </a:solidFill>
                <a:latin typeface="맑은 고딕"/>
              </a:rPr>
              <a:t>한국은행 경제통계시스템에서 제공해 주는 데이터 확보</a:t>
            </a:r>
          </a:p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데이터 가공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/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정제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: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제공해 주는 데이터를 기반으로 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pandas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라이브러리를 활용하여 시계열 데이터로 가공</a:t>
            </a:r>
          </a:p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데이터 시각화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: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그래프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,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도표 등으로 </a:t>
            </a:r>
            <a:r>
              <a:rPr lang="ko-KR" altLang="en-US" sz="2400" dirty="0" err="1">
                <a:solidFill>
                  <a:srgbClr val="665653"/>
                </a:solidFill>
                <a:latin typeface="맑은 고딕"/>
              </a:rPr>
              <a:t>시각화하여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 데이터 해석 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(seaborn, </a:t>
            </a:r>
            <a:r>
              <a:rPr lang="en-US" altLang="ko-KR" sz="2400" dirty="0" err="1">
                <a:solidFill>
                  <a:srgbClr val="665653"/>
                </a:solidFill>
                <a:latin typeface="맑은 고딕"/>
              </a:rPr>
              <a:t>matplotib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, </a:t>
            </a:r>
            <a:r>
              <a:rPr lang="en-US" altLang="ko-KR" sz="2400" dirty="0" err="1">
                <a:solidFill>
                  <a:srgbClr val="665653"/>
                </a:solidFill>
                <a:latin typeface="맑은 고딕"/>
              </a:rPr>
              <a:t>tsmoothie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 </a:t>
            </a:r>
            <a:r>
              <a:rPr lang="ko-KR" altLang="en-US" sz="2400" dirty="0">
                <a:solidFill>
                  <a:srgbClr val="665653"/>
                </a:solidFill>
                <a:latin typeface="맑은 고딕"/>
              </a:rPr>
              <a:t>등 라이브러리 활용</a:t>
            </a:r>
            <a:r>
              <a:rPr lang="en-US" altLang="ko-KR" sz="2400" dirty="0">
                <a:solidFill>
                  <a:srgbClr val="665653"/>
                </a:solidFill>
                <a:latin typeface="맑은 고딕"/>
              </a:rPr>
              <a:t>)</a:t>
            </a:r>
          </a:p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 dirty="0">
                <a:solidFill>
                  <a:srgbClr val="665653"/>
                </a:solidFill>
                <a:latin typeface="맑은 고딕"/>
              </a:rPr>
              <a:t>데이터 분석</a:t>
            </a:r>
            <a:r>
              <a:rPr lang="en-US" altLang="ko-KR" sz="2400" spc="-150" dirty="0">
                <a:solidFill>
                  <a:srgbClr val="665653"/>
                </a:solidFill>
                <a:latin typeface="맑은 고딕"/>
              </a:rPr>
              <a:t>, </a:t>
            </a:r>
            <a:r>
              <a:rPr lang="ko-KR" altLang="en-US" sz="2400" spc="-150" dirty="0">
                <a:solidFill>
                  <a:srgbClr val="665653"/>
                </a:solidFill>
                <a:latin typeface="맑은 고딕"/>
              </a:rPr>
              <a:t>예측</a:t>
            </a:r>
            <a:r>
              <a:rPr lang="en-US" altLang="ko-KR" sz="2400" spc="-150" dirty="0">
                <a:solidFill>
                  <a:srgbClr val="665653"/>
                </a:solidFill>
                <a:latin typeface="맑은 고딕"/>
              </a:rPr>
              <a:t>: </a:t>
            </a:r>
            <a:r>
              <a:rPr lang="en-US" altLang="ko-KR" sz="2400" spc="-150" dirty="0" err="1">
                <a:solidFill>
                  <a:srgbClr val="665653"/>
                </a:solidFill>
                <a:latin typeface="맑은 고딕"/>
              </a:rPr>
              <a:t>sckitlearn</a:t>
            </a:r>
            <a:r>
              <a:rPr lang="ko-KR" altLang="en-US" sz="2400" spc="-150" dirty="0">
                <a:solidFill>
                  <a:srgbClr val="665653"/>
                </a:solidFill>
                <a:latin typeface="맑은 고딕"/>
              </a:rPr>
              <a:t>라이브러리를 활용하여 데이터 분석 및 예측</a:t>
            </a: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1ACD6EA7-3C70-D714-27A6-29DEAFDF659C}"/>
              </a:ext>
            </a:extLst>
          </p:cNvPr>
          <p:cNvSpPr/>
          <p:nvPr/>
        </p:nvSpPr>
        <p:spPr>
          <a:xfrm rot="5400000">
            <a:off x="1205385" y="3929842"/>
            <a:ext cx="2518322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E3F22-0406-1E9A-C03F-2351900AA207}"/>
              </a:ext>
            </a:extLst>
          </p:cNvPr>
          <p:cNvSpPr txBox="1"/>
          <p:nvPr/>
        </p:nvSpPr>
        <p:spPr>
          <a:xfrm>
            <a:off x="1329407" y="2707402"/>
            <a:ext cx="3182930" cy="55143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  <a:defRPr/>
            </a:pPr>
            <a:r>
              <a:rPr lang="ko-KR" altLang="en-US" sz="3600" spc="-72" dirty="0">
                <a:solidFill>
                  <a:srgbClr val="665653"/>
                </a:solidFill>
                <a:latin typeface="고도 M"/>
                <a:ea typeface="고도 M"/>
              </a:rPr>
              <a:t>범위</a:t>
            </a:r>
          </a:p>
        </p:txBody>
      </p:sp>
      <p:pic>
        <p:nvPicPr>
          <p:cNvPr id="2050" name="Picture 2" descr="pandas - 위키백과, 우리 모두의 백과사전">
            <a:extLst>
              <a:ext uri="{FF2B5EF4-FFF2-40B4-BE49-F238E27FC236}">
                <a16:creationId xmlns:a16="http://schemas.microsoft.com/office/drawing/2014/main" id="{D3A063A5-8001-9674-786D-AF6BBFA7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546" y="2467519"/>
            <a:ext cx="3362325" cy="1362075"/>
          </a:xfrm>
          <a:prstGeom prst="rect">
            <a:avLst/>
          </a:prstGeom>
          <a:noFill/>
          <a:ln w="28575">
            <a:solidFill>
              <a:srgbClr val="8C512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born · PyPI">
            <a:extLst>
              <a:ext uri="{FF2B5EF4-FFF2-40B4-BE49-F238E27FC236}">
                <a16:creationId xmlns:a16="http://schemas.microsoft.com/office/drawing/2014/main" id="{CF6F923E-601F-36A9-F43A-1AEE1930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869" y="4617503"/>
            <a:ext cx="4000500" cy="1143000"/>
          </a:xfrm>
          <a:prstGeom prst="rect">
            <a:avLst/>
          </a:prstGeom>
          <a:noFill/>
          <a:ln w="28575">
            <a:solidFill>
              <a:srgbClr val="8C512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stering Machine Learning with Scikit-Learn: A Step-by-Step Guide&quot;">
            <a:extLst>
              <a:ext uri="{FF2B5EF4-FFF2-40B4-BE49-F238E27FC236}">
                <a16:creationId xmlns:a16="http://schemas.microsoft.com/office/drawing/2014/main" id="{59379398-F156-518C-5081-A1C939CAD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7" t="20296" r="21356" b="14207"/>
          <a:stretch/>
        </p:blipFill>
        <p:spPr bwMode="auto">
          <a:xfrm>
            <a:off x="4676160" y="6723116"/>
            <a:ext cx="3009211" cy="2106447"/>
          </a:xfrm>
          <a:prstGeom prst="rect">
            <a:avLst/>
          </a:prstGeom>
          <a:noFill/>
          <a:ln w="28575">
            <a:solidFill>
              <a:srgbClr val="8C512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시각화] Matplotlib pyplot을 활용한 데이터 시각화 1 - yg's blog">
            <a:extLst>
              <a:ext uri="{FF2B5EF4-FFF2-40B4-BE49-F238E27FC236}">
                <a16:creationId xmlns:a16="http://schemas.microsoft.com/office/drawing/2014/main" id="{B182513D-4963-C291-3A03-3653D8FF8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7" b="17344"/>
          <a:stretch/>
        </p:blipFill>
        <p:spPr bwMode="auto">
          <a:xfrm>
            <a:off x="9296400" y="6898639"/>
            <a:ext cx="3373663" cy="1755402"/>
          </a:xfrm>
          <a:prstGeom prst="rect">
            <a:avLst/>
          </a:prstGeom>
          <a:noFill/>
          <a:ln w="28575">
            <a:solidFill>
              <a:srgbClr val="8C512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7402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808080"/>
          </a:solidFill>
        </a:ln>
      </a:spPr>
      <a:bodyPr anchor="ctr"/>
      <a:lstStyle>
        <a:defPPr algn="l">
          <a:defRPr sz="675" b="1">
            <a:ln w="9525">
              <a:solidFill>
                <a:schemeClr val="dk1"/>
              </a:solidFill>
            </a:ln>
            <a:solidFill>
              <a:srgbClr val="808080"/>
            </a:solidFill>
            <a:latin typeface="맑은 고딕 Semilight"/>
            <a:ea typeface="맑은 고딕 Semilight"/>
            <a:cs typeface="맑은 고딕 Semilight"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158</Words>
  <Application>Microsoft Office PowerPoint</Application>
  <PresentationFormat>사용자 지정</PresentationFormat>
  <Paragraphs>27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Nanum Myeongjo Bold</vt:lpstr>
      <vt:lpstr>Source Han Sans KR Bold</vt:lpstr>
      <vt:lpstr>Source Han Sans KR Medium</vt:lpstr>
      <vt:lpstr>Source Han Sans KR Normal</vt:lpstr>
      <vt:lpstr>고도 M</vt:lpstr>
      <vt:lpstr>맑은 고딕</vt:lpstr>
      <vt:lpstr>Arial</vt:lpstr>
      <vt:lpstr>Calibri</vt:lpstr>
      <vt:lpstr>1_디자인 사용자 지정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 테마의 사업계획서 프레젠테이션 </dc:title>
  <cp:lastModifiedBy>HYUK</cp:lastModifiedBy>
  <cp:revision>200</cp:revision>
  <cp:lastPrinted>2024-01-18T03:03:44Z</cp:lastPrinted>
  <dcterms:created xsi:type="dcterms:W3CDTF">2006-08-16T00:00:00Z</dcterms:created>
  <dcterms:modified xsi:type="dcterms:W3CDTF">2024-09-22T14:11:17Z</dcterms:modified>
  <cp:version/>
</cp:coreProperties>
</file>