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handoutMasterIdLst>
    <p:handoutMasterId r:id="rId21"/>
  </p:handoutMasterIdLst>
  <p:sldIdLst>
    <p:sldId id="256" r:id="rId3"/>
    <p:sldId id="268" r:id="rId4"/>
    <p:sldId id="269" r:id="rId5"/>
    <p:sldId id="273" r:id="rId6"/>
    <p:sldId id="274" r:id="rId7"/>
    <p:sldId id="275" r:id="rId8"/>
    <p:sldId id="276" r:id="rId9"/>
    <p:sldId id="257" r:id="rId10"/>
    <p:sldId id="259" r:id="rId11"/>
    <p:sldId id="261" r:id="rId12"/>
    <p:sldId id="260" r:id="rId13"/>
    <p:sldId id="262" r:id="rId14"/>
    <p:sldId id="263" r:id="rId15"/>
    <p:sldId id="264" r:id="rId16"/>
    <p:sldId id="265" r:id="rId17"/>
    <p:sldId id="266" r:id="rId18"/>
    <p:sldId id="267" r:id="rId19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2ECE7"/>
    <a:srgbClr val="B6CDC2"/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5" Type="http://schemas.openxmlformats.org/officeDocument/2006/relationships/tags" Target="tags/tag82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handoutMaster" Target="handoutMasters/handoutMaster1.xml"/><Relationship Id="rId20" Type="http://schemas.openxmlformats.org/officeDocument/2006/relationships/notesMaster" Target="notesMasters/notesMaster1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397600"/>
            <a:ext cx="9799200" cy="11052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5040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04000"/>
            <a:ext cx="5342400" cy="4140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04000"/>
            <a:ext cx="5342400" cy="4140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ea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7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7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7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7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65.xml"/><Relationship Id="rId3" Type="http://schemas.openxmlformats.org/officeDocument/2006/relationships/image" Target="../media/image1.png"/><Relationship Id="rId2" Type="http://schemas.openxmlformats.org/officeDocument/2006/relationships/tags" Target="../tags/tag64.xml"/><Relationship Id="rId1" Type="http://schemas.openxmlformats.org/officeDocument/2006/relationships/tags" Target="../tags/tag63.xml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4.xml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5.xml"/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6.xml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77.xml"/><Relationship Id="rId2" Type="http://schemas.openxmlformats.org/officeDocument/2006/relationships/image" Target="../media/image31.png"/><Relationship Id="rId1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8.xml"/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9.xml"/><Relationship Id="rId4" Type="http://schemas.openxmlformats.org/officeDocument/2006/relationships/image" Target="../media/image36.png"/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tags" Target="../tags/tag80.xml"/><Relationship Id="rId2" Type="http://schemas.openxmlformats.org/officeDocument/2006/relationships/image" Target="../media/image37.png"/><Relationship Id="rId1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81.xml"/><Relationship Id="rId3" Type="http://schemas.openxmlformats.org/officeDocument/2006/relationships/image" Target="../media/image39.png"/><Relationship Id="rId2" Type="http://schemas.openxmlformats.org/officeDocument/2006/relationships/image" Target="../media/image38.jpe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66.xml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67.xml"/><Relationship Id="rId4" Type="http://schemas.openxmlformats.org/officeDocument/2006/relationships/image" Target="../media/image9.png"/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69.xml"/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0.xml"/><Relationship Id="rId4" Type="http://schemas.openxmlformats.org/officeDocument/2006/relationships/image" Target="../media/image14.png"/><Relationship Id="rId3" Type="http://schemas.openxmlformats.org/officeDocument/2006/relationships/image" Target="../media/image13.png"/><Relationship Id="rId2" Type="http://schemas.openxmlformats.org/officeDocument/2006/relationships/image" Target="../media/image10.png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ags" Target="../tags/tag7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openxmlformats.org/officeDocument/2006/relationships/tags" Target="../tags/tag72.xml"/><Relationship Id="rId4" Type="http://schemas.openxmlformats.org/officeDocument/2006/relationships/image" Target="../media/image21.png"/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tags" Target="../tags/tag73.xml"/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1"/>
            </p:custDataLst>
          </p:nvPr>
        </p:nvSpPr>
        <p:spPr/>
        <p:txBody>
          <a:bodyPr/>
          <a:p>
            <a:endParaRPr lang="zh-CN" altLang="zh-CN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2"/>
            </p:custDataLst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内容占位符 4" descr="黑白色的花&#10;&#10;低可信度描述已自动生成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055745" y="2409190"/>
            <a:ext cx="4079875" cy="115125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7200"/>
              <a:t>优化模型</a:t>
            </a:r>
            <a:endParaRPr lang="zh-CN" altLang="en-US" sz="7200"/>
          </a:p>
        </p:txBody>
      </p:sp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93345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截屏2025-07-30 14.26.5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5870" y="0"/>
            <a:ext cx="7550785" cy="3030220"/>
          </a:xfrm>
          <a:prstGeom prst="rect">
            <a:avLst/>
          </a:prstGeom>
        </p:spPr>
      </p:pic>
      <p:pic>
        <p:nvPicPr>
          <p:cNvPr id="6" name="图片 5" descr="截屏2025-07-30 14.27.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850" y="3181985"/>
            <a:ext cx="8496300" cy="31750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截屏2025-07-30 14.27.5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9360" y="189230"/>
            <a:ext cx="6718300" cy="3505200"/>
          </a:xfrm>
          <a:prstGeom prst="rect">
            <a:avLst/>
          </a:prstGeom>
        </p:spPr>
      </p:pic>
      <p:pic>
        <p:nvPicPr>
          <p:cNvPr id="6" name="图片 5" descr="截屏2025-07-30 14.28.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9360" y="4423410"/>
            <a:ext cx="6186805" cy="81407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3345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pSp>
        <p:nvGrpSpPr>
          <p:cNvPr id="12" name="组合 11"/>
          <p:cNvGrpSpPr/>
          <p:nvPr/>
        </p:nvGrpSpPr>
        <p:grpSpPr>
          <a:xfrm>
            <a:off x="3617595" y="148590"/>
            <a:ext cx="4420870" cy="973455"/>
            <a:chOff x="5697" y="958"/>
            <a:chExt cx="6962" cy="1533"/>
          </a:xfrm>
        </p:grpSpPr>
        <p:sp>
          <p:nvSpPr>
            <p:cNvPr id="4" name="文本框 3"/>
            <p:cNvSpPr txBox="1"/>
            <p:nvPr/>
          </p:nvSpPr>
          <p:spPr>
            <a:xfrm>
              <a:off x="6530" y="958"/>
              <a:ext cx="6129" cy="726"/>
            </a:xfrm>
            <a:prstGeom prst="rect">
              <a:avLst/>
            </a:prstGeom>
            <a:noFill/>
          </p:spPr>
          <p:txBody>
            <a:bodyPr wrap="square" rtlCol="0">
              <a:noAutofit/>
            </a:bodyPr>
            <a:p>
              <a:r>
                <a:rPr lang="zh-CN" altLang="en-US" sz="3200" b="1"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二阶锥规划</a:t>
              </a:r>
              <a:r>
                <a:rPr lang="en-US" altLang="zh-CN" sz="3200" b="1">
                  <a:latin typeface="PingFang SC Semibold" panose="020B0400000000000000" charset="-122"/>
                  <a:ea typeface="PingFang SC Semibold" panose="020B0400000000000000" charset="-122"/>
                  <a:cs typeface="PingFang SC Semibold" panose="020B0400000000000000" charset="-122"/>
                </a:rPr>
                <a:t>（SOC)</a:t>
              </a:r>
              <a:endParaRPr lang="en-US" altLang="zh-CN" sz="32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endParaRPr>
            </a:p>
          </p:txBody>
        </p:sp>
        <p:sp>
          <p:nvSpPr>
            <p:cNvPr id="6" name="文本框 5"/>
            <p:cNvSpPr txBox="1"/>
            <p:nvPr/>
          </p:nvSpPr>
          <p:spPr>
            <a:xfrm>
              <a:off x="5697" y="1767"/>
              <a:ext cx="6962" cy="7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r>
                <a:rPr lang="zh-CN" altLang="en-US" sz="2400"/>
                <a:t>无人机轨迹优化中的</a:t>
              </a:r>
              <a:r>
                <a:rPr lang="en-US" altLang="zh-CN" sz="2400"/>
                <a:t>SOCP</a:t>
              </a:r>
              <a:r>
                <a:rPr lang="zh-CN" altLang="en-US" sz="2400"/>
                <a:t>问题</a:t>
              </a:r>
              <a:endParaRPr lang="zh-CN" altLang="en-US" sz="24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220980" y="1856105"/>
            <a:ext cx="4655820" cy="2794000"/>
            <a:chOff x="348" y="2923"/>
            <a:chExt cx="7332" cy="4400"/>
          </a:xfrm>
        </p:grpSpPr>
        <p:pic>
          <p:nvPicPr>
            <p:cNvPr id="8" name="图片 7" descr="截屏2025-07-30 15.24.5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8" y="2923"/>
              <a:ext cx="3740" cy="4400"/>
            </a:xfrm>
            <a:prstGeom prst="rect">
              <a:avLst/>
            </a:prstGeom>
          </p:spPr>
        </p:pic>
        <p:pic>
          <p:nvPicPr>
            <p:cNvPr id="9" name="图片 8" descr="截屏2025-07-30 15.25.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240" y="4332"/>
              <a:ext cx="4440" cy="1501"/>
            </a:xfrm>
            <a:prstGeom prst="rect">
              <a:avLst/>
            </a:prstGeom>
          </p:spPr>
        </p:pic>
      </p:grpSp>
      <p:pic>
        <p:nvPicPr>
          <p:cNvPr id="11" name="图片 10" descr="截屏2025-07-30 15.26.3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49215" y="1582420"/>
            <a:ext cx="5549900" cy="5014595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220980" y="143192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问题分析</a:t>
            </a:r>
            <a:endParaRPr lang="zh-CN" altLang="en-US" sz="2400">
              <a:sym typeface="+mn-ea"/>
            </a:endParaRPr>
          </a:p>
        </p:txBody>
      </p:sp>
    </p:spTree>
    <p:custDataLst>
      <p:tags r:id="rId5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截屏2025-07-30 15.28.3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235" y="1720215"/>
            <a:ext cx="10264140" cy="234188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grpSp>
        <p:nvGrpSpPr>
          <p:cNvPr id="7" name="组合 6"/>
          <p:cNvGrpSpPr/>
          <p:nvPr/>
        </p:nvGrpSpPr>
        <p:grpSpPr>
          <a:xfrm>
            <a:off x="1717040" y="1636395"/>
            <a:ext cx="7222490" cy="3425190"/>
            <a:chOff x="3695" y="2736"/>
            <a:chExt cx="8455" cy="4460"/>
          </a:xfrm>
        </p:grpSpPr>
        <p:pic>
          <p:nvPicPr>
            <p:cNvPr id="4" name="图片 3" descr="截屏2025-07-30 15.29.30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695" y="2736"/>
              <a:ext cx="4140" cy="4460"/>
            </a:xfrm>
            <a:prstGeom prst="rect">
              <a:avLst/>
            </a:prstGeom>
          </p:spPr>
        </p:pic>
        <p:pic>
          <p:nvPicPr>
            <p:cNvPr id="6" name="图片 5" descr="截屏2025-07-30 15.29.4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48" y="3486"/>
              <a:ext cx="4503" cy="1167"/>
            </a:xfrm>
            <a:prstGeom prst="rect">
              <a:avLst/>
            </a:prstGeom>
          </p:spPr>
        </p:pic>
      </p:grpSp>
      <p:sp>
        <p:nvSpPr>
          <p:cNvPr id="13" name="矩形 12"/>
          <p:cNvSpPr/>
          <p:nvPr/>
        </p:nvSpPr>
        <p:spPr>
          <a:xfrm>
            <a:off x="1224280" y="915670"/>
            <a:ext cx="1459230" cy="398145"/>
          </a:xfrm>
          <a:prstGeom prst="rect">
            <a:avLst/>
          </a:prstGeom>
          <a:solidFill>
            <a:srgbClr val="E2ECE7"/>
          </a:solidFill>
          <a:ln>
            <a:solidFill>
              <a:srgbClr val="E2ECE7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SOC</a:t>
            </a:r>
            <a:r>
              <a:rPr lang="zh-CN" altLang="en-US" sz="2400">
                <a:sym typeface="+mn-ea"/>
              </a:rPr>
              <a:t>约束</a:t>
            </a:r>
            <a:endParaRPr lang="zh-CN" altLang="en-US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93345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CVX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截屏2025-07-30 15.43.4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4330" y="190500"/>
            <a:ext cx="7972425" cy="1521460"/>
          </a:xfrm>
          <a:prstGeom prst="rect">
            <a:avLst/>
          </a:prstGeom>
        </p:spPr>
      </p:pic>
      <p:pic>
        <p:nvPicPr>
          <p:cNvPr id="6" name="图片 5" descr="截屏2025-07-30 15.44.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330" y="2468245"/>
            <a:ext cx="7233920" cy="1072515"/>
          </a:xfrm>
          <a:prstGeom prst="rect">
            <a:avLst/>
          </a:prstGeom>
        </p:spPr>
      </p:pic>
      <p:pic>
        <p:nvPicPr>
          <p:cNvPr id="7" name="图片 6" descr="截屏2025-07-30 15.44.3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4330" y="3540760"/>
            <a:ext cx="7075170" cy="134874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93345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截屏2025-07-30 15.45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020" y="608330"/>
            <a:ext cx="9004300" cy="519430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pic>
        <p:nvPicPr>
          <p:cNvPr id="4" name="图片 3" descr="WechatIMG146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49550" y="326390"/>
            <a:ext cx="7774940" cy="4248150"/>
          </a:xfrm>
          <a:prstGeom prst="rect">
            <a:avLst/>
          </a:prstGeom>
        </p:spPr>
      </p:pic>
      <p:pic>
        <p:nvPicPr>
          <p:cNvPr id="6" name="图片 5" descr="截屏2025-07-30 16.51.0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0990" y="4975860"/>
            <a:ext cx="6510020" cy="873760"/>
          </a:xfrm>
          <a:prstGeom prst="rect">
            <a:avLst/>
          </a:prstGeom>
        </p:spPr>
      </p:pic>
      <p:sp>
        <p:nvSpPr>
          <p:cNvPr id="13" name="矩形 12"/>
          <p:cNvSpPr/>
          <p:nvPr/>
        </p:nvSpPr>
        <p:spPr>
          <a:xfrm>
            <a:off x="98425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618990" y="3412490"/>
            <a:ext cx="2946400" cy="914400"/>
          </a:xfrm>
          <a:prstGeom prst="rect">
            <a:avLst/>
          </a:prstGeom>
        </p:spPr>
      </p:pic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6" name="文本框 5"/>
          <p:cNvSpPr txBox="1"/>
          <p:nvPr/>
        </p:nvSpPr>
        <p:spPr>
          <a:xfrm>
            <a:off x="4313555" y="608330"/>
            <a:ext cx="35585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/>
              <a:t>半定规划</a:t>
            </a:r>
            <a:r>
              <a:rPr lang="en-US" altLang="zh-CN" sz="3200"/>
              <a:t>（SDP)</a:t>
            </a:r>
            <a:endParaRPr lang="en-US" altLang="zh-CN" sz="3200"/>
          </a:p>
        </p:txBody>
      </p:sp>
      <p:sp>
        <p:nvSpPr>
          <p:cNvPr id="13" name="矩形 12"/>
          <p:cNvSpPr/>
          <p:nvPr/>
        </p:nvSpPr>
        <p:spPr>
          <a:xfrm>
            <a:off x="873125" y="2442210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约束条件</a:t>
            </a:r>
            <a:endParaRPr lang="zh-CN" altLang="en-US" sz="2400"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3125" y="1574800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目标函数</a:t>
            </a:r>
            <a:endParaRPr lang="zh-CN" altLang="en-US" sz="2400">
              <a:sym typeface="+mn-ea"/>
            </a:endParaRPr>
          </a:p>
        </p:txBody>
      </p:sp>
      <p:pic>
        <p:nvPicPr>
          <p:cNvPr id="8" name="图片 7" descr="截屏2025-07-30 17.01.4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3955" y="1393825"/>
            <a:ext cx="2446020" cy="598805"/>
          </a:xfrm>
          <a:prstGeom prst="rect">
            <a:avLst/>
          </a:prstGeom>
        </p:spPr>
      </p:pic>
      <p:pic>
        <p:nvPicPr>
          <p:cNvPr id="9" name="图片 8" descr="截屏2025-07-30 17.02.0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3955" y="2073275"/>
            <a:ext cx="2033270" cy="1231900"/>
          </a:xfrm>
          <a:prstGeom prst="rect">
            <a:avLst/>
          </a:prstGeom>
        </p:spPr>
      </p:pic>
      <p:pic>
        <p:nvPicPr>
          <p:cNvPr id="10" name="图片 9" descr="截屏2025-07-30 17.10.2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24355" y="3560445"/>
            <a:ext cx="8543290" cy="306197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93345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CVX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>
              <a:sym typeface="+mn-ea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2915285" y="1373505"/>
            <a:ext cx="7848600" cy="1054100"/>
            <a:chOff x="4962" y="585"/>
            <a:chExt cx="12360" cy="1660"/>
          </a:xfrm>
        </p:grpSpPr>
        <p:pic>
          <p:nvPicPr>
            <p:cNvPr id="4" name="图片 3" descr="截屏2025-07-30 17.26.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62" y="585"/>
              <a:ext cx="10320" cy="1180"/>
            </a:xfrm>
            <a:prstGeom prst="rect">
              <a:avLst/>
            </a:prstGeom>
          </p:spPr>
        </p:pic>
        <p:pic>
          <p:nvPicPr>
            <p:cNvPr id="6" name="图片 5" descr="截屏2025-07-30 17.26.5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62" y="1765"/>
              <a:ext cx="12360" cy="480"/>
            </a:xfrm>
            <a:prstGeom prst="rect">
              <a:avLst/>
            </a:prstGeom>
          </p:spPr>
        </p:pic>
      </p:grpSp>
      <p:pic>
        <p:nvPicPr>
          <p:cNvPr id="8" name="图片 7" descr="截屏2025-07-30 17.27.08"/>
          <p:cNvPicPr>
            <a:picLocks noChangeAspect="1"/>
          </p:cNvPicPr>
          <p:nvPr/>
        </p:nvPicPr>
        <p:blipFill>
          <a:blip r:embed="rId4"/>
          <a:srcRect t="12805" r="-2092"/>
          <a:stretch>
            <a:fillRect/>
          </a:stretch>
        </p:blipFill>
        <p:spPr>
          <a:xfrm>
            <a:off x="2915285" y="2947035"/>
            <a:ext cx="8756015" cy="15030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60833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截屏2025-07-30 17.40.36"/>
          <p:cNvPicPr>
            <a:picLocks noChangeAspect="1"/>
          </p:cNvPicPr>
          <p:nvPr/>
        </p:nvPicPr>
        <p:blipFill>
          <a:blip r:embed="rId2"/>
          <a:srcRect r="20443" b="76415"/>
          <a:stretch>
            <a:fillRect/>
          </a:stretch>
        </p:blipFill>
        <p:spPr>
          <a:xfrm>
            <a:off x="2203450" y="880110"/>
            <a:ext cx="8752840" cy="153098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 rot="10800000">
            <a:off x="1904365" y="2952115"/>
            <a:ext cx="9810115" cy="2346325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截屏2025-07-30 18.01.0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585" y="3145155"/>
            <a:ext cx="9051290" cy="201803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60833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截屏2025-07-30 17.40.36"/>
          <p:cNvPicPr>
            <a:picLocks noChangeAspect="1"/>
          </p:cNvPicPr>
          <p:nvPr/>
        </p:nvPicPr>
        <p:blipFill>
          <a:blip r:embed="rId2"/>
          <a:srcRect t="24177" r="-6598" b="58704"/>
          <a:stretch>
            <a:fillRect/>
          </a:stretch>
        </p:blipFill>
        <p:spPr>
          <a:xfrm>
            <a:off x="2186940" y="1062355"/>
            <a:ext cx="9509760" cy="901065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 rot="10800000">
            <a:off x="2583815" y="2458720"/>
            <a:ext cx="8246110" cy="2227580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截屏2025-07-30 18.05.5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3550" y="2927350"/>
            <a:ext cx="7454900" cy="140970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60833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截屏2025-07-30 17.40.36"/>
          <p:cNvPicPr>
            <a:picLocks noChangeAspect="1"/>
          </p:cNvPicPr>
          <p:nvPr/>
        </p:nvPicPr>
        <p:blipFill>
          <a:blip r:embed="rId2"/>
          <a:srcRect t="39679" r="619" b="555"/>
          <a:stretch>
            <a:fillRect/>
          </a:stretch>
        </p:blipFill>
        <p:spPr>
          <a:xfrm>
            <a:off x="2136140" y="283210"/>
            <a:ext cx="8865870" cy="3145790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 rot="10800000">
            <a:off x="2731135" y="3429000"/>
            <a:ext cx="6919595" cy="2821305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6" name="图片 5" descr="截屏2025-07-30 18.08.1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0545" y="3631565"/>
            <a:ext cx="6010910" cy="2160905"/>
          </a:xfrm>
          <a:prstGeom prst="rect">
            <a:avLst/>
          </a:prstGeom>
        </p:spPr>
      </p:pic>
      <p:pic>
        <p:nvPicPr>
          <p:cNvPr id="8" name="图片 7" descr="截屏2025-07-30 18.08.3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0545" y="5792470"/>
            <a:ext cx="6010910" cy="29337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60833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输出</a:t>
            </a:r>
            <a:r>
              <a:rPr lang="zh-CN" altLang="en-US" sz="2400">
                <a:sym typeface="+mn-ea"/>
              </a:rPr>
              <a:t>结果</a:t>
            </a:r>
            <a:endParaRPr lang="zh-CN" altLang="en-US" sz="2400">
              <a:sym typeface="+mn-ea"/>
            </a:endParaRPr>
          </a:p>
        </p:txBody>
      </p:sp>
      <p:pic>
        <p:nvPicPr>
          <p:cNvPr id="9" name="图片 8" descr="截屏2025-07-30 18.11.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3195" y="265430"/>
            <a:ext cx="6426200" cy="3556000"/>
          </a:xfrm>
          <a:prstGeom prst="rect">
            <a:avLst/>
          </a:prstGeom>
        </p:spPr>
      </p:pic>
      <p:sp>
        <p:nvSpPr>
          <p:cNvPr id="10" name="圆角矩形标注 9"/>
          <p:cNvSpPr/>
          <p:nvPr/>
        </p:nvSpPr>
        <p:spPr>
          <a:xfrm rot="10800000">
            <a:off x="2068195" y="4159885"/>
            <a:ext cx="7181850" cy="2243455"/>
          </a:xfrm>
          <a:prstGeom prst="wedgeRoundRectCallout">
            <a:avLst/>
          </a:prstGeom>
          <a:solidFill>
            <a:schemeClr val="accent4">
              <a:lumMod val="20000"/>
              <a:lumOff val="80000"/>
            </a:schemeClr>
          </a:solidFill>
          <a:ln w="1905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1" name="图片 10" descr="截屏2025-07-30 18.12.2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76145" y="4383405"/>
            <a:ext cx="6841490" cy="909955"/>
          </a:xfrm>
          <a:prstGeom prst="rect">
            <a:avLst/>
          </a:prstGeom>
        </p:spPr>
      </p:pic>
      <p:pic>
        <p:nvPicPr>
          <p:cNvPr id="12" name="图片 11" descr="截屏2025-07-30 18.12.5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76145" y="5293360"/>
            <a:ext cx="6840855" cy="826770"/>
          </a:xfrm>
          <a:prstGeom prst="rect">
            <a:avLst/>
          </a:prstGeom>
        </p:spPr>
      </p:pic>
      <p:sp>
        <p:nvSpPr>
          <p:cNvPr id="14" name="云形标注 13"/>
          <p:cNvSpPr/>
          <p:nvPr/>
        </p:nvSpPr>
        <p:spPr>
          <a:xfrm>
            <a:off x="7973060" y="385445"/>
            <a:ext cx="3604260" cy="1530350"/>
          </a:xfrm>
          <a:prstGeom prst="cloudCallout">
            <a:avLst/>
          </a:prstGeom>
          <a:solidFill>
            <a:schemeClr val="bg1"/>
          </a:solidFill>
          <a:ln w="47625"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5" name="图片 14" descr="截屏2025-07-30 18.17.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271510" y="928370"/>
            <a:ext cx="3044825" cy="385445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3587750" y="608330"/>
            <a:ext cx="43967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 </a:t>
            </a:r>
            <a:r>
              <a:rPr lang="zh-CN" altLang="en-US" sz="3200" b="1">
                <a:latin typeface="PingFang SC Semibold" panose="020B0400000000000000" charset="-122"/>
                <a:ea typeface="PingFang SC Semibold" panose="020B0400000000000000" charset="-122"/>
                <a:cs typeface="PingFang SC Semibold" panose="020B0400000000000000" charset="-122"/>
              </a:rPr>
              <a:t>带约束的最小二乘问题</a:t>
            </a:r>
            <a:endParaRPr lang="zh-CN" altLang="en-US" sz="3200" b="1">
              <a:latin typeface="PingFang SC Semibold" panose="020B0400000000000000" charset="-122"/>
              <a:ea typeface="PingFang SC Semibold" panose="020B0400000000000000" charset="-122"/>
              <a:cs typeface="PingFang SC Semibold" panose="020B0400000000000000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746125" y="1494155"/>
            <a:ext cx="166433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/>
          </a:p>
        </p:txBody>
      </p:sp>
      <p:sp>
        <p:nvSpPr>
          <p:cNvPr id="8" name="矩形 7"/>
          <p:cNvSpPr/>
          <p:nvPr/>
        </p:nvSpPr>
        <p:spPr>
          <a:xfrm>
            <a:off x="746125" y="151320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746125" y="1533525"/>
            <a:ext cx="1459230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sym typeface="+mn-ea"/>
              </a:rPr>
              <a:t>目标函数</a:t>
            </a:r>
            <a:endParaRPr lang="zh-CN" altLang="en-US" sz="2400"/>
          </a:p>
          <a:p>
            <a:endParaRPr lang="zh-CN" altLang="en-US" sz="2400"/>
          </a:p>
        </p:txBody>
      </p:sp>
      <p:sp>
        <p:nvSpPr>
          <p:cNvPr id="11" name="文本框 10"/>
          <p:cNvSpPr txBox="1"/>
          <p:nvPr/>
        </p:nvSpPr>
        <p:spPr>
          <a:xfrm>
            <a:off x="807085" y="3429000"/>
            <a:ext cx="1664335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endParaRPr lang="zh-CN" altLang="en-US" sz="2400"/>
          </a:p>
        </p:txBody>
      </p:sp>
      <p:sp>
        <p:nvSpPr>
          <p:cNvPr id="13" name="矩形 12"/>
          <p:cNvSpPr/>
          <p:nvPr/>
        </p:nvSpPr>
        <p:spPr>
          <a:xfrm>
            <a:off x="746125" y="303085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zh-CN" altLang="en-US" sz="2400">
                <a:sym typeface="+mn-ea"/>
              </a:rPr>
              <a:t>约束条件</a:t>
            </a:r>
            <a:endParaRPr lang="zh-CN" altLang="en-US" sz="2400">
              <a:sym typeface="+mn-ea"/>
            </a:endParaRPr>
          </a:p>
        </p:txBody>
      </p:sp>
      <p:pic>
        <p:nvPicPr>
          <p:cNvPr id="15" name="图片 14" descr="截屏2025-07-30 14.04.2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175" y="1313815"/>
            <a:ext cx="3564255" cy="705485"/>
          </a:xfrm>
          <a:prstGeom prst="rect">
            <a:avLst/>
          </a:prstGeom>
        </p:spPr>
      </p:pic>
      <p:sp>
        <p:nvSpPr>
          <p:cNvPr id="16" name="文本框 15"/>
          <p:cNvSpPr txBox="1"/>
          <p:nvPr/>
        </p:nvSpPr>
        <p:spPr>
          <a:xfrm>
            <a:off x="2819400" y="2023110"/>
            <a:ext cx="5612130" cy="417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000"/>
              <a:t>最小化向量</a:t>
            </a:r>
            <a:r>
              <a:rPr lang="en-US" altLang="zh-CN" sz="2000"/>
              <a:t> Ax-b</a:t>
            </a:r>
            <a:r>
              <a:rPr lang="zh-CN" altLang="en-US" sz="2000"/>
              <a:t>的二范数</a:t>
            </a:r>
            <a:r>
              <a:rPr lang="en-US" altLang="zh-CN" sz="2000"/>
              <a:t>（</a:t>
            </a:r>
            <a:r>
              <a:rPr lang="zh-CN" altLang="en-US" sz="2000"/>
              <a:t>即欧几里得距离</a:t>
            </a:r>
            <a:r>
              <a:rPr lang="en-US" altLang="zh-CN" sz="2000"/>
              <a:t>）,</a:t>
            </a:r>
            <a:r>
              <a:rPr lang="zh-CN" altLang="en-US" sz="2000"/>
              <a:t>目标是找到</a:t>
            </a:r>
            <a:r>
              <a:rPr lang="en-US" altLang="zh-CN" sz="2000"/>
              <a:t> x </a:t>
            </a:r>
            <a:r>
              <a:rPr lang="zh-CN" altLang="en-US" sz="2000"/>
              <a:t>使得</a:t>
            </a:r>
            <a:r>
              <a:rPr lang="en-US" altLang="zh-CN" sz="2000"/>
              <a:t> Ax </a:t>
            </a:r>
            <a:r>
              <a:rPr lang="zh-CN" altLang="en-US" sz="2000"/>
              <a:t>尽可能接近</a:t>
            </a:r>
            <a:r>
              <a:rPr lang="en-US" altLang="zh-CN" sz="2000"/>
              <a:t> b</a:t>
            </a:r>
            <a:endParaRPr lang="en-US" altLang="zh-CN" sz="2000"/>
          </a:p>
        </p:txBody>
      </p:sp>
      <p:sp>
        <p:nvSpPr>
          <p:cNvPr id="17" name="文本框 16"/>
          <p:cNvSpPr txBox="1"/>
          <p:nvPr/>
        </p:nvSpPr>
        <p:spPr>
          <a:xfrm>
            <a:off x="2670175" y="3094990"/>
            <a:ext cx="1906905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100"/>
              <a:t>线性等式约束</a:t>
            </a:r>
            <a:r>
              <a:rPr lang="en-US" altLang="zh-CN" sz="2000"/>
              <a:t>：</a:t>
            </a:r>
            <a:endParaRPr lang="en-US" altLang="zh-CN" sz="2000"/>
          </a:p>
        </p:txBody>
      </p:sp>
      <p:pic>
        <p:nvPicPr>
          <p:cNvPr id="18" name="图片 17" descr="截屏2025-07-30 14.08.2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7080" y="2917825"/>
            <a:ext cx="1707515" cy="637540"/>
          </a:xfrm>
          <a:prstGeom prst="rect">
            <a:avLst/>
          </a:prstGeom>
        </p:spPr>
      </p:pic>
      <p:sp>
        <p:nvSpPr>
          <p:cNvPr id="19" name="文本框 18"/>
          <p:cNvSpPr txBox="1"/>
          <p:nvPr/>
        </p:nvSpPr>
        <p:spPr>
          <a:xfrm>
            <a:off x="2670175" y="3846195"/>
            <a:ext cx="1906905" cy="460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100"/>
              <a:t>无穷</a:t>
            </a:r>
            <a:r>
              <a:rPr lang="zh-CN" altLang="en-US" sz="2100"/>
              <a:t>范数约束</a:t>
            </a:r>
            <a:r>
              <a:rPr lang="en-US" altLang="zh-CN" sz="2000"/>
              <a:t>：</a:t>
            </a:r>
            <a:endParaRPr lang="en-US" altLang="zh-CN" sz="2000"/>
          </a:p>
        </p:txBody>
      </p:sp>
      <p:pic>
        <p:nvPicPr>
          <p:cNvPr id="21" name="图片 20" descr="截屏2025-07-30 14.09.2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7080" y="3555365"/>
            <a:ext cx="2228215" cy="975360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5" name="图片 4" descr="图片包含 背景图案&#10;&#10;描述已自动生成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</p:pic>
      <p:sp>
        <p:nvSpPr>
          <p:cNvPr id="13" name="矩形 12"/>
          <p:cNvSpPr/>
          <p:nvPr/>
        </p:nvSpPr>
        <p:spPr>
          <a:xfrm>
            <a:off x="933450" y="1313815"/>
            <a:ext cx="1459230" cy="398145"/>
          </a:xfrm>
          <a:prstGeom prst="rect">
            <a:avLst/>
          </a:prstGeom>
          <a:solidFill>
            <a:srgbClr val="B6CDC2"/>
          </a:solidFill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r>
              <a:rPr lang="en-US" altLang="zh-CN" sz="2400">
                <a:sym typeface="+mn-ea"/>
              </a:rPr>
              <a:t>CVX</a:t>
            </a:r>
            <a:r>
              <a:rPr lang="zh-CN" altLang="en-US" sz="2400">
                <a:sym typeface="+mn-ea"/>
              </a:rPr>
              <a:t>代码</a:t>
            </a:r>
            <a:endParaRPr lang="zh-CN" altLang="en-US" sz="2400">
              <a:sym typeface="+mn-ea"/>
            </a:endParaRPr>
          </a:p>
        </p:txBody>
      </p:sp>
      <p:pic>
        <p:nvPicPr>
          <p:cNvPr id="4" name="图片 3" descr="截屏2025-07-30 14.21.5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4175" y="314325"/>
            <a:ext cx="5225415" cy="2397125"/>
          </a:xfrm>
          <a:prstGeom prst="rect">
            <a:avLst/>
          </a:prstGeom>
        </p:spPr>
      </p:pic>
      <p:pic>
        <p:nvPicPr>
          <p:cNvPr id="6" name="图片 5" descr="截屏2025-07-30 14.22.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330" y="3275965"/>
            <a:ext cx="11145520" cy="2055495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111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05081_1*b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3655867],&quot;65&quot;:[20205081]}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3655867],&quot;65&quot;:[20205081]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3655867],&quot;65&quot;:[20205081]}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10&quot;:[3655867],&quot;65&quot;:[20205081]}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82.xml><?xml version="1.0" encoding="utf-8"?>
<p:tagLst xmlns:p="http://schemas.openxmlformats.org/presentationml/2006/main">
  <p:tag name="resource_record_key" val="{&quot;10&quot;:[3655867],&quot;65&quot;:[20205081]}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WPS">
      <a:majorFont>
        <a:latin typeface="苹方-简"/>
        <a:ea typeface="苹方-简"/>
        <a:cs typeface=""/>
      </a:majorFont>
      <a:minorFont>
        <a:latin typeface="苹方-简"/>
        <a:ea typeface="苹方-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180</Words>
  <Application>WPS 文字</Application>
  <PresentationFormat>宽屏</PresentationFormat>
  <Paragraphs>51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PingFang SC Semibold</vt:lpstr>
      <vt:lpstr>苹方-简</vt:lpstr>
      <vt:lpstr>微软雅黑</vt:lpstr>
      <vt:lpstr>汉仪旗黑</vt:lpstr>
      <vt:lpstr>宋体</vt:lpstr>
      <vt:lpstr>Arial Unicode MS</vt:lpstr>
      <vt:lpstr>汉仪书宋二KW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吴吴帆</cp:lastModifiedBy>
  <cp:revision>176</cp:revision>
  <dcterms:created xsi:type="dcterms:W3CDTF">2025-07-30T12:03:10Z</dcterms:created>
  <dcterms:modified xsi:type="dcterms:W3CDTF">2025-07-30T12:03:10Z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2052-7.5.1.8994</vt:lpwstr>
  </property>
  <property fmtid="{D5CDD505-2E9C-101B-9397-08002B2CF9AE}" pid="3" name="ICV">
    <vt:lpwstr>4BF5ABBA7FE9740609B389681CDB55BF_41</vt:lpwstr>
  </property>
</Properties>
</file>