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68" r:id="rId6"/>
    <p:sldId id="267" r:id="rId7"/>
    <p:sldId id="259" r:id="rId8"/>
    <p:sldId id="272" r:id="rId9"/>
    <p:sldId id="271" r:id="rId10"/>
    <p:sldId id="260" r:id="rId11"/>
    <p:sldId id="27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arrisonadler:Desktop:R004:Data:Titanic:Name%20Fac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invertIfNegative val="0"/>
          <c:cat>
            <c:strRef>
              <c:f>Sheet1!$A$1:$A$26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Sheet1!$C$1:$C$26</c:f>
              <c:numCache>
                <c:formatCode>General</c:formatCode>
                <c:ptCount val="26"/>
                <c:pt idx="0">
                  <c:v>18.0</c:v>
                </c:pt>
                <c:pt idx="1">
                  <c:v>3.0</c:v>
                </c:pt>
                <c:pt idx="2">
                  <c:v>20.0</c:v>
                </c:pt>
                <c:pt idx="3">
                  <c:v>32.0</c:v>
                </c:pt>
                <c:pt idx="4">
                  <c:v>51.0</c:v>
                </c:pt>
                <c:pt idx="5">
                  <c:v>31.0</c:v>
                </c:pt>
                <c:pt idx="6">
                  <c:v>17.0</c:v>
                </c:pt>
                <c:pt idx="7">
                  <c:v>12.0</c:v>
                </c:pt>
                <c:pt idx="8">
                  <c:v>13.0</c:v>
                </c:pt>
                <c:pt idx="9">
                  <c:v>0.0</c:v>
                </c:pt>
                <c:pt idx="10">
                  <c:v>13.0</c:v>
                </c:pt>
                <c:pt idx="11">
                  <c:v>21.0</c:v>
                </c:pt>
                <c:pt idx="12">
                  <c:v>21.0</c:v>
                </c:pt>
                <c:pt idx="13">
                  <c:v>148.0</c:v>
                </c:pt>
                <c:pt idx="14">
                  <c:v>5.0</c:v>
                </c:pt>
                <c:pt idx="15">
                  <c:v>1.0</c:v>
                </c:pt>
                <c:pt idx="16">
                  <c:v>0.0</c:v>
                </c:pt>
                <c:pt idx="17">
                  <c:v>40.0</c:v>
                </c:pt>
                <c:pt idx="18">
                  <c:v>45.0</c:v>
                </c:pt>
                <c:pt idx="19">
                  <c:v>25.0</c:v>
                </c:pt>
                <c:pt idx="20">
                  <c:v>2.0</c:v>
                </c:pt>
                <c:pt idx="21">
                  <c:v>1.0</c:v>
                </c:pt>
                <c:pt idx="22">
                  <c:v>2.0</c:v>
                </c:pt>
                <c:pt idx="23">
                  <c:v>1.0</c:v>
                </c:pt>
                <c:pt idx="24">
                  <c:v>27.0</c:v>
                </c:pt>
                <c:pt idx="25">
                  <c:v>0.0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Sheet1!$A$1:$A$26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Sheet1!$D$1:$D$26</c:f>
              <c:numCache>
                <c:formatCode>General</c:formatCode>
                <c:ptCount val="26"/>
                <c:pt idx="0">
                  <c:v>9.0</c:v>
                </c:pt>
                <c:pt idx="1">
                  <c:v>3.0</c:v>
                </c:pt>
                <c:pt idx="2">
                  <c:v>2.0</c:v>
                </c:pt>
                <c:pt idx="3">
                  <c:v>17.0</c:v>
                </c:pt>
                <c:pt idx="4">
                  <c:v>25.0</c:v>
                </c:pt>
                <c:pt idx="5">
                  <c:v>1.0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0.0</c:v>
                </c:pt>
                <c:pt idx="10">
                  <c:v>13.0</c:v>
                </c:pt>
                <c:pt idx="11">
                  <c:v>19.0</c:v>
                </c:pt>
                <c:pt idx="12">
                  <c:v>10.0</c:v>
                </c:pt>
                <c:pt idx="13">
                  <c:v>70.0</c:v>
                </c:pt>
                <c:pt idx="14">
                  <c:v>3.0</c:v>
                </c:pt>
                <c:pt idx="15">
                  <c:v>3.0</c:v>
                </c:pt>
                <c:pt idx="16">
                  <c:v>0.0</c:v>
                </c:pt>
                <c:pt idx="17">
                  <c:v>48.0</c:v>
                </c:pt>
                <c:pt idx="18">
                  <c:v>33.0</c:v>
                </c:pt>
                <c:pt idx="19">
                  <c:v>22.0</c:v>
                </c:pt>
                <c:pt idx="20">
                  <c:v>0.0</c:v>
                </c:pt>
                <c:pt idx="21">
                  <c:v>0.0</c:v>
                </c:pt>
                <c:pt idx="22">
                  <c:v>1.0</c:v>
                </c:pt>
                <c:pt idx="23">
                  <c:v>0.0</c:v>
                </c:pt>
                <c:pt idx="24">
                  <c:v>25.0</c:v>
                </c:pt>
                <c:pt idx="2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1497128"/>
        <c:axId val="2138399016"/>
      </c:barChart>
      <c:catAx>
        <c:axId val="2131497128"/>
        <c:scaling>
          <c:orientation val="maxMin"/>
        </c:scaling>
        <c:delete val="0"/>
        <c:axPos val="l"/>
        <c:majorTickMark val="out"/>
        <c:minorTickMark val="none"/>
        <c:tickLblPos val="nextTo"/>
        <c:crossAx val="2138399016"/>
        <c:crosses val="autoZero"/>
        <c:auto val="1"/>
        <c:lblAlgn val="ctr"/>
        <c:lblOffset val="100"/>
        <c:noMultiLvlLbl val="0"/>
      </c:catAx>
      <c:valAx>
        <c:axId val="2138399016"/>
        <c:scaling>
          <c:orientation val="minMax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2131497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F3E9-517C-D14C-A50F-C20FED2CDF10}" type="datetimeFigureOut">
              <a:rPr lang="en-US" smtClean="0"/>
              <a:t>6/16/14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E2B-ADDB-7C46-A097-1980D0C4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Anyone can participate in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Challenge is how to</a:t>
            </a:r>
            <a:r>
              <a:rPr lang="en-US" baseline="0" dirty="0" smtClean="0"/>
              <a:t> distinguish yourself</a:t>
            </a:r>
          </a:p>
          <a:p>
            <a:r>
              <a:rPr lang="en-US" baseline="0" dirty="0" smtClean="0"/>
              <a:t>Insights may be interesting, but may not actually lead to much of an improvement in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96E2B-ADDB-7C46-A097-1980D0C4D5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D7CB2D-E6F7-487C-9CF8-F1424113F992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1E0466-DE66-4EEF-8BA6-901F16C7AD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300260"/>
            <a:ext cx="3390158" cy="37240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14400" y="1524000"/>
            <a:ext cx="381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</a:schemeClr>
                </a:solidFill>
              </a:rPr>
              <a:t>Survivors on the 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Titanic – Can we predict which passengers survived?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Harrison Adler</a:t>
            </a: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NYC Data Science Academy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Without Length</a:t>
            </a:r>
            <a:endParaRPr lang="en-US" dirty="0"/>
          </a:p>
        </p:txBody>
      </p:sp>
      <p:pic>
        <p:nvPicPr>
          <p:cNvPr id="4" name="Content Placeholder 3" descr="Rplo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40" r="-32240"/>
          <a:stretch>
            <a:fillRect/>
          </a:stretch>
        </p:blipFill>
        <p:spPr>
          <a:xfrm>
            <a:off x="-480733" y="1447801"/>
            <a:ext cx="9624733" cy="5410199"/>
          </a:xfrm>
        </p:spPr>
      </p:pic>
    </p:spTree>
    <p:extLst>
      <p:ext uri="{BB962C8B-B14F-4D97-AF65-F5344CB8AC3E}">
        <p14:creationId xmlns:p14="http://schemas.microsoft.com/office/powerpoint/2010/main" val="235248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With 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15" y="1447801"/>
            <a:ext cx="5824436" cy="5410199"/>
          </a:xfrm>
        </p:spPr>
      </p:pic>
    </p:spTree>
    <p:extLst>
      <p:ext uri="{BB962C8B-B14F-4D97-AF65-F5344CB8AC3E}">
        <p14:creationId xmlns:p14="http://schemas.microsoft.com/office/powerpoint/2010/main" val="15911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did I learn?</a:t>
            </a:r>
            <a:endParaRPr lang="en-US" dirty="0"/>
          </a:p>
        </p:txBody>
      </p:sp>
      <p:pic>
        <p:nvPicPr>
          <p:cNvPr id="4" name="Content Placeholder 3" descr="front_pag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r="8239"/>
          <a:stretch>
            <a:fillRect/>
          </a:stretch>
        </p:blipFill>
        <p:spPr>
          <a:xfrm>
            <a:off x="1295400" y="2286000"/>
            <a:ext cx="6705600" cy="3769015"/>
          </a:xfrm>
        </p:spPr>
      </p:pic>
    </p:spTree>
    <p:extLst>
      <p:ext uri="{BB962C8B-B14F-4D97-AF65-F5344CB8AC3E}">
        <p14:creationId xmlns:p14="http://schemas.microsoft.com/office/powerpoint/2010/main" val="26347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RMS Titanic</a:t>
            </a:r>
            <a:endParaRPr lang="en-US" dirty="0"/>
          </a:p>
        </p:txBody>
      </p:sp>
      <p:pic>
        <p:nvPicPr>
          <p:cNvPr id="4" name="Content Placeholder 3" descr="front_p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r="8239"/>
          <a:stretch>
            <a:fillRect/>
          </a:stretch>
        </p:blipFill>
        <p:spPr>
          <a:xfrm>
            <a:off x="5715000" y="1524000"/>
            <a:ext cx="3253689" cy="18288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Sank on April 15, 1912</a:t>
            </a:r>
          </a:p>
          <a:p>
            <a:r>
              <a:rPr lang="en-US" dirty="0" smtClean="0"/>
              <a:t>1,316 passengers on board</a:t>
            </a:r>
          </a:p>
          <a:p>
            <a:pPr lvl="1"/>
            <a:r>
              <a:rPr lang="en-US" dirty="0" smtClean="0"/>
              <a:t>498 (38%) survived</a:t>
            </a:r>
          </a:p>
          <a:p>
            <a:r>
              <a:rPr lang="en-US" dirty="0" smtClean="0"/>
              <a:t>Can we predict who they are, using ML?</a:t>
            </a:r>
          </a:p>
          <a:p>
            <a:r>
              <a:rPr lang="en-US" dirty="0" smtClean="0"/>
              <a:t>Yes! This is 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0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24000"/>
            <a:ext cx="6316644" cy="586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5410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62%	47%		24%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7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24000"/>
            <a:ext cx="6316644" cy="5867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5410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74%		      19%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5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Children Survive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316646" cy="586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1200" y="6248400"/>
            <a:ext cx="342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…those with unknown ages perish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Embarkation is less significant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2484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 = Cherbourg; Q = Queenstown; S = Southampton)</a:t>
            </a:r>
            <a:endParaRPr lang="en-US" dirty="0"/>
          </a:p>
        </p:txBody>
      </p:sp>
      <p:pic>
        <p:nvPicPr>
          <p:cNvPr id="6" name="Picture 5" descr="Passenger Fate by Port of Embark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4990422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</a:p>
          <a:p>
            <a:pPr lvl="1"/>
            <a:r>
              <a:rPr lang="en-US" i="1" dirty="0" err="1"/>
              <a:t>glm</a:t>
            </a:r>
            <a:r>
              <a:rPr lang="en-US" i="1" dirty="0"/>
              <a:t>(formula = </a:t>
            </a:r>
            <a:r>
              <a:rPr lang="en-US" i="1" dirty="0" err="1"/>
              <a:t>Pclass</a:t>
            </a:r>
            <a:r>
              <a:rPr lang="en-US" i="1" dirty="0"/>
              <a:t> + Sex + </a:t>
            </a:r>
            <a:r>
              <a:rPr lang="en-US" i="1" dirty="0" err="1"/>
              <a:t>AgeRange</a:t>
            </a:r>
            <a:r>
              <a:rPr lang="en-US" i="1" dirty="0"/>
              <a:t> + </a:t>
            </a:r>
            <a:r>
              <a:rPr lang="en-US" i="1" dirty="0" err="1"/>
              <a:t>SibSp</a:t>
            </a:r>
            <a:r>
              <a:rPr lang="en-US" i="1" dirty="0"/>
              <a:t>)</a:t>
            </a:r>
            <a:endParaRPr lang="en-US" i="1" dirty="0" smtClean="0"/>
          </a:p>
          <a:p>
            <a:r>
              <a:rPr lang="en-US" dirty="0" smtClean="0"/>
              <a:t>Can I improve?</a:t>
            </a:r>
            <a:endParaRPr lang="en-US" dirty="0"/>
          </a:p>
        </p:txBody>
      </p:sp>
      <p:pic>
        <p:nvPicPr>
          <p:cNvPr id="4" name="Picture 3" descr="Screen Shot 2014-06-15 at 9.04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05200"/>
            <a:ext cx="483888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5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of Name</a:t>
            </a:r>
          </a:p>
          <a:p>
            <a:r>
              <a:rPr lang="en-US" dirty="0" smtClean="0"/>
              <a:t>Last Letter of Last Name</a:t>
            </a:r>
          </a:p>
          <a:p>
            <a:pPr lvl="1"/>
            <a:r>
              <a:rPr lang="en-US" dirty="0"/>
              <a:t>c</a:t>
            </a:r>
            <a:endParaRPr lang="en-US" dirty="0" smtClean="0"/>
          </a:p>
          <a:p>
            <a:pPr lvl="1"/>
            <a:r>
              <a:rPr lang="en-US" dirty="0"/>
              <a:t>f</a:t>
            </a:r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010157"/>
              </p:ext>
            </p:extLst>
          </p:nvPr>
        </p:nvGraphicFramePr>
        <p:xfrm>
          <a:off x="2286000" y="2667000"/>
          <a:ext cx="4572000" cy="368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219200" y="45720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67200"/>
            <a:ext cx="10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erished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4191000"/>
            <a:ext cx="101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Survived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00" y="4419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4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</a:p>
          <a:p>
            <a:pPr lvl="1"/>
            <a:r>
              <a:rPr lang="en-US" i="1" dirty="0" err="1"/>
              <a:t>glm</a:t>
            </a:r>
            <a:r>
              <a:rPr lang="en-US" i="1" dirty="0"/>
              <a:t>(formula = Survived ~ </a:t>
            </a:r>
            <a:r>
              <a:rPr lang="en-US" i="1" dirty="0" err="1"/>
              <a:t>Pclass</a:t>
            </a:r>
            <a:r>
              <a:rPr lang="en-US" i="1" dirty="0"/>
              <a:t> + Sex + </a:t>
            </a:r>
            <a:r>
              <a:rPr lang="en-US" i="1" dirty="0" err="1"/>
              <a:t>AgeRange</a:t>
            </a:r>
            <a:r>
              <a:rPr lang="en-US" i="1" dirty="0"/>
              <a:t> + </a:t>
            </a:r>
            <a:r>
              <a:rPr lang="en-US" i="1" dirty="0" err="1"/>
              <a:t>SibSp</a:t>
            </a:r>
            <a:r>
              <a:rPr lang="en-US" i="1" dirty="0"/>
              <a:t> + Length + </a:t>
            </a:r>
            <a:r>
              <a:rPr lang="en-US" i="1" dirty="0" err="1"/>
              <a:t>EndsinF</a:t>
            </a:r>
            <a:r>
              <a:rPr lang="en-US" i="1" dirty="0"/>
              <a:t> + </a:t>
            </a:r>
            <a:r>
              <a:rPr lang="en-US" i="1" dirty="0" err="1" smtClean="0"/>
              <a:t>EndsinC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Can I improve?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82916"/>
              </p:ext>
            </p:extLst>
          </p:nvPr>
        </p:nvGraphicFramePr>
        <p:xfrm>
          <a:off x="1295400" y="4267200"/>
          <a:ext cx="6096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19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5280</TotalTime>
  <Words>210</Words>
  <Application>Microsoft Macintosh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PowerPoint Presentation</vt:lpstr>
      <vt:lpstr>The RMS Titanic</vt:lpstr>
      <vt:lpstr>Passenger Class</vt:lpstr>
      <vt:lpstr>Gender</vt:lpstr>
      <vt:lpstr>The Children Survive</vt:lpstr>
      <vt:lpstr>Embarkation is less significant</vt:lpstr>
      <vt:lpstr>Logistic Regression</vt:lpstr>
      <vt:lpstr>Name Analysis</vt:lpstr>
      <vt:lpstr>Revised Logistic Regression</vt:lpstr>
      <vt:lpstr>Decision Tree – Without Length</vt:lpstr>
      <vt:lpstr>Decision Tree – With Length</vt:lpstr>
      <vt:lpstr>So what did I learn?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bartasha</dc:creator>
  <cp:lastModifiedBy>Harrison Adler</cp:lastModifiedBy>
  <cp:revision>31</cp:revision>
  <dcterms:created xsi:type="dcterms:W3CDTF">2014-05-20T22:20:06Z</dcterms:created>
  <dcterms:modified xsi:type="dcterms:W3CDTF">2014-06-16T18:43:35Z</dcterms:modified>
</cp:coreProperties>
</file>