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77" r:id="rId7"/>
    <p:sldId id="279" r:id="rId8"/>
    <p:sldId id="281" r:id="rId9"/>
    <p:sldId id="284" r:id="rId10"/>
    <p:sldId id="282" r:id="rId11"/>
    <p:sldId id="286" r:id="rId12"/>
    <p:sldId id="285" r:id="rId13"/>
    <p:sldId id="287" r:id="rId14"/>
    <p:sldId id="283" r:id="rId15"/>
    <p:sldId id="259" r:id="rId16"/>
    <p:sldId id="289" r:id="rId17"/>
    <p:sldId id="288" r:id="rId18"/>
    <p:sldId id="291" r:id="rId19"/>
    <p:sldId id="292" r:id="rId20"/>
    <p:sldId id="290" r:id="rId21"/>
    <p:sldId id="294" r:id="rId22"/>
    <p:sldId id="293" r:id="rId23"/>
    <p:sldId id="276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33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C0A257-B081-4972-B0CF-1F39F8714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48091-2DCD-4509-A944-5FC3CAA09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7F89-6F89-4D72-A243-A68B4122D611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6B26-2CBE-4E97-9F33-B336733FE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7CD2B-E28A-4D49-A0FA-D516F93D72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E5BEA-06EA-4996-A757-E0A1109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613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51D79-A941-472A-B86F-4C1D5FA7235B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9E61-899D-4DEC-B2DA-C928176A2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0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0" y="373063"/>
            <a:ext cx="6120000" cy="396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/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46DD6-3FEF-4E8E-852D-6AB87C9AEE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0" y="0"/>
            <a:ext cx="1736846" cy="51435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1003A7-996F-2041-9CFA-9950B961691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299386" y="738762"/>
            <a:ext cx="1471979" cy="2172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r>
              <a:rPr lang="en-AU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999" y="373063"/>
            <a:ext cx="7523999" cy="3274027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A049C-4F69-43AF-8C8B-0B56DA46C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1999" y="2196000"/>
            <a:ext cx="4248000" cy="2592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CD92-94A0-4183-91AF-1A31B8F16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C636-BAFD-854B-9B7F-A267A335B9F2}"/>
              </a:ext>
            </a:extLst>
          </p:cNvPr>
          <p:cNvSpPr txBox="1">
            <a:spLocks/>
          </p:cNvSpPr>
          <p:nvPr userDrawn="1"/>
        </p:nvSpPr>
        <p:spPr>
          <a:xfrm>
            <a:off x="7397928" y="4988549"/>
            <a:ext cx="1823765" cy="892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b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6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accent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1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Light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63311-D81E-4290-8966-289EB731C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1484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88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000" y="324000"/>
            <a:ext cx="4932000" cy="4140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ANU SCHOOL OF </a:t>
            </a:r>
            <a:r>
              <a:rPr lang="en-US" altLang="zh-CN" dirty="0"/>
              <a:t>COMPUTING</a:t>
            </a:r>
            <a:r>
              <a:rPr lang="en-US" dirty="0"/>
              <a:t>  |   PRESENTATION NAME GOES HERE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6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00481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999" y="373063"/>
            <a:ext cx="5612607" cy="170273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B2C6D-31F3-4B5D-8AEA-D378B3F6B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2138" y="1260000"/>
            <a:ext cx="5611812" cy="2921000"/>
          </a:xfrm>
        </p:spPr>
        <p:txBody>
          <a:bodyPr/>
          <a:lstStyle>
            <a:lvl1pPr>
              <a:spcAft>
                <a:spcPts val="2835"/>
              </a:spcAft>
              <a:defRPr sz="1800"/>
            </a:lvl1pPr>
            <a:lvl2pPr>
              <a:spcAft>
                <a:spcPts val="0"/>
              </a:spcAft>
              <a:defRPr sz="1200">
                <a:latin typeface="+mj-lt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533D-B90B-4984-80AF-6A213C6C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1CA678-19D7-8442-96F0-22E27EFC3DED}"/>
              </a:ext>
            </a:extLst>
          </p:cNvPr>
          <p:cNvSpPr txBox="1">
            <a:spLocks/>
          </p:cNvSpPr>
          <p:nvPr userDrawn="1"/>
        </p:nvSpPr>
        <p:spPr>
          <a:xfrm>
            <a:off x="1397212" y="5054290"/>
            <a:ext cx="2618976" cy="892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r>
              <a:rPr lang="en-AU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8460000" cy="7572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800000"/>
            <a:ext cx="8460000" cy="27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4914000"/>
            <a:ext cx="540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ANU SCHOOL OF </a:t>
            </a:r>
            <a:r>
              <a:rPr lang="en-US" altLang="zh-CN" dirty="0"/>
              <a:t>COMPUTING</a:t>
            </a:r>
            <a:r>
              <a:rPr lang="en-US" dirty="0"/>
              <a:t>  |   </a:t>
            </a:r>
            <a:r>
              <a:rPr lang="en-US" altLang="zh-CN" dirty="0"/>
              <a:t>He Weng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000" y="4914000"/>
            <a:ext cx="36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A9F80-8DAB-4E35-8304-FAC3410EE5CB}"/>
              </a:ext>
            </a:extLst>
          </p:cNvPr>
          <p:cNvSpPr txBox="1"/>
          <p:nvPr userDrawn="1"/>
        </p:nvSpPr>
        <p:spPr>
          <a:xfrm>
            <a:off x="-1967198" y="10969"/>
            <a:ext cx="1908720" cy="3785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A SLIDE STYLE FROM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Home tab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Slide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layout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layout goes awry, select Reset</a:t>
            </a: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are 5 levels of formatted text available.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move between text  levels using the increase/decrease button on the menu above.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SLIDE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 or Texture Fill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image 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 IMAGE IN SHAPE OR ON PAGE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Picture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your image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icon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new image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REPOSITION IMAGE WITHIN SHAPE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Crop button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fit the whole image inside select FIT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use only a portion select FILL then crop, move or resize image to show properly within shape.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ADD/CHANGE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Menu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 &amp;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Tick to activate/Untick to remove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F70BC5-DBE8-42FB-9A35-2E8AC821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667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DEE85A-4266-4E69-A969-DFA7B1E141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198" y="947672"/>
            <a:ext cx="474729" cy="161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071D7-58A8-4D10-B668-7A37D63450F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F38DE2A-A10B-154D-A8BE-8E54C3DBFD94}"/>
              </a:ext>
            </a:extLst>
          </p:cNvPr>
          <p:cNvSpPr txBox="1">
            <a:spLocks/>
          </p:cNvSpPr>
          <p:nvPr userDrawn="1"/>
        </p:nvSpPr>
        <p:spPr>
          <a:xfrm>
            <a:off x="6575686" y="5053403"/>
            <a:ext cx="3302518" cy="16447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r>
              <a:rPr lang="en-AU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87" r:id="rId4"/>
    <p:sldLayoutId id="2147483671" r:id="rId5"/>
    <p:sldLayoutId id="2147483686" r:id="rId6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imes New Roman" panose="02020603050405020304" pitchFamily="18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fia Pro Light" panose="020B0000000000000000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i-rizoiu/hip-popularity/blob/master/pyhip.py#L297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i-rizoiu/hip-popularity/blob/master/pyhip.py#L167C4-L167C44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i-rizoiu/hip-popularity/blob/master/pyhip.py#L270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wenghe12345@gmail.com" TargetMode="External"/><Relationship Id="rId2" Type="http://schemas.openxmlformats.org/officeDocument/2006/relationships/hyperlink" Target="mailto:u7705421@any.edu.au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hahaHan233/Study-HIP" TargetMode="External"/><Relationship Id="rId2" Type="http://schemas.openxmlformats.org/officeDocument/2006/relationships/hyperlink" Target="https://github.com/andrei-rizoiu/hip-popular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backlinko.com/youtube-user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o.ai/blog/how-many-videos-are-on-youtube" TargetMode="External"/><Relationship Id="rId5" Type="http://schemas.openxmlformats.org/officeDocument/2006/relationships/hyperlink" Target="https://blog.youtube/news-and-events/youtube-music-premium-80-million-lyor-cohen/" TargetMode="External"/><Relationship Id="rId4" Type="http://schemas.openxmlformats.org/officeDocument/2006/relationships/hyperlink" Target="https://datareportal.com/reports/digital-2023-october-global-statsho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F4046B-2D6E-4241-ACA9-D9782353F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98" y="336619"/>
            <a:ext cx="6924920" cy="4036637"/>
          </a:xfrm>
        </p:spPr>
        <p:txBody>
          <a:bodyPr>
            <a:normAutofit/>
          </a:bodyPr>
          <a:lstStyle/>
          <a:p>
            <a:r>
              <a:rPr lang="en-US" sz="4000" b="1" dirty="0"/>
              <a:t>Modeling Popularity with HIP: Understanding, Evaluating, and Delving into the Self-exciting process</a:t>
            </a:r>
          </a:p>
          <a:p>
            <a:pPr lvl="1"/>
            <a:r>
              <a:rPr lang="en-US" dirty="0"/>
              <a:t>COMP8880 – Network Science</a:t>
            </a:r>
          </a:p>
          <a:p>
            <a:pPr lvl="1"/>
            <a:r>
              <a:rPr lang="en-US" dirty="0"/>
              <a:t>He Weng (u7705421)</a:t>
            </a:r>
          </a:p>
          <a:p>
            <a:pPr lvl="1"/>
            <a:r>
              <a:rPr lang="en-US" sz="1200" i="1" dirty="0"/>
              <a:t>Based on the paper: "Expecting to be HIP: Hawkes Intensity Processes for Social Media Popularity"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838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F1CD6-D5F8-EB40-C88A-C2546570A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689CC-25AD-2272-486F-9EFF0E09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3D6D-C6EA-B5F9-1F63-9E865721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A1DC3-4B03-DFBC-8804-FE1BDB59A8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CB29BD-CBDA-028F-DD39-0A1065330CF7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42F5F7-4CE3-53CD-3BA7-EB7775E5BCFB}"/>
              </a:ext>
            </a:extLst>
          </p:cNvPr>
          <p:cNvSpPr txBox="1"/>
          <p:nvPr/>
        </p:nvSpPr>
        <p:spPr>
          <a:xfrm>
            <a:off x="504000" y="902614"/>
            <a:ext cx="5946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Hawkes Intensity Process (integral equation)</a:t>
            </a:r>
            <a:r>
              <a:rPr lang="zh-CN" altLang="en-US" sz="2000" b="1" dirty="0"/>
              <a:t>：</a:t>
            </a:r>
            <a:endParaRPr lang="en-US" altLang="zh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888DC9-3E6B-92FD-B3B9-0A0CD946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36" y="1271946"/>
            <a:ext cx="5477499" cy="11473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150397-1CFD-A2A9-006B-D09079138FB9}"/>
              </a:ext>
            </a:extLst>
          </p:cNvPr>
          <p:cNvSpPr txBox="1"/>
          <p:nvPr/>
        </p:nvSpPr>
        <p:spPr>
          <a:xfrm>
            <a:off x="504000" y="2603979"/>
            <a:ext cx="5946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Hawkes Intensity Process (discretizing)</a:t>
            </a:r>
            <a:r>
              <a:rPr lang="zh-CN" altLang="en-US" sz="2000" b="1" dirty="0"/>
              <a:t>：</a:t>
            </a:r>
            <a:endParaRPr lang="en-US" altLang="zh-CN" sz="20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0BD697-DDDE-66C7-F7BC-CAE477DF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41"/>
          <a:stretch/>
        </p:blipFill>
        <p:spPr>
          <a:xfrm>
            <a:off x="2236000" y="2996886"/>
            <a:ext cx="4550081" cy="9462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3D5E91-9DBE-40B6-F300-77F378EB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99"/>
          <a:stretch/>
        </p:blipFill>
        <p:spPr>
          <a:xfrm>
            <a:off x="2514178" y="3871554"/>
            <a:ext cx="4070951" cy="8478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62EB5E-DA18-C0A9-D658-BF4AFFCEA651}"/>
              </a:ext>
            </a:extLst>
          </p:cNvPr>
          <p:cNvSpPr/>
          <p:nvPr/>
        </p:nvSpPr>
        <p:spPr>
          <a:xfrm>
            <a:off x="4191856" y="1302724"/>
            <a:ext cx="328773" cy="647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718C5-B6B3-D8CE-1707-5F8B85E7AA8A}"/>
              </a:ext>
            </a:extLst>
          </p:cNvPr>
          <p:cNvSpPr/>
          <p:nvPr/>
        </p:nvSpPr>
        <p:spPr>
          <a:xfrm>
            <a:off x="4092540" y="3008769"/>
            <a:ext cx="428089" cy="86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9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8B4A1-73B2-43E9-1A33-A6493AD8D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F079B-347C-AF09-4049-13611A0C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FCE2-391A-6426-B9BB-553DE057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ACAB9-4275-BED1-9CEF-6B5D6DE4BC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753EC9-4D13-3505-82F3-3ED41DB50293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Optimization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4F0872-9281-5351-410A-74B17712E6CB}"/>
              </a:ext>
            </a:extLst>
          </p:cNvPr>
          <p:cNvSpPr txBox="1"/>
          <p:nvPr/>
        </p:nvSpPr>
        <p:spPr>
          <a:xfrm>
            <a:off x="844200" y="953110"/>
            <a:ext cx="100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Goal: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42A698-C4B8-7C81-0798-025C1EAD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78" y="1226273"/>
            <a:ext cx="4506771" cy="9890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2B1D43-D29F-6531-7005-BC79593D140D}"/>
              </a:ext>
            </a:extLst>
          </p:cNvPr>
          <p:cNvSpPr txBox="1"/>
          <p:nvPr/>
        </p:nvSpPr>
        <p:spPr>
          <a:xfrm>
            <a:off x="1193521" y="2538975"/>
            <a:ext cx="7734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Optimized by </a:t>
            </a:r>
            <a:r>
              <a:rPr lang="en-US" altLang="zh-CN" sz="1800" b="1" i="0" u="none" strike="noStrike" baseline="0" dirty="0">
                <a:latin typeface="CMTT9"/>
              </a:rPr>
              <a:t>L-BFGS</a:t>
            </a:r>
            <a:r>
              <a:rPr lang="en-US" altLang="zh-CN" sz="1800" b="0" i="0" u="none" strike="noStrike" baseline="0" dirty="0">
                <a:latin typeface="CMTT9"/>
              </a:rPr>
              <a:t> </a:t>
            </a:r>
            <a:r>
              <a:rPr lang="en-US" altLang="zh-CN" sz="1800" b="0" i="0" u="none" strike="noStrike" baseline="0" dirty="0">
                <a:latin typeface="CMR9"/>
              </a:rPr>
              <a:t>with </a:t>
            </a:r>
            <a:r>
              <a:rPr lang="en-US" altLang="zh-CN" sz="1800" b="1" i="0" u="none" strike="noStrike" baseline="0" dirty="0">
                <a:solidFill>
                  <a:srgbClr val="FF0000"/>
                </a:solidFill>
                <a:latin typeface="CMR9"/>
              </a:rPr>
              <a:t>analytical gradients</a:t>
            </a:r>
            <a:r>
              <a:rPr lang="en-US" altLang="zh-CN" sz="1800" b="1" i="0" u="none" strike="noStrike" baseline="0" dirty="0">
                <a:latin typeface="CMR9"/>
              </a:rPr>
              <a:t> </a:t>
            </a:r>
            <a:r>
              <a:rPr lang="en-US" altLang="zh-CN" sz="1800" b="0" i="0" u="none" strike="noStrike" baseline="0" dirty="0">
                <a:latin typeface="CMR9"/>
              </a:rPr>
              <a:t>and random restarts</a:t>
            </a:r>
          </a:p>
          <a:p>
            <a:pPr algn="l"/>
            <a:endParaRPr lang="en-US" altLang="zh-CN" dirty="0">
              <a:latin typeface="CMR9"/>
            </a:endParaRPr>
          </a:p>
          <a:p>
            <a:pPr algn="l"/>
            <a:endParaRPr lang="en-US" altLang="zh-CN" dirty="0">
              <a:latin typeface="CMR9"/>
            </a:endParaRPr>
          </a:p>
          <a:p>
            <a:pPr algn="l"/>
            <a:endParaRPr lang="en-US" altLang="zh-CN" dirty="0">
              <a:latin typeface="CMR9"/>
            </a:endParaRPr>
          </a:p>
          <a:p>
            <a:pPr algn="l"/>
            <a:r>
              <a:rPr lang="en-US" altLang="zh-CN" sz="1600" dirty="0">
                <a:latin typeface="CMR9"/>
              </a:rPr>
              <a:t>Details of computing analytical gradients  are shown in the Appendix of paper </a:t>
            </a:r>
          </a:p>
          <a:p>
            <a:pPr algn="l"/>
            <a:r>
              <a:rPr lang="en-US" altLang="zh-CN" sz="1600" dirty="0">
                <a:latin typeface="CMR9"/>
              </a:rPr>
              <a:t>"Expecting to be HIP: Hawkes Intensity Processes for Social Media Popularity"</a:t>
            </a:r>
          </a:p>
        </p:txBody>
      </p:sp>
    </p:spTree>
    <p:extLst>
      <p:ext uri="{BB962C8B-B14F-4D97-AF65-F5344CB8AC3E}">
        <p14:creationId xmlns:p14="http://schemas.microsoft.com/office/powerpoint/2010/main" val="234604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F50D8-566C-4392-8E60-667A8B55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24FA8-0E99-4CE5-9186-42E53DE9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2CCD8B-E0B1-AC41-0F4C-1E1A6FF1B927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FE67D-8B0C-8956-4BF3-C310C358535B}"/>
              </a:ext>
            </a:extLst>
          </p:cNvPr>
          <p:cNvSpPr txBox="1"/>
          <p:nvPr/>
        </p:nvSpPr>
        <p:spPr>
          <a:xfrm>
            <a:off x="904125" y="1047964"/>
            <a:ext cx="6601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Explicit modeling of exogenous and endogenous effects  </a:t>
            </a:r>
            <a:r>
              <a:rPr lang="zh-CN" altLang="en-US" sz="2000" dirty="0"/>
              <a:t>（</a:t>
            </a:r>
            <a:r>
              <a:rPr lang="en-US" altLang="zh-CN" sz="2000" dirty="0"/>
              <a:t>Explainability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6CED22-085F-0E4E-4744-D8C68E038173}"/>
              </a:ext>
            </a:extLst>
          </p:cNvPr>
          <p:cNvGrpSpPr/>
          <p:nvPr/>
        </p:nvGrpSpPr>
        <p:grpSpPr>
          <a:xfrm>
            <a:off x="987555" y="1901200"/>
            <a:ext cx="4092144" cy="1220347"/>
            <a:chOff x="1866867" y="1347196"/>
            <a:chExt cx="4092144" cy="122034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5D1D69A-47C9-984C-8523-FD4464BCE74A}"/>
                </a:ext>
              </a:extLst>
            </p:cNvPr>
            <p:cNvGrpSpPr/>
            <p:nvPr/>
          </p:nvGrpSpPr>
          <p:grpSpPr>
            <a:xfrm>
              <a:off x="1866867" y="1347196"/>
              <a:ext cx="4092144" cy="1220347"/>
              <a:chOff x="1866867" y="1347196"/>
              <a:chExt cx="4092144" cy="12203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89A7584-0665-237C-03BB-EADEDE3B4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7964"/>
              <a:stretch/>
            </p:blipFill>
            <p:spPr>
              <a:xfrm>
                <a:off x="1983053" y="1347196"/>
                <a:ext cx="3975958" cy="790751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21A9DC-21CB-9167-48BF-5BCDEA86668D}"/>
                  </a:ext>
                </a:extLst>
              </p:cNvPr>
              <p:cNvSpPr txBox="1"/>
              <p:nvPr/>
            </p:nvSpPr>
            <p:spPr>
              <a:xfrm>
                <a:off x="1866867" y="2198211"/>
                <a:ext cx="23335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i="0" u="none" strike="noStrike" baseline="0" dirty="0">
                    <a:latin typeface="CMBX9"/>
                  </a:rPr>
                  <a:t>Exogenous sensitivity</a:t>
                </a:r>
                <a:endParaRPr lang="zh-CN" altLang="en-US" dirty="0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7CF2EDEE-CB0A-A161-4D23-CC5080C97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04845" y="1956689"/>
                <a:ext cx="128427" cy="241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4102D4-EC8C-2120-B104-D2880A5244DD}"/>
                </a:ext>
              </a:extLst>
            </p:cNvPr>
            <p:cNvSpPr/>
            <p:nvPr/>
          </p:nvSpPr>
          <p:spPr>
            <a:xfrm>
              <a:off x="2666144" y="1587357"/>
              <a:ext cx="18493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85FF95-2545-2048-77B4-471C71BE71E3}"/>
              </a:ext>
            </a:extLst>
          </p:cNvPr>
          <p:cNvGrpSpPr/>
          <p:nvPr/>
        </p:nvGrpSpPr>
        <p:grpSpPr>
          <a:xfrm>
            <a:off x="1103741" y="3507058"/>
            <a:ext cx="2461946" cy="855809"/>
            <a:chOff x="806520" y="3449836"/>
            <a:chExt cx="2461946" cy="85580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132A957-41D4-B1C4-5871-6CCAEBDC9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5581"/>
            <a:stretch/>
          </p:blipFill>
          <p:spPr>
            <a:xfrm>
              <a:off x="914542" y="3449836"/>
              <a:ext cx="1867161" cy="35384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FEA8A2-9222-87C1-FA87-0690558E95B7}"/>
                </a:ext>
              </a:extLst>
            </p:cNvPr>
            <p:cNvSpPr txBox="1"/>
            <p:nvPr/>
          </p:nvSpPr>
          <p:spPr>
            <a:xfrm>
              <a:off x="806520" y="3936313"/>
              <a:ext cx="2461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0" i="0" u="none" strike="noStrike" baseline="0" dirty="0">
                  <a:latin typeface="CMBX9"/>
                </a:rPr>
                <a:t>Endogenous response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E1202FB-3E43-E79E-EBDD-2330F168554C}"/>
                </a:ext>
              </a:extLst>
            </p:cNvPr>
            <p:cNvSpPr/>
            <p:nvPr/>
          </p:nvSpPr>
          <p:spPr>
            <a:xfrm>
              <a:off x="914541" y="3459390"/>
              <a:ext cx="2030165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0092CCD6-233E-C4A0-7C38-92A5DC0F9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560" y="1484493"/>
            <a:ext cx="3001690" cy="3256661"/>
          </a:xfrm>
          <a:prstGeom prst="rect">
            <a:avLst/>
          </a:prstGeom>
        </p:spPr>
      </p:pic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7CE9241-E9A1-1F9D-F6DD-CB0A16A9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4994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09C76-74A8-741B-A5A8-23097A6A1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65546C1-36F2-FC8A-320D-CAE573E9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286" y="3766479"/>
            <a:ext cx="3636967" cy="7981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E2F00-7677-888E-2BF3-C9F0D510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6DD71-AFEC-8216-C234-9922E23E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24AAF-8BE8-801E-0B4F-7862DE049826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368DC6-734F-2E2B-D822-465D67C17054}"/>
              </a:ext>
            </a:extLst>
          </p:cNvPr>
          <p:cNvSpPr txBox="1"/>
          <p:nvPr/>
        </p:nvSpPr>
        <p:spPr>
          <a:xfrm>
            <a:off x="844199" y="1000217"/>
            <a:ext cx="75497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Instance-wise modeling provide personalized and cold-start friendly method with outstanding metrics (RMSE)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Light-weight model, for each video there are only  </a:t>
            </a:r>
            <a:r>
              <a:rPr lang="en-US" altLang="zh-CN" sz="2000" b="1" dirty="0"/>
              <a:t>6 parameters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6D380D-443D-04CF-277C-458BC18D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39" y="1702314"/>
            <a:ext cx="2538094" cy="1793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27BD275-A537-D923-68BA-D902D499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733" y="1702314"/>
            <a:ext cx="3646289" cy="1793500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72C565-57E2-948A-D237-AAFEE36A9553}"/>
              </a:ext>
            </a:extLst>
          </p:cNvPr>
          <p:cNvSpPr/>
          <p:nvPr/>
        </p:nvSpPr>
        <p:spPr>
          <a:xfrm>
            <a:off x="1854485" y="1916129"/>
            <a:ext cx="1494890" cy="1214252"/>
          </a:xfrm>
          <a:custGeom>
            <a:avLst/>
            <a:gdLst>
              <a:gd name="connsiteX0" fmla="*/ 0 w 1494890"/>
              <a:gd name="connsiteY0" fmla="*/ 0 h 1214252"/>
              <a:gd name="connsiteX1" fmla="*/ 30823 w 1494890"/>
              <a:gd name="connsiteY1" fmla="*/ 575353 h 1214252"/>
              <a:gd name="connsiteX2" fmla="*/ 92468 w 1494890"/>
              <a:gd name="connsiteY2" fmla="*/ 934948 h 1214252"/>
              <a:gd name="connsiteX3" fmla="*/ 190072 w 1494890"/>
              <a:gd name="connsiteY3" fmla="*/ 1130157 h 1214252"/>
              <a:gd name="connsiteX4" fmla="*/ 472612 w 1494890"/>
              <a:gd name="connsiteY4" fmla="*/ 1186665 h 1214252"/>
              <a:gd name="connsiteX5" fmla="*/ 929812 w 1494890"/>
              <a:gd name="connsiteY5" fmla="*/ 1212350 h 1214252"/>
              <a:gd name="connsiteX6" fmla="*/ 1494890 w 1494890"/>
              <a:gd name="connsiteY6" fmla="*/ 1212350 h 1214252"/>
              <a:gd name="connsiteX7" fmla="*/ 1494890 w 1494890"/>
              <a:gd name="connsiteY7" fmla="*/ 1212350 h 121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4890" h="1214252">
                <a:moveTo>
                  <a:pt x="0" y="0"/>
                </a:moveTo>
                <a:cubicBezTo>
                  <a:pt x="7706" y="209764"/>
                  <a:pt x="15412" y="419528"/>
                  <a:pt x="30823" y="575353"/>
                </a:cubicBezTo>
                <a:cubicBezTo>
                  <a:pt x="46234" y="731178"/>
                  <a:pt x="65927" y="842481"/>
                  <a:pt x="92468" y="934948"/>
                </a:cubicBezTo>
                <a:cubicBezTo>
                  <a:pt x="119009" y="1027415"/>
                  <a:pt x="126715" y="1088204"/>
                  <a:pt x="190072" y="1130157"/>
                </a:cubicBezTo>
                <a:cubicBezTo>
                  <a:pt x="253429" y="1172110"/>
                  <a:pt x="349322" y="1172966"/>
                  <a:pt x="472612" y="1186665"/>
                </a:cubicBezTo>
                <a:cubicBezTo>
                  <a:pt x="595902" y="1200364"/>
                  <a:pt x="759432" y="1208069"/>
                  <a:pt x="929812" y="1212350"/>
                </a:cubicBezTo>
                <a:cubicBezTo>
                  <a:pt x="1100192" y="1216631"/>
                  <a:pt x="1494890" y="1212350"/>
                  <a:pt x="1494890" y="1212350"/>
                </a:cubicBezTo>
                <a:lnTo>
                  <a:pt x="1494890" y="121235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875094B-D20E-7316-E56B-BFCDFB1C9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9948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37A44-1E0E-75BC-A496-986494F4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96D29-5D2E-E460-A3FC-32F7035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5375-F2F8-8659-DB12-DCA429C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AB090C-1D81-42BE-123C-E6311061BD9B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E51D57-9E62-F74A-BBA7-5B98C6355A79}"/>
              </a:ext>
            </a:extLst>
          </p:cNvPr>
          <p:cNvSpPr txBox="1"/>
          <p:nvPr/>
        </p:nvSpPr>
        <p:spPr>
          <a:xfrm>
            <a:off x="844200" y="945223"/>
            <a:ext cx="676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Time complexity: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58FC92-F212-253D-FE89-8B36EBB0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90" y="2010827"/>
            <a:ext cx="7525820" cy="23497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26CA0D-8A94-90D0-979D-ABF63E3E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16" y="1292147"/>
            <a:ext cx="3581900" cy="676369"/>
          </a:xfrm>
          <a:prstGeom prst="rect">
            <a:avLst/>
          </a:prstGeom>
        </p:spPr>
      </p:pic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3092628-2ED1-EB6D-06D8-BB128FF0E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328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3604B-1D99-CC64-B27D-5F444DCF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FE16A-0E00-B84C-5E1E-6CE33D41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ADBB-25EB-211A-B098-23F6EDAB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586FAF-3F89-83D1-8A82-9D19C8AD3554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79C886-D709-85AA-03C6-D7EABC11F5A6}"/>
              </a:ext>
            </a:extLst>
          </p:cNvPr>
          <p:cNvSpPr txBox="1"/>
          <p:nvPr/>
        </p:nvSpPr>
        <p:spPr>
          <a:xfrm>
            <a:off x="904125" y="1047964"/>
            <a:ext cx="676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Not exact calculation of RMSE method used in the code</a:t>
            </a:r>
          </a:p>
          <a:p>
            <a:endParaRPr lang="en-US" altLang="zh-CN" sz="2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79E278C-210B-D7F1-B882-0CD78026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48"/>
          <a:stretch/>
        </p:blipFill>
        <p:spPr>
          <a:xfrm>
            <a:off x="1248311" y="1424299"/>
            <a:ext cx="6462444" cy="12641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1CE97AB-6D75-551C-49AF-1D859018EFE4}"/>
              </a:ext>
            </a:extLst>
          </p:cNvPr>
          <p:cNvSpPr txBox="1"/>
          <p:nvPr/>
        </p:nvSpPr>
        <p:spPr>
          <a:xfrm>
            <a:off x="742177" y="4499241"/>
            <a:ext cx="62802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Github</a:t>
            </a:r>
            <a:r>
              <a:rPr lang="en-US" altLang="zh-CN" sz="1100" b="1" dirty="0"/>
              <a:t> Link</a:t>
            </a:r>
            <a:r>
              <a:rPr lang="zh-CN" altLang="en-US" sz="1100" b="1" dirty="0"/>
              <a:t>：</a:t>
            </a:r>
            <a:r>
              <a:rPr lang="zh-CN" altLang="en-US" sz="1100" dirty="0">
                <a:hlinkClick r:id="rId3"/>
              </a:rPr>
              <a:t>https://github.com/andrei-rizoiu/hip-popularity/blob/master/pyhip.py#L297</a:t>
            </a:r>
            <a:endParaRPr lang="en-US" altLang="zh-CN" sz="11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564E6D1-9D7E-F29F-AB0B-715D0A4E9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180" y="2800356"/>
            <a:ext cx="5584141" cy="1586946"/>
          </a:xfrm>
          <a:prstGeom prst="rect">
            <a:avLst/>
          </a:prstGeom>
        </p:spPr>
      </p:pic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7038FBB2-01F7-A7BA-9E35-AF76A69B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41903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3A3A2-8727-96A3-E3B4-88C36E9F4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C1950-F371-C066-8B63-9EA82670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37D89-1BD1-29D1-87C1-D8C913AE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819A9D-0DD2-BBA2-26E2-5D2DB602AA24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11C5273-DE5C-DCDB-A527-5CEC9888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6" r="-1"/>
          <a:stretch/>
        </p:blipFill>
        <p:spPr>
          <a:xfrm>
            <a:off x="1690099" y="902613"/>
            <a:ext cx="5811568" cy="35189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079808-EAB9-84D1-5CDE-DD0129621E8C}"/>
              </a:ext>
            </a:extLst>
          </p:cNvPr>
          <p:cNvSpPr txBox="1"/>
          <p:nvPr/>
        </p:nvSpPr>
        <p:spPr>
          <a:xfrm>
            <a:off x="783274" y="4490141"/>
            <a:ext cx="62802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Github</a:t>
            </a:r>
            <a:r>
              <a:rPr lang="en-US" altLang="zh-CN" sz="1100" b="1" dirty="0"/>
              <a:t> Link</a:t>
            </a:r>
            <a:r>
              <a:rPr lang="zh-CN" altLang="en-US" sz="1100" b="1" dirty="0"/>
              <a:t>：</a:t>
            </a:r>
            <a:r>
              <a:rPr lang="zh-CN" altLang="en-US" sz="1100" dirty="0">
                <a:hlinkClick r:id="rId3"/>
              </a:rPr>
              <a:t>https://github.com/andrei-rizoiu/hip-popularity/blob/master/pyhip.py#L167C4-L167C44</a:t>
            </a:r>
            <a:endParaRPr lang="en-US" altLang="zh-CN" sz="11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C8FF41-76D5-7676-70CE-5A2155046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13" y="2110857"/>
            <a:ext cx="2775832" cy="9217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6679F83-0F3C-8107-726F-FFBB0A0E9E57}"/>
              </a:ext>
            </a:extLst>
          </p:cNvPr>
          <p:cNvSpPr txBox="1"/>
          <p:nvPr/>
        </p:nvSpPr>
        <p:spPr>
          <a:xfrm>
            <a:off x="5601378" y="3231222"/>
            <a:ext cx="196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Mismatch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CF7BC24-43B8-8F0A-6F66-A71C06971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12537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2BA8A-8331-393A-F5F9-45769DD1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973B2-DEDA-45B4-13DD-92057C03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53CC1-384F-A948-B215-F5F0908E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32DDD7-D0E9-CDF4-5971-3233D422BC10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694A7-99F3-87BD-9B80-24C8AF6CE09C}"/>
              </a:ext>
            </a:extLst>
          </p:cNvPr>
          <p:cNvSpPr txBox="1"/>
          <p:nvPr/>
        </p:nvSpPr>
        <p:spPr>
          <a:xfrm>
            <a:off x="904125" y="1047964"/>
            <a:ext cx="67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Optimization can sometimes be unstable </a:t>
            </a:r>
            <a:r>
              <a:rPr lang="zh-CN" altLang="en-US" dirty="0"/>
              <a:t>（</a:t>
            </a:r>
            <a:r>
              <a:rPr lang="en-US" altLang="zh-CN" dirty="0"/>
              <a:t>Numerical underflow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5AF755-30F2-A6DC-FF8A-00EFDD49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90"/>
          <a:stretch/>
        </p:blipFill>
        <p:spPr>
          <a:xfrm>
            <a:off x="1429389" y="2739714"/>
            <a:ext cx="6390528" cy="15384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C5B88A-1ACF-541F-B382-1816082867BA}"/>
              </a:ext>
            </a:extLst>
          </p:cNvPr>
          <p:cNvSpPr txBox="1"/>
          <p:nvPr/>
        </p:nvSpPr>
        <p:spPr>
          <a:xfrm>
            <a:off x="783274" y="4490141"/>
            <a:ext cx="6280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Github</a:t>
            </a:r>
            <a:r>
              <a:rPr lang="en-US" altLang="zh-CN" sz="1100" b="1" dirty="0"/>
              <a:t> Link</a:t>
            </a:r>
            <a:r>
              <a:rPr lang="zh-CN" altLang="en-US" sz="1100" b="1" dirty="0"/>
              <a:t>：</a:t>
            </a:r>
            <a:r>
              <a:rPr lang="en-US" altLang="zh-CN" sz="1100" dirty="0">
                <a:hlinkClick r:id="rId3"/>
              </a:rPr>
              <a:t>https://github.com/andrei-rizoiu/hip-popularity/blob/master/pyhip.py#L270</a:t>
            </a:r>
            <a:endParaRPr lang="en-US" altLang="zh-CN" sz="1100" dirty="0"/>
          </a:p>
          <a:p>
            <a:endParaRPr lang="en-US" altLang="zh-CN" sz="11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7189BA4-0A71-0278-5614-C2E04C2C3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705" y="1435395"/>
            <a:ext cx="6842590" cy="1189824"/>
          </a:xfrm>
          <a:prstGeom prst="rect">
            <a:avLst/>
          </a:prstGeom>
        </p:spPr>
      </p:pic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5C47387-C5F9-FA55-2E22-1E312CD5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88452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050D8-E067-D2B9-194E-4F5F3D8D3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B01C-91A5-4369-C71E-E3C94732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3540-9A18-3400-31E2-18086B57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D9F3D-B794-F75F-8875-CC99157F145C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49774E-B610-2808-237E-FAC32F983BE5}"/>
              </a:ext>
            </a:extLst>
          </p:cNvPr>
          <p:cNvSpPr txBox="1"/>
          <p:nvPr/>
        </p:nvSpPr>
        <p:spPr>
          <a:xfrm>
            <a:off x="770561" y="1018382"/>
            <a:ext cx="5946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HIP is sensitive and highly rely on initialization</a:t>
            </a:r>
          </a:p>
          <a:p>
            <a:pPr lvl="1"/>
            <a:r>
              <a:rPr lang="en-US" altLang="zh-CN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1A81EB-02DF-C0E9-EB68-094876F5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65" y="1750425"/>
            <a:ext cx="3846611" cy="23746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69EC6B-81EE-D391-AB0C-7704E850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77" y="1750425"/>
            <a:ext cx="3846610" cy="2374692"/>
          </a:xfrm>
          <a:prstGeom prst="rect">
            <a:avLst/>
          </a:prstGeom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4E2D1D9C-2B9B-6ADC-5E6A-26AC5AEC2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15364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36A48-B2D9-561C-55E3-FB7D101D3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436900-B77B-33B7-E9E0-E33303596E2D}"/>
              </a:ext>
            </a:extLst>
          </p:cNvPr>
          <p:cNvGrpSpPr/>
          <p:nvPr/>
        </p:nvGrpSpPr>
        <p:grpSpPr>
          <a:xfrm>
            <a:off x="1458930" y="1209193"/>
            <a:ext cx="6513631" cy="1846331"/>
            <a:chOff x="1407560" y="1505917"/>
            <a:chExt cx="6513631" cy="184633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2DBF53-185C-E6B9-772B-4E4DA250B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7560" y="1556062"/>
              <a:ext cx="2470934" cy="174604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70B2553-F58C-0C57-9F4D-BB45E50AE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1308" y="1505917"/>
              <a:ext cx="3749883" cy="1846331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0E83-56C8-BA23-F75F-5666895E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18C0E-5C91-ECA6-7A91-1F2ABBD0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D2BB33-A129-4A1E-0C56-E36A384056DB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41BE-FA11-CBC4-431C-E57FD62028CB}"/>
              </a:ext>
            </a:extLst>
          </p:cNvPr>
          <p:cNvSpPr txBox="1"/>
          <p:nvPr/>
        </p:nvSpPr>
        <p:spPr>
          <a:xfrm>
            <a:off x="929811" y="902614"/>
            <a:ext cx="744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Relatively high RMSE errors (compared to ARIMA </a:t>
            </a:r>
            <a:r>
              <a:rPr lang="en-US" altLang="zh-CN" b="1" dirty="0"/>
              <a:t>on special case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0BF266-636A-1AAD-27BC-C5D22E40B33D}"/>
              </a:ext>
            </a:extLst>
          </p:cNvPr>
          <p:cNvGrpSpPr/>
          <p:nvPr/>
        </p:nvGrpSpPr>
        <p:grpSpPr>
          <a:xfrm>
            <a:off x="1402423" y="3023358"/>
            <a:ext cx="6568347" cy="1757662"/>
            <a:chOff x="1407560" y="3094049"/>
            <a:chExt cx="6568347" cy="175766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43E674B-F7E5-1366-E663-18BE8161C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7560" y="3105668"/>
              <a:ext cx="2470934" cy="174604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CA7F488-40C7-53AE-EA40-C46FE1A2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2477" y="3094049"/>
              <a:ext cx="3573430" cy="1757662"/>
            </a:xfrm>
            <a:prstGeom prst="rect">
              <a:avLst/>
            </a:prstGeom>
          </p:spPr>
        </p:pic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9A250C8-5CFB-C15E-522D-8515CC02D982}"/>
              </a:ext>
            </a:extLst>
          </p:cNvPr>
          <p:cNvSpPr/>
          <p:nvPr/>
        </p:nvSpPr>
        <p:spPr>
          <a:xfrm>
            <a:off x="1839074" y="1381793"/>
            <a:ext cx="1705342" cy="1189957"/>
          </a:xfrm>
          <a:custGeom>
            <a:avLst/>
            <a:gdLst>
              <a:gd name="connsiteX0" fmla="*/ 0 w 1705342"/>
              <a:gd name="connsiteY0" fmla="*/ 1151721 h 1189957"/>
              <a:gd name="connsiteX1" fmla="*/ 267128 w 1705342"/>
              <a:gd name="connsiteY1" fmla="*/ 756166 h 1189957"/>
              <a:gd name="connsiteX2" fmla="*/ 421241 w 1705342"/>
              <a:gd name="connsiteY2" fmla="*/ 114031 h 1189957"/>
              <a:gd name="connsiteX3" fmla="*/ 534257 w 1705342"/>
              <a:gd name="connsiteY3" fmla="*/ 42112 h 1189957"/>
              <a:gd name="connsiteX4" fmla="*/ 657546 w 1705342"/>
              <a:gd name="connsiteY4" fmla="*/ 571231 h 1189957"/>
              <a:gd name="connsiteX5" fmla="*/ 996594 w 1705342"/>
              <a:gd name="connsiteY5" fmla="*/ 1110624 h 1189957"/>
              <a:gd name="connsiteX6" fmla="*/ 1654140 w 1705342"/>
              <a:gd name="connsiteY6" fmla="*/ 1187680 h 1189957"/>
              <a:gd name="connsiteX7" fmla="*/ 1613043 w 1705342"/>
              <a:gd name="connsiteY7" fmla="*/ 1161995 h 118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5342" h="1189957">
                <a:moveTo>
                  <a:pt x="0" y="1151721"/>
                </a:moveTo>
                <a:cubicBezTo>
                  <a:pt x="98460" y="1040417"/>
                  <a:pt x="196921" y="929114"/>
                  <a:pt x="267128" y="756166"/>
                </a:cubicBezTo>
                <a:cubicBezTo>
                  <a:pt x="337335" y="583218"/>
                  <a:pt x="376719" y="233040"/>
                  <a:pt x="421241" y="114031"/>
                </a:cubicBezTo>
                <a:cubicBezTo>
                  <a:pt x="465763" y="-4978"/>
                  <a:pt x="494873" y="-34088"/>
                  <a:pt x="534257" y="42112"/>
                </a:cubicBezTo>
                <a:cubicBezTo>
                  <a:pt x="573641" y="118312"/>
                  <a:pt x="580490" y="393146"/>
                  <a:pt x="657546" y="571231"/>
                </a:cubicBezTo>
                <a:cubicBezTo>
                  <a:pt x="734602" y="749316"/>
                  <a:pt x="830495" y="1007882"/>
                  <a:pt x="996594" y="1110624"/>
                </a:cubicBezTo>
                <a:cubicBezTo>
                  <a:pt x="1162693" y="1213366"/>
                  <a:pt x="1551399" y="1179118"/>
                  <a:pt x="1654140" y="1187680"/>
                </a:cubicBezTo>
                <a:cubicBezTo>
                  <a:pt x="1756881" y="1196242"/>
                  <a:pt x="1684962" y="1179118"/>
                  <a:pt x="1613043" y="116199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834062A-7293-FE04-1229-66790B8F4920}"/>
              </a:ext>
            </a:extLst>
          </p:cNvPr>
          <p:cNvSpPr/>
          <p:nvPr/>
        </p:nvSpPr>
        <p:spPr>
          <a:xfrm>
            <a:off x="1751744" y="3186470"/>
            <a:ext cx="1833937" cy="1133813"/>
          </a:xfrm>
          <a:custGeom>
            <a:avLst/>
            <a:gdLst>
              <a:gd name="connsiteX0" fmla="*/ 0 w 1833937"/>
              <a:gd name="connsiteY0" fmla="*/ 1133813 h 1133813"/>
              <a:gd name="connsiteX1" fmla="*/ 364732 w 1833937"/>
              <a:gd name="connsiteY1" fmla="*/ 727984 h 1133813"/>
              <a:gd name="connsiteX2" fmla="*/ 755150 w 1833937"/>
              <a:gd name="connsiteY2" fmla="*/ 204002 h 1133813"/>
              <a:gd name="connsiteX3" fmla="*/ 1022278 w 1833937"/>
              <a:gd name="connsiteY3" fmla="*/ 13930 h 1133813"/>
              <a:gd name="connsiteX4" fmla="*/ 1248310 w 1833937"/>
              <a:gd name="connsiteY4" fmla="*/ 44752 h 1133813"/>
              <a:gd name="connsiteX5" fmla="*/ 1407559 w 1833937"/>
              <a:gd name="connsiteY5" fmla="*/ 286195 h 1133813"/>
              <a:gd name="connsiteX6" fmla="*/ 1505164 w 1833937"/>
              <a:gd name="connsiteY6" fmla="*/ 347840 h 1133813"/>
              <a:gd name="connsiteX7" fmla="*/ 1833937 w 1833937"/>
              <a:gd name="connsiteY7" fmla="*/ 419759 h 11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3937" h="1133813">
                <a:moveTo>
                  <a:pt x="0" y="1133813"/>
                </a:moveTo>
                <a:cubicBezTo>
                  <a:pt x="119437" y="1008382"/>
                  <a:pt x="238874" y="882952"/>
                  <a:pt x="364732" y="727984"/>
                </a:cubicBezTo>
                <a:cubicBezTo>
                  <a:pt x="490590" y="573016"/>
                  <a:pt x="645559" y="323011"/>
                  <a:pt x="755150" y="204002"/>
                </a:cubicBezTo>
                <a:cubicBezTo>
                  <a:pt x="864741" y="84993"/>
                  <a:pt x="940085" y="40472"/>
                  <a:pt x="1022278" y="13930"/>
                </a:cubicBezTo>
                <a:cubicBezTo>
                  <a:pt x="1104471" y="-12612"/>
                  <a:pt x="1184097" y="-625"/>
                  <a:pt x="1248310" y="44752"/>
                </a:cubicBezTo>
                <a:cubicBezTo>
                  <a:pt x="1312523" y="90129"/>
                  <a:pt x="1364750" y="235680"/>
                  <a:pt x="1407559" y="286195"/>
                </a:cubicBezTo>
                <a:cubicBezTo>
                  <a:pt x="1450368" y="336710"/>
                  <a:pt x="1434101" y="325579"/>
                  <a:pt x="1505164" y="347840"/>
                </a:cubicBezTo>
                <a:cubicBezTo>
                  <a:pt x="1576227" y="370101"/>
                  <a:pt x="1767155" y="408629"/>
                  <a:pt x="1833937" y="41975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5DE437D5-0615-B1E6-08F1-C82517F6F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98403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D8B41A-874F-4E02-A506-F227B61FD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508260"/>
              </p:ext>
            </p:extLst>
          </p:nvPr>
        </p:nvGraphicFramePr>
        <p:xfrm>
          <a:off x="3549720" y="1159721"/>
          <a:ext cx="4710701" cy="2705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4539">
                  <a:extLst>
                    <a:ext uri="{9D8B030D-6E8A-4147-A177-3AD203B41FA5}">
                      <a16:colId xmlns:a16="http://schemas.microsoft.com/office/drawing/2014/main" val="1846873416"/>
                    </a:ext>
                  </a:extLst>
                </a:gridCol>
                <a:gridCol w="3836162">
                  <a:extLst>
                    <a:ext uri="{9D8B030D-6E8A-4147-A177-3AD203B41FA5}">
                      <a16:colId xmlns:a16="http://schemas.microsoft.com/office/drawing/2014/main" val="4186388156"/>
                    </a:ext>
                  </a:extLst>
                </a:gridCol>
              </a:tblGrid>
              <a:tr h="676465">
                <a:tc>
                  <a:txBody>
                    <a:bodyPr/>
                    <a:lstStyle/>
                    <a:p>
                      <a:r>
                        <a:rPr lang="en-AU" sz="2300" dirty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07389" marR="107389" marT="53695" marB="536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Scenario &amp; Motivation</a:t>
                      </a:r>
                      <a:r>
                        <a:rPr lang="en-US" altLang="zh-CN" sz="23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AU" sz="2300" dirty="0">
                        <a:solidFill>
                          <a:schemeClr val="tx1"/>
                        </a:solidFill>
                      </a:endParaRPr>
                    </a:p>
                  </a:txBody>
                  <a:tcPr marL="107389" marR="107389" marT="53695" marB="536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9625414"/>
                  </a:ext>
                </a:extLst>
              </a:tr>
              <a:tr h="676465">
                <a:tc>
                  <a:txBody>
                    <a:bodyPr/>
                    <a:lstStyle/>
                    <a:p>
                      <a:r>
                        <a:rPr lang="en-AU" sz="230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07389" marR="107389" marT="53695" marB="536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/>
                        <a:t>Problem Formulation</a:t>
                      </a:r>
                      <a:endParaRPr lang="en-AU" sz="2300" dirty="0">
                        <a:solidFill>
                          <a:schemeClr val="tx1"/>
                        </a:solidFill>
                      </a:endParaRPr>
                    </a:p>
                  </a:txBody>
                  <a:tcPr marL="107389" marR="107389" marT="53695" marB="536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224851"/>
                  </a:ext>
                </a:extLst>
              </a:tr>
              <a:tr h="676465">
                <a:tc>
                  <a:txBody>
                    <a:bodyPr/>
                    <a:lstStyle/>
                    <a:p>
                      <a:r>
                        <a:rPr lang="en-AU" sz="2300" dirty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07389" marR="107389" marT="53695" marB="536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/>
                        <a:t>Existing Method</a:t>
                      </a:r>
                      <a:endParaRPr lang="en-AU" sz="2300" dirty="0">
                        <a:solidFill>
                          <a:schemeClr val="tx1"/>
                        </a:solidFill>
                      </a:endParaRPr>
                    </a:p>
                  </a:txBody>
                  <a:tcPr marL="107389" marR="107389" marT="53695" marB="536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8895"/>
                  </a:ext>
                </a:extLst>
              </a:tr>
              <a:tr h="676465">
                <a:tc>
                  <a:txBody>
                    <a:bodyPr/>
                    <a:lstStyle/>
                    <a:p>
                      <a:r>
                        <a:rPr lang="en-AU" sz="2300" dirty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07389" marR="107389" marT="53695" marB="536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300" dirty="0">
                          <a:solidFill>
                            <a:schemeClr val="tx1"/>
                          </a:solidFill>
                        </a:rPr>
                        <a:t>In-depth Analysis</a:t>
                      </a:r>
                    </a:p>
                  </a:txBody>
                  <a:tcPr marL="107389" marR="107389" marT="53695" marB="53695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14186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F386F-A2C7-46C3-8017-01D1C5E0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84552-6D96-45E3-BE0B-C9F35561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C1425-717B-4C7E-DFD7-A2E5F20AB1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dirty="0"/>
              <a:t>11/05/2025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D4FC1-E840-475C-A99D-71E763F8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16" y="329137"/>
            <a:ext cx="2880000" cy="3144414"/>
          </a:xfrm>
        </p:spPr>
        <p:txBody>
          <a:bodyPr>
            <a:normAutofit/>
          </a:bodyPr>
          <a:lstStyle/>
          <a:p>
            <a:r>
              <a:rPr lang="en-AU" sz="48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410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F500F-2081-411A-A323-1BFF62E6F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999" y="373063"/>
            <a:ext cx="5612607" cy="1702730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ECCD5-1B47-4C14-A7EA-1BFC888CE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2138" y="1260000"/>
            <a:ext cx="5611812" cy="2921000"/>
          </a:xfrm>
        </p:spPr>
        <p:txBody>
          <a:bodyPr>
            <a:normAutofit/>
          </a:bodyPr>
          <a:lstStyle/>
          <a:p>
            <a:r>
              <a:rPr lang="en-US" sz="2400" dirty="0"/>
              <a:t>Contact Us</a:t>
            </a:r>
          </a:p>
          <a:p>
            <a:pPr lvl="1"/>
            <a:r>
              <a:rPr lang="en-US" altLang="zh-CN" sz="1600" dirty="0"/>
              <a:t>He Weng</a:t>
            </a:r>
          </a:p>
          <a:p>
            <a:pPr lvl="1"/>
            <a:r>
              <a:rPr lang="en-US" altLang="zh-CN" sz="1600" dirty="0">
                <a:hlinkClick r:id="rId2"/>
              </a:rPr>
              <a:t>u7705421</a:t>
            </a:r>
            <a:r>
              <a:rPr lang="en-US" sz="1600" dirty="0">
                <a:hlinkClick r:id="rId2"/>
              </a:rPr>
              <a:t>@any.edu.au</a:t>
            </a:r>
            <a:endParaRPr lang="en-US" sz="1600" dirty="0"/>
          </a:p>
          <a:p>
            <a:pPr lvl="1"/>
            <a:r>
              <a:rPr lang="en-US" altLang="zh-CN" sz="1600" dirty="0">
                <a:hlinkClick r:id="rId3"/>
              </a:rPr>
              <a:t>wenghe12345@gmail.com</a:t>
            </a:r>
            <a:endParaRPr lang="en-US" altLang="zh-CN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8298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C3FDE-80D6-A8DF-E0D6-4D38BDE3D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B51EE-5689-C061-69D0-D98AE507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7AE6B-6EDA-1A39-775B-6464D18E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B3D30-FBCB-FA47-2638-D2A8D65177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901CEA-2927-5289-BE79-1A1AEB23F88F}"/>
              </a:ext>
            </a:extLst>
          </p:cNvPr>
          <p:cNvSpPr txBox="1"/>
          <p:nvPr/>
        </p:nvSpPr>
        <p:spPr>
          <a:xfrm>
            <a:off x="324000" y="255064"/>
            <a:ext cx="3107569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Reference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505056-B566-70B1-8729-E996A8710EC3}"/>
              </a:ext>
            </a:extLst>
          </p:cNvPr>
          <p:cNvSpPr txBox="1"/>
          <p:nvPr/>
        </p:nvSpPr>
        <p:spPr>
          <a:xfrm>
            <a:off x="844200" y="948867"/>
            <a:ext cx="7947339" cy="430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Mishra, Swapnil, Marian-Andrei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Rizoiu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Lexing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Xie. "Feature driven and point process approaches for popularity prediction."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25th ACM international on conference on information and knowledge management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Rizoiu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Marian-Andrei, et al. "Expecting to be hip: Hawkes intensity processes for social media popularity."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26th international conference on world wide web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Box G E P, Jenkins G M, Reinsel G C, et al. Time series analysis: forecasting and control[M]. John Wiley &amp; Sons, 2015.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Link for HIP (official):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https://github.com/andrei-rizoiu/hip-popularity</a:t>
            </a: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222222"/>
                </a:solidFill>
                <a:latin typeface="Arial" panose="020B0604020202020204" pitchFamily="34" charset="0"/>
              </a:rPr>
              <a:t>Github</a:t>
            </a:r>
            <a:r>
              <a:rPr lang="en-US" altLang="zh-CN" sz="1400" b="1" dirty="0">
                <a:solidFill>
                  <a:srgbClr val="222222"/>
                </a:solidFill>
                <a:latin typeface="Arial" panose="020B0604020202020204" pitchFamily="34" charset="0"/>
              </a:rPr>
              <a:t> Link for my study: </a:t>
            </a:r>
            <a:r>
              <a:rPr lang="en-US" altLang="zh-CN" sz="1400" b="1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https://github.com/hahahaHan233/Study-HIP</a:t>
            </a:r>
            <a:endParaRPr lang="en-US" altLang="zh-CN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737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0E517-A7BE-ED4C-7FCA-7FDD7858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ACA6D-742C-0C42-9421-79AFC12B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8E89E-F5A8-0F2A-B710-7B456B46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2F079-ABAF-5ABC-0526-242A239D7E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69BB45-4552-4E8A-6117-16A8239AB9C8}"/>
              </a:ext>
            </a:extLst>
          </p:cNvPr>
          <p:cNvSpPr txBox="1"/>
          <p:nvPr/>
        </p:nvSpPr>
        <p:spPr>
          <a:xfrm>
            <a:off x="324000" y="255064"/>
            <a:ext cx="2383239" cy="67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Scenario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Youtube, logo icon - Free download on Iconfinder">
            <a:extLst>
              <a:ext uri="{FF2B5EF4-FFF2-40B4-BE49-F238E27FC236}">
                <a16:creationId xmlns:a16="http://schemas.microsoft.com/office/drawing/2014/main" id="{B5B54B3F-1C63-DF72-9D95-11F69E50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05" y="3833767"/>
            <a:ext cx="835631" cy="8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4E7F877-38B2-7459-1BE3-FCAF58324E78}"/>
              </a:ext>
            </a:extLst>
          </p:cNvPr>
          <p:cNvGrpSpPr/>
          <p:nvPr/>
        </p:nvGrpSpPr>
        <p:grpSpPr>
          <a:xfrm>
            <a:off x="627290" y="861095"/>
            <a:ext cx="8316000" cy="4278094"/>
            <a:chOff x="627290" y="881643"/>
            <a:chExt cx="8316000" cy="427809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33A5ABE-5BB1-67F1-B1A9-64374E906426}"/>
                </a:ext>
              </a:extLst>
            </p:cNvPr>
            <p:cNvSpPr txBox="1"/>
            <p:nvPr/>
          </p:nvSpPr>
          <p:spPr>
            <a:xfrm>
              <a:off x="627290" y="881643"/>
              <a:ext cx="8316000" cy="4278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 vast amount of online content emerges daily on streaming platforms.</a:t>
              </a:r>
            </a:p>
            <a:p>
              <a:r>
                <a:rPr lang="en-US" altLang="zh-CN" dirty="0"/>
                <a:t>For example, on YouTube: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YouTube currently has </a:t>
              </a:r>
              <a:r>
                <a:rPr lang="en-US" altLang="zh-CN" b="1" dirty="0"/>
                <a:t>2.49 billion </a:t>
              </a:r>
              <a:r>
                <a:rPr lang="en-US" altLang="zh-CN" dirty="0"/>
                <a:t>users. Up from 2 billion users in 2019.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/>
                <a:t>47% </a:t>
              </a:r>
              <a:r>
                <a:rPr lang="en-US" altLang="zh-CN" dirty="0"/>
                <a:t>of all global internet users access YouTube </a:t>
              </a:r>
              <a:r>
                <a:rPr lang="en-US" altLang="zh-CN" i="1" dirty="0"/>
                <a:t>monthly</a:t>
              </a:r>
              <a:r>
                <a:rPr lang="en-US" altLang="zh-CN" dirty="0"/>
                <a:t>.</a:t>
              </a:r>
            </a:p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Just over </a:t>
              </a:r>
              <a:r>
                <a:rPr lang="en-US" altLang="zh-CN" b="1" dirty="0"/>
                <a:t>a third of the world’s population </a:t>
              </a:r>
              <a:r>
                <a:rPr lang="en-US" altLang="zh-CN" dirty="0"/>
                <a:t>access YouTube every month.</a:t>
              </a:r>
            </a:p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YouTube has </a:t>
              </a:r>
              <a:r>
                <a:rPr lang="en-US" altLang="zh-CN" b="1" dirty="0"/>
                <a:t>5.1 billion </a:t>
              </a:r>
              <a:r>
                <a:rPr lang="en-US" altLang="zh-CN" dirty="0"/>
                <a:t>videos, making it the biggest video-sharing site</a:t>
              </a:r>
              <a:r>
                <a:rPr lang="en-US" altLang="zh-CN" sz="1600" dirty="0"/>
                <a:t>.</a:t>
              </a:r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dirty="0">
                <a:solidFill>
                  <a:srgbClr val="000000"/>
                </a:solidFill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dirty="0">
                <a:solidFill>
                  <a:srgbClr val="000000"/>
                </a:solidFill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dirty="0">
                <a:solidFill>
                  <a:srgbClr val="000000"/>
                </a:solidFill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r>
                <a:rPr lang="en-US" altLang="zh-CN" sz="1000" b="1" i="0" dirty="0">
                  <a:solidFill>
                    <a:srgbClr val="000000"/>
                  </a:solidFill>
                  <a:effectLst/>
                  <a:latin typeface="Inter"/>
                </a:rPr>
                <a:t>Statistics </a:t>
              </a:r>
              <a:r>
                <a:rPr lang="en-US" altLang="zh-CN" sz="1000" b="1" dirty="0"/>
                <a:t>Source</a:t>
              </a:r>
              <a:r>
                <a:rPr lang="en-US" altLang="zh-CN" sz="1000" dirty="0"/>
                <a:t>: 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CN" sz="1000" dirty="0">
                  <a:hlinkClick r:id="rId3"/>
                </a:rPr>
                <a:t>https://backlinko.com/youtube-users</a:t>
              </a:r>
              <a:endParaRPr lang="en-US" altLang="zh-CN" sz="10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CN" sz="1000" dirty="0">
                  <a:hlinkClick r:id="rId4"/>
                </a:rPr>
                <a:t>https://datareportal.com/reports/digital-2023-october-global-statshot</a:t>
              </a:r>
              <a:endParaRPr lang="en-US" altLang="zh-CN" sz="10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CN" sz="1000" dirty="0">
                  <a:hlinkClick r:id="rId5"/>
                </a:rPr>
                <a:t>https://blog.youtube/news-and-events/youtube-music-premium-80-million-lyor-cohen/</a:t>
              </a:r>
              <a:endParaRPr lang="en-US" altLang="zh-CN" sz="10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CN" sz="1000" dirty="0">
                  <a:hlinkClick r:id="rId6"/>
                </a:rPr>
                <a:t>https://seo.ai/blog/how-many-videos-are-on-youtube</a:t>
              </a:r>
              <a:endParaRPr lang="en-US" altLang="zh-CN" sz="1000" dirty="0"/>
            </a:p>
            <a:p>
              <a:endParaRPr lang="en-US" altLang="zh-CN" sz="1100" dirty="0"/>
            </a:p>
            <a:p>
              <a:endParaRPr lang="zh-CN" altLang="en-US" sz="1100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F66D1DF-609F-30DB-19AE-D8FC5873D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432" y="2649745"/>
              <a:ext cx="2575469" cy="1393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F19150A-FABC-2D9E-CFF6-12E2895DD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30333" y="2711181"/>
              <a:ext cx="3077680" cy="127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4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3DE92-2A76-02DE-A185-6199EA93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F7C12A-7AD1-3CED-21D3-122086785E9D}"/>
              </a:ext>
            </a:extLst>
          </p:cNvPr>
          <p:cNvSpPr txBox="1"/>
          <p:nvPr/>
        </p:nvSpPr>
        <p:spPr>
          <a:xfrm>
            <a:off x="554765" y="1017681"/>
            <a:ext cx="8316000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popularity of content refers to the degree to which digital items—such as videos, tweets, or blog posts—are </a:t>
            </a:r>
            <a:r>
              <a:rPr lang="en-US" altLang="zh-CN" b="1" dirty="0"/>
              <a:t>viewed, clicked, or engaged </a:t>
            </a:r>
            <a:r>
              <a:rPr lang="en-US" altLang="zh-CN" dirty="0"/>
              <a:t>with by users on platforms.</a:t>
            </a:r>
          </a:p>
          <a:p>
            <a:endParaRPr lang="en-US" altLang="zh-CN" dirty="0"/>
          </a:p>
          <a:p>
            <a:r>
              <a:rPr lang="en-US" altLang="zh-CN" dirty="0"/>
              <a:t>The temporal pattern for the content popularity often follows the </a:t>
            </a:r>
            <a:r>
              <a:rPr lang="en-US" altLang="zh-CN" i="1" u="sng" dirty="0">
                <a:highlight>
                  <a:srgbClr val="FFFF00"/>
                </a:highlight>
              </a:rPr>
              <a:t>long-tail distribution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where the popularity </a:t>
            </a:r>
            <a:r>
              <a:rPr lang="en-US" altLang="zh-CN" b="1" dirty="0">
                <a:solidFill>
                  <a:srgbClr val="FF0000"/>
                </a:solidFill>
              </a:rPr>
              <a:t>decays</a:t>
            </a:r>
            <a:r>
              <a:rPr lang="en-US" altLang="zh-CN" dirty="0"/>
              <a:t> over time in the absence of external promotion.</a:t>
            </a:r>
          </a:p>
          <a:p>
            <a:endParaRPr lang="en-US" altLang="zh-CN" dirty="0"/>
          </a:p>
          <a:p>
            <a:r>
              <a:rPr lang="en-US" altLang="zh-CN" dirty="0"/>
              <a:t>In this work, the authors focus on two primary factors that drive the popularity trajectory of online content: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Extrinsic promotion</a:t>
            </a:r>
            <a:r>
              <a:rPr lang="zh-CN" altLang="en-US" b="1" dirty="0"/>
              <a:t>：</a:t>
            </a:r>
            <a:r>
              <a:rPr lang="en-US" altLang="zh-CN" dirty="0"/>
              <a:t>the amount of promotion from the outside world that the item receives, such as share and tweets.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Intrinsic factors</a:t>
            </a:r>
            <a:r>
              <a:rPr lang="zh-CN" altLang="en-US" b="1" dirty="0"/>
              <a:t>：</a:t>
            </a:r>
            <a:r>
              <a:rPr lang="en-US" altLang="zh-CN" dirty="0"/>
              <a:t>the content’s sensitivity to promotion and inherent virality.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100" dirty="0"/>
          </a:p>
          <a:p>
            <a:r>
              <a:rPr lang="en-US" altLang="zh-CN" dirty="0"/>
              <a:t>The study aims to better understand and predict the temporal evolution of popularity.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01308-8E7B-E450-C50B-88A005D9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A5368-445D-F813-7F3D-44BD0028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7FCA8-8EC2-FDC2-A106-AA8D0992E5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524F44-73A4-D002-5D9C-27A13F2281B4}"/>
              </a:ext>
            </a:extLst>
          </p:cNvPr>
          <p:cNvSpPr txBox="1"/>
          <p:nvPr/>
        </p:nvSpPr>
        <p:spPr>
          <a:xfrm>
            <a:off x="324000" y="255064"/>
            <a:ext cx="3107569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F7043C-376F-146C-575D-E1889075DCC8}"/>
              </a:ext>
            </a:extLst>
          </p:cNvPr>
          <p:cNvGrpSpPr/>
          <p:nvPr/>
        </p:nvGrpSpPr>
        <p:grpSpPr>
          <a:xfrm>
            <a:off x="4145455" y="0"/>
            <a:ext cx="2141965" cy="1478905"/>
            <a:chOff x="1381874" y="2813927"/>
            <a:chExt cx="2095151" cy="141519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0C35CF2-BB38-C498-36DC-585541BC4470}"/>
                </a:ext>
              </a:extLst>
            </p:cNvPr>
            <p:cNvSpPr txBox="1"/>
            <p:nvPr/>
          </p:nvSpPr>
          <p:spPr>
            <a:xfrm>
              <a:off x="2171600" y="2883418"/>
              <a:ext cx="1305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Long-tail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3768310-C1AB-91AF-A702-978A448F66B9}"/>
                </a:ext>
              </a:extLst>
            </p:cNvPr>
            <p:cNvGrpSpPr/>
            <p:nvPr/>
          </p:nvGrpSpPr>
          <p:grpSpPr>
            <a:xfrm>
              <a:off x="1381874" y="2813927"/>
              <a:ext cx="1787360" cy="1415198"/>
              <a:chOff x="1401692" y="2813927"/>
              <a:chExt cx="1767542" cy="1399506"/>
            </a:xfrm>
          </p:grpSpPr>
          <p:pic>
            <p:nvPicPr>
              <p:cNvPr id="2052" name="Picture 4" descr="undefined">
                <a:extLst>
                  <a:ext uri="{FF2B5EF4-FFF2-40B4-BE49-F238E27FC236}">
                    <a16:creationId xmlns:a16="http://schemas.microsoft.com/office/drawing/2014/main" id="{AF5C7AB3-1B86-59A7-DEFF-4C42CABC56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905" y="2813927"/>
                <a:ext cx="1561329" cy="812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35118D-47A1-0E2B-3281-0A90F9530715}"/>
                  </a:ext>
                </a:extLst>
              </p:cNvPr>
              <p:cNvSpPr txBox="1"/>
              <p:nvPr/>
            </p:nvSpPr>
            <p:spPr>
              <a:xfrm>
                <a:off x="2124706" y="3609397"/>
                <a:ext cx="524832" cy="240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Time</a:t>
                </a:r>
                <a:endParaRPr lang="zh-CN" altLang="en-US" sz="105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AC7FE5-BD0B-F215-679C-22905B5FC1F5}"/>
                  </a:ext>
                </a:extLst>
              </p:cNvPr>
              <p:cNvSpPr txBox="1"/>
              <p:nvPr/>
            </p:nvSpPr>
            <p:spPr>
              <a:xfrm rot="5400000">
                <a:off x="851834" y="3401965"/>
                <a:ext cx="13613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Popularity</a:t>
                </a:r>
                <a:endParaRPr lang="zh-CN" altLang="en-US" sz="1050" dirty="0"/>
              </a:p>
            </p:txBody>
          </p:sp>
          <p:sp>
            <p:nvSpPr>
              <p:cNvPr id="11" name="箭头: 下 10">
                <a:extLst>
                  <a:ext uri="{FF2B5EF4-FFF2-40B4-BE49-F238E27FC236}">
                    <a16:creationId xmlns:a16="http://schemas.microsoft.com/office/drawing/2014/main" id="{F17075EE-EC63-664B-5777-0B708EEF89A7}"/>
                  </a:ext>
                </a:extLst>
              </p:cNvPr>
              <p:cNvSpPr/>
              <p:nvPr/>
            </p:nvSpPr>
            <p:spPr>
              <a:xfrm rot="1184959">
                <a:off x="2320802" y="3175427"/>
                <a:ext cx="135531" cy="268247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70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7A0AA-A82A-D55D-9580-60CAFAC7A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E84127A-DC3E-0527-8258-11ACC181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7" y="1179149"/>
            <a:ext cx="5009826" cy="266541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F0F1140-F43E-3802-A5BD-85FD410C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497" y="1142359"/>
            <a:ext cx="3811712" cy="28587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52EFB-5D4F-509F-7378-77D3CDAB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3705-FF57-3050-1238-F9A50BBA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87726-6DC9-3768-11B0-9BB382280D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2ECFF-6F2D-1753-4994-5050B7520420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Problem Formulation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FB1B706-2D70-0F12-85E4-FC5FCB3D99F9}"/>
              </a:ext>
            </a:extLst>
          </p:cNvPr>
          <p:cNvSpPr/>
          <p:nvPr/>
        </p:nvSpPr>
        <p:spPr>
          <a:xfrm rot="16200000">
            <a:off x="6623007" y="2794049"/>
            <a:ext cx="219174" cy="2247024"/>
          </a:xfrm>
          <a:prstGeom prst="leftBrace">
            <a:avLst>
              <a:gd name="adj1" fmla="val 8333"/>
              <a:gd name="adj2" fmla="val 502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895E8E5-A2CF-B572-DF4E-902EA08F184F}"/>
              </a:ext>
            </a:extLst>
          </p:cNvPr>
          <p:cNvSpPr/>
          <p:nvPr/>
        </p:nvSpPr>
        <p:spPr>
          <a:xfrm rot="16200000">
            <a:off x="8118201" y="3545879"/>
            <a:ext cx="219174" cy="743364"/>
          </a:xfrm>
          <a:prstGeom prst="leftBrace">
            <a:avLst>
              <a:gd name="adj1" fmla="val 8333"/>
              <a:gd name="adj2" fmla="val 502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 descr="问号 纯色填充">
            <a:extLst>
              <a:ext uri="{FF2B5EF4-FFF2-40B4-BE49-F238E27FC236}">
                <a16:creationId xmlns:a16="http://schemas.microsoft.com/office/drawing/2014/main" id="{C19907E7-8C30-E20A-659B-13C0502D1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6003" y="1686247"/>
            <a:ext cx="457200" cy="4572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8C06F43-6EA5-0565-70D6-26555BDFF518}"/>
              </a:ext>
            </a:extLst>
          </p:cNvPr>
          <p:cNvSpPr txBox="1"/>
          <p:nvPr/>
        </p:nvSpPr>
        <p:spPr>
          <a:xfrm>
            <a:off x="6380455" y="4053155"/>
            <a:ext cx="92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Train set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A7EB3D-852E-5166-100C-902F8F7E2A57}"/>
              </a:ext>
            </a:extLst>
          </p:cNvPr>
          <p:cNvSpPr txBox="1"/>
          <p:nvPr/>
        </p:nvSpPr>
        <p:spPr>
          <a:xfrm>
            <a:off x="7879979" y="4053154"/>
            <a:ext cx="92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 set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3AE105-5394-8B1E-5D81-2091973A8BDE}"/>
              </a:ext>
            </a:extLst>
          </p:cNvPr>
          <p:cNvSpPr txBox="1"/>
          <p:nvPr/>
        </p:nvSpPr>
        <p:spPr>
          <a:xfrm>
            <a:off x="3111937" y="4175800"/>
            <a:ext cx="391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Regression Problem</a:t>
            </a:r>
          </a:p>
        </p:txBody>
      </p:sp>
    </p:spTree>
    <p:extLst>
      <p:ext uri="{BB962C8B-B14F-4D97-AF65-F5344CB8AC3E}">
        <p14:creationId xmlns:p14="http://schemas.microsoft.com/office/powerpoint/2010/main" val="219619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2AE58-8F91-B356-A73F-BA7C88A60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685A7FC-3BF4-D891-F169-836A45A9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592" y="4270567"/>
            <a:ext cx="1401161" cy="53185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ABF3D-E166-B5E1-723A-20821312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6CFC9-936D-F52C-D5BA-1D7F9527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FA158-EADA-9CC6-DEAC-30A3D62DE7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A2C77-5A40-D934-683A-833BE4B2E3D3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Assumption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13B137-CE36-17B9-4E0F-CC80A8994A26}"/>
              </a:ext>
            </a:extLst>
          </p:cNvPr>
          <p:cNvSpPr txBox="1"/>
          <p:nvPr/>
        </p:nvSpPr>
        <p:spPr>
          <a:xfrm>
            <a:off x="518420" y="902614"/>
            <a:ext cx="57077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User promotion positively drives item popularity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External promotion (e.g., sharing) contribute </a:t>
            </a:r>
            <a:r>
              <a:rPr lang="en-US" altLang="zh-CN" sz="2000" b="1" dirty="0">
                <a:solidFill>
                  <a:srgbClr val="FF0000"/>
                </a:solidFill>
              </a:rPr>
              <a:t>positively</a:t>
            </a:r>
            <a:r>
              <a:rPr lang="en-US" altLang="zh-CN" sz="2000" dirty="0"/>
              <a:t> to the item’s view count. These exogenous actions serve as external stimuli that trigger initial exposure and dissemination.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Past views exhibit a time-decaying, self-exciting influence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Previous view events have a lasting impact on future popularity, reflecting the nature of self-exciting processes—where each past event increases the likelihood of future events, even at distant time intervals.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FC3C86-75EF-DAA5-42B7-86D9DC2B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89" y="997116"/>
            <a:ext cx="2415598" cy="17203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F0ACA4-924F-A8F0-3B2E-3C4AF4B29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457" y="2782012"/>
            <a:ext cx="2333730" cy="18808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D5F564D-7088-30E5-E8A4-A517199338C8}"/>
              </a:ext>
            </a:extLst>
          </p:cNvPr>
          <p:cNvSpPr txBox="1"/>
          <p:nvPr/>
        </p:nvSpPr>
        <p:spPr>
          <a:xfrm>
            <a:off x="4091142" y="4368115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ACF: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3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58F7-F370-B210-65D8-0D0C3C4C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C8F76-6CB1-7AC9-B3D9-010DD20F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A5411-3DC7-1149-9C1B-2361690B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85CE4-5A4D-9DAC-3DEC-133C1F8622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F4BC73-26F4-B63B-E8D7-3EE4AF3110B6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968BA8-6A43-54E7-9A33-854A4B69FF3B}"/>
              </a:ext>
            </a:extLst>
          </p:cNvPr>
          <p:cNvSpPr txBox="1"/>
          <p:nvPr/>
        </p:nvSpPr>
        <p:spPr>
          <a:xfrm>
            <a:off x="554765" y="1017681"/>
            <a:ext cx="831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Marked Hawkes Process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self-exciting point process</a:t>
            </a:r>
            <a:r>
              <a:rPr lang="zh-CN" altLang="en-US" sz="2000" b="1" dirty="0"/>
              <a:t>）：</a:t>
            </a:r>
            <a:endParaRPr lang="en-US" altLang="zh-CN" sz="20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B25F37-4410-B9A2-3EEA-46F5CF15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35" y="1483483"/>
            <a:ext cx="3490345" cy="6535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E885CC-A03F-8F13-8F53-F0621B13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9" y="2920339"/>
            <a:ext cx="4119406" cy="5130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6869BB3-3CB7-9911-AEB4-5246F903304C}"/>
              </a:ext>
            </a:extLst>
          </p:cNvPr>
          <p:cNvSpPr txBox="1"/>
          <p:nvPr/>
        </p:nvSpPr>
        <p:spPr>
          <a:xfrm>
            <a:off x="1248310" y="2347868"/>
            <a:ext cx="332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 volume of external promotion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D312B3-1660-E5E9-6EFC-F1E5790E1ECF}"/>
              </a:ext>
            </a:extLst>
          </p:cNvPr>
          <p:cNvSpPr/>
          <p:nvPr/>
        </p:nvSpPr>
        <p:spPr>
          <a:xfrm>
            <a:off x="1756881" y="1483484"/>
            <a:ext cx="375007" cy="4275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8A653D-449D-1DFC-DDAF-24B938ED6FE3}"/>
              </a:ext>
            </a:extLst>
          </p:cNvPr>
          <p:cNvCxnSpPr>
            <a:cxnSpLocks/>
          </p:cNvCxnSpPr>
          <p:nvPr/>
        </p:nvCxnSpPr>
        <p:spPr>
          <a:xfrm flipH="1" flipV="1">
            <a:off x="1941831" y="2016393"/>
            <a:ext cx="118138" cy="33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4879998-83E2-FC6F-18F0-7FAEC2B37CA7}"/>
              </a:ext>
            </a:extLst>
          </p:cNvPr>
          <p:cNvSpPr/>
          <p:nvPr/>
        </p:nvSpPr>
        <p:spPr>
          <a:xfrm>
            <a:off x="2356966" y="1475733"/>
            <a:ext cx="1542077" cy="6535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371DE12-9B71-E637-C40D-25D4831194B2}"/>
              </a:ext>
            </a:extLst>
          </p:cNvPr>
          <p:cNvCxnSpPr>
            <a:cxnSpLocks/>
          </p:cNvCxnSpPr>
          <p:nvPr/>
        </p:nvCxnSpPr>
        <p:spPr>
          <a:xfrm flipH="1">
            <a:off x="3940139" y="1741470"/>
            <a:ext cx="44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6B2DFFD-AE61-2336-E629-2227E50AEC03}"/>
              </a:ext>
            </a:extLst>
          </p:cNvPr>
          <p:cNvSpPr txBox="1"/>
          <p:nvPr/>
        </p:nvSpPr>
        <p:spPr>
          <a:xfrm>
            <a:off x="4424455" y="1378819"/>
            <a:ext cx="193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aggregation</a:t>
            </a:r>
            <a:r>
              <a:rPr lang="zh-CN" altLang="en-US" sz="1400" dirty="0"/>
              <a:t> </a:t>
            </a:r>
            <a:r>
              <a:rPr lang="en-US" altLang="zh-CN" sz="1400" dirty="0"/>
              <a:t>of past events’ impacts on triggering kernel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42BF9DB-8342-9DAA-975A-DA48D6624429}"/>
              </a:ext>
            </a:extLst>
          </p:cNvPr>
          <p:cNvCxnSpPr>
            <a:cxnSpLocks/>
          </p:cNvCxnSpPr>
          <p:nvPr/>
        </p:nvCxnSpPr>
        <p:spPr>
          <a:xfrm flipV="1">
            <a:off x="1008406" y="3318553"/>
            <a:ext cx="748475" cy="44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D53AA86-FBCA-8D7E-914D-A18E602D29E0}"/>
              </a:ext>
            </a:extLst>
          </p:cNvPr>
          <p:cNvSpPr txBox="1"/>
          <p:nvPr/>
        </p:nvSpPr>
        <p:spPr>
          <a:xfrm>
            <a:off x="261749" y="3698100"/>
            <a:ext cx="126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Scalar for video quality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60FB4F-0C1C-78F1-9D98-95919B37B23A}"/>
              </a:ext>
            </a:extLst>
          </p:cNvPr>
          <p:cNvSpPr/>
          <p:nvPr/>
        </p:nvSpPr>
        <p:spPr>
          <a:xfrm>
            <a:off x="1941831" y="3025738"/>
            <a:ext cx="323621" cy="3658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4F8E441-5507-498C-6E49-82CB27B4DB5B}"/>
              </a:ext>
            </a:extLst>
          </p:cNvPr>
          <p:cNvCxnSpPr>
            <a:cxnSpLocks/>
          </p:cNvCxnSpPr>
          <p:nvPr/>
        </p:nvCxnSpPr>
        <p:spPr>
          <a:xfrm flipH="1" flipV="1">
            <a:off x="2059969" y="3436043"/>
            <a:ext cx="71919" cy="33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C936789-B404-20D2-CD5E-C863D3D14692}"/>
              </a:ext>
            </a:extLst>
          </p:cNvPr>
          <p:cNvSpPr txBox="1"/>
          <p:nvPr/>
        </p:nvSpPr>
        <p:spPr>
          <a:xfrm>
            <a:off x="1609981" y="3802738"/>
            <a:ext cx="23096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a nonlinear transformation on </a:t>
            </a:r>
            <a:r>
              <a:rPr lang="en-US" altLang="zh-CN" sz="1400" b="1" dirty="0"/>
              <a:t>event magnitude </a:t>
            </a:r>
            <a:r>
              <a:rPr lang="en-US" altLang="zh-CN" sz="1400" dirty="0"/>
              <a:t>under user influence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7C5A1C-AFF9-5EA9-F75B-A399150C369A}"/>
              </a:ext>
            </a:extLst>
          </p:cNvPr>
          <p:cNvSpPr/>
          <p:nvPr/>
        </p:nvSpPr>
        <p:spPr>
          <a:xfrm>
            <a:off x="2313413" y="3024977"/>
            <a:ext cx="2325369" cy="3658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8BAC158-4CE1-EA11-9DC0-FE21BB7D22D3}"/>
              </a:ext>
            </a:extLst>
          </p:cNvPr>
          <p:cNvCxnSpPr>
            <a:cxnSpLocks/>
          </p:cNvCxnSpPr>
          <p:nvPr/>
        </p:nvCxnSpPr>
        <p:spPr>
          <a:xfrm flipH="1" flipV="1">
            <a:off x="4313841" y="3456925"/>
            <a:ext cx="324941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7B91D87-78B7-BA51-5218-39844492B6B0}"/>
              </a:ext>
            </a:extLst>
          </p:cNvPr>
          <p:cNvSpPr txBox="1"/>
          <p:nvPr/>
        </p:nvSpPr>
        <p:spPr>
          <a:xfrm>
            <a:off x="3825323" y="3704962"/>
            <a:ext cx="2073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power-law</a:t>
            </a:r>
            <a:r>
              <a:rPr lang="en-US" altLang="zh-CN" sz="1400" dirty="0"/>
              <a:t> exponent for time decay impacts</a:t>
            </a:r>
          </a:p>
          <a:p>
            <a:r>
              <a:rPr lang="en-US" altLang="zh-CN" sz="1400" dirty="0"/>
              <a:t>(better than exponential kernel)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55CB37C-77EC-0D5E-5BB5-06C797C2FBA0}"/>
              </a:ext>
            </a:extLst>
          </p:cNvPr>
          <p:cNvSpPr txBox="1"/>
          <p:nvPr/>
        </p:nvSpPr>
        <p:spPr>
          <a:xfrm>
            <a:off x="564115" y="4550866"/>
            <a:ext cx="85798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 b="0" i="0" u="none" strike="noStrike" baseline="0" dirty="0">
                <a:latin typeface="CMR8"/>
              </a:rPr>
              <a:t>S. Mishra, M.-A. </a:t>
            </a:r>
            <a:r>
              <a:rPr lang="en-US" altLang="zh-CN" sz="1100" b="0" i="0" u="none" strike="noStrike" baseline="0" dirty="0" err="1">
                <a:latin typeface="CMR8"/>
              </a:rPr>
              <a:t>Rizoiu</a:t>
            </a:r>
            <a:r>
              <a:rPr lang="en-US" altLang="zh-CN" sz="1100" b="0" i="0" u="none" strike="noStrike" baseline="0" dirty="0">
                <a:latin typeface="CMR8"/>
              </a:rPr>
              <a:t>, and L. Xie. Feature Driven and Point Process Approaches for Popularity Prediction. In </a:t>
            </a:r>
            <a:r>
              <a:rPr lang="pt-BR" altLang="zh-CN" sz="1100" b="0" i="0" u="none" strike="noStrike" baseline="0" dirty="0">
                <a:latin typeface="CMTI8"/>
              </a:rPr>
              <a:t>CIKM ’16</a:t>
            </a:r>
            <a:r>
              <a:rPr lang="pt-BR" altLang="zh-CN" sz="1100" b="0" i="0" u="none" strike="noStrike" baseline="0" dirty="0">
                <a:latin typeface="CMR8"/>
              </a:rPr>
              <a:t>, page 10, 2016.</a:t>
            </a:r>
            <a:endParaRPr lang="zh-CN" altLang="en-US" sz="1100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49A85CE-1C87-1369-285B-C8F33D7A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652" y="2424223"/>
            <a:ext cx="3185524" cy="1966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26B6CE-7635-ACF3-89CA-80E75135BA5D}"/>
              </a:ext>
            </a:extLst>
          </p:cNvPr>
          <p:cNvSpPr/>
          <p:nvPr/>
        </p:nvSpPr>
        <p:spPr>
          <a:xfrm>
            <a:off x="880160" y="1507496"/>
            <a:ext cx="470031" cy="4275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66FC82-DDFC-6E7F-F396-BF63D1F263B9}"/>
              </a:ext>
            </a:extLst>
          </p:cNvPr>
          <p:cNvSpPr txBox="1"/>
          <p:nvPr/>
        </p:nvSpPr>
        <p:spPr>
          <a:xfrm>
            <a:off x="140958" y="2151791"/>
            <a:ext cx="1003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Event rate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557FDD-40E3-F913-A242-19735F72BDA1}"/>
              </a:ext>
            </a:extLst>
          </p:cNvPr>
          <p:cNvCxnSpPr>
            <a:cxnSpLocks/>
          </p:cNvCxnSpPr>
          <p:nvPr/>
        </p:nvCxnSpPr>
        <p:spPr>
          <a:xfrm flipV="1">
            <a:off x="593359" y="1935006"/>
            <a:ext cx="250841" cy="24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6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D954-FBC9-1C07-8D9A-0C0A41B8D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250FB-26AB-EABD-D43E-6180993A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A4E1-F69B-F4A5-E6E8-7FD44C70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21730-1CAC-960B-E096-AE9D419727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C1C788-62C8-6B40-9F93-87A3D5CC97F5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2DBDEA-403E-6DCD-8486-857429F8F2B7}"/>
              </a:ext>
            </a:extLst>
          </p:cNvPr>
          <p:cNvSpPr txBox="1"/>
          <p:nvPr/>
        </p:nvSpPr>
        <p:spPr>
          <a:xfrm>
            <a:off x="504000" y="902614"/>
            <a:ext cx="5946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From </a:t>
            </a:r>
            <a:r>
              <a:rPr lang="en-US" altLang="zh-CN" sz="2000" b="1" dirty="0"/>
              <a:t>Hawkes Process </a:t>
            </a:r>
            <a:r>
              <a:rPr lang="en-US" altLang="zh-CN" sz="2000" dirty="0"/>
              <a:t>to </a:t>
            </a:r>
            <a:r>
              <a:rPr lang="en-US" altLang="zh-CN" sz="2000" b="1" dirty="0"/>
              <a:t>Hawkes Intensity Process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4F817D-5E3E-CEB4-3265-559C4A90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90" y="3800061"/>
            <a:ext cx="2650283" cy="4663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6D92B-A961-9FA4-2CC0-6B601C23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62" y="2338694"/>
            <a:ext cx="4593743" cy="548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3EF8D4-8480-176F-8CA5-C25BCE33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529" y="1230419"/>
            <a:ext cx="4119406" cy="5130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94C7BDD-E520-3E29-FE7C-0A3BF8026548}"/>
              </a:ext>
            </a:extLst>
          </p:cNvPr>
          <p:cNvSpPr txBox="1"/>
          <p:nvPr/>
        </p:nvSpPr>
        <p:spPr>
          <a:xfrm>
            <a:off x="844200" y="2287014"/>
            <a:ext cx="594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Given</a:t>
            </a:r>
            <a:r>
              <a:rPr lang="zh-CN" altLang="en-US" sz="1800" dirty="0"/>
              <a:t>：</a:t>
            </a:r>
            <a:endParaRPr lang="en-US" altLang="zh-CN" sz="1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601AA5-920F-A4F5-AD27-617EC08B9F9A}"/>
              </a:ext>
            </a:extLst>
          </p:cNvPr>
          <p:cNvSpPr/>
          <p:nvPr/>
        </p:nvSpPr>
        <p:spPr>
          <a:xfrm>
            <a:off x="3498351" y="1294544"/>
            <a:ext cx="385280" cy="394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89F671-47FC-0001-A40D-E860568B2AEF}"/>
              </a:ext>
            </a:extLst>
          </p:cNvPr>
          <p:cNvSpPr txBox="1"/>
          <p:nvPr/>
        </p:nvSpPr>
        <p:spPr>
          <a:xfrm>
            <a:off x="1995320" y="1934829"/>
            <a:ext cx="563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Consider the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general distribution </a:t>
            </a:r>
            <a:r>
              <a:rPr lang="en-US" altLang="zh-CN" sz="1600" dirty="0"/>
              <a:t>rather than a single event</a:t>
            </a:r>
            <a:endParaRPr lang="zh-CN" altLang="en-US" sz="16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39C1E51-286E-15C7-991B-E5AB203C6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529" y="2799553"/>
            <a:ext cx="3886635" cy="63715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6368C49-63FA-5E79-E968-47203BFEDFE3}"/>
              </a:ext>
            </a:extLst>
          </p:cNvPr>
          <p:cNvSpPr txBox="1"/>
          <p:nvPr/>
        </p:nvSpPr>
        <p:spPr>
          <a:xfrm>
            <a:off x="844200" y="2887200"/>
            <a:ext cx="594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Follows: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65D2847-CFEB-5C1A-90B4-90F72C3E3CCD}"/>
              </a:ext>
            </a:extLst>
          </p:cNvPr>
          <p:cNvCxnSpPr>
            <a:cxnSpLocks/>
          </p:cNvCxnSpPr>
          <p:nvPr/>
        </p:nvCxnSpPr>
        <p:spPr>
          <a:xfrm flipH="1" flipV="1">
            <a:off x="3780371" y="1753195"/>
            <a:ext cx="221413" cy="18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E98B9F1-F781-E2D9-292D-3583481978EC}"/>
              </a:ext>
            </a:extLst>
          </p:cNvPr>
          <p:cNvSpPr txBox="1"/>
          <p:nvPr/>
        </p:nvSpPr>
        <p:spPr>
          <a:xfrm>
            <a:off x="844200" y="3631807"/>
            <a:ext cx="594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Goal:</a:t>
            </a:r>
            <a:endParaRPr lang="en-US" altLang="zh-CN" sz="1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E790FB6-284F-BB83-5680-35B93B7C793E}"/>
              </a:ext>
            </a:extLst>
          </p:cNvPr>
          <p:cNvSpPr txBox="1"/>
          <p:nvPr/>
        </p:nvSpPr>
        <p:spPr>
          <a:xfrm>
            <a:off x="6790368" y="2909112"/>
            <a:ext cx="142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power-law</a:t>
            </a:r>
            <a:r>
              <a:rPr lang="zh-CN" altLang="en-US" b="1" dirty="0">
                <a:solidFill>
                  <a:srgbClr val="FF0000"/>
                </a:solidFill>
              </a:rPr>
              <a:t>！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DBF108C-1CEF-4836-2327-80C671082E0E}"/>
              </a:ext>
            </a:extLst>
          </p:cNvPr>
          <p:cNvCxnSpPr>
            <a:cxnSpLocks/>
          </p:cNvCxnSpPr>
          <p:nvPr/>
        </p:nvCxnSpPr>
        <p:spPr>
          <a:xfrm flipH="1">
            <a:off x="6183040" y="3123159"/>
            <a:ext cx="59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6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B5C-40AB-FC3A-EB0C-4E0C80DD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78C0E-29CB-8251-C3AB-FF4BABCC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D0400-26B2-EF7F-5852-E717C256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143E0-C3AE-7BC9-DD81-ED3061AAE0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F0305F-A024-5CFE-3250-5DEC05EA9E68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DF5A6B-A50D-2490-F726-CBB5DDE1D148}"/>
              </a:ext>
            </a:extLst>
          </p:cNvPr>
          <p:cNvSpPr txBox="1"/>
          <p:nvPr/>
        </p:nvSpPr>
        <p:spPr>
          <a:xfrm>
            <a:off x="504000" y="902614"/>
            <a:ext cx="594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Hawkes Intensity Process (integral equation)</a:t>
            </a:r>
            <a:r>
              <a:rPr lang="zh-CN" altLang="en-US" sz="1800" b="1" dirty="0"/>
              <a:t>：</a:t>
            </a:r>
            <a:endParaRPr lang="en-US" altLang="zh-CN" sz="1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D2821-B5BF-3815-26A3-6E77B0D2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1" y="1195826"/>
            <a:ext cx="3010371" cy="2071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7D9215-7377-4E97-5B68-BF0A765D0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21" y="3305712"/>
            <a:ext cx="2544164" cy="14086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EEB2CA3-A8C6-4071-7BB1-BCAB3FC47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906" y="1271946"/>
            <a:ext cx="3361508" cy="19553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32C0AB8-60F4-04E6-8C69-AD11D23A1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797" y="3285318"/>
            <a:ext cx="2570226" cy="8423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F2ABBC-47B5-4F2A-A7C2-1E7101346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034" y="3906168"/>
            <a:ext cx="3831302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73337"/>
      </p:ext>
    </p:extLst>
  </p:cSld>
  <p:clrMapOvr>
    <a:masterClrMapping/>
  </p:clrMapOvr>
</p:sld>
</file>

<file path=ppt/theme/theme1.xml><?xml version="1.0" encoding="utf-8"?>
<a:theme xmlns:a="http://schemas.openxmlformats.org/drawingml/2006/main" name="ANU Light">
  <a:themeElements>
    <a:clrScheme name="AN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E830E"/>
      </a:accent1>
      <a:accent2>
        <a:srgbClr val="DFC187"/>
      </a:accent2>
      <a:accent3>
        <a:srgbClr val="F5EDDE"/>
      </a:accent3>
      <a:accent4>
        <a:srgbClr val="BE4E0E"/>
      </a:accent4>
      <a:accent5>
        <a:srgbClr val="CB7352"/>
      </a:accent5>
      <a:accent6>
        <a:srgbClr val="F2DCD4"/>
      </a:accent6>
      <a:hlink>
        <a:srgbClr val="BE830E"/>
      </a:hlink>
      <a:folHlink>
        <a:srgbClr val="BE4E0E"/>
      </a:folHlink>
    </a:clrScheme>
    <a:fontScheme name="ANU">
      <a:majorFont>
        <a:latin typeface="Public Sans"/>
        <a:ea typeface=""/>
        <a:cs typeface=""/>
      </a:majorFont>
      <a:minorFont>
        <a:latin typeface="Public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U_Powerpoint_Light Template 2023" id="{D46EC668-C1E1-3B47-99A5-7810A4AB924D}" vid="{A233C71D-E7D0-0248-A305-B918384771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Notes xmlns="2906fbf8-e47d-4c21-be87-cb09cf1c70cb">DO NOT EDIT. DOWNLOAD FIRST.</Document_x0020_Notes>
    <FAQs xmlns="2906fbf8-e47d-4c21-be87-cb09cf1c70cb"/>
    <TaxCatchAll xmlns="c30e2885-58e1-4e94-9dc7-f83158e7ef28" xsi:nil="true"/>
    <lcf76f155ced4ddcb4097134ff3c332f xmlns="2906fbf8-e47d-4c21-be87-cb09cf1c70cb">
      <Terms xmlns="http://schemas.microsoft.com/office/infopath/2007/PartnerControls"/>
    </lcf76f155ced4ddcb4097134ff3c332f>
    <SharedWithUsers xmlns="cd7196b5-af4d-4b5a-ba66-d723b2d8b01e">
      <UserInfo>
        <DisplayName>Simon Mishricky</DisplayName>
        <AccountId>7743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09AC5283E95468D41B3B02A942082" ma:contentTypeVersion="19" ma:contentTypeDescription="Create a new document." ma:contentTypeScope="" ma:versionID="7f2e8384d118d8eaef106ca47ec0a47f">
  <xsd:schema xmlns:xsd="http://www.w3.org/2001/XMLSchema" xmlns:xs="http://www.w3.org/2001/XMLSchema" xmlns:p="http://schemas.microsoft.com/office/2006/metadata/properties" xmlns:ns2="2906fbf8-e47d-4c21-be87-cb09cf1c70cb" xmlns:ns3="cd7196b5-af4d-4b5a-ba66-d723b2d8b01e" xmlns:ns4="c30e2885-58e1-4e94-9dc7-f83158e7ef28" targetNamespace="http://schemas.microsoft.com/office/2006/metadata/properties" ma:root="true" ma:fieldsID="6e0e3aa426ff2f2f1d0fb66ddb5f5da8" ns2:_="" ns3:_="" ns4:_="">
    <xsd:import namespace="2906fbf8-e47d-4c21-be87-cb09cf1c70cb"/>
    <xsd:import namespace="cd7196b5-af4d-4b5a-ba66-d723b2d8b01e"/>
    <xsd:import namespace="c30e2885-58e1-4e94-9dc7-f83158e7ef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FAQs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ocument_x0020_Notes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6fbf8-e47d-4c21-be87-cb09cf1c7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FAQs" ma:index="10" ma:displayName="FAQs" ma:internalName="FAQs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ocument_x0020_Notes" ma:index="18" ma:displayName="IMPORTANT" ma:description="DO NOT EDIT. DOWNLOAD FIRST" ma:format="Dropdown" ma:internalName="Document_x0020_Notes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0858339-22dc-49f9-bed0-4b2c0ae499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196b5-af4d-4b5a-ba66-d723b2d8b0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e2885-58e1-4e94-9dc7-f83158e7ef28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db2f7b05-bf39-4aaf-b1d5-a18c06a848f2}" ma:internalName="TaxCatchAll" ma:showField="CatchAllData" ma:web="cd7196b5-af4d-4b5a-ba66-d723b2d8b0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42CD11-9905-45C0-AA8E-EE5B79DEFB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55D042-D8B3-4BE3-86DE-6019F96E285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cd7196b5-af4d-4b5a-ba66-d723b2d8b01e"/>
    <ds:schemaRef ds:uri="http://purl.org/dc/dcmitype/"/>
    <ds:schemaRef ds:uri="http://schemas.microsoft.com/office/infopath/2007/PartnerControls"/>
    <ds:schemaRef ds:uri="c30e2885-58e1-4e94-9dc7-f83158e7ef28"/>
    <ds:schemaRef ds:uri="2906fbf8-e47d-4c21-be87-cb09cf1c70cb"/>
  </ds:schemaRefs>
</ds:datastoreItem>
</file>

<file path=customXml/itemProps3.xml><?xml version="1.0" encoding="utf-8"?>
<ds:datastoreItem xmlns:ds="http://schemas.openxmlformats.org/officeDocument/2006/customXml" ds:itemID="{3BA5EC0D-CF27-4D18-9A0A-4108A53A6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06fbf8-e47d-4c21-be87-cb09cf1c70cb"/>
    <ds:schemaRef ds:uri="cd7196b5-af4d-4b5a-ba66-d723b2d8b01e"/>
    <ds:schemaRef ds:uri="c30e2885-58e1-4e94-9dc7-f83158e7e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2340</TotalTime>
  <Words>1107</Words>
  <Application>Microsoft Office PowerPoint</Application>
  <PresentationFormat>全屏显示(16:9)</PresentationFormat>
  <Paragraphs>188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CMBX9</vt:lpstr>
      <vt:lpstr>CMR8</vt:lpstr>
      <vt:lpstr>CMR9</vt:lpstr>
      <vt:lpstr>CMTI8</vt:lpstr>
      <vt:lpstr>CMTT9</vt:lpstr>
      <vt:lpstr>Inter</vt:lpstr>
      <vt:lpstr>Public Sans</vt:lpstr>
      <vt:lpstr>Public Sans Light</vt:lpstr>
      <vt:lpstr>Sofia Pro Light</vt:lpstr>
      <vt:lpstr>Arial</vt:lpstr>
      <vt:lpstr>Calibri</vt:lpstr>
      <vt:lpstr>Times New Roman</vt:lpstr>
      <vt:lpstr>ANU Light</vt:lpstr>
      <vt:lpstr>PowerPoint 演示文稿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Salud Villegas</dc:creator>
  <cp:lastModifiedBy>和 翁</cp:lastModifiedBy>
  <cp:revision>513</cp:revision>
  <dcterms:created xsi:type="dcterms:W3CDTF">2023-07-14T03:34:26Z</dcterms:created>
  <dcterms:modified xsi:type="dcterms:W3CDTF">2025-05-13T09:09:03Z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0x010100EF009AC5283E95468D41B3B02A942082</vt:lpwstr>
  </property>
  <property fmtid="{D5CDD505-2E9C-101B-9397-08002B2CF9AE}" pid="3" name="MediaServiceImageTags">
    <vt:lpwstr/>
  </property>
</Properties>
</file>