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85" r:id="rId2"/>
    <p:sldId id="258" r:id="rId3"/>
    <p:sldId id="401" r:id="rId4"/>
    <p:sldId id="384" r:id="rId5"/>
    <p:sldId id="382" r:id="rId6"/>
    <p:sldId id="389" r:id="rId7"/>
    <p:sldId id="405" r:id="rId8"/>
    <p:sldId id="403" r:id="rId9"/>
    <p:sldId id="390" r:id="rId10"/>
    <p:sldId id="406" r:id="rId11"/>
    <p:sldId id="411" r:id="rId12"/>
    <p:sldId id="412" r:id="rId13"/>
    <p:sldId id="409" r:id="rId14"/>
    <p:sldId id="415" r:id="rId15"/>
    <p:sldId id="413" r:id="rId16"/>
    <p:sldId id="416" r:id="rId17"/>
    <p:sldId id="402" r:id="rId18"/>
    <p:sldId id="407" r:id="rId19"/>
    <p:sldId id="408" r:id="rId20"/>
    <p:sldId id="414" r:id="rId21"/>
    <p:sldId id="387" r:id="rId22"/>
    <p:sldId id="388" r:id="rId23"/>
    <p:sldId id="410" r:id="rId24"/>
    <p:sldId id="391" r:id="rId25"/>
    <p:sldId id="392" r:id="rId26"/>
    <p:sldId id="393" r:id="rId27"/>
    <p:sldId id="394" r:id="rId28"/>
    <p:sldId id="398" r:id="rId29"/>
    <p:sldId id="418" r:id="rId30"/>
    <p:sldId id="400" r:id="rId31"/>
    <p:sldId id="395" r:id="rId32"/>
    <p:sldId id="397" r:id="rId33"/>
    <p:sldId id="419" r:id="rId34"/>
    <p:sldId id="396" r:id="rId35"/>
    <p:sldId id="420" r:id="rId36"/>
    <p:sldId id="421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27D29C9-1E29-4E7E-99E3-2070473DE89A}">
          <p14:sldIdLst>
            <p14:sldId id="385"/>
            <p14:sldId id="258"/>
            <p14:sldId id="401"/>
            <p14:sldId id="384"/>
            <p14:sldId id="382"/>
          </p14:sldIdLst>
        </p14:section>
        <p14:section name="유저정보" id="{B41A3B77-D6D7-47D7-A221-33A368DE285A}">
          <p14:sldIdLst>
            <p14:sldId id="389"/>
            <p14:sldId id="405"/>
            <p14:sldId id="403"/>
          </p14:sldIdLst>
        </p14:section>
        <p14:section name="커뮤니티" id="{2F430733-BDDC-43D4-BEF4-D5DE7CA4863F}">
          <p14:sldIdLst>
            <p14:sldId id="390"/>
            <p14:sldId id="406"/>
            <p14:sldId id="411"/>
            <p14:sldId id="412"/>
            <p14:sldId id="409"/>
            <p14:sldId id="415"/>
          </p14:sldIdLst>
        </p14:section>
        <p14:section name="관리자" id="{FF88855C-A58B-41A4-8963-199A80B70FC8}">
          <p14:sldIdLst>
            <p14:sldId id="413"/>
            <p14:sldId id="416"/>
          </p14:sldIdLst>
        </p14:section>
        <p14:section name="지도" id="{3A4DBBAB-6F6E-461E-9C1A-F5E7FB3876BD}">
          <p14:sldIdLst>
            <p14:sldId id="402"/>
            <p14:sldId id="407"/>
            <p14:sldId id="408"/>
            <p14:sldId id="414"/>
          </p14:sldIdLst>
        </p14:section>
        <p14:section name="API" id="{E4DC1B95-4124-4ECE-BCF2-0EC664563EFE}">
          <p14:sldIdLst>
            <p14:sldId id="387"/>
            <p14:sldId id="388"/>
            <p14:sldId id="410"/>
            <p14:sldId id="391"/>
          </p14:sldIdLst>
        </p14:section>
        <p14:section name="DB" id="{4B47CAA5-B134-4F6D-8A51-0F15794C6FD6}">
          <p14:sldIdLst>
            <p14:sldId id="392"/>
            <p14:sldId id="393"/>
            <p14:sldId id="394"/>
            <p14:sldId id="398"/>
            <p14:sldId id="418"/>
            <p14:sldId id="400"/>
            <p14:sldId id="395"/>
            <p14:sldId id="397"/>
            <p14:sldId id="419"/>
            <p14:sldId id="396"/>
            <p14:sldId id="420"/>
            <p14:sldId id="4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78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B5020BC-59A6-46DF-B6B5-1535F9370B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F5CF24-DC29-4F02-82E6-AA9F14F16D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29D95-E9E3-4552-957F-C7B8CD71DED8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3C370E-D69E-42C1-86C2-EA4D38AD87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C66411-3AB5-4180-BFAA-759EDA1152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41C52-F1BB-4C07-A20E-12CFF5620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918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F0C81-324A-46ED-B73B-81B80D72A858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D15EC-A2B4-4E7E-9559-14A76DF48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6180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9C9F2-7C80-4D0D-A5F8-E0B8089F3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B85C7B-BBD9-47B4-84FB-FC65A22FE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71B02-9346-4F6E-87B4-2BDF06EC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38019-2715-491D-BDB5-51F527AB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E5A94-4F52-45BF-9417-23B3D311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77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CB7E5-576A-497F-AF17-9DD45A61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65194-BD0F-4E72-AF93-06C7542E0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A2162-0040-419C-BFC9-45B95834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30AA4-0B68-408A-8EF4-CD77881D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4ECA6-9F1B-4E99-8013-1F25049F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5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1062A-36C4-4DAA-824B-01EFFAEA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0ED167-4267-46F2-8C81-1A0752D10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7F46F-9F5B-4EFE-9238-E59FD34E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7DBB6-F341-4F3B-83BA-F2FBA294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479A5-3A03-4237-BD24-B218A33A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0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FCF5F-B5DC-48C6-A83D-2B4254F5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D4A13C-B9AD-4E08-A4D5-68606884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509854-FB91-4CC3-9AED-91BFBE61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3D70A8-377E-4421-8D3D-F8BD5EAD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1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화면+상세설명" userDrawn="1">
  <p:cSld name="빈화면+상세설명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Google Shape;24;p46"/>
          <p:cNvGraphicFramePr/>
          <p:nvPr>
            <p:extLst>
              <p:ext uri="{D42A27DB-BD31-4B8C-83A1-F6EECF244321}">
                <p14:modId xmlns:p14="http://schemas.microsoft.com/office/powerpoint/2010/main" val="3814465973"/>
              </p:ext>
            </p:extLst>
          </p:nvPr>
        </p:nvGraphicFramePr>
        <p:xfrm>
          <a:off x="8956086" y="393703"/>
          <a:ext cx="3117375" cy="63928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1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28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oogle Shape;25;p46"/>
          <p:cNvGraphicFramePr/>
          <p:nvPr>
            <p:extLst>
              <p:ext uri="{D42A27DB-BD31-4B8C-83A1-F6EECF244321}">
                <p14:modId xmlns:p14="http://schemas.microsoft.com/office/powerpoint/2010/main" val="705449667"/>
              </p:ext>
            </p:extLst>
          </p:nvPr>
        </p:nvGraphicFramePr>
        <p:xfrm>
          <a:off x="93140" y="393705"/>
          <a:ext cx="8799108" cy="63928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799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28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25" marR="12192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oogle Shape;26;p46"/>
          <p:cNvGraphicFramePr/>
          <p:nvPr>
            <p:extLst>
              <p:ext uri="{D42A27DB-BD31-4B8C-83A1-F6EECF244321}">
                <p14:modId xmlns:p14="http://schemas.microsoft.com/office/powerpoint/2010/main" val="2623342793"/>
              </p:ext>
            </p:extLst>
          </p:nvPr>
        </p:nvGraphicFramePr>
        <p:xfrm>
          <a:off x="95025" y="71427"/>
          <a:ext cx="8797224" cy="2460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24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3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0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작업</a:t>
                      </a:r>
                      <a:r>
                        <a:rPr lang="en-US" sz="9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명</a:t>
                      </a:r>
                      <a:endParaRPr sz="1200" u="none" strike="noStrike" cap="none" dirty="0"/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분류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27;p46"/>
          <p:cNvGraphicFramePr/>
          <p:nvPr>
            <p:extLst>
              <p:ext uri="{D42A27DB-BD31-4B8C-83A1-F6EECF244321}">
                <p14:modId xmlns:p14="http://schemas.microsoft.com/office/powerpoint/2010/main" val="388461848"/>
              </p:ext>
            </p:extLst>
          </p:nvPr>
        </p:nvGraphicFramePr>
        <p:xfrm>
          <a:off x="8956114" y="63502"/>
          <a:ext cx="3117375" cy="2460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9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</a:t>
                      </a:r>
                      <a:r>
                        <a:rPr lang="en-US" alt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200" u="none" strike="noStrike" cap="none" dirty="0"/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780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4">
          <p15:clr>
            <a:srgbClr val="FBAE40"/>
          </p15:clr>
        </p15:guide>
        <p15:guide id="2" pos="443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7CD586-56AD-4647-9398-6BE6D2ED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F5069-21B5-4766-93C8-FF29A2CDF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BA1EC-9C2B-45CD-8777-454D7AB38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35539-0D9D-4F39-A215-82A46FF80F52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D5140-60FD-49E9-BED4-AE827D143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3CB5E-4D52-4C80-B491-A0EFF9506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7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6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55107C5-9EAD-44D4-AD8D-BA0BE4EB57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CFD1F07-6C82-49D2-B25C-7FBBA50B9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B </a:t>
            </a:r>
            <a:r>
              <a:rPr lang="en-US" altLang="ko-KR" dirty="0" err="1">
                <a:solidFill>
                  <a:schemeClr val="bg1"/>
                </a:solidFill>
              </a:rPr>
              <a:t>Travle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94DEFAD6-9020-42DF-8F23-F189C7B54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BE : </a:t>
            </a:r>
            <a:r>
              <a:rPr lang="ko-KR" altLang="en-US" dirty="0" err="1">
                <a:solidFill>
                  <a:schemeClr val="bg1"/>
                </a:solidFill>
              </a:rPr>
              <a:t>김선신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FE : </a:t>
            </a:r>
            <a:r>
              <a:rPr lang="ko-KR" altLang="en-US" dirty="0">
                <a:solidFill>
                  <a:schemeClr val="bg1"/>
                </a:solidFill>
              </a:rPr>
              <a:t>이창수</a:t>
            </a:r>
          </a:p>
        </p:txBody>
      </p:sp>
    </p:spTree>
    <p:extLst>
      <p:ext uri="{BB962C8B-B14F-4D97-AF65-F5344CB8AC3E}">
        <p14:creationId xmlns:p14="http://schemas.microsoft.com/office/powerpoint/2010/main" val="166890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게시글 작성</a:t>
            </a:r>
            <a:r>
              <a:rPr kumimoji="1" lang="en-US" altLang="ko-KR" sz="1000" dirty="0"/>
              <a:t>	</a:t>
            </a:r>
            <a:endParaRPr kumimoji="1" lang="ko-KR" altLang="en-US" sz="10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835211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제목과 내용을 폼형태로 받아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BE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POST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요청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게시글 정보를 받아 데이터베이스에 저장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게시판 페이지로 이동</a:t>
                      </a: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Board-02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87B86-7176-4987-8789-CD2D17889C58}"/>
              </a:ext>
            </a:extLst>
          </p:cNvPr>
          <p:cNvSpPr txBox="1"/>
          <p:nvPr/>
        </p:nvSpPr>
        <p:spPr>
          <a:xfrm>
            <a:off x="3696417" y="32443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게시글 작성</a:t>
            </a:r>
          </a:p>
        </p:txBody>
      </p:sp>
    </p:spTree>
    <p:extLst>
      <p:ext uri="{BB962C8B-B14F-4D97-AF65-F5344CB8AC3E}">
        <p14:creationId xmlns:p14="http://schemas.microsoft.com/office/powerpoint/2010/main" val="3817401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세부 게시글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70521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사용자가 수정버튼 클릭 시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form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형태로 전환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반환받은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JSON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파일을 세부정보로 전시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FE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에서 요청한 해당 게시글의 세부정보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900" dirty="0" err="1">
                          <a:effectLst/>
                          <a:latin typeface="+mn-ea"/>
                          <a:ea typeface="+mn-ea"/>
                        </a:rPr>
                        <a:t>ReplyList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900" dirty="0" err="1">
                          <a:effectLst/>
                          <a:latin typeface="+mn-ea"/>
                          <a:ea typeface="+mn-ea"/>
                        </a:rPr>
                        <a:t>RecommendList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를 반환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없음</a:t>
                      </a: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없음</a:t>
                      </a: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Board-03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87B86-7176-4987-8789-CD2D17889C58}"/>
              </a:ext>
            </a:extLst>
          </p:cNvPr>
          <p:cNvSpPr txBox="1"/>
          <p:nvPr/>
        </p:nvSpPr>
        <p:spPr>
          <a:xfrm>
            <a:off x="3696417" y="32443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세부 게시글</a:t>
            </a:r>
          </a:p>
        </p:txBody>
      </p:sp>
    </p:spTree>
    <p:extLst>
      <p:ext uri="{BB962C8B-B14F-4D97-AF65-F5344CB8AC3E}">
        <p14:creationId xmlns:p14="http://schemas.microsoft.com/office/powerpoint/2010/main" val="702450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게시글 추천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456506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게시글 세부정보 페이지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랜더링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시 </a:t>
                      </a:r>
                      <a:r>
                        <a:rPr lang="en-US" altLang="ko-KR" sz="900" dirty="0" err="1">
                          <a:latin typeface="+mn-ea"/>
                          <a:ea typeface="+mn-ea"/>
                        </a:rPr>
                        <a:t>RecommendList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에서 추천여부를 확인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추천여부에 따라 추천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추천취소로 버튼 변경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사용자가 추천 버튼 클릭 시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BE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에 유저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게시글 정보를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json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형태로 전송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형태로 추천 정보를 받아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에 저장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Board-04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87B86-7176-4987-8789-CD2D17889C58}"/>
              </a:ext>
            </a:extLst>
          </p:cNvPr>
          <p:cNvSpPr txBox="1"/>
          <p:nvPr/>
        </p:nvSpPr>
        <p:spPr>
          <a:xfrm>
            <a:off x="3696417" y="32443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게시글 추천</a:t>
            </a:r>
          </a:p>
        </p:txBody>
      </p:sp>
    </p:spTree>
    <p:extLst>
      <p:ext uri="{BB962C8B-B14F-4D97-AF65-F5344CB8AC3E}">
        <p14:creationId xmlns:p14="http://schemas.microsoft.com/office/powerpoint/2010/main" val="3943758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댓글 작성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46417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게시글에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댓글이 하나도 없을 경우 문구 추가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폼을 통해 댓글을 입력 받아 해당내용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BE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에 전송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반환된 값을 </a:t>
                      </a:r>
                      <a:r>
                        <a:rPr lang="en-US" altLang="ko-KR" sz="900" dirty="0" err="1">
                          <a:latin typeface="+mn-ea"/>
                          <a:ea typeface="+mn-ea"/>
                        </a:rPr>
                        <a:t>ReplyList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에 추가하여 페이지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랜더링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댓글 정보를 받아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에 저장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Board-05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87B86-7176-4987-8789-CD2D17889C58}"/>
              </a:ext>
            </a:extLst>
          </p:cNvPr>
          <p:cNvSpPr txBox="1"/>
          <p:nvPr/>
        </p:nvSpPr>
        <p:spPr>
          <a:xfrm>
            <a:off x="3696417" y="32443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댓글 작성</a:t>
            </a:r>
          </a:p>
        </p:txBody>
      </p:sp>
    </p:spTree>
    <p:extLst>
      <p:ext uri="{BB962C8B-B14F-4D97-AF65-F5344CB8AC3E}">
        <p14:creationId xmlns:p14="http://schemas.microsoft.com/office/powerpoint/2010/main" val="1501796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댓글 수정 및 삭제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332450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>
                          <a:latin typeface="+mn-ea"/>
                          <a:ea typeface="+mn-ea"/>
                        </a:rPr>
                        <a:t>ReplyList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중 사용자가 작성한 댓글에 대하여 수정 및 삭제 버튼 전시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수정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수정폼으로 전환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BE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에 해당 내용 전송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삭제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확인창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이후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BE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에 해당 내용 전송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댓글 정보를 받아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에 반영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Board-06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87B86-7176-4987-8789-CD2D17889C58}"/>
              </a:ext>
            </a:extLst>
          </p:cNvPr>
          <p:cNvSpPr txBox="1"/>
          <p:nvPr/>
        </p:nvSpPr>
        <p:spPr>
          <a:xfrm>
            <a:off x="3696417" y="3244334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댓글 수정 및 삭제</a:t>
            </a:r>
          </a:p>
        </p:txBody>
      </p:sp>
    </p:spTree>
    <p:extLst>
      <p:ext uri="{BB962C8B-B14F-4D97-AF65-F5344CB8AC3E}">
        <p14:creationId xmlns:p14="http://schemas.microsoft.com/office/powerpoint/2010/main" val="3911673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관리자 페이지</a:t>
            </a:r>
            <a:r>
              <a:rPr kumimoji="1" lang="en-US" altLang="ko-KR" sz="1000" dirty="0"/>
              <a:t>	</a:t>
            </a:r>
            <a:endParaRPr kumimoji="1" lang="ko-KR" altLang="en-US" sz="10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765909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+mn-ea"/>
                          <a:ea typeface="+mn-ea"/>
                        </a:rPr>
                        <a:t>BE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에 가입된 유저 정보를 요청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개인정보 보호를 위해 이메일 일부를 가림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User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테이블에 있는 모든 정보를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FE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에 반환</a:t>
                      </a:r>
                      <a:endParaRPr lang="ko-Kore-KR" altLang="ko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Admin-01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87B86-7176-4987-8789-CD2D17889C58}"/>
              </a:ext>
            </a:extLst>
          </p:cNvPr>
          <p:cNvSpPr txBox="1"/>
          <p:nvPr/>
        </p:nvSpPr>
        <p:spPr>
          <a:xfrm>
            <a:off x="3696417" y="32443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2651946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관리자 페이지</a:t>
            </a:r>
            <a:r>
              <a:rPr kumimoji="1" lang="en-US" altLang="ko-KR" sz="1000" dirty="0"/>
              <a:t>	</a:t>
            </a:r>
            <a:endParaRPr kumimoji="1" lang="ko-KR" altLang="en-US" sz="10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923840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유저 행 클릭 시 해당 유저가 작성한 게시글을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개단위로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Pagination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게시글 클릭 시 페이지로 보내줌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ko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Admin-01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87B86-7176-4987-8789-CD2D17889C58}"/>
              </a:ext>
            </a:extLst>
          </p:cNvPr>
          <p:cNvSpPr txBox="1"/>
          <p:nvPr/>
        </p:nvSpPr>
        <p:spPr>
          <a:xfrm>
            <a:off x="3696417" y="3244334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 게시글 확인</a:t>
            </a:r>
          </a:p>
        </p:txBody>
      </p:sp>
    </p:spTree>
    <p:extLst>
      <p:ext uri="{BB962C8B-B14F-4D97-AF65-F5344CB8AC3E}">
        <p14:creationId xmlns:p14="http://schemas.microsoft.com/office/powerpoint/2010/main" val="69824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799091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맵에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명소를 핀형태로 출력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핀 선택 시 상세 정보 출력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맵에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자전거 도로 등급별 색으로 표시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Map-01</a:t>
            </a:r>
            <a:endParaRPr kumimoji="1"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E35CF-7E34-4D90-9666-8DBF699E2149}"/>
              </a:ext>
            </a:extLst>
          </p:cNvPr>
          <p:cNvSpPr txBox="1"/>
          <p:nvPr/>
        </p:nvSpPr>
        <p:spPr>
          <a:xfrm>
            <a:off x="3696417" y="32443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 메인</a:t>
            </a:r>
          </a:p>
        </p:txBody>
      </p:sp>
    </p:spTree>
    <p:extLst>
      <p:ext uri="{BB962C8B-B14F-4D97-AF65-F5344CB8AC3E}">
        <p14:creationId xmlns:p14="http://schemas.microsoft.com/office/powerpoint/2010/main" val="781475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맵에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명소를 핀형태로 출력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핀 선택 시 상세 정보 출력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맵에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자전거 도로 등급별 색으로 표시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Map-01</a:t>
            </a:r>
            <a:endParaRPr kumimoji="1"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E35CF-7E34-4D90-9666-8DBF699E2149}"/>
              </a:ext>
            </a:extLst>
          </p:cNvPr>
          <p:cNvSpPr txBox="1"/>
          <p:nvPr/>
        </p:nvSpPr>
        <p:spPr>
          <a:xfrm>
            <a:off x="3696417" y="32443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 검색</a:t>
            </a:r>
          </a:p>
        </p:txBody>
      </p:sp>
    </p:spTree>
    <p:extLst>
      <p:ext uri="{BB962C8B-B14F-4D97-AF65-F5344CB8AC3E}">
        <p14:creationId xmlns:p14="http://schemas.microsoft.com/office/powerpoint/2010/main" val="891140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관리자 페이지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904385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Admin-01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E35CF-7E34-4D90-9666-8DBF699E2149}"/>
              </a:ext>
            </a:extLst>
          </p:cNvPr>
          <p:cNvSpPr txBox="1"/>
          <p:nvPr/>
        </p:nvSpPr>
        <p:spPr>
          <a:xfrm>
            <a:off x="3696417" y="3244334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관리자의 유저 관리</a:t>
            </a:r>
            <a:r>
              <a:rPr lang="en-US" altLang="ko-KR" dirty="0"/>
              <a:t>(</a:t>
            </a:r>
            <a:r>
              <a:rPr lang="ko-KR" altLang="en-US" dirty="0"/>
              <a:t>댓글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71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146C3-B8B0-406D-84B8-A9D32AF2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C1980-B133-4650-A4DD-E3CADB85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/>
              <a:t>공공 </a:t>
            </a:r>
            <a:r>
              <a:rPr lang="ko-KR" altLang="en-US" dirty="0" err="1"/>
              <a:t>데이터포털</a:t>
            </a:r>
            <a:r>
              <a:rPr lang="en-US" altLang="ko-KR" dirty="0"/>
              <a:t>, </a:t>
            </a:r>
            <a:r>
              <a:rPr lang="ko-KR" altLang="en-US" dirty="0"/>
              <a:t>국가교통 데이터 오픈마켓</a:t>
            </a:r>
            <a:endParaRPr lang="en-US" altLang="ko-KR" dirty="0"/>
          </a:p>
          <a:p>
            <a:r>
              <a:rPr lang="ko-KR" altLang="en-US" dirty="0"/>
              <a:t>내용 </a:t>
            </a:r>
            <a:r>
              <a:rPr lang="en-US" altLang="ko-KR" dirty="0"/>
              <a:t>: “</a:t>
            </a:r>
            <a:r>
              <a:rPr lang="ko-KR" altLang="en-US" dirty="0"/>
              <a:t>자전거를 이용한 부산 여행</a:t>
            </a:r>
            <a:r>
              <a:rPr lang="en-US" altLang="ko-KR" dirty="0"/>
              <a:t>”</a:t>
            </a:r>
            <a:r>
              <a:rPr lang="ko-KR" altLang="en-US" dirty="0"/>
              <a:t> 정보 제공 서비스</a:t>
            </a:r>
            <a:endParaRPr lang="en-US" altLang="ko-KR" dirty="0"/>
          </a:p>
          <a:p>
            <a:r>
              <a:rPr lang="ko-KR" altLang="en-US" dirty="0"/>
              <a:t>주요 컨텐츠</a:t>
            </a:r>
            <a:endParaRPr lang="en-US" altLang="ko-KR" dirty="0"/>
          </a:p>
          <a:p>
            <a:pPr lvl="1"/>
            <a:r>
              <a:rPr lang="ko-KR" altLang="en-US" dirty="0"/>
              <a:t>자전거 대여소</a:t>
            </a:r>
            <a:r>
              <a:rPr lang="en-US" altLang="ko-KR" dirty="0"/>
              <a:t>, </a:t>
            </a:r>
            <a:r>
              <a:rPr lang="ko-KR" altLang="en-US" dirty="0"/>
              <a:t>자전거 도로 제공</a:t>
            </a:r>
            <a:endParaRPr lang="en-US" altLang="ko-KR" dirty="0"/>
          </a:p>
          <a:p>
            <a:pPr lvl="1"/>
            <a:r>
              <a:rPr lang="ko-KR" altLang="en-US" dirty="0"/>
              <a:t>자전거로 접근 가능한 부산 명소 정보 제공</a:t>
            </a:r>
            <a:endParaRPr lang="en-US" altLang="ko-KR" dirty="0"/>
          </a:p>
          <a:p>
            <a:pPr lvl="1"/>
            <a:r>
              <a:rPr lang="ko-KR" altLang="en-US" dirty="0"/>
              <a:t>부산명소 별 추천 및 댓글 기능</a:t>
            </a:r>
          </a:p>
        </p:txBody>
      </p:sp>
    </p:spTree>
    <p:extLst>
      <p:ext uri="{BB962C8B-B14F-4D97-AF65-F5344CB8AC3E}">
        <p14:creationId xmlns:p14="http://schemas.microsoft.com/office/powerpoint/2010/main" val="1322102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관리자 페이지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Admin-01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E35CF-7E34-4D90-9666-8DBF699E2149}"/>
              </a:ext>
            </a:extLst>
          </p:cNvPr>
          <p:cNvSpPr txBox="1"/>
          <p:nvPr/>
        </p:nvSpPr>
        <p:spPr>
          <a:xfrm>
            <a:off x="3696417" y="3244334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관리자의 유저 관리</a:t>
            </a:r>
            <a:r>
              <a:rPr lang="en-US" altLang="ko-KR" dirty="0"/>
              <a:t>(</a:t>
            </a:r>
            <a:r>
              <a:rPr lang="ko-KR" altLang="en-US" dirty="0"/>
              <a:t>게시글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416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REST</a:t>
            </a:r>
            <a:r>
              <a:rPr lang="ko-KR" altLang="en-US" sz="4400" dirty="0"/>
              <a:t> </a:t>
            </a:r>
            <a:r>
              <a:rPr lang="en-US" altLang="ko-KR" sz="4400" dirty="0"/>
              <a:t>API </a:t>
            </a:r>
            <a:r>
              <a:rPr lang="ko-KR" altLang="en-US" sz="4400" dirty="0"/>
              <a:t>명세</a:t>
            </a:r>
          </a:p>
        </p:txBody>
      </p:sp>
    </p:spTree>
    <p:extLst>
      <p:ext uri="{BB962C8B-B14F-4D97-AF65-F5344CB8AC3E}">
        <p14:creationId xmlns:p14="http://schemas.microsoft.com/office/powerpoint/2010/main" val="2891650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BE602C-722B-4F3E-8FAF-32002871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명세 목록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829CBD-FDE1-49C7-8F59-92F9AEE1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63714"/>
              </p:ext>
            </p:extLst>
          </p:nvPr>
        </p:nvGraphicFramePr>
        <p:xfrm>
          <a:off x="1098745" y="1813175"/>
          <a:ext cx="1051560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41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4006392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207154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/auth/signup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Users-01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/auth/</a:t>
                      </a:r>
                      <a:r>
                        <a:rPr lang="en-US" altLang="ko-KR" sz="1200" dirty="0" err="1"/>
                        <a:t>signin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Users-02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/auth/</a:t>
                      </a:r>
                      <a:r>
                        <a:rPr lang="en-US" altLang="ko-KR" sz="1200" dirty="0" err="1"/>
                        <a:t>myinfo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Users-03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PUT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/auth/</a:t>
                      </a:r>
                      <a:r>
                        <a:rPr lang="en-US" altLang="ko-KR" sz="1200" dirty="0" err="1"/>
                        <a:t>myinfo</a:t>
                      </a:r>
                      <a:r>
                        <a:rPr lang="en-US" altLang="ko-KR" sz="1200" dirty="0"/>
                        <a:t>/{id}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내정보</a:t>
                      </a:r>
                      <a:r>
                        <a:rPr lang="ko-KR" altLang="en-US" sz="1200" dirty="0"/>
                        <a:t>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Users-03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/admin/user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관리자 페이지 회원 정보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Admin-01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/admin/user/{</a:t>
                      </a:r>
                      <a:r>
                        <a:rPr lang="en-US" altLang="ko-KR" sz="1200" dirty="0" err="1"/>
                        <a:t>userid</a:t>
                      </a:r>
                      <a:r>
                        <a:rPr lang="en-US" altLang="ko-KR" sz="1200" dirty="0"/>
                        <a:t>}/posts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해당 회원이 작성한 글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Admin-02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857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/admin/user/{</a:t>
                      </a:r>
                      <a:r>
                        <a:rPr lang="en-US" altLang="ko-KR" sz="1200" dirty="0" err="1"/>
                        <a:t>userid</a:t>
                      </a:r>
                      <a:r>
                        <a:rPr lang="en-US" altLang="ko-KR" sz="1200" dirty="0"/>
                        <a:t>}/</a:t>
                      </a:r>
                      <a:r>
                        <a:rPr lang="en-US" altLang="ko-KR" sz="1200" dirty="0" err="1"/>
                        <a:t>replys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해당 회원이 작성한 댓글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Admin-02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394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전체 리스트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Board-01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07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/board/{id}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게시글 세부 정보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Board-02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240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게시글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Board-03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77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PUT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/board/{id}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게시글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Board-04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441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DELETE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/board/{id}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게시글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Board-05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8274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021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BE602C-722B-4F3E-8FAF-32002871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명세 목록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829CBD-FDE1-49C7-8F59-92F9AEE1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939371"/>
              </p:ext>
            </p:extLst>
          </p:nvPr>
        </p:nvGraphicFramePr>
        <p:xfrm>
          <a:off x="1098745" y="1813175"/>
          <a:ext cx="1051560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41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4006392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207154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857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394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07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240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77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441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8274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621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BE602C-722B-4F3E-8FAF-32002871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상세 명세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829CBD-FDE1-49C7-8F59-92F9AEE1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27025"/>
              </p:ext>
            </p:extLst>
          </p:nvPr>
        </p:nvGraphicFramePr>
        <p:xfrm>
          <a:off x="1098745" y="1813175"/>
          <a:ext cx="105156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41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4006392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207154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/auth/</a:t>
                      </a:r>
                      <a:r>
                        <a:rPr lang="en-US" altLang="ko-KR" sz="1200" dirty="0" err="1"/>
                        <a:t>signin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Auth-01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F226905-024C-4372-98B1-33BF7E265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206449"/>
              </p:ext>
            </p:extLst>
          </p:nvPr>
        </p:nvGraphicFramePr>
        <p:xfrm>
          <a:off x="1098744" y="2677343"/>
          <a:ext cx="10515602" cy="375671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21249">
                  <a:extLst>
                    <a:ext uri="{9D8B030D-6E8A-4147-A177-3AD203B41FA5}">
                      <a16:colId xmlns:a16="http://schemas.microsoft.com/office/drawing/2014/main" val="93990522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260905356"/>
                    </a:ext>
                  </a:extLst>
                </a:gridCol>
                <a:gridCol w="6683433">
                  <a:extLst>
                    <a:ext uri="{9D8B030D-6E8A-4147-A177-3AD203B41FA5}">
                      <a16:colId xmlns:a16="http://schemas.microsoft.com/office/drawing/2014/main" val="3484735828"/>
                    </a:ext>
                  </a:extLst>
                </a:gridCol>
                <a:gridCol w="2096273">
                  <a:extLst>
                    <a:ext uri="{9D8B030D-6E8A-4147-A177-3AD203B41FA5}">
                      <a16:colId xmlns:a16="http://schemas.microsoft.com/office/drawing/2014/main" val="663733866"/>
                    </a:ext>
                  </a:extLst>
                </a:gridCol>
              </a:tblGrid>
              <a:tr h="536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1704078"/>
                  </a:ext>
                </a:extLst>
              </a:tr>
              <a:tr h="53667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Request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Line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요청라인 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질의문자열</a:t>
                      </a:r>
                      <a:r>
                        <a:rPr lang="en-US" altLang="ko-KR" sz="1200" b="0" dirty="0"/>
                        <a:t>)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067022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Header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363667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Body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385129"/>
                  </a:ext>
                </a:extLst>
              </a:tr>
              <a:tr h="53667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Response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Line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/>
                        <a:t>응답코드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19766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Header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362431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Body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036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794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Database </a:t>
            </a:r>
            <a:r>
              <a:rPr lang="ko-KR" altLang="en-US" sz="4400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065389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6FAAF22-61D1-41BB-AA19-4022B52A3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24" y="535063"/>
            <a:ext cx="7507652" cy="6226260"/>
          </a:xfrm>
        </p:spPr>
      </p:pic>
    </p:spTree>
    <p:extLst>
      <p:ext uri="{BB962C8B-B14F-4D97-AF65-F5344CB8AC3E}">
        <p14:creationId xmlns:p14="http://schemas.microsoft.com/office/powerpoint/2010/main" val="3097880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</a:t>
            </a:r>
            <a:r>
              <a:rPr lang="ko-KR" altLang="en-US" dirty="0"/>
              <a:t>명세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309500"/>
              </p:ext>
            </p:extLst>
          </p:nvPr>
        </p:nvGraphicFramePr>
        <p:xfrm>
          <a:off x="1073805" y="2444942"/>
          <a:ext cx="8992907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USER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유저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유저 식별자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varchar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password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비밀번호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인코딩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User_role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컨테이너 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 err="1">
                          <a:effectLst/>
                        </a:rPr>
                        <a:t>User_name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유저 닉네임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Email_verified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인증 여부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731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Sign_up_date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Current_timestamp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 일자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7914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754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328"/>
            <a:ext cx="10515600" cy="4351338"/>
          </a:xfrm>
        </p:spPr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167519"/>
              </p:ext>
            </p:extLst>
          </p:nvPr>
        </p:nvGraphicFramePr>
        <p:xfrm>
          <a:off x="1073805" y="993645"/>
          <a:ext cx="899290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VERIFICATION_TOKEN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유저 회원가입 시 이메일 인증 토큰 테이블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토큰 식별자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BIGINT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유저 식별자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EXPIRY_DATE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만료 기간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TOKEN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토큰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680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328"/>
            <a:ext cx="10515600" cy="4351338"/>
          </a:xfrm>
        </p:spPr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/>
        </p:nvGraphicFramePr>
        <p:xfrm>
          <a:off x="1073805" y="993645"/>
          <a:ext cx="899290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BOARD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게시판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BOARD_ID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번호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내용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CREATE_DATE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CURRENT_TIMESTAMP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작성 날짜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제목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(USER)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작성자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VIEWCOUT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조회수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7311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87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49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기능 정의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17" y="1048624"/>
            <a:ext cx="11132190" cy="5128339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ko-KR" altLang="en-US" sz="2000" dirty="0"/>
              <a:t>로그인 </a:t>
            </a:r>
            <a:r>
              <a:rPr lang="en-US" altLang="ko-KR" sz="2000" dirty="0"/>
              <a:t>: </a:t>
            </a:r>
            <a:r>
              <a:rPr lang="ko-KR" altLang="en-US" sz="2000" dirty="0"/>
              <a:t>회원가입</a:t>
            </a:r>
            <a:r>
              <a:rPr lang="en-US" altLang="ko-KR" sz="2000" dirty="0"/>
              <a:t>, </a:t>
            </a:r>
            <a:r>
              <a:rPr lang="ko-KR" altLang="en-US" sz="2000" dirty="0"/>
              <a:t>로그인 시에만 게시판 시용 가능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게시판 </a:t>
            </a:r>
            <a:r>
              <a:rPr lang="en-US" altLang="ko-KR" sz="2000" dirty="0"/>
              <a:t>: </a:t>
            </a:r>
            <a:r>
              <a:rPr lang="ko-KR" altLang="en-US" sz="2000" dirty="0"/>
              <a:t>명소</a:t>
            </a:r>
            <a:r>
              <a:rPr lang="en-US" altLang="ko-KR" sz="2000" dirty="0"/>
              <a:t>, </a:t>
            </a:r>
            <a:r>
              <a:rPr lang="ko-KR" altLang="en-US" sz="2000" dirty="0"/>
              <a:t>맛집</a:t>
            </a:r>
            <a:r>
              <a:rPr lang="en-US" altLang="ko-KR" sz="2000" dirty="0"/>
              <a:t>, </a:t>
            </a:r>
            <a:r>
              <a:rPr lang="ko-KR" altLang="en-US" sz="2000" dirty="0"/>
              <a:t>통행정보 등을 </a:t>
            </a:r>
            <a:r>
              <a:rPr lang="en-US" altLang="ko-KR" sz="2000" dirty="0"/>
              <a:t>‘</a:t>
            </a:r>
            <a:r>
              <a:rPr lang="ko-KR" altLang="en-US" sz="2000" dirty="0"/>
              <a:t>좋아요</a:t>
            </a:r>
            <a:r>
              <a:rPr lang="en-US" altLang="ko-KR" sz="2000" dirty="0"/>
              <a:t>’</a:t>
            </a:r>
            <a:r>
              <a:rPr lang="ko-KR" altLang="en-US" sz="2000" dirty="0"/>
              <a:t> 표시</a:t>
            </a:r>
            <a:r>
              <a:rPr lang="en-US" altLang="ko-KR" sz="2000" dirty="0"/>
              <a:t>, </a:t>
            </a:r>
            <a:r>
              <a:rPr lang="ko-KR" altLang="en-US" sz="2000" dirty="0"/>
              <a:t>리뷰 기능 </a:t>
            </a:r>
            <a:r>
              <a:rPr lang="en-US" altLang="ko-KR" sz="2000" dirty="0"/>
              <a:t>– </a:t>
            </a:r>
            <a:r>
              <a:rPr lang="ko-KR" altLang="en-US" sz="2000" dirty="0"/>
              <a:t>로그인 시에만 가능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지도 </a:t>
            </a:r>
            <a:r>
              <a:rPr lang="en-US" altLang="ko-KR" sz="2000" dirty="0"/>
              <a:t>: </a:t>
            </a:r>
            <a:r>
              <a:rPr lang="ko-KR" altLang="en-US" sz="2000" dirty="0"/>
              <a:t>지도에</a:t>
            </a:r>
            <a:r>
              <a:rPr lang="en-US" altLang="ko-KR" sz="2000" dirty="0"/>
              <a:t> </a:t>
            </a:r>
            <a:r>
              <a:rPr lang="ko-KR" altLang="en-US" sz="2000" dirty="0"/>
              <a:t>부산 명소</a:t>
            </a:r>
            <a:r>
              <a:rPr lang="en-US" altLang="ko-KR" sz="2000" dirty="0"/>
              <a:t>, </a:t>
            </a:r>
            <a:r>
              <a:rPr lang="ko-KR" altLang="en-US" sz="2000" dirty="0"/>
              <a:t>맛집을 좌표로 표시 </a:t>
            </a:r>
            <a:r>
              <a:rPr lang="en-US" altLang="ko-KR" sz="2000" dirty="0"/>
              <a:t>, </a:t>
            </a:r>
            <a:r>
              <a:rPr lang="ko-KR" altLang="en-US" sz="2000" dirty="0"/>
              <a:t>현재 위치에서 부터 자전거 통행로 표시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검색 </a:t>
            </a:r>
            <a:r>
              <a:rPr lang="en-US" altLang="ko-KR" sz="2000" dirty="0"/>
              <a:t>: </a:t>
            </a:r>
            <a:r>
              <a:rPr lang="ko-KR" altLang="en-US" sz="2000" dirty="0"/>
              <a:t>가고 싶은 명소나 맛집 검색 기능 </a:t>
            </a:r>
            <a:r>
              <a:rPr lang="en-US" altLang="ko-KR" sz="2000" dirty="0"/>
              <a:t>– </a:t>
            </a:r>
            <a:r>
              <a:rPr lang="ko-KR" altLang="en-US" sz="2000" dirty="0"/>
              <a:t>검색 시 지도에 표시</a:t>
            </a:r>
            <a:r>
              <a:rPr lang="en-US" altLang="ko-KR" sz="2000" dirty="0"/>
              <a:t>, </a:t>
            </a:r>
            <a:r>
              <a:rPr lang="ko-KR" altLang="en-US" sz="2000" dirty="0"/>
              <a:t>정보 제공</a:t>
            </a:r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94955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328"/>
            <a:ext cx="10515600" cy="4351338"/>
          </a:xfrm>
        </p:spPr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504367"/>
              </p:ext>
            </p:extLst>
          </p:nvPr>
        </p:nvGraphicFramePr>
        <p:xfrm>
          <a:off x="1073805" y="993645"/>
          <a:ext cx="899290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REPLY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게시판 댓글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REPLY_ID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식별자 번호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내용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CREATE_DATE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CURRENT_TIMESTAMP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 날짜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BOARD_ID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(BOARD)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(USER)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2282263E-A525-4941-89A2-C87843BDD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260966"/>
              </p:ext>
            </p:extLst>
          </p:nvPr>
        </p:nvGraphicFramePr>
        <p:xfrm>
          <a:off x="1073805" y="4208842"/>
          <a:ext cx="899290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RECOMMEND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게시판 추천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RECOMMEND_ID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식별자 번호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BOARD_ID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(BOARD)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(USER)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202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328"/>
            <a:ext cx="10515600" cy="4351338"/>
          </a:xfrm>
        </p:spPr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765385"/>
              </p:ext>
            </p:extLst>
          </p:nvPr>
        </p:nvGraphicFramePr>
        <p:xfrm>
          <a:off x="1073805" y="993645"/>
          <a:ext cx="899290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ROAD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자전거 도로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자전거 도로 식별자 정보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CTY_CD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(CITY)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지역구 단위 정보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RD_NM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 이름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쾌적함 정도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GEOMETRY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LINESTRING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 위치 정보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LENGTH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 길이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7311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790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328"/>
            <a:ext cx="10515600" cy="4351338"/>
          </a:xfrm>
        </p:spPr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765156"/>
              </p:ext>
            </p:extLst>
          </p:nvPr>
        </p:nvGraphicFramePr>
        <p:xfrm>
          <a:off x="1073805" y="993645"/>
          <a:ext cx="8992907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RESTAURANT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맛집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RT_ID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맛집 식별자 정보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ADDRESS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맛집 세부 정보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105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MAIN_IMG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맛집 메인 이미지 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277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TUMBNAIL_IMG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맛집 썸네일 이미지 주소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RT_NAME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식당 명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식당 위치 좌표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731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USAGE_DAY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 시간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247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CTY_CD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BIGINT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(CITY)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지역구 단위 정보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9847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139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328"/>
            <a:ext cx="10515600" cy="4351338"/>
          </a:xfrm>
        </p:spPr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204516"/>
              </p:ext>
            </p:extLst>
          </p:nvPr>
        </p:nvGraphicFramePr>
        <p:xfrm>
          <a:off x="1073805" y="993645"/>
          <a:ext cx="899290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RESTAURANT_REPLY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맛집 리뷰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REPLY_ID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식별자 번호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내용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CREATE_DATE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CURRENT_TIMESTAMP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 날짜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RES_ID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en-US" altLang="ko-KR" sz="1050" u="none" strike="noStrike" dirty="0">
                          <a:effectLst/>
                        </a:rPr>
                        <a:t>RESTAURANT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맛집 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(USER)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2282263E-A525-4941-89A2-C87843BDD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479563"/>
              </p:ext>
            </p:extLst>
          </p:nvPr>
        </p:nvGraphicFramePr>
        <p:xfrm>
          <a:off x="1073805" y="4208842"/>
          <a:ext cx="899290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RESTAURANT_RECOMMEND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맛집 추천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RECOMMEND_ID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식별자 번호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RES_ID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en-US" altLang="ko-KR" sz="1050" u="none" strike="noStrike" dirty="0">
                          <a:effectLst/>
                        </a:rPr>
                        <a:t>RESTAURANT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맛집 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(USER)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976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328"/>
            <a:ext cx="10515600" cy="4351338"/>
          </a:xfrm>
        </p:spPr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65311"/>
              </p:ext>
            </p:extLst>
          </p:nvPr>
        </p:nvGraphicFramePr>
        <p:xfrm>
          <a:off x="1073805" y="993645"/>
          <a:ext cx="8992907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SIGHT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관광명소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SIGHT_ID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BIGINT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명소 식별자 정보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명소 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309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명소에 대한 자세한 설명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452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HOMPAGE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 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862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MAIN_IMG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이미지 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99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명소 위치 정보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896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명소 이름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altLang="ko-KR" sz="1100" dirty="0"/>
                        <a:t>THUMBNAIL_IMG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썸네일 이미지 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CTY_CD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BIGINT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(CITY)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지역구 단위 정보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161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860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328"/>
            <a:ext cx="10515600" cy="4351338"/>
          </a:xfrm>
        </p:spPr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72193"/>
              </p:ext>
            </p:extLst>
          </p:nvPr>
        </p:nvGraphicFramePr>
        <p:xfrm>
          <a:off x="1073805" y="993645"/>
          <a:ext cx="899290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SIGHT_REPLY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명소 리뷰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REPLY_ID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식별자 번호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내용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CREATE_DATE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CURRENT_TIMESTAMP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 날짜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SIGHT_ID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en-US" altLang="ko-KR" sz="1050" u="none" strike="noStrike" dirty="0">
                          <a:effectLst/>
                        </a:rPr>
                        <a:t>SIGHT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명소 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(USER)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2282263E-A525-4941-89A2-C87843BDD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590681"/>
              </p:ext>
            </p:extLst>
          </p:nvPr>
        </p:nvGraphicFramePr>
        <p:xfrm>
          <a:off x="1073805" y="4208842"/>
          <a:ext cx="899290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SIGHT_RECOMMEND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명소 추천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RECOMMEND_ID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식별자 번호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SIGHT_ID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en-US" altLang="ko-KR" sz="1050" u="none" strike="noStrike" dirty="0">
                          <a:effectLst/>
                        </a:rPr>
                        <a:t>SIGHT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명소 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(USER)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505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328"/>
            <a:ext cx="10515600" cy="4351338"/>
          </a:xfrm>
        </p:spPr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28362"/>
              </p:ext>
            </p:extLst>
          </p:nvPr>
        </p:nvGraphicFramePr>
        <p:xfrm>
          <a:off x="1073805" y="993645"/>
          <a:ext cx="899290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CITY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지역구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CTY_CD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BIGINT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지역구 행정 번호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CTY_NM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지역구 이름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3094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5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" y="-84051"/>
            <a:ext cx="10515600" cy="1325563"/>
          </a:xfrm>
        </p:spPr>
        <p:txBody>
          <a:bodyPr/>
          <a:lstStyle/>
          <a:p>
            <a:r>
              <a:rPr lang="ko-KR" altLang="en-US" dirty="0"/>
              <a:t>시스템 구성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AF0860-7FA5-4338-8A8F-35070637D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7" y="2938575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618ACED-613F-4694-A7BE-7A3A18A7B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981" y="3983456"/>
            <a:ext cx="1052069" cy="108000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C1330E9-6B74-417D-8A00-94E0D1F3B772}"/>
              </a:ext>
            </a:extLst>
          </p:cNvPr>
          <p:cNvSpPr/>
          <p:nvPr/>
        </p:nvSpPr>
        <p:spPr>
          <a:xfrm>
            <a:off x="6778696" y="1877825"/>
            <a:ext cx="1800000" cy="36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2C44C6-6398-4024-90C2-0D1F2177B12D}"/>
              </a:ext>
            </a:extLst>
          </p:cNvPr>
          <p:cNvSpPr/>
          <p:nvPr/>
        </p:nvSpPr>
        <p:spPr>
          <a:xfrm>
            <a:off x="7147537" y="1653235"/>
            <a:ext cx="1080000" cy="449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endParaRPr lang="ko-KR" altLang="en-US" sz="3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30976A1-BEDC-43F5-BD22-3F0257A4D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696" y="2229758"/>
            <a:ext cx="1080000" cy="108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A2E5CA5-FE42-4315-A489-B365858D5A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7" r="6057"/>
          <a:stretch/>
        </p:blipFill>
        <p:spPr>
          <a:xfrm>
            <a:off x="7138696" y="3983456"/>
            <a:ext cx="1138989" cy="1080000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0D56444-4503-4E26-BACC-E30FC51F2934}"/>
              </a:ext>
            </a:extLst>
          </p:cNvPr>
          <p:cNvSpPr/>
          <p:nvPr/>
        </p:nvSpPr>
        <p:spPr>
          <a:xfrm>
            <a:off x="3532356" y="1877827"/>
            <a:ext cx="1800000" cy="359999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218727-D363-497B-96D5-9F1FB1A8238E}"/>
              </a:ext>
            </a:extLst>
          </p:cNvPr>
          <p:cNvSpPr/>
          <p:nvPr/>
        </p:nvSpPr>
        <p:spPr>
          <a:xfrm>
            <a:off x="3862863" y="1653236"/>
            <a:ext cx="1080000" cy="449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endParaRPr lang="ko-KR" altLang="en-US" sz="48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1DD0E06-AD00-4F13-9D3F-DA6451ABB3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56" y="2237827"/>
            <a:ext cx="1080000" cy="1080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A83EB21-2AA5-4434-9325-462A9D7B2E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359" y="2938956"/>
            <a:ext cx="1324800" cy="1324800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725A8DB-0C7D-45EE-9B5F-82B2F8E1A899}"/>
              </a:ext>
            </a:extLst>
          </p:cNvPr>
          <p:cNvCxnSpPr>
            <a:cxnSpLocks/>
          </p:cNvCxnSpPr>
          <p:nvPr/>
        </p:nvCxnSpPr>
        <p:spPr>
          <a:xfrm>
            <a:off x="5590974" y="3767021"/>
            <a:ext cx="902189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E4E7C8C-CEE5-4338-8794-55E4E397B3D9}"/>
              </a:ext>
            </a:extLst>
          </p:cNvPr>
          <p:cNvSpPr/>
          <p:nvPr/>
        </p:nvSpPr>
        <p:spPr>
          <a:xfrm>
            <a:off x="9181488" y="1444619"/>
            <a:ext cx="1025236" cy="106757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A7E288B-378A-464E-8E0B-A2943C672508}"/>
              </a:ext>
            </a:extLst>
          </p:cNvPr>
          <p:cNvCxnSpPr>
            <a:cxnSpLocks/>
          </p:cNvCxnSpPr>
          <p:nvPr/>
        </p:nvCxnSpPr>
        <p:spPr>
          <a:xfrm>
            <a:off x="2219701" y="3768401"/>
            <a:ext cx="902189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DCBAD40-B0F2-4499-AD8B-F73343F9C600}"/>
              </a:ext>
            </a:extLst>
          </p:cNvPr>
          <p:cNvCxnSpPr>
            <a:cxnSpLocks/>
          </p:cNvCxnSpPr>
          <p:nvPr/>
        </p:nvCxnSpPr>
        <p:spPr>
          <a:xfrm flipV="1">
            <a:off x="8953010" y="3983456"/>
            <a:ext cx="920663" cy="54000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287E491-8A89-45E4-8326-4AAA26156E75}"/>
              </a:ext>
            </a:extLst>
          </p:cNvPr>
          <p:cNvCxnSpPr>
            <a:cxnSpLocks/>
          </p:cNvCxnSpPr>
          <p:nvPr/>
        </p:nvCxnSpPr>
        <p:spPr>
          <a:xfrm>
            <a:off x="8938696" y="2769758"/>
            <a:ext cx="920663" cy="54000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C622530-7F7E-4191-99D0-9D2BE6E2C59C}"/>
              </a:ext>
            </a:extLst>
          </p:cNvPr>
          <p:cNvSpPr/>
          <p:nvPr/>
        </p:nvSpPr>
        <p:spPr>
          <a:xfrm>
            <a:off x="604493" y="4253456"/>
            <a:ext cx="1138989" cy="449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ko-KR" altLang="en-US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19B1734-34A7-4506-9DA1-3ADCC96AF94A}"/>
              </a:ext>
            </a:extLst>
          </p:cNvPr>
          <p:cNvSpPr/>
          <p:nvPr/>
        </p:nvSpPr>
        <p:spPr>
          <a:xfrm>
            <a:off x="10312264" y="4298866"/>
            <a:ext cx="1138989" cy="449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lang="ko-KR" altLang="en-US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6BD6D3-230F-4996-B976-AE60293C2827}"/>
              </a:ext>
            </a:extLst>
          </p:cNvPr>
          <p:cNvSpPr txBox="1"/>
          <p:nvPr/>
        </p:nvSpPr>
        <p:spPr>
          <a:xfrm>
            <a:off x="8994336" y="1716798"/>
            <a:ext cx="1399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JPA</a:t>
            </a:r>
            <a:r>
              <a:rPr lang="ko-KR" altLang="en-US" sz="1400" dirty="0"/>
              <a:t>를 통해</a:t>
            </a:r>
            <a:endParaRPr lang="en-US" altLang="ko-KR" sz="1400" dirty="0"/>
          </a:p>
          <a:p>
            <a:pPr algn="ctr"/>
            <a:r>
              <a:rPr lang="ko-KR" altLang="en-US" sz="1400" dirty="0"/>
              <a:t> </a:t>
            </a:r>
            <a:r>
              <a:rPr lang="en-US" altLang="ko-KR" sz="1400" dirty="0"/>
              <a:t>DB </a:t>
            </a:r>
            <a:r>
              <a:rPr lang="ko-KR" altLang="en-US" sz="1400" dirty="0"/>
              <a:t>조작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400C921-556E-47DB-A7BF-C3F36AA3B3AD}"/>
              </a:ext>
            </a:extLst>
          </p:cNvPr>
          <p:cNvSpPr/>
          <p:nvPr/>
        </p:nvSpPr>
        <p:spPr>
          <a:xfrm>
            <a:off x="9238083" y="4529666"/>
            <a:ext cx="1025236" cy="106757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C54424-3AAF-44DE-84CC-A49F09F28141}"/>
              </a:ext>
            </a:extLst>
          </p:cNvPr>
          <p:cNvSpPr txBox="1"/>
          <p:nvPr/>
        </p:nvSpPr>
        <p:spPr>
          <a:xfrm>
            <a:off x="9050931" y="4801845"/>
            <a:ext cx="1399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데이터 삽입</a:t>
            </a:r>
            <a:endParaRPr lang="en-US" altLang="ko-KR" sz="1400" dirty="0"/>
          </a:p>
          <a:p>
            <a:pPr algn="ctr"/>
            <a:r>
              <a:rPr lang="ko-KR" altLang="en-US" sz="1400" dirty="0"/>
              <a:t>및 관리</a:t>
            </a:r>
            <a:endParaRPr lang="en-US" altLang="ko-KR" sz="14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6F0B4AF-AC38-4875-B643-41E77017E735}"/>
              </a:ext>
            </a:extLst>
          </p:cNvPr>
          <p:cNvSpPr/>
          <p:nvPr/>
        </p:nvSpPr>
        <p:spPr>
          <a:xfrm>
            <a:off x="5590974" y="2227221"/>
            <a:ext cx="1025236" cy="106757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658E4A-1C80-48D9-8622-72B10AA08E06}"/>
              </a:ext>
            </a:extLst>
          </p:cNvPr>
          <p:cNvSpPr txBox="1"/>
          <p:nvPr/>
        </p:nvSpPr>
        <p:spPr>
          <a:xfrm>
            <a:off x="5403821" y="2283956"/>
            <a:ext cx="13995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RESTful API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algn="ctr"/>
            <a:r>
              <a:rPr lang="ko-KR" altLang="en-US" sz="1400" dirty="0"/>
              <a:t>→ </a:t>
            </a:r>
            <a:endParaRPr lang="en-US" altLang="ko-KR" sz="1400" dirty="0"/>
          </a:p>
          <a:p>
            <a:pPr algn="ctr"/>
            <a:r>
              <a:rPr lang="en-US" altLang="ko-KR" sz="1400" dirty="0"/>
              <a:t>JSON</a:t>
            </a:r>
            <a:r>
              <a:rPr lang="ko-KR" altLang="en-US" sz="1400" dirty="0"/>
              <a:t>형태</a:t>
            </a:r>
            <a:endParaRPr lang="en-US" altLang="ko-KR" sz="1400" dirty="0"/>
          </a:p>
          <a:p>
            <a:pPr algn="ctr"/>
            <a:r>
              <a:rPr lang="ko-KR" altLang="en-US" sz="1400" dirty="0"/>
              <a:t>로 통신</a:t>
            </a:r>
            <a:endParaRPr lang="en-US" altLang="ko-KR" sz="1400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8F7493A-DB30-4403-A0D7-8C4D7C5707AB}"/>
              </a:ext>
            </a:extLst>
          </p:cNvPr>
          <p:cNvSpPr/>
          <p:nvPr/>
        </p:nvSpPr>
        <p:spPr>
          <a:xfrm>
            <a:off x="2185988" y="2186249"/>
            <a:ext cx="1025236" cy="106757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E028D5-BB36-4ED1-B60F-E1E75B2E7FF6}"/>
              </a:ext>
            </a:extLst>
          </p:cNvPr>
          <p:cNvSpPr txBox="1"/>
          <p:nvPr/>
        </p:nvSpPr>
        <p:spPr>
          <a:xfrm>
            <a:off x="1998835" y="2344477"/>
            <a:ext cx="13995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페이지 및 </a:t>
            </a:r>
            <a:endParaRPr lang="en-US" altLang="ko-KR" sz="1400" dirty="0"/>
          </a:p>
          <a:p>
            <a:pPr algn="ctr"/>
            <a:r>
              <a:rPr lang="ko-KR" altLang="en-US" sz="1400" dirty="0"/>
              <a:t>지도 서비스</a:t>
            </a:r>
            <a:endParaRPr lang="en-US" altLang="ko-KR" sz="1400" dirty="0"/>
          </a:p>
          <a:p>
            <a:pPr algn="ctr"/>
            <a:r>
              <a:rPr lang="ko-KR" altLang="en-US" sz="1400" dirty="0"/>
              <a:t>제공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5966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화면 설계서</a:t>
            </a:r>
          </a:p>
        </p:txBody>
      </p:sp>
    </p:spTree>
    <p:extLst>
      <p:ext uri="{BB962C8B-B14F-4D97-AF65-F5344CB8AC3E}">
        <p14:creationId xmlns:p14="http://schemas.microsoft.com/office/powerpoint/2010/main" val="170814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83277" y="70517"/>
            <a:ext cx="3238847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1000" dirty="0" err="1"/>
              <a:t>signin</a:t>
            </a:r>
            <a:r>
              <a:rPr kumimoji="1" lang="en-US" altLang="ko-KR" sz="1000" dirty="0"/>
              <a:t> : </a:t>
            </a:r>
            <a:r>
              <a:rPr kumimoji="1" lang="ko-KR" altLang="en-US" sz="1000" dirty="0"/>
              <a:t>회원가입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3872757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63395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가입에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필요한 항목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이메일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350460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아이디 유효성 검사</a:t>
                      </a:r>
                      <a:br>
                        <a:rPr lang="en-US" altLang="ko-KR" sz="900" dirty="0">
                          <a:latin typeface="+mn-ea"/>
                          <a:ea typeface="+mn-ea"/>
                        </a:rPr>
                      </a:b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@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29916"/>
                  </a:ext>
                </a:extLst>
              </a:tr>
              <a:tr h="633954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유효성 검사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특수문자 포함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공백 없음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8~20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672611"/>
                  </a:ext>
                </a:extLst>
              </a:tr>
              <a:tr h="5418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회원정보를 받아 데이터베이스에 저장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회원정보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이메일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),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이름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비밀번호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7422F50D-E9AA-460A-B70B-85E4E5AA935E}"/>
              </a:ext>
            </a:extLst>
          </p:cNvPr>
          <p:cNvSpPr txBox="1">
            <a:spLocks/>
          </p:cNvSpPr>
          <p:nvPr/>
        </p:nvSpPr>
        <p:spPr>
          <a:xfrm>
            <a:off x="5770703" y="70517"/>
            <a:ext cx="3117375" cy="237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  <a:endParaRPr kumimoji="1" lang="ko-Kore-KR" altLang="en-US" sz="1000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43ED692A-EB5D-4471-9574-AA684563BB77}"/>
              </a:ext>
            </a:extLst>
          </p:cNvPr>
          <p:cNvSpPr txBox="1">
            <a:spLocks/>
          </p:cNvSpPr>
          <p:nvPr/>
        </p:nvSpPr>
        <p:spPr>
          <a:xfrm>
            <a:off x="10513808" y="61859"/>
            <a:ext cx="1550917" cy="2460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1000" dirty="0"/>
              <a:t>Users-01</a:t>
            </a:r>
            <a:endParaRPr kumimoji="1" lang="ko-Kore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54FD4-9E6F-426C-813C-75CFFCAE9AB7}"/>
              </a:ext>
            </a:extLst>
          </p:cNvPr>
          <p:cNvSpPr txBox="1"/>
          <p:nvPr/>
        </p:nvSpPr>
        <p:spPr>
          <a:xfrm>
            <a:off x="3696417" y="32443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화면</a:t>
            </a:r>
          </a:p>
        </p:txBody>
      </p:sp>
    </p:spTree>
    <p:extLst>
      <p:ext uri="{BB962C8B-B14F-4D97-AF65-F5344CB8AC3E}">
        <p14:creationId xmlns:p14="http://schemas.microsoft.com/office/powerpoint/2010/main" val="1344252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83277" y="70517"/>
            <a:ext cx="3238847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1000" dirty="0"/>
              <a:t>login : </a:t>
            </a:r>
            <a:r>
              <a:rPr kumimoji="1" lang="ko-KR" altLang="en-US" sz="1000" dirty="0"/>
              <a:t>로그인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307904"/>
              </p:ext>
            </p:extLst>
          </p:nvPr>
        </p:nvGraphicFramePr>
        <p:xfrm>
          <a:off x="8962892" y="405819"/>
          <a:ext cx="3101833" cy="490556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서비스 이용을 위한 로그인</a:t>
                      </a: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633954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에</a:t>
                      </a:r>
                      <a:r>
                        <a:rPr lang="ko-KR" altLang="en-US" sz="9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필요한 항목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이메일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350460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아이디 유효성 검사</a:t>
                      </a:r>
                      <a:br>
                        <a:rPr lang="en-US" altLang="ko-KR" sz="900" dirty="0">
                          <a:latin typeface="+mn-ea"/>
                          <a:ea typeface="+mn-ea"/>
                        </a:rPr>
                      </a:b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@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29916"/>
                  </a:ext>
                </a:extLst>
              </a:tr>
              <a:tr h="633954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유효성 검사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특수문자 포함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공백 없음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8~20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672611"/>
                  </a:ext>
                </a:extLst>
              </a:tr>
              <a:tr h="633954">
                <a:tc vMerge="1">
                  <a:txBody>
                    <a:bodyPr/>
                    <a:lstStyle/>
                    <a:p>
                      <a:pPr algn="ctr"/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4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BE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에서 정보 반환 시 </a:t>
                      </a:r>
                      <a:r>
                        <a:rPr lang="en-US" altLang="ko-KR" sz="900" dirty="0" err="1">
                          <a:latin typeface="+mn-ea"/>
                          <a:ea typeface="+mn-ea"/>
                        </a:rPr>
                        <a:t>Localstrage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에 정보 저장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Token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username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984485"/>
                  </a:ext>
                </a:extLst>
              </a:tr>
              <a:tr h="54187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회원정보를 받아 데이터베이스에 검색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회원정보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이메일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),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이름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비밀번호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541878">
                <a:tc vMerge="1">
                  <a:txBody>
                    <a:bodyPr/>
                    <a:lstStyle/>
                    <a:p>
                      <a:pPr algn="ctr"/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일치하는 회원 정보 있을 시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FE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에 정보 반환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buFontTx/>
                        <a:buChar char="-"/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Token(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만료기간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분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buFontTx/>
                        <a:buChar char="-"/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Username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631913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US" altLang="en-US" sz="9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로그인 버튼 클릭</a:t>
                      </a: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메인 페이지</a:t>
                      </a: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7422F50D-E9AA-460A-B70B-85E4E5AA935E}"/>
              </a:ext>
            </a:extLst>
          </p:cNvPr>
          <p:cNvSpPr txBox="1">
            <a:spLocks/>
          </p:cNvSpPr>
          <p:nvPr/>
        </p:nvSpPr>
        <p:spPr>
          <a:xfrm>
            <a:off x="5770703" y="70517"/>
            <a:ext cx="3117375" cy="237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  <a:endParaRPr kumimoji="1" lang="ko-Kore-KR" altLang="en-US" sz="1000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43ED692A-EB5D-4471-9574-AA684563BB77}"/>
              </a:ext>
            </a:extLst>
          </p:cNvPr>
          <p:cNvSpPr txBox="1">
            <a:spLocks/>
          </p:cNvSpPr>
          <p:nvPr/>
        </p:nvSpPr>
        <p:spPr>
          <a:xfrm>
            <a:off x="10513808" y="61859"/>
            <a:ext cx="1550917" cy="2460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1000" dirty="0"/>
              <a:t>Users-02</a:t>
            </a:r>
            <a:endParaRPr kumimoji="1" lang="ko-Kore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54FD4-9E6F-426C-813C-75CFFCAE9AB7}"/>
              </a:ext>
            </a:extLst>
          </p:cNvPr>
          <p:cNvSpPr txBox="1"/>
          <p:nvPr/>
        </p:nvSpPr>
        <p:spPr>
          <a:xfrm>
            <a:off x="3696417" y="32443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화면</a:t>
            </a:r>
          </a:p>
        </p:txBody>
      </p:sp>
    </p:spTree>
    <p:extLst>
      <p:ext uri="{BB962C8B-B14F-4D97-AF65-F5344CB8AC3E}">
        <p14:creationId xmlns:p14="http://schemas.microsoft.com/office/powerpoint/2010/main" val="258756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마이 페이지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36567"/>
              </p:ext>
            </p:extLst>
          </p:nvPr>
        </p:nvGraphicFramePr>
        <p:xfrm>
          <a:off x="8962892" y="405819"/>
          <a:ext cx="3101833" cy="4059657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회원이 작성한 게시글과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댓글을 확인할 수 있음</a:t>
                      </a: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로그인 한 회원에 한해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본인이 작성한 게시글을 전체 보여줌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댓글 버튼 클릭 시 작성한 댓글을 전체 확인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Username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을 받아 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에 유저 정보 검색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→ 해당 되는 유저정보를 반환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없음</a:t>
                      </a: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내 정보 출력</a:t>
                      </a: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1000" dirty="0"/>
              <a:t>Users-03</a:t>
            </a:r>
            <a:endParaRPr kumimoji="1" lang="ko-Kore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9B1FD-4B3E-49B3-9388-43D8DD94DCF9}"/>
              </a:ext>
            </a:extLst>
          </p:cNvPr>
          <p:cNvSpPr txBox="1"/>
          <p:nvPr/>
        </p:nvSpPr>
        <p:spPr>
          <a:xfrm>
            <a:off x="3696417" y="32443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마이 페이지</a:t>
            </a:r>
          </a:p>
        </p:txBody>
      </p:sp>
    </p:spTree>
    <p:extLst>
      <p:ext uri="{BB962C8B-B14F-4D97-AF65-F5344CB8AC3E}">
        <p14:creationId xmlns:p14="http://schemas.microsoft.com/office/powerpoint/2010/main" val="4239427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커뮤니티 게시판</a:t>
            </a:r>
            <a:r>
              <a:rPr kumimoji="1" lang="en-US" altLang="ko-KR" sz="1000" dirty="0"/>
              <a:t>	</a:t>
            </a:r>
            <a:endParaRPr kumimoji="1" lang="ko-KR" altLang="en-US" sz="10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674215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+mn-ea"/>
                          <a:ea typeface="+mn-ea"/>
                        </a:rPr>
                        <a:t>Token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 있는 사용자에 한해 </a:t>
                      </a:r>
                      <a:br>
                        <a:rPr lang="en-US" altLang="ko-KR" sz="900" dirty="0">
                          <a:latin typeface="+mn-ea"/>
                          <a:ea typeface="+mn-ea"/>
                        </a:rPr>
                      </a:b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BE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에 게시물 전체 정보 요청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반환 받은 정보를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Pagination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하여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개 단위로 출력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게시글 행 클릭 시 세부 페이지로 이동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Board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테이블에 있는 모든 정보를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FE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에 반환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없음</a:t>
                      </a: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altLang="en-US" sz="900" dirty="0" err="1">
                          <a:effectLst/>
                          <a:latin typeface="+mn-ea"/>
                          <a:ea typeface="+mn-ea"/>
                        </a:rPr>
                        <a:t>BoardList</a:t>
                      </a:r>
                      <a:r>
                        <a:rPr lang="en-US" altLang="en-US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en-US" sz="900" dirty="0" err="1">
                          <a:effectLst/>
                          <a:latin typeface="+mn-ea"/>
                          <a:ea typeface="+mn-ea"/>
                        </a:rPr>
                        <a:t>BoardDetail</a:t>
                      </a: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Board-01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87B86-7176-4987-8789-CD2D17889C58}"/>
              </a:ext>
            </a:extLst>
          </p:cNvPr>
          <p:cNvSpPr txBox="1"/>
          <p:nvPr/>
        </p:nvSpPr>
        <p:spPr>
          <a:xfrm>
            <a:off x="3696417" y="324433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 게시판</a:t>
            </a:r>
          </a:p>
        </p:txBody>
      </p:sp>
    </p:spTree>
    <p:extLst>
      <p:ext uri="{BB962C8B-B14F-4D97-AF65-F5344CB8AC3E}">
        <p14:creationId xmlns:p14="http://schemas.microsoft.com/office/powerpoint/2010/main" val="355741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2019</Words>
  <Application>Microsoft Office PowerPoint</Application>
  <PresentationFormat>와이드스크린</PresentationFormat>
  <Paragraphs>958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Gulim</vt:lpstr>
      <vt:lpstr>Malgun Gothic</vt:lpstr>
      <vt:lpstr>Malgun Gothic</vt:lpstr>
      <vt:lpstr>Arial</vt:lpstr>
      <vt:lpstr>Office 테마</vt:lpstr>
      <vt:lpstr>B Travle</vt:lpstr>
      <vt:lpstr>활용 데이터</vt:lpstr>
      <vt:lpstr>기능 정의</vt:lpstr>
      <vt:lpstr>시스템 구성</vt:lpstr>
      <vt:lpstr>화면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REST API 명세</vt:lpstr>
      <vt:lpstr>REST API 명세 목록</vt:lpstr>
      <vt:lpstr>REST API 명세 목록</vt:lpstr>
      <vt:lpstr>REST API 상세 명세</vt:lpstr>
      <vt:lpstr>Database 설계</vt:lpstr>
      <vt:lpstr>ERD</vt:lpstr>
      <vt:lpstr>Table 명세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사이트 개발 목적 및 컨셉</dc:title>
  <dc:creator>김경민</dc:creator>
  <cp:lastModifiedBy>선신 김</cp:lastModifiedBy>
  <cp:revision>179</cp:revision>
  <dcterms:created xsi:type="dcterms:W3CDTF">2023-11-14T00:10:21Z</dcterms:created>
  <dcterms:modified xsi:type="dcterms:W3CDTF">2024-08-21T01:10:58Z</dcterms:modified>
</cp:coreProperties>
</file>