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74" r:id="rId2"/>
    <p:sldId id="273" r:id="rId3"/>
    <p:sldId id="288" r:id="rId4"/>
    <p:sldId id="269" r:id="rId5"/>
    <p:sldId id="275" r:id="rId6"/>
    <p:sldId id="300" r:id="rId7"/>
    <p:sldId id="303" r:id="rId8"/>
    <p:sldId id="290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297" r:id="rId17"/>
    <p:sldId id="301" r:id="rId18"/>
    <p:sldId id="304" r:id="rId19"/>
    <p:sldId id="287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DFF"/>
    <a:srgbClr val="02B537"/>
    <a:srgbClr val="F9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15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4805F-A66B-4D8D-B7A3-6818BC04DD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4E987-4104-4147-B667-368CCEC1D8B4}">
      <dgm:prSet phldr="0"/>
      <dgm:spPr/>
      <dgm:t>
        <a:bodyPr/>
        <a:lstStyle/>
        <a:p>
          <a:pPr>
            <a:defRPr cap="all"/>
          </a:pPr>
          <a:r>
            <a:rPr lang="en-US">
              <a:latin typeface="Aptos Display" panose="02110004020202020204"/>
            </a:rPr>
            <a:t>Background Research</a:t>
          </a:r>
          <a:endParaRPr lang="en-US"/>
        </a:p>
      </dgm:t>
    </dgm:pt>
    <dgm:pt modelId="{F7EF74EB-1A79-47B6-8FEA-B015BB06CCA8}" type="parTrans" cxnId="{A68CC9FF-524A-4E15-9704-FCDF3B1A2671}">
      <dgm:prSet/>
      <dgm:spPr/>
      <dgm:t>
        <a:bodyPr/>
        <a:lstStyle/>
        <a:p>
          <a:endParaRPr lang="en-US"/>
        </a:p>
      </dgm:t>
    </dgm:pt>
    <dgm:pt modelId="{2F142AA4-1B77-4822-B797-167047AD7CD5}" type="sibTrans" cxnId="{A68CC9FF-524A-4E15-9704-FCDF3B1A2671}">
      <dgm:prSet/>
      <dgm:spPr/>
      <dgm:t>
        <a:bodyPr/>
        <a:lstStyle/>
        <a:p>
          <a:endParaRPr lang="en-US"/>
        </a:p>
      </dgm:t>
    </dgm:pt>
    <dgm:pt modelId="{F5AF9252-2BE2-4BF7-87E4-6BAB84D51158}">
      <dgm:prSet/>
      <dgm:spPr/>
      <dgm:t>
        <a:bodyPr/>
        <a:lstStyle/>
        <a:p>
          <a:pPr>
            <a:defRPr cap="all"/>
          </a:pPr>
          <a:r>
            <a:rPr lang="en-US"/>
            <a:t>Exploring research questions</a:t>
          </a:r>
        </a:p>
      </dgm:t>
    </dgm:pt>
    <dgm:pt modelId="{A2504FED-CB41-4D81-844B-7B2D682CAC57}" type="parTrans" cxnId="{BE3F4948-B27A-42B3-857B-02CE43AA23FA}">
      <dgm:prSet/>
      <dgm:spPr/>
      <dgm:t>
        <a:bodyPr/>
        <a:lstStyle/>
        <a:p>
          <a:endParaRPr lang="en-US"/>
        </a:p>
      </dgm:t>
    </dgm:pt>
    <dgm:pt modelId="{26C08422-71BB-4AD5-AD86-1B0C64BE24B1}" type="sibTrans" cxnId="{BE3F4948-B27A-42B3-857B-02CE43AA23FA}">
      <dgm:prSet/>
      <dgm:spPr/>
      <dgm:t>
        <a:bodyPr/>
        <a:lstStyle/>
        <a:p>
          <a:endParaRPr lang="en-US"/>
        </a:p>
      </dgm:t>
    </dgm:pt>
    <dgm:pt modelId="{A9689128-DA19-462C-8558-23FFBD679C57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6298A1B1-C965-4BD6-B3F2-582B8E51D7BC}" type="parTrans" cxnId="{29227246-FD54-4651-8FBF-3E36A17FB49E}">
      <dgm:prSet/>
      <dgm:spPr/>
      <dgm:t>
        <a:bodyPr/>
        <a:lstStyle/>
        <a:p>
          <a:endParaRPr lang="en-US"/>
        </a:p>
      </dgm:t>
    </dgm:pt>
    <dgm:pt modelId="{83A53BDC-2183-41D2-959B-5A3AD5BEF99E}" type="sibTrans" cxnId="{29227246-FD54-4651-8FBF-3E36A17FB49E}">
      <dgm:prSet/>
      <dgm:spPr/>
      <dgm:t>
        <a:bodyPr/>
        <a:lstStyle/>
        <a:p>
          <a:endParaRPr lang="en-US"/>
        </a:p>
      </dgm:t>
    </dgm:pt>
    <dgm:pt modelId="{B630B0A8-BC2B-4948-B18F-A071C99F99A3}">
      <dgm:prSet phldr="0"/>
      <dgm:spPr/>
      <dgm:t>
        <a:bodyPr/>
        <a:lstStyle/>
        <a:p>
          <a:pPr rtl="0">
            <a:defRPr cap="all"/>
          </a:pPr>
          <a:r>
            <a:rPr lang="en-US">
              <a:solidFill>
                <a:srgbClr val="000000"/>
              </a:solidFill>
            </a:rPr>
            <a:t>Dataset overview</a:t>
          </a:r>
          <a:endParaRPr lang="en-US">
            <a:latin typeface="Aptos Display" panose="02110004020202020204"/>
          </a:endParaRPr>
        </a:p>
      </dgm:t>
    </dgm:pt>
    <dgm:pt modelId="{D2CC1920-D250-4C5B-AE40-99B974652F63}" type="parTrans" cxnId="{83116836-05B4-5544-8888-1C2C6F44F08E}">
      <dgm:prSet/>
      <dgm:spPr/>
    </dgm:pt>
    <dgm:pt modelId="{48FD0783-85C4-45BA-9CD7-C9AAD3CE731A}" type="sibTrans" cxnId="{83116836-05B4-5544-8888-1C2C6F44F08E}">
      <dgm:prSet/>
      <dgm:spPr/>
    </dgm:pt>
    <dgm:pt modelId="{13E7A3A9-A7A0-40F7-84C6-051DC0271056}" type="pres">
      <dgm:prSet presAssocID="{5444805F-A66B-4D8D-B7A3-6818BC04DD3B}" presName="vert0" presStyleCnt="0">
        <dgm:presLayoutVars>
          <dgm:dir/>
          <dgm:animOne val="branch"/>
          <dgm:animLvl val="lvl"/>
        </dgm:presLayoutVars>
      </dgm:prSet>
      <dgm:spPr/>
    </dgm:pt>
    <dgm:pt modelId="{886E7A41-E425-4C83-B815-B9E4F261EB48}" type="pres">
      <dgm:prSet presAssocID="{73D4E987-4104-4147-B667-368CCEC1D8B4}" presName="thickLine" presStyleLbl="alignNode1" presStyleIdx="0" presStyleCnt="4"/>
      <dgm:spPr/>
    </dgm:pt>
    <dgm:pt modelId="{011FF10E-1A28-41DE-846F-4B546343DB9A}" type="pres">
      <dgm:prSet presAssocID="{73D4E987-4104-4147-B667-368CCEC1D8B4}" presName="horz1" presStyleCnt="0"/>
      <dgm:spPr/>
    </dgm:pt>
    <dgm:pt modelId="{B8C33864-E2AD-4CD7-A115-51D57AA92AB1}" type="pres">
      <dgm:prSet presAssocID="{73D4E987-4104-4147-B667-368CCEC1D8B4}" presName="tx1" presStyleLbl="revTx" presStyleIdx="0" presStyleCnt="4"/>
      <dgm:spPr/>
    </dgm:pt>
    <dgm:pt modelId="{EE7EC41D-AA30-4BD5-A821-1F8D5E7FE254}" type="pres">
      <dgm:prSet presAssocID="{73D4E987-4104-4147-B667-368CCEC1D8B4}" presName="vert1" presStyleCnt="0"/>
      <dgm:spPr/>
    </dgm:pt>
    <dgm:pt modelId="{E690A298-FD85-4049-A3FD-C051E9BF6DCE}" type="pres">
      <dgm:prSet presAssocID="{B630B0A8-BC2B-4948-B18F-A071C99F99A3}" presName="thickLine" presStyleLbl="alignNode1" presStyleIdx="1" presStyleCnt="4"/>
      <dgm:spPr/>
    </dgm:pt>
    <dgm:pt modelId="{7C1B35A6-8792-496F-9FF6-15B3BB98ABD1}" type="pres">
      <dgm:prSet presAssocID="{B630B0A8-BC2B-4948-B18F-A071C99F99A3}" presName="horz1" presStyleCnt="0"/>
      <dgm:spPr/>
    </dgm:pt>
    <dgm:pt modelId="{C5530B86-1BAC-45F0-898D-227A0A79B270}" type="pres">
      <dgm:prSet presAssocID="{B630B0A8-BC2B-4948-B18F-A071C99F99A3}" presName="tx1" presStyleLbl="revTx" presStyleIdx="1" presStyleCnt="4"/>
      <dgm:spPr/>
    </dgm:pt>
    <dgm:pt modelId="{D397A51C-090C-427D-836E-B012F3D1D159}" type="pres">
      <dgm:prSet presAssocID="{B630B0A8-BC2B-4948-B18F-A071C99F99A3}" presName="vert1" presStyleCnt="0"/>
      <dgm:spPr/>
    </dgm:pt>
    <dgm:pt modelId="{E92A3CA4-A5FF-44EF-8D48-8D0B397A82EC}" type="pres">
      <dgm:prSet presAssocID="{F5AF9252-2BE2-4BF7-87E4-6BAB84D51158}" presName="thickLine" presStyleLbl="alignNode1" presStyleIdx="2" presStyleCnt="4"/>
      <dgm:spPr/>
    </dgm:pt>
    <dgm:pt modelId="{C6A55627-27F7-4150-9DC0-D7C22F56746E}" type="pres">
      <dgm:prSet presAssocID="{F5AF9252-2BE2-4BF7-87E4-6BAB84D51158}" presName="horz1" presStyleCnt="0"/>
      <dgm:spPr/>
    </dgm:pt>
    <dgm:pt modelId="{3281EBDD-9EE1-41C9-BA78-C8991B5E086C}" type="pres">
      <dgm:prSet presAssocID="{F5AF9252-2BE2-4BF7-87E4-6BAB84D51158}" presName="tx1" presStyleLbl="revTx" presStyleIdx="2" presStyleCnt="4"/>
      <dgm:spPr/>
    </dgm:pt>
    <dgm:pt modelId="{43B185B4-33A5-4434-8CA7-BC5670890BCE}" type="pres">
      <dgm:prSet presAssocID="{F5AF9252-2BE2-4BF7-87E4-6BAB84D51158}" presName="vert1" presStyleCnt="0"/>
      <dgm:spPr/>
    </dgm:pt>
    <dgm:pt modelId="{AA138339-6A25-47DB-A4B3-B853F1686980}" type="pres">
      <dgm:prSet presAssocID="{A9689128-DA19-462C-8558-23FFBD679C57}" presName="thickLine" presStyleLbl="alignNode1" presStyleIdx="3" presStyleCnt="4"/>
      <dgm:spPr/>
    </dgm:pt>
    <dgm:pt modelId="{C5787436-C3C3-4E3F-B9C1-E392655EB160}" type="pres">
      <dgm:prSet presAssocID="{A9689128-DA19-462C-8558-23FFBD679C57}" presName="horz1" presStyleCnt="0"/>
      <dgm:spPr/>
    </dgm:pt>
    <dgm:pt modelId="{F0A2A06C-1B58-442C-BA6A-600B04510D7A}" type="pres">
      <dgm:prSet presAssocID="{A9689128-DA19-462C-8558-23FFBD679C57}" presName="tx1" presStyleLbl="revTx" presStyleIdx="3" presStyleCnt="4"/>
      <dgm:spPr/>
    </dgm:pt>
    <dgm:pt modelId="{D5A44A80-8239-4120-93B0-82A16D46520D}" type="pres">
      <dgm:prSet presAssocID="{A9689128-DA19-462C-8558-23FFBD679C57}" presName="vert1" presStyleCnt="0"/>
      <dgm:spPr/>
    </dgm:pt>
  </dgm:ptLst>
  <dgm:cxnLst>
    <dgm:cxn modelId="{F1E4FD2F-EFD4-5A44-BA9D-850EAA8D9FBB}" type="presOf" srcId="{B630B0A8-BC2B-4948-B18F-A071C99F99A3}" destId="{C5530B86-1BAC-45F0-898D-227A0A79B270}" srcOrd="0" destOrd="0" presId="urn:microsoft.com/office/officeart/2008/layout/LinedList"/>
    <dgm:cxn modelId="{83116836-05B4-5544-8888-1C2C6F44F08E}" srcId="{5444805F-A66B-4D8D-B7A3-6818BC04DD3B}" destId="{B630B0A8-BC2B-4948-B18F-A071C99F99A3}" srcOrd="1" destOrd="0" parTransId="{D2CC1920-D250-4C5B-AE40-99B974652F63}" sibTransId="{48FD0783-85C4-45BA-9CD7-C9AAD3CE731A}"/>
    <dgm:cxn modelId="{29227246-FD54-4651-8FBF-3E36A17FB49E}" srcId="{5444805F-A66B-4D8D-B7A3-6818BC04DD3B}" destId="{A9689128-DA19-462C-8558-23FFBD679C57}" srcOrd="3" destOrd="0" parTransId="{6298A1B1-C965-4BD6-B3F2-582B8E51D7BC}" sibTransId="{83A53BDC-2183-41D2-959B-5A3AD5BEF99E}"/>
    <dgm:cxn modelId="{BE3F4948-B27A-42B3-857B-02CE43AA23FA}" srcId="{5444805F-A66B-4D8D-B7A3-6818BC04DD3B}" destId="{F5AF9252-2BE2-4BF7-87E4-6BAB84D51158}" srcOrd="2" destOrd="0" parTransId="{A2504FED-CB41-4D81-844B-7B2D682CAC57}" sibTransId="{26C08422-71BB-4AD5-AD86-1B0C64BE24B1}"/>
    <dgm:cxn modelId="{5C87BE52-C729-0C4A-A0DC-54EC783625EB}" type="presOf" srcId="{A9689128-DA19-462C-8558-23FFBD679C57}" destId="{F0A2A06C-1B58-442C-BA6A-600B04510D7A}" srcOrd="0" destOrd="0" presId="urn:microsoft.com/office/officeart/2008/layout/LinedList"/>
    <dgm:cxn modelId="{73BA1C9D-08C1-5F4D-BEE0-975AD0F4C656}" type="presOf" srcId="{F5AF9252-2BE2-4BF7-87E4-6BAB84D51158}" destId="{3281EBDD-9EE1-41C9-BA78-C8991B5E086C}" srcOrd="0" destOrd="0" presId="urn:microsoft.com/office/officeart/2008/layout/LinedList"/>
    <dgm:cxn modelId="{747CA5A6-1162-2447-BF35-1ABA140548BC}" type="presOf" srcId="{5444805F-A66B-4D8D-B7A3-6818BC04DD3B}" destId="{13E7A3A9-A7A0-40F7-84C6-051DC0271056}" srcOrd="0" destOrd="0" presId="urn:microsoft.com/office/officeart/2008/layout/LinedList"/>
    <dgm:cxn modelId="{20C630FA-6624-CB40-AC1A-00B80655D972}" type="presOf" srcId="{73D4E987-4104-4147-B667-368CCEC1D8B4}" destId="{B8C33864-E2AD-4CD7-A115-51D57AA92AB1}" srcOrd="0" destOrd="0" presId="urn:microsoft.com/office/officeart/2008/layout/LinedList"/>
    <dgm:cxn modelId="{A68CC9FF-524A-4E15-9704-FCDF3B1A2671}" srcId="{5444805F-A66B-4D8D-B7A3-6818BC04DD3B}" destId="{73D4E987-4104-4147-B667-368CCEC1D8B4}" srcOrd="0" destOrd="0" parTransId="{F7EF74EB-1A79-47B6-8FEA-B015BB06CCA8}" sibTransId="{2F142AA4-1B77-4822-B797-167047AD7CD5}"/>
    <dgm:cxn modelId="{6769E02A-0648-0F47-8F20-128F7A7BAA3C}" type="presParOf" srcId="{13E7A3A9-A7A0-40F7-84C6-051DC0271056}" destId="{886E7A41-E425-4C83-B815-B9E4F261EB48}" srcOrd="0" destOrd="0" presId="urn:microsoft.com/office/officeart/2008/layout/LinedList"/>
    <dgm:cxn modelId="{173918FA-9D90-F348-AA3A-994000AE1EEF}" type="presParOf" srcId="{13E7A3A9-A7A0-40F7-84C6-051DC0271056}" destId="{011FF10E-1A28-41DE-846F-4B546343DB9A}" srcOrd="1" destOrd="0" presId="urn:microsoft.com/office/officeart/2008/layout/LinedList"/>
    <dgm:cxn modelId="{7444C4EF-739C-4142-9D80-1EAD9BCA1614}" type="presParOf" srcId="{011FF10E-1A28-41DE-846F-4B546343DB9A}" destId="{B8C33864-E2AD-4CD7-A115-51D57AA92AB1}" srcOrd="0" destOrd="0" presId="urn:microsoft.com/office/officeart/2008/layout/LinedList"/>
    <dgm:cxn modelId="{B20E7F8C-D892-C54C-8CD5-AF4C023A1796}" type="presParOf" srcId="{011FF10E-1A28-41DE-846F-4B546343DB9A}" destId="{EE7EC41D-AA30-4BD5-A821-1F8D5E7FE254}" srcOrd="1" destOrd="0" presId="urn:microsoft.com/office/officeart/2008/layout/LinedList"/>
    <dgm:cxn modelId="{E746EC29-29BF-3047-8039-DC0C00B61449}" type="presParOf" srcId="{13E7A3A9-A7A0-40F7-84C6-051DC0271056}" destId="{E690A298-FD85-4049-A3FD-C051E9BF6DCE}" srcOrd="2" destOrd="0" presId="urn:microsoft.com/office/officeart/2008/layout/LinedList"/>
    <dgm:cxn modelId="{26403FCC-5C74-5D4C-9463-73DE84F4BBFC}" type="presParOf" srcId="{13E7A3A9-A7A0-40F7-84C6-051DC0271056}" destId="{7C1B35A6-8792-496F-9FF6-15B3BB98ABD1}" srcOrd="3" destOrd="0" presId="urn:microsoft.com/office/officeart/2008/layout/LinedList"/>
    <dgm:cxn modelId="{F29B467B-938C-0A4C-9778-3CDB3F165B8D}" type="presParOf" srcId="{7C1B35A6-8792-496F-9FF6-15B3BB98ABD1}" destId="{C5530B86-1BAC-45F0-898D-227A0A79B270}" srcOrd="0" destOrd="0" presId="urn:microsoft.com/office/officeart/2008/layout/LinedList"/>
    <dgm:cxn modelId="{857010F8-9B42-5F47-A256-49ADC7579F2F}" type="presParOf" srcId="{7C1B35A6-8792-496F-9FF6-15B3BB98ABD1}" destId="{D397A51C-090C-427D-836E-B012F3D1D159}" srcOrd="1" destOrd="0" presId="urn:microsoft.com/office/officeart/2008/layout/LinedList"/>
    <dgm:cxn modelId="{5D9564E0-99BC-4A42-9893-6B53B20DDCEF}" type="presParOf" srcId="{13E7A3A9-A7A0-40F7-84C6-051DC0271056}" destId="{E92A3CA4-A5FF-44EF-8D48-8D0B397A82EC}" srcOrd="4" destOrd="0" presId="urn:microsoft.com/office/officeart/2008/layout/LinedList"/>
    <dgm:cxn modelId="{634C55B3-C275-5741-8CDA-E0B81A40D7A5}" type="presParOf" srcId="{13E7A3A9-A7A0-40F7-84C6-051DC0271056}" destId="{C6A55627-27F7-4150-9DC0-D7C22F56746E}" srcOrd="5" destOrd="0" presId="urn:microsoft.com/office/officeart/2008/layout/LinedList"/>
    <dgm:cxn modelId="{D6273756-F7B8-2642-83B9-97AE3D3998F9}" type="presParOf" srcId="{C6A55627-27F7-4150-9DC0-D7C22F56746E}" destId="{3281EBDD-9EE1-41C9-BA78-C8991B5E086C}" srcOrd="0" destOrd="0" presId="urn:microsoft.com/office/officeart/2008/layout/LinedList"/>
    <dgm:cxn modelId="{FBD32807-CE43-B84F-9E89-AF2E894C309E}" type="presParOf" srcId="{C6A55627-27F7-4150-9DC0-D7C22F56746E}" destId="{43B185B4-33A5-4434-8CA7-BC5670890BCE}" srcOrd="1" destOrd="0" presId="urn:microsoft.com/office/officeart/2008/layout/LinedList"/>
    <dgm:cxn modelId="{D41F975C-077C-0A45-AA58-637059301E13}" type="presParOf" srcId="{13E7A3A9-A7A0-40F7-84C6-051DC0271056}" destId="{AA138339-6A25-47DB-A4B3-B853F1686980}" srcOrd="6" destOrd="0" presId="urn:microsoft.com/office/officeart/2008/layout/LinedList"/>
    <dgm:cxn modelId="{E587746B-4BC5-3845-971A-41F18CB3A889}" type="presParOf" srcId="{13E7A3A9-A7A0-40F7-84C6-051DC0271056}" destId="{C5787436-C3C3-4E3F-B9C1-E392655EB160}" srcOrd="7" destOrd="0" presId="urn:microsoft.com/office/officeart/2008/layout/LinedList"/>
    <dgm:cxn modelId="{5A7DE35E-D703-D54B-AEE5-73CE2968C28C}" type="presParOf" srcId="{C5787436-C3C3-4E3F-B9C1-E392655EB160}" destId="{F0A2A06C-1B58-442C-BA6A-600B04510D7A}" srcOrd="0" destOrd="0" presId="urn:microsoft.com/office/officeart/2008/layout/LinedList"/>
    <dgm:cxn modelId="{DBFEADD6-E1FB-C843-BA07-4F15C4292253}" type="presParOf" srcId="{C5787436-C3C3-4E3F-B9C1-E392655EB160}" destId="{D5A44A80-8239-4120-93B0-82A16D4652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E7A41-E425-4C83-B815-B9E4F261EB4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33864-E2AD-4CD7-A115-51D57AA92AB1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000" kern="1200">
              <a:latin typeface="Aptos Display" panose="02110004020202020204"/>
            </a:rPr>
            <a:t>Background Research</a:t>
          </a:r>
          <a:endParaRPr lang="en-US" sz="5000" kern="1200"/>
        </a:p>
      </dsp:txBody>
      <dsp:txXfrm>
        <a:off x="0" y="0"/>
        <a:ext cx="10515600" cy="1088136"/>
      </dsp:txXfrm>
    </dsp:sp>
    <dsp:sp modelId="{E690A298-FD85-4049-A3FD-C051E9BF6DCE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0B86-1BAC-45F0-898D-227A0A79B270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000" kern="1200">
              <a:solidFill>
                <a:srgbClr val="000000"/>
              </a:solidFill>
            </a:rPr>
            <a:t>Dataset overview</a:t>
          </a:r>
          <a:endParaRPr lang="en-US" sz="5000" kern="1200">
            <a:latin typeface="Aptos Display" panose="02110004020202020204"/>
          </a:endParaRPr>
        </a:p>
      </dsp:txBody>
      <dsp:txXfrm>
        <a:off x="0" y="1088136"/>
        <a:ext cx="10515600" cy="1088136"/>
      </dsp:txXfrm>
    </dsp:sp>
    <dsp:sp modelId="{E92A3CA4-A5FF-44EF-8D48-8D0B397A82EC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1EBDD-9EE1-41C9-BA78-C8991B5E086C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000" kern="1200"/>
            <a:t>Exploring research questions</a:t>
          </a:r>
        </a:p>
      </dsp:txBody>
      <dsp:txXfrm>
        <a:off x="0" y="2176272"/>
        <a:ext cx="10515600" cy="1088136"/>
      </dsp:txXfrm>
    </dsp:sp>
    <dsp:sp modelId="{AA138339-6A25-47DB-A4B3-B853F1686980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2A06C-1B58-442C-BA6A-600B04510D7A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000" kern="1200"/>
            <a:t>Conclusion</a:t>
          </a:r>
        </a:p>
      </dsp:txBody>
      <dsp:txXfrm>
        <a:off x="0" y="3264408"/>
        <a:ext cx="10515600" cy="1088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FA054-DA36-4216-9C77-10FBD4AB3552}" type="datetimeFigureOut">
              <a:t>05/04/2024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EE877-E732-4C28-9A09-56886BA4F4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4418F-2A67-4A59-BB9C-1875F1166C7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461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1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7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7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8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3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0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4418F-2A67-4A59-BB9C-1875F1166C7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78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1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EE877-E732-4C28-9A09-56886BA4F42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1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3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wired.it/economia/business/2017/02/28/apertura-starbucks-milan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iveresearch.com/market-research-company-blog/coffee-surve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umanmesut/individual-carbon-footprint-calculation?resource=download&amp;select=Carbon+Emission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ow of white cups with green logo&#10;&#10;Description automatically generated">
            <a:extLst>
              <a:ext uri="{FF2B5EF4-FFF2-40B4-BE49-F238E27FC236}">
                <a16:creationId xmlns:a16="http://schemas.microsoft.com/office/drawing/2014/main" id="{9E3D5F03-5A5A-E7B7-150C-5B99CE8C5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8600" r="-2" b="955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3" descr="A group of people smiling&#10;&#10;Description automatically generated">
            <a:extLst>
              <a:ext uri="{FF2B5EF4-FFF2-40B4-BE49-F238E27FC236}">
                <a16:creationId xmlns:a16="http://schemas.microsoft.com/office/drawing/2014/main" id="{E8A6A940-B3F7-194B-905D-94F556AE83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044" r="-2" b="8577"/>
          <a:stretch/>
        </p:blipFill>
        <p:spPr>
          <a:xfrm>
            <a:off x="4883025" y="3430377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600">
                <a:ln w="22225">
                  <a:solidFill>
                    <a:schemeClr val="tx1"/>
                  </a:solidFill>
                  <a:miter lim="800000"/>
                </a:ln>
                <a:ea typeface="+mj-lt"/>
                <a:cs typeface="+mj-lt"/>
              </a:rPr>
              <a:t>Calories in Cups: Examining Starbucks Drink Ingredients</a:t>
            </a:r>
            <a:endParaRPr lang="en-US" sz="460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CA7F-1806-7FED-D3F6-35F15F7D92FB}"/>
              </a:ext>
            </a:extLst>
          </p:cNvPr>
          <p:cNvSpPr txBox="1"/>
          <p:nvPr/>
        </p:nvSpPr>
        <p:spPr>
          <a:xfrm>
            <a:off x="9561152" y="6657945"/>
            <a:ext cx="263084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0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628E2-1388-0115-2B90-0B972238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Model Selection</a:t>
            </a:r>
            <a:r>
              <a:rPr lang="en-US" sz="5400"/>
              <a:t> cont.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8B688-44A1-D379-9671-B9D5F5E9498C}"/>
              </a:ext>
            </a:extLst>
          </p:cNvPr>
          <p:cNvSpPr>
            <a:spLocks/>
          </p:cNvSpPr>
          <p:nvPr/>
        </p:nvSpPr>
        <p:spPr>
          <a:xfrm>
            <a:off x="4598629" y="1158042"/>
            <a:ext cx="3852652" cy="28336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66928">
              <a:spcAft>
                <a:spcPts val="600"/>
              </a:spcAft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2: without Calcium and Protein</a:t>
            </a:r>
            <a:endParaRPr lang="en-US" sz="2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EE21B-BFDC-7296-0E9B-CDF792A10AF9}"/>
              </a:ext>
            </a:extLst>
          </p:cNvPr>
          <p:cNvSpPr>
            <a:spLocks/>
          </p:cNvSpPr>
          <p:nvPr/>
        </p:nvSpPr>
        <p:spPr>
          <a:xfrm>
            <a:off x="8391570" y="1191224"/>
            <a:ext cx="3047860" cy="231068"/>
          </a:xfrm>
          <a:prstGeom prst="rect">
            <a:avLst/>
          </a:prstGeom>
        </p:spPr>
        <p:txBody>
          <a:bodyPr/>
          <a:lstStyle/>
          <a:p>
            <a:pPr defTabSz="566928">
              <a:spcAft>
                <a:spcPts val="600"/>
              </a:spcAft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Comparing Model 1 and Model 2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E73F5-90DA-41E5-875E-6A60FC98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18" y="2096671"/>
            <a:ext cx="3650117" cy="2913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4F417-62DE-9DE8-BD14-E48782A4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670" y="3611794"/>
            <a:ext cx="2938760" cy="1164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B43DB4-CF9F-BEF7-9E96-F12AC7476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4311" y="2120847"/>
            <a:ext cx="2906377" cy="13751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DB6199-1B0A-AD0E-430B-81E459E1D3BD}"/>
              </a:ext>
            </a:extLst>
          </p:cNvPr>
          <p:cNvSpPr/>
          <p:nvPr/>
        </p:nvSpPr>
        <p:spPr>
          <a:xfrm>
            <a:off x="8452030" y="2788961"/>
            <a:ext cx="2906376" cy="161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4EDD1-B070-27CA-A1C3-2D478FC96AE6}"/>
              </a:ext>
            </a:extLst>
          </p:cNvPr>
          <p:cNvSpPr/>
          <p:nvPr/>
        </p:nvSpPr>
        <p:spPr>
          <a:xfrm>
            <a:off x="8456593" y="3057823"/>
            <a:ext cx="2906376" cy="138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C4703-55C7-3974-84DF-2D1F5EA2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1" y="502920"/>
            <a:ext cx="3934911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Model Selection</a:t>
            </a:r>
            <a:r>
              <a:rPr lang="en-US" sz="4800"/>
              <a:t> cont.</a:t>
            </a:r>
            <a:endParaRPr lang="en-US" sz="4800" kern="1200">
              <a:latin typeface="+mj-l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7EEE-B73A-3394-C513-1B59FF23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ANOVA test on Model 2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Removed sodium as it’s not significant at ⍺ = 0.05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74E74-5648-13D6-2A5D-2AFFCE3B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114" y="2290936"/>
            <a:ext cx="837958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7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C4703-55C7-3974-84DF-2D1F5EA2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Model Selection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7EEE-B73A-3394-C513-1B59FF23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/>
              <a:t>Model 3: without sodium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E9B43-9CA9-F496-5BCD-4DC7F55D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733111"/>
            <a:ext cx="5614416" cy="3424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9C4D4-A9AA-22E9-6D3F-556168D81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217355"/>
            <a:ext cx="5614416" cy="24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3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B789D-7CAE-5491-739F-3156A6B4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Interaction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5EDA8D-0573-11C0-1AD8-B8CF854710EC}"/>
              </a:ext>
            </a:extLst>
          </p:cNvPr>
          <p:cNvGrpSpPr/>
          <p:nvPr/>
        </p:nvGrpSpPr>
        <p:grpSpPr>
          <a:xfrm>
            <a:off x="0" y="1920526"/>
            <a:ext cx="12113213" cy="4116165"/>
            <a:chOff x="246696" y="2610545"/>
            <a:chExt cx="11698606" cy="36092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32ECC8-826F-BDB2-15A1-C820347364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4227" b="3"/>
            <a:stretch/>
          </p:blipFill>
          <p:spPr>
            <a:xfrm>
              <a:off x="246696" y="2610545"/>
              <a:ext cx="2734942" cy="36092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1D88C5-BAC9-E9DF-1D26-64D9622C9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27" b="3"/>
            <a:stretch/>
          </p:blipFill>
          <p:spPr>
            <a:xfrm>
              <a:off x="3227502" y="2610546"/>
              <a:ext cx="2734941" cy="36092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30DD2D-7028-6484-49C3-816CA05F1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4227" b="3"/>
            <a:stretch/>
          </p:blipFill>
          <p:spPr>
            <a:xfrm>
              <a:off x="6229557" y="2610546"/>
              <a:ext cx="2734941" cy="36092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7CFCEC-5867-BFBB-50A5-8CD4FEB43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4227" b="3"/>
            <a:stretch/>
          </p:blipFill>
          <p:spPr>
            <a:xfrm>
              <a:off x="9210361" y="2610546"/>
              <a:ext cx="2734941" cy="36092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AAE789-95EA-E21D-40E1-9763C5E924CD}"/>
              </a:ext>
            </a:extLst>
          </p:cNvPr>
          <p:cNvSpPr txBox="1"/>
          <p:nvPr/>
        </p:nvSpPr>
        <p:spPr>
          <a:xfrm>
            <a:off x="3810000" y="6219857"/>
            <a:ext cx="457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rgbClr val="F9766D"/>
                </a:solidFill>
              </a:rPr>
              <a:t>● Espresso</a:t>
            </a:r>
            <a:r>
              <a:rPr lang="en-US"/>
              <a:t> </a:t>
            </a:r>
            <a:r>
              <a:rPr lang="en-US">
                <a:solidFill>
                  <a:srgbClr val="02B537"/>
                </a:solidFill>
              </a:rPr>
              <a:t>● Frappuccino</a:t>
            </a:r>
            <a:r>
              <a:rPr lang="en-US"/>
              <a:t> </a:t>
            </a:r>
            <a:r>
              <a:rPr lang="en-US">
                <a:solidFill>
                  <a:srgbClr val="609DFF"/>
                </a:solidFill>
              </a:rPr>
              <a:t>● Non-Coffee</a:t>
            </a:r>
          </a:p>
        </p:txBody>
      </p:sp>
    </p:spTree>
    <p:extLst>
      <p:ext uri="{BB962C8B-B14F-4D97-AF65-F5344CB8AC3E}">
        <p14:creationId xmlns:p14="http://schemas.microsoft.com/office/powerpoint/2010/main" val="309657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C4703-55C7-3974-84DF-2D1F5EA2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Model Selection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7EEE-B73A-3394-C513-1B59FF23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/>
              <a:t>Model 4: with interaction between Drink Type and Total Carbohydrate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C555D-7401-E051-5009-2D4B5FBEE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" y="3084448"/>
            <a:ext cx="5614416" cy="2596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F951E-4085-BCBF-BF6F-40217FD51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316042"/>
            <a:ext cx="5614416" cy="21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C4703-55C7-3974-84DF-2D1F5EA2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Model Selection</a:t>
            </a:r>
            <a:r>
              <a:rPr lang="en-US" sz="5400"/>
              <a:t> cont.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7EEE-B73A-3394-C513-1B59FF23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784771"/>
            <a:ext cx="10515600" cy="250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H0: Model 3 is better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Ha: Model 4 is better (with interaction)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P-value = 2.2e-16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Model 4 with interaction between Drink Type and Total Carbohydrate is better.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However, R</a:t>
            </a:r>
            <a:r>
              <a:rPr lang="en-US" sz="2000" baseline="30000"/>
              <a:t>2</a:t>
            </a:r>
            <a:r>
              <a:rPr lang="en-US" sz="2000"/>
              <a:t> adjusted only increased by 0.32%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/>
              <a:t>Simple model is preferred. Stay with Model 3 as final model.</a:t>
            </a:r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903EE7B-FF67-CAC7-7538-8AFA27592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75" y="1887647"/>
            <a:ext cx="5200249" cy="1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2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8EA97-71F3-86A4-D282-2D9EB8ED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48640"/>
            <a:ext cx="3952159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latin typeface="+mj-lt"/>
                <a:ea typeface="+mj-ea"/>
                <a:cs typeface="+mj-cs"/>
              </a:rPr>
              <a:t>Model Selection</a:t>
            </a:r>
            <a:r>
              <a:rPr lang="en-US" sz="4800"/>
              <a:t> Final: Model 3</a:t>
            </a:r>
            <a:endParaRPr lang="en-US" sz="4800" kern="1200"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33DD02C-C6ED-3794-0F3D-FFCA0CB4883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126418" y="552091"/>
                <a:ext cx="6224335" cy="543153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800"/>
                  <a:t>Final model: Model 3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𝐸𝑠𝑡𝑖𝑚𝑎𝑡𝑒𝑑</m:t>
                    </m:r>
                    <m:r>
                      <a:rPr lang="en-US" sz="2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𝐶𝑎𝑙𝑜𝑟𝑖𝑒𝑠</m:t>
                    </m:r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sz="2800" b="0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8.19</m:t>
                    </m:r>
                  </m:oMath>
                </a14:m>
                <a:endParaRPr lang="en-CA" sz="2800" b="0" i="1">
                  <a:effectLst/>
                  <a:highlight>
                    <a:srgbClr val="FFFFFF"/>
                  </a:highlight>
                  <a:latin typeface="Cambria Math" panose="02040503050406030204" pitchFamily="18" charset="0"/>
                </a:endParaRPr>
              </a:p>
              <a:p>
                <a:r>
                  <a:rPr lang="en-US" sz="2800" b="0">
                    <a:effectLst/>
                    <a:highlight>
                      <a:srgbClr val="FFFFFF"/>
                    </a:highlight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8.59</m:t>
                    </m:r>
                    <m:d>
                      <m:dPr>
                        <m:ctrlP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𝐹𝑎𝑡</m:t>
                        </m:r>
                      </m:e>
                    </m:d>
                  </m:oMath>
                </a14:m>
                <a:endParaRPr lang="en-US" sz="2800" b="0" i="1">
                  <a:effectLst/>
                  <a:highlight>
                    <a:srgbClr val="FFFFFF"/>
                  </a:highlight>
                </a:endParaRPr>
              </a:p>
              <a:p>
                <a:r>
                  <a:rPr lang="en-US" sz="2800" b="0">
                    <a:effectLst/>
                    <a:highlight>
                      <a:srgbClr val="FFFFFF"/>
                    </a:highlight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+ 0.</m:t>
                    </m:r>
                    <m:r>
                      <a:rPr lang="en-US" sz="2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𝐶𝑎𝑟𝑏𝑜h𝑦𝑑𝑟𝑎𝑡𝑒𝑠</m:t>
                    </m:r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i="1">
                  <a:effectLst/>
                  <a:highlight>
                    <a:srgbClr val="FFFFFF"/>
                  </a:highlight>
                </a:endParaRPr>
              </a:p>
              <a:p>
                <a:r>
                  <a:rPr lang="en-US" sz="2800" b="0">
                    <a:effectLst/>
                    <a:highlight>
                      <a:srgbClr val="FFFFFF"/>
                    </a:highlight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+ 3.</m:t>
                    </m:r>
                    <m:r>
                      <a:rPr lang="en-US" sz="2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78</m:t>
                    </m:r>
                    <m:d>
                      <m:dPr>
                        <m:ctrlP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𝐶h𝑜𝑙𝑒𝑠𝑡𝑒𝑟𝑜𝑙</m:t>
                        </m:r>
                      </m:e>
                    </m:d>
                  </m:oMath>
                </a14:m>
                <a:endParaRPr lang="en-US" sz="2800" b="0" i="1">
                  <a:effectLst/>
                  <a:highlight>
                    <a:srgbClr val="FFFFFF"/>
                  </a:highlight>
                </a:endParaRPr>
              </a:p>
              <a:p>
                <a:r>
                  <a:rPr lang="en-US" sz="2800" b="0">
                    <a:effectLst/>
                    <a:highlight>
                      <a:srgbClr val="FFFFFF"/>
                    </a:highlight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+ 0.</m:t>
                    </m:r>
                    <m:r>
                      <a:rPr lang="en-US" sz="2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20</m:t>
                    </m:r>
                    <m:d>
                      <m:dPr>
                        <m:ctrlP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𝑉𝑖𝑡𝑎𝑚𝑖𝑛</m:t>
                        </m:r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800" b="0" i="1">
                  <a:effectLst/>
                  <a:highlight>
                    <a:srgbClr val="FFFFFF"/>
                  </a:highlight>
                </a:endParaRPr>
              </a:p>
              <a:p>
                <a:r>
                  <a:rPr lang="en-US" sz="2800" b="0">
                    <a:effectLst/>
                    <a:highlight>
                      <a:srgbClr val="FFFFFF"/>
                    </a:highlight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− 0.</m:t>
                    </m:r>
                    <m:r>
                      <a:rPr lang="en-US" sz="2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23</m:t>
                    </m:r>
                    <m:d>
                      <m:dPr>
                        <m:ctrlP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𝐼𝑟𝑜𝑛</m:t>
                        </m:r>
                      </m:e>
                    </m:d>
                  </m:oMath>
                </a14:m>
                <a:endParaRPr lang="en-US" sz="2800" b="0" i="1">
                  <a:effectLst/>
                  <a:highlight>
                    <a:srgbClr val="FFFFFF"/>
                  </a:highlight>
                </a:endParaRPr>
              </a:p>
              <a:p>
                <a:r>
                  <a:rPr lang="en-US" sz="2800" b="0">
                    <a:effectLst/>
                    <a:highlight>
                      <a:srgbClr val="FFFFFF"/>
                    </a:highlight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800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41.04</m:t>
                    </m:r>
                    <m:d>
                      <m:dPr>
                        <m:ctrlP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𝐹𝑟𝑎𝑝𝑝𝑢𝑐𝑐𝑖𝑛𝑜</m:t>
                        </m:r>
                      </m:e>
                    </m:d>
                  </m:oMath>
                </a14:m>
                <a:endParaRPr lang="en-US" sz="2800" b="0" i="1">
                  <a:effectLst/>
                  <a:highlight>
                    <a:srgbClr val="FFFFFF"/>
                  </a:highlight>
                </a:endParaRPr>
              </a:p>
              <a:p>
                <a:r>
                  <a:rPr lang="en-US" sz="2800" b="0">
                    <a:effectLst/>
                    <a:highlight>
                      <a:srgbClr val="FFFFFF"/>
                    </a:highlight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1.65</m:t>
                    </m:r>
                    <m:d>
                      <m:dPr>
                        <m:ctrlP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𝑁𝑜𝑛𝐶𝑜𝑓𝑓𝑒𝑒</m:t>
                        </m:r>
                      </m:e>
                    </m:d>
                  </m:oMath>
                </a14:m>
                <a:endParaRPr lang="en-US" sz="2800" b="0" i="1">
                  <a:effectLst/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33DD02C-C6ED-3794-0F3D-FFCA0CB48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126418" y="552091"/>
                <a:ext cx="6224335" cy="5431536"/>
              </a:xfrm>
              <a:blipFill>
                <a:blip r:embed="rId3"/>
                <a:stretch>
                  <a:fillRect l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08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640388-A768-F3BE-84F3-3926337DCCCF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Residuals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ots and lines&#10;&#10;Description automatically generated">
            <a:extLst>
              <a:ext uri="{FF2B5EF4-FFF2-40B4-BE49-F238E27FC236}">
                <a16:creationId xmlns:a16="http://schemas.microsoft.com/office/drawing/2014/main" id="{16C5C543-4823-0320-4A83-806AC08C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38" y="950712"/>
            <a:ext cx="7984718" cy="4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7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ormal q-q plot&#10;&#10;Description automatically generated">
            <a:extLst>
              <a:ext uri="{FF2B5EF4-FFF2-40B4-BE49-F238E27FC236}">
                <a16:creationId xmlns:a16="http://schemas.microsoft.com/office/drawing/2014/main" id="{BA91FCD7-41AB-F739-2EDB-7F2AAA9A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0440"/>
            <a:ext cx="5294716" cy="31371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36C63F2F-2FFF-E0E8-4DCD-AAF0676D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94257"/>
            <a:ext cx="5294715" cy="32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5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FDC02-B963-0BC6-D7BD-3B99BC27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CE38-C3EF-E339-8304-B0B12F38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2200" b="0" i="0">
                <a:effectLst/>
                <a:highlight>
                  <a:srgbClr val="FFFFFF"/>
                </a:highlight>
                <a:latin typeface="Söhne"/>
              </a:rPr>
              <a:t>Total Fat, Total Carbohydrates, Cholesterol, Vitamin C, and Iron are all significant predictors of calorie content</a:t>
            </a:r>
          </a:p>
          <a:p>
            <a:r>
              <a:rPr lang="en-CA" sz="2200" b="0" i="0">
                <a:effectLst/>
                <a:highlight>
                  <a:srgbClr val="FFFFFF"/>
                </a:highlight>
                <a:latin typeface="Söhne"/>
              </a:rPr>
              <a:t>Total Fat and Total Carbohydrates have positive coefficients, suggesting that higher levels of these nutrients lead to increased calorie content</a:t>
            </a:r>
          </a:p>
          <a:p>
            <a:r>
              <a:rPr lang="en-CA" sz="2200" b="0" i="0">
                <a:effectLst/>
                <a:highlight>
                  <a:srgbClr val="FFFFFF"/>
                </a:highlight>
                <a:latin typeface="Söhne"/>
              </a:rPr>
              <a:t>Iron has a negative coefficient, implying that a higher level of Iron is associated with lower calorie content</a:t>
            </a:r>
          </a:p>
          <a:p>
            <a:r>
              <a:rPr lang="en-CA" sz="2200" b="0" i="0">
                <a:effectLst/>
                <a:highlight>
                  <a:srgbClr val="FFFFFF"/>
                </a:highlight>
                <a:latin typeface="Söhne"/>
              </a:rPr>
              <a:t>Frappuccino has a negative coefficient when compared to Espresso, suggesting that Frappuccino drinks tend to have fewer calories than Espresso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9467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151D1-F2CA-CE0B-E8B6-6544A81C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9584267" cy="1146524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23CC4-E607-2CC6-4C05-2789699EA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54229"/>
              </p:ext>
            </p:extLst>
          </p:nvPr>
        </p:nvGraphicFramePr>
        <p:xfrm>
          <a:off x="1360200" y="15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7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3CE52-DD89-1347-2A14-D6B1A23A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n w="22225">
                  <a:solidFill>
                    <a:schemeClr val="tx1"/>
                  </a:solidFill>
                  <a:miter lim="800000"/>
                </a:ln>
              </a:rPr>
              <a:t>Thank you.  </a:t>
            </a:r>
            <a:br>
              <a:rPr lang="en-US" sz="5400">
                <a:ln w="22225">
                  <a:solidFill>
                    <a:schemeClr val="tx1"/>
                  </a:solidFill>
                  <a:miter lim="800000"/>
                </a:ln>
              </a:rPr>
            </a:br>
            <a:r>
              <a:rPr lang="en-US" sz="5400">
                <a:ln w="22225">
                  <a:solidFill>
                    <a:schemeClr val="tx1"/>
                  </a:solidFill>
                  <a:miter lim="800000"/>
                </a:ln>
              </a:rPr>
              <a:t>Questions?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arbucks Stall Grayscale Photo · Free Stock Photo">
            <a:extLst>
              <a:ext uri="{FF2B5EF4-FFF2-40B4-BE49-F238E27FC236}">
                <a16:creationId xmlns:a16="http://schemas.microsoft.com/office/drawing/2014/main" id="{9F5082CF-3998-5FE8-9A05-726F693E4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0" r="-1" b="320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263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loseup of a dark coffee on a mug">
            <a:extLst>
              <a:ext uri="{FF2B5EF4-FFF2-40B4-BE49-F238E27FC236}">
                <a16:creationId xmlns:a16="http://schemas.microsoft.com/office/drawing/2014/main" id="{3F820645-031D-0251-FCC2-D12731291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" r="3544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13516-B53B-31AF-E369-D73DEEB2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9CC2-FBEC-048B-0668-DF46E162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400">
                <a:latin typeface="Aptos Display"/>
                <a:ea typeface="+mn-lt"/>
                <a:cs typeface="+mn-lt"/>
              </a:rPr>
              <a:t>According to Drive Research in January 2024 in the USA:</a:t>
            </a:r>
            <a:endParaRPr lang="en-US" sz="14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1400">
                <a:latin typeface="Aptos Display"/>
                <a:ea typeface="+mn-lt"/>
                <a:cs typeface="+mn-lt"/>
              </a:rPr>
              <a:t>Nearly 3 in 4 Americans drink coffee every day (73%)</a:t>
            </a:r>
            <a:endParaRPr lang="en-US" sz="14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1400">
                <a:latin typeface="Aptos Display"/>
                <a:ea typeface="+mn-lt"/>
                <a:cs typeface="+mn-lt"/>
              </a:rPr>
              <a:t>36% of people drink 3 to 5 cups of coffee a day</a:t>
            </a:r>
            <a:endParaRPr lang="en-US" sz="14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1400">
                <a:latin typeface="Aptos Display"/>
                <a:ea typeface="+mn-lt"/>
                <a:cs typeface="+mn-lt"/>
              </a:rPr>
              <a:t>51% of people purchase coffee from a coffee shop at least once a week</a:t>
            </a:r>
            <a:endParaRPr lang="en-US" sz="14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1400">
                <a:latin typeface="Aptos Display"/>
                <a:ea typeface="+mn-lt"/>
                <a:cs typeface="+mn-lt"/>
              </a:rPr>
              <a:t>25% of people like to sip on espresso martinis, a 79% increase from 2022</a:t>
            </a:r>
            <a:endParaRPr lang="en-US" sz="14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1400">
                <a:latin typeface="Aptos Display"/>
                <a:ea typeface="+mn-lt"/>
                <a:cs typeface="+mn-lt"/>
              </a:rPr>
              <a:t>48% of people agree that drinking coffee benefits their health</a:t>
            </a:r>
            <a:endParaRPr lang="en-US" sz="14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1400">
                <a:latin typeface="Aptos Display"/>
                <a:ea typeface="+mn-lt"/>
                <a:cs typeface="+mn-lt"/>
              </a:rPr>
              <a:t>48% of people report Starbucks coffee is their favorite brand, while 45% prefer Dunkin' coffee</a:t>
            </a:r>
            <a:endParaRPr lang="en-US" sz="1400">
              <a:latin typeface="Aptos Display"/>
            </a:endParaRPr>
          </a:p>
          <a:p>
            <a:pPr marL="0" indent="0">
              <a:buNone/>
            </a:pPr>
            <a:endParaRPr lang="en-US" sz="1400">
              <a:latin typeface="Aptos Display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9F241-87C1-9601-C86D-2CE4C63D83AD}"/>
              </a:ext>
            </a:extLst>
          </p:cNvPr>
          <p:cNvSpPr txBox="1"/>
          <p:nvPr/>
        </p:nvSpPr>
        <p:spPr>
          <a:xfrm>
            <a:off x="6181876" y="6405639"/>
            <a:ext cx="59061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latin typeface="Aptos Display"/>
              </a:rPr>
              <a:t>Drive Research. "The National Coffee Survey: A Look at the Latest Coffee Consumption Trends." Drive Research Market Research Company Blog. October 13, 2021. Accessed March 25, 2024. </a:t>
            </a:r>
            <a:r>
              <a:rPr lang="en-US" sz="800">
                <a:solidFill>
                  <a:srgbClr val="000000"/>
                </a:solidFill>
                <a:latin typeface="Aptos Displ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https://www.driveresearch.com/market-research-company-blog/coffee-survey/</a:t>
            </a:r>
            <a:r>
              <a:rPr lang="en-US" sz="800">
                <a:solidFill>
                  <a:srgbClr val="000000"/>
                </a:solidFill>
                <a:latin typeface="Aptos Displ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98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5D0F8-EDC2-D374-C3A5-EF6D3DAE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417145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How to predict calories from ingredients </a:t>
            </a:r>
            <a:br>
              <a:rPr lang="en-US" sz="4600"/>
            </a:br>
            <a:r>
              <a:rPr lang="en-US" sz="4600"/>
              <a:t>and drink type?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fferent cups of coffee on white background">
            <a:extLst>
              <a:ext uri="{FF2B5EF4-FFF2-40B4-BE49-F238E27FC236}">
                <a16:creationId xmlns:a16="http://schemas.microsoft.com/office/drawing/2014/main" id="{B9F2326F-4B9C-1CCA-B6AE-E89F72CAB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47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5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491D4-D8FC-D1A2-1D7C-4CC48430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Dataset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D414-5632-060C-2A53-18A0C3B9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167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fontAlgn="base">
              <a:buNone/>
            </a:pPr>
            <a:br>
              <a:rPr lang="en-US" sz="600">
                <a:latin typeface="Aptos Display"/>
              </a:rPr>
            </a:br>
            <a:endParaRPr lang="en-US" sz="6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363B41-5583-CFD2-5855-9C3B87F9C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83468"/>
              </p:ext>
            </p:extLst>
          </p:nvPr>
        </p:nvGraphicFramePr>
        <p:xfrm>
          <a:off x="630936" y="2965775"/>
          <a:ext cx="10917938" cy="260967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91732">
                  <a:extLst>
                    <a:ext uri="{9D8B030D-6E8A-4147-A177-3AD203B41FA5}">
                      <a16:colId xmlns:a16="http://schemas.microsoft.com/office/drawing/2014/main" val="1985536706"/>
                    </a:ext>
                  </a:extLst>
                </a:gridCol>
                <a:gridCol w="2780509">
                  <a:extLst>
                    <a:ext uri="{9D8B030D-6E8A-4147-A177-3AD203B41FA5}">
                      <a16:colId xmlns:a16="http://schemas.microsoft.com/office/drawing/2014/main" val="4267812090"/>
                    </a:ext>
                  </a:extLst>
                </a:gridCol>
                <a:gridCol w="2159531">
                  <a:extLst>
                    <a:ext uri="{9D8B030D-6E8A-4147-A177-3AD203B41FA5}">
                      <a16:colId xmlns:a16="http://schemas.microsoft.com/office/drawing/2014/main" val="3799573002"/>
                    </a:ext>
                  </a:extLst>
                </a:gridCol>
                <a:gridCol w="3486166">
                  <a:extLst>
                    <a:ext uri="{9D8B030D-6E8A-4147-A177-3AD203B41FA5}">
                      <a16:colId xmlns:a16="http://schemas.microsoft.com/office/drawing/2014/main" val="3939521384"/>
                    </a:ext>
                  </a:extLst>
                </a:gridCol>
              </a:tblGrid>
              <a:tr h="758724">
                <a:tc>
                  <a:txBody>
                    <a:bodyPr/>
                    <a:lstStyle/>
                    <a:p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Calories</a:t>
                      </a:r>
                      <a:endParaRPr lang="en-US" sz="2200" b="0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 Total Fat (g)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Sodium (mg)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Total Carbohydrates (g) 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5884274"/>
                  </a:ext>
                </a:extLst>
              </a:tr>
              <a:tr h="1092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Cholesterol (mg)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Protein (g) 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Vitamin A (% DV) 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Vitamin C (% DV)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6756552"/>
                  </a:ext>
                </a:extLst>
              </a:tr>
              <a:tr h="758724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Calcium (% DV) 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Beverage_category</a:t>
                      </a:r>
                      <a:endParaRPr lang="en-CA" sz="2200" b="0" i="0" u="none" strike="noStrike" err="1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Iron (% DV) 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u="none" strike="noStrike">
                          <a:solidFill>
                            <a:schemeClr val="tx1"/>
                          </a:solidFill>
                          <a:effectLst/>
                        </a:rPr>
                        <a:t>Caffeine (mg)</a:t>
                      </a:r>
                      <a:endParaRPr lang="en-CA" sz="2200" b="0" i="0" u="none" strike="noStrike">
                        <a:solidFill>
                          <a:schemeClr val="tx1"/>
                        </a:solidFill>
                        <a:effectLst/>
                        <a:latin typeface="Aptos Display"/>
                      </a:endParaRPr>
                    </a:p>
                  </a:txBody>
                  <a:tcPr marL="312661" marR="187596" marT="187596" marB="1875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885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A9C27E-702F-4DCB-7713-33DFAEA55531}"/>
              </a:ext>
            </a:extLst>
          </p:cNvPr>
          <p:cNvSpPr txBox="1"/>
          <p:nvPr/>
        </p:nvSpPr>
        <p:spPr>
          <a:xfrm>
            <a:off x="4590344" y="406400"/>
            <a:ext cx="702592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CA" sz="2800">
                <a:solidFill>
                  <a:srgbClr val="444444"/>
                </a:solidFill>
                <a:latin typeface="Aptos Display"/>
                <a:cs typeface="Arial"/>
              </a:rPr>
              <a:t>This dataset includes the nutritional information for Starbucks’ drink menu items. </a:t>
            </a:r>
            <a:r>
              <a:rPr lang="en-US" sz="2800">
                <a:solidFill>
                  <a:srgbClr val="444444"/>
                </a:solidFill>
                <a:latin typeface="Aptos Display"/>
                <a:cs typeface="Arial"/>
              </a:rPr>
              <a:t>​</a:t>
            </a:r>
            <a:endParaRPr lang="en-US" sz="2800">
              <a:solidFill>
                <a:srgbClr val="444444"/>
              </a:solidFill>
              <a:latin typeface="Aptos Display"/>
              <a:ea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1">
                <a:solidFill>
                  <a:srgbClr val="444444"/>
                </a:solidFill>
                <a:latin typeface="Aptos Display"/>
                <a:cs typeface="Arial"/>
              </a:rPr>
              <a:t>Population</a:t>
            </a:r>
            <a:r>
              <a:rPr lang="en-US" sz="2800">
                <a:solidFill>
                  <a:srgbClr val="444444"/>
                </a:solidFill>
                <a:latin typeface="Aptos Display"/>
                <a:cs typeface="Arial"/>
              </a:rPr>
              <a:t>: Starbucks drink menu​</a:t>
            </a:r>
            <a:endParaRPr lang="en-US" sz="2800">
              <a:solidFill>
                <a:srgbClr val="444444"/>
              </a:solidFill>
              <a:latin typeface="Aptos Display"/>
              <a:ea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1">
                <a:solidFill>
                  <a:srgbClr val="444444"/>
                </a:solidFill>
                <a:latin typeface="Aptos Display"/>
                <a:cs typeface="Arial"/>
              </a:rPr>
              <a:t>Sample Size</a:t>
            </a:r>
            <a:r>
              <a:rPr lang="en-US" sz="2800">
                <a:solidFill>
                  <a:srgbClr val="444444"/>
                </a:solidFill>
                <a:latin typeface="Aptos Display"/>
                <a:cs typeface="Arial"/>
              </a:rPr>
              <a:t>: 242 items​</a:t>
            </a:r>
            <a:endParaRPr lang="en-US" sz="2800">
              <a:solidFill>
                <a:srgbClr val="444444"/>
              </a:solidFill>
              <a:latin typeface="Aptos Display"/>
              <a:ea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1">
                <a:solidFill>
                  <a:srgbClr val="444444"/>
                </a:solidFill>
                <a:latin typeface="Aptos Display"/>
                <a:cs typeface="Arial"/>
              </a:rPr>
              <a:t>Variables: </a:t>
            </a:r>
            <a:r>
              <a:rPr lang="en-US" sz="2800">
                <a:solidFill>
                  <a:srgbClr val="444444"/>
                </a:solidFill>
                <a:latin typeface="Aptos Display"/>
                <a:cs typeface="Arial"/>
              </a:rPr>
              <a:t>​</a:t>
            </a:r>
            <a:endParaRPr lang="en-US" sz="2800">
              <a:solidFill>
                <a:srgbClr val="444444"/>
              </a:solidFill>
              <a:latin typeface="Aptos Display"/>
              <a:ea typeface="Calibri"/>
              <a:cs typeface="Arial"/>
            </a:endParaRPr>
          </a:p>
          <a:p>
            <a:endParaRPr lang="en-US" sz="2400" u="sng">
              <a:solidFill>
                <a:srgbClr val="467886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4BCED-C955-0650-FE6C-EDCCF46FAC95}"/>
              </a:ext>
            </a:extLst>
          </p:cNvPr>
          <p:cNvSpPr txBox="1"/>
          <p:nvPr/>
        </p:nvSpPr>
        <p:spPr>
          <a:xfrm>
            <a:off x="632178" y="1563511"/>
            <a:ext cx="31100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444444"/>
                </a:solidFill>
                <a:latin typeface="Aptos Display"/>
              </a:rPr>
              <a:t>Source</a:t>
            </a:r>
            <a:r>
              <a:rPr lang="en-US" sz="2000">
                <a:solidFill>
                  <a:srgbClr val="444444"/>
                </a:solidFill>
                <a:latin typeface="Aptos Display"/>
              </a:rPr>
              <a:t>: </a:t>
            </a:r>
            <a:r>
              <a:rPr lang="en-US" sz="2000" u="sng">
                <a:solidFill>
                  <a:srgbClr val="467886"/>
                </a:solidFill>
                <a:latin typeface="Aptos Display"/>
                <a:cs typeface="Segoe UI"/>
                <a:hlinkClick r:id="rId3"/>
              </a:rPr>
              <a:t>Kaggle </a:t>
            </a:r>
            <a:r>
              <a:rPr lang="en-US" sz="2000">
                <a:latin typeface="Aptos Display"/>
                <a:cs typeface="Segoe UI"/>
              </a:rPr>
              <a:t>Dataset</a:t>
            </a:r>
            <a:endParaRPr lang="en-US" sz="200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225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73F7-AC52-FB6A-A9DA-77E9AE26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Drink Type Modification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57D9-7DCE-E0C7-0DDE-8844EEBE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74" y="1920126"/>
            <a:ext cx="671355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Frappuccino:</a:t>
            </a:r>
          </a:p>
          <a:p>
            <a:pPr marL="0" indent="0">
              <a:buNone/>
            </a:pPr>
            <a:r>
              <a:rPr lang="en-US" sz="1800" i="1"/>
              <a:t>Frappuccino® Blended Coffee</a:t>
            </a:r>
          </a:p>
          <a:p>
            <a:pPr marL="0" indent="0">
              <a:buNone/>
            </a:pPr>
            <a:r>
              <a:rPr lang="en-US" sz="1800" i="1"/>
              <a:t>Frappuccino® Blended Crème   </a:t>
            </a:r>
          </a:p>
          <a:p>
            <a:pPr marL="0" indent="0">
              <a:buNone/>
            </a:pPr>
            <a:r>
              <a:rPr lang="en-US" sz="1800" i="1"/>
              <a:t>Frappuccino® Light Blended Coffee</a:t>
            </a:r>
          </a:p>
          <a:p>
            <a:r>
              <a:rPr lang="en-US" sz="1800" b="1"/>
              <a:t>Espresso:</a:t>
            </a:r>
          </a:p>
          <a:p>
            <a:pPr marL="0" indent="0">
              <a:buNone/>
            </a:pPr>
            <a:r>
              <a:rPr lang="en-US" sz="1800" i="1"/>
              <a:t>Classic Espresso Drinks</a:t>
            </a:r>
          </a:p>
          <a:p>
            <a:pPr marL="0" indent="0">
              <a:buNone/>
            </a:pPr>
            <a:r>
              <a:rPr lang="en-US" sz="1800" i="1"/>
              <a:t>Coffee </a:t>
            </a:r>
          </a:p>
          <a:p>
            <a:pPr marL="0" indent="0">
              <a:buNone/>
            </a:pPr>
            <a:r>
              <a:rPr lang="en-US" sz="1800" i="1"/>
              <a:t>Signature Espresso Drinks</a:t>
            </a:r>
          </a:p>
          <a:p>
            <a:r>
              <a:rPr lang="en-US" sz="1800" b="1"/>
              <a:t>Non-Coffee:</a:t>
            </a:r>
          </a:p>
          <a:p>
            <a:pPr marL="0" indent="0">
              <a:buNone/>
            </a:pPr>
            <a:r>
              <a:rPr lang="en-US" sz="1800" i="1"/>
              <a:t>Shaken Iced Beverages</a:t>
            </a:r>
          </a:p>
          <a:p>
            <a:pPr marL="0" indent="0">
              <a:buNone/>
            </a:pPr>
            <a:r>
              <a:rPr lang="en-US" sz="1800" i="1"/>
              <a:t>Tazo® Tea Drinks</a:t>
            </a:r>
          </a:p>
          <a:p>
            <a:pPr marL="0" indent="0">
              <a:buNone/>
            </a:pPr>
            <a:r>
              <a:rPr lang="en-US" sz="1800" i="1"/>
              <a:t>Smoothies </a:t>
            </a:r>
          </a:p>
        </p:txBody>
      </p:sp>
      <p:pic>
        <p:nvPicPr>
          <p:cNvPr id="4" name="Picture 3" descr="A group of coffee drinks&#10;&#10;Description automatically generated">
            <a:extLst>
              <a:ext uri="{FF2B5EF4-FFF2-40B4-BE49-F238E27FC236}">
                <a16:creationId xmlns:a16="http://schemas.microsoft.com/office/drawing/2014/main" id="{E42B5831-ABBF-A575-B3CC-ADFB92818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2" b="-3"/>
          <a:stretch/>
        </p:blipFill>
        <p:spPr>
          <a:xfrm>
            <a:off x="7203944" y="1821834"/>
            <a:ext cx="4195064" cy="43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73F7-AC52-FB6A-A9DA-77E9AE26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2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CF879-D8C0-86C8-FE89-AC792346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7488B69-2A12-875B-0A89-D2722498F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Model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Caffeine and Vitamin A were removed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B3C24-33EA-2F47-524A-3DAC851D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22846"/>
            <a:ext cx="6903720" cy="52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6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23384-C6BE-E594-5A03-DB7CD315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Multicollinearity</a:t>
            </a:r>
            <a:r>
              <a:rPr lang="en-US" sz="3700" kern="1200">
                <a:latin typeface="+mj-lt"/>
                <a:ea typeface="+mj-ea"/>
                <a:cs typeface="+mj-cs"/>
              </a:rPr>
              <a:t> Detected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924EB-0573-5083-24FA-698C8ED2B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Detected multicollinearity between several variables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Total Fat and Total Carbohydrates are essential to our model</a:t>
            </a:r>
            <a:endParaRPr lang="en-US" sz="2000"/>
          </a:p>
          <a:p>
            <a:pPr marL="57150"/>
            <a:r>
              <a:rPr lang="en-US" sz="2000"/>
              <a:t>=&gt; Removed Protein and Calcium from the model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968C82-3E98-1DA3-2271-0C1942F88066}"/>
              </a:ext>
            </a:extLst>
          </p:cNvPr>
          <p:cNvGrpSpPr/>
          <p:nvPr/>
        </p:nvGrpSpPr>
        <p:grpSpPr>
          <a:xfrm>
            <a:off x="1544474" y="2273495"/>
            <a:ext cx="8841809" cy="3963488"/>
            <a:chOff x="1544474" y="2273495"/>
            <a:chExt cx="8841809" cy="39634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C9184E-A988-8184-B7C9-757838B491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44" b="2609"/>
            <a:stretch/>
          </p:blipFill>
          <p:spPr>
            <a:xfrm>
              <a:off x="1557499" y="2273495"/>
              <a:ext cx="8828784" cy="396348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E3728E-B0C4-50C4-487E-2753440A9A1E}"/>
                </a:ext>
              </a:extLst>
            </p:cNvPr>
            <p:cNvSpPr/>
            <p:nvPr/>
          </p:nvSpPr>
          <p:spPr>
            <a:xfrm>
              <a:off x="1570525" y="4255807"/>
              <a:ext cx="8646425" cy="3094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8599EF-4F34-C4AB-A181-8CD91C764B08}"/>
                </a:ext>
              </a:extLst>
            </p:cNvPr>
            <p:cNvSpPr/>
            <p:nvPr/>
          </p:nvSpPr>
          <p:spPr>
            <a:xfrm>
              <a:off x="1544474" y="5049489"/>
              <a:ext cx="8672473" cy="279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65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624</Words>
  <Application>Microsoft Macintosh PowerPoint</Application>
  <PresentationFormat>Widescreen</PresentationFormat>
  <Paragraphs>112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Aptos Display</vt:lpstr>
      <vt:lpstr>Arial,Sans-Serif</vt:lpstr>
      <vt:lpstr>Söhne</vt:lpstr>
      <vt:lpstr>Arial</vt:lpstr>
      <vt:lpstr>Calibri</vt:lpstr>
      <vt:lpstr>Cambria Math</vt:lpstr>
      <vt:lpstr>Helvetica Neue</vt:lpstr>
      <vt:lpstr>Office Theme</vt:lpstr>
      <vt:lpstr>Calories in Cups: Examining Starbucks Drink Ingredients</vt:lpstr>
      <vt:lpstr>Agenda</vt:lpstr>
      <vt:lpstr>Background Research</vt:lpstr>
      <vt:lpstr>How to predict calories from ingredients  and drink type?</vt:lpstr>
      <vt:lpstr>Dataset</vt:lpstr>
      <vt:lpstr>Drink Type Modification</vt:lpstr>
      <vt:lpstr>Analysis</vt:lpstr>
      <vt:lpstr>Model Selection</vt:lpstr>
      <vt:lpstr>Multicollinearity Detected</vt:lpstr>
      <vt:lpstr>Model Selection cont.</vt:lpstr>
      <vt:lpstr>Model Selection cont.</vt:lpstr>
      <vt:lpstr>Model Selection cont.</vt:lpstr>
      <vt:lpstr>Interaction</vt:lpstr>
      <vt:lpstr>Model Selection cont.</vt:lpstr>
      <vt:lpstr>Model Selection cont.</vt:lpstr>
      <vt:lpstr>Model Selection Final: Model 3</vt:lpstr>
      <vt:lpstr>PowerPoint Presentation</vt:lpstr>
      <vt:lpstr>PowerPoint Presentation</vt:lpstr>
      <vt:lpstr>Conclusion</vt:lpstr>
      <vt:lpstr>Thank you.  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dangndn95@gmail.com</cp:lastModifiedBy>
  <cp:revision>26</cp:revision>
  <dcterms:created xsi:type="dcterms:W3CDTF">2024-03-30T21:31:13Z</dcterms:created>
  <dcterms:modified xsi:type="dcterms:W3CDTF">2024-04-05T22:01:22Z</dcterms:modified>
</cp:coreProperties>
</file>