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82" r:id="rId21"/>
    <p:sldId id="283" r:id="rId22"/>
    <p:sldId id="284" r:id="rId23"/>
    <p:sldId id="285" r:id="rId24"/>
    <p:sldId id="286" r:id="rId25"/>
    <p:sldId id="287" r:id="rId26"/>
    <p:sldId id="277" r:id="rId27"/>
    <p:sldId id="288" r:id="rId28"/>
    <p:sldId id="289" r:id="rId29"/>
    <p:sldId id="290" r:id="rId30"/>
    <p:sldId id="291" r:id="rId31"/>
    <p:sldId id="294" r:id="rId32"/>
    <p:sldId id="278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2" r:id="rId41"/>
    <p:sldId id="306" r:id="rId42"/>
    <p:sldId id="309" r:id="rId43"/>
    <p:sldId id="337" r:id="rId44"/>
    <p:sldId id="342" r:id="rId45"/>
    <p:sldId id="343" r:id="rId46"/>
    <p:sldId id="312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718" autoAdjust="0"/>
  </p:normalViewPr>
  <p:slideViewPr>
    <p:cSldViewPr>
      <p:cViewPr varScale="1">
        <p:scale>
          <a:sx n="61" d="100"/>
          <a:sy n="61" d="100"/>
        </p:scale>
        <p:origin x="1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87EFBB-4F08-4C90-88D6-1D215F1AD59E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EA42BEF-CE25-4FE1-A41B-6665290902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0A1520-4ACB-4F86-9C91-889250479940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C9C8AA-F3C5-4ABA-96A5-C1E4804784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" name="Picture 3" descr="black_cp_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57200"/>
            <a:ext cx="3352800" cy="983488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Examples</a:t>
            </a:r>
          </a:p>
          <a:p>
            <a:pPr>
              <a:spcAft>
                <a:spcPts val="120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32-bit number between -2,147,483,648 and +2,147,483,647.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short count = 500;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16-bit number between 0 and 65,535, initialized to 500.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dollar_sign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‘$’;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8-bit number between -128 and +127 that stores the numeric representation of ‘$’ (36).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Constants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Can be defined 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/>
              <a:t> preprocessor directive.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/>
              <a:t>Example:</a:t>
            </a:r>
            <a:endParaRPr lang="en-US" dirty="0" smtClean="0"/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#define NUM_SAMPLES 100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NUM_SAMPLES;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GetSample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Arithmetic Operators</a:t>
            </a:r>
          </a:p>
          <a:p>
            <a:pPr algn="ctr"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		-	*	/	%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Be careful with integer types and division.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No rounding, truncation of the fractional part.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  <a:endParaRPr lang="en-US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 / 5;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x = 2 (goes in evenly)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 = 10 / 3;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y = 3 (no fraction!)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Arithmetic Operators</a:t>
            </a:r>
          </a:p>
          <a:p>
            <a:pPr algn="ctr"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		-	*	/	%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% is the modulo operator.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Returns the remainder (of division).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  <a:endParaRPr lang="en-US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10 % 5;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x = 0 (goes in evenly)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 = 10 % 3;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y = 1 (remainder of 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Relational Operators</a:t>
            </a:r>
          </a:p>
          <a:p>
            <a:pPr algn="ctr"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		&gt;=	&lt;	&lt;=	==	!=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Most often used for conditional tests and looping.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(x == 10) {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DoSomethingAmazing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Common Mistake!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(x == 10)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Correct, does a conditional test.</a:t>
            </a:r>
          </a:p>
          <a:p>
            <a:pPr>
              <a:spcAft>
                <a:spcPts val="1200"/>
              </a:spcAft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(x = 10)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Does an assignment, evaluates to 10, which means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cs typeface="Courier New" pitchFamily="49" charset="0"/>
              </a:rPr>
              <a:t> statement is </a:t>
            </a:r>
            <a:r>
              <a:rPr lang="en-US" b="1" dirty="0" smtClean="0">
                <a:cs typeface="Courier New" pitchFamily="49" charset="0"/>
              </a:rPr>
              <a:t>always</a:t>
            </a:r>
            <a:r>
              <a:rPr lang="en-US" dirty="0" smtClean="0">
                <a:cs typeface="Courier New" pitchFamily="49" charset="0"/>
              </a:rPr>
              <a:t>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Increment/Decrement Operators</a:t>
            </a:r>
          </a:p>
          <a:p>
            <a:pPr algn="ctr"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		--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Increments or decrements variable value by 1.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Before variable: increment, then evaluate.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After variable: evaluate, then increment.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  <a:endParaRPr lang="en-US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10;		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= x++;		</a:t>
            </a:r>
            <a:r>
              <a:rPr lang="en-US" dirty="0" smtClean="0">
                <a:cs typeface="Courier New" pitchFamily="49" charset="0"/>
              </a:rPr>
              <a:t>y = 10, x = 11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 = ++y;		</a:t>
            </a:r>
            <a:r>
              <a:rPr lang="en-US" dirty="0" smtClean="0">
                <a:cs typeface="Courier New" pitchFamily="49" charset="0"/>
              </a:rPr>
              <a:t>y = 11, z = 11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Logical Operators</a:t>
            </a:r>
          </a:p>
          <a:p>
            <a:pPr algn="ctr"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		&amp;&amp;	||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Performs </a:t>
            </a:r>
            <a:r>
              <a:rPr lang="en-US" dirty="0" err="1" smtClean="0">
                <a:cs typeface="Courier New" pitchFamily="49" charset="0"/>
              </a:rPr>
              <a:t>boolean</a:t>
            </a:r>
            <a:r>
              <a:rPr lang="en-US" dirty="0" smtClean="0">
                <a:cs typeface="Courier New" pitchFamily="49" charset="0"/>
              </a:rPr>
              <a:t> logic on variable value.</a:t>
            </a:r>
          </a:p>
          <a:p>
            <a:pPr>
              <a:spcAft>
                <a:spcPts val="1200"/>
              </a:spcAft>
              <a:buNone/>
            </a:pPr>
            <a:endParaRPr lang="en-US" b="1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  <a:endParaRPr lang="en-US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((x == 10) &amp;&amp; !y)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Aft>
                <a:spcPts val="1200"/>
              </a:spcAft>
              <a:buNone/>
            </a:pPr>
            <a:endParaRPr lang="en-US" b="1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Bitwise Operators</a:t>
            </a:r>
          </a:p>
          <a:p>
            <a:pPr algn="ctr">
              <a:spcAft>
                <a:spcPts val="120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		|	^	~	&lt;&lt;	&gt;&gt;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Performs bitwise (per-bit) logic on variables.</a:t>
            </a:r>
            <a:endParaRPr lang="en-US" b="1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	&amp;	</a:t>
            </a:r>
            <a:r>
              <a:rPr lang="en-US" dirty="0" smtClean="0">
                <a:cs typeface="Courier New" pitchFamily="49" charset="0"/>
              </a:rPr>
              <a:t>AND		</a:t>
            </a:r>
            <a:r>
              <a:rPr lang="en-US" b="1" dirty="0" smtClean="0">
                <a:cs typeface="Courier New" pitchFamily="49" charset="0"/>
              </a:rPr>
              <a:t>^</a:t>
            </a:r>
            <a:r>
              <a:rPr lang="en-US" dirty="0" smtClean="0">
                <a:cs typeface="Courier New" pitchFamily="49" charset="0"/>
              </a:rPr>
              <a:t>   XOR		</a:t>
            </a:r>
            <a:r>
              <a:rPr lang="en-US" b="1" dirty="0" smtClean="0">
                <a:cs typeface="Courier New" pitchFamily="49" charset="0"/>
              </a:rPr>
              <a:t>&lt;&lt;</a:t>
            </a:r>
            <a:r>
              <a:rPr lang="en-US" dirty="0" smtClean="0">
                <a:cs typeface="Courier New" pitchFamily="49" charset="0"/>
              </a:rPr>
              <a:t>  left shift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smtClean="0">
                <a:cs typeface="Courier New" pitchFamily="49" charset="0"/>
              </a:rPr>
              <a:t>	|</a:t>
            </a:r>
            <a:r>
              <a:rPr lang="en-US" dirty="0" smtClean="0">
                <a:cs typeface="Courier New" pitchFamily="49" charset="0"/>
              </a:rPr>
              <a:t>	OR		</a:t>
            </a:r>
            <a:r>
              <a:rPr lang="en-US" b="1" dirty="0" smtClean="0">
                <a:cs typeface="Courier New" pitchFamily="49" charset="0"/>
              </a:rPr>
              <a:t>~</a:t>
            </a:r>
            <a:r>
              <a:rPr lang="en-US" dirty="0" smtClean="0">
                <a:cs typeface="Courier New" pitchFamily="49" charset="0"/>
              </a:rPr>
              <a:t>   NOT		</a:t>
            </a:r>
            <a:r>
              <a:rPr lang="en-US" b="1" dirty="0" smtClean="0">
                <a:cs typeface="Courier New" pitchFamily="49" charset="0"/>
              </a:rPr>
              <a:t>&gt;&gt;</a:t>
            </a:r>
            <a:r>
              <a:rPr lang="en-US" dirty="0" smtClean="0">
                <a:cs typeface="Courier New" pitchFamily="49" charset="0"/>
              </a:rPr>
              <a:t>  right shift</a:t>
            </a:r>
          </a:p>
          <a:p>
            <a:pPr>
              <a:spcAft>
                <a:spcPts val="1200"/>
              </a:spcAft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More on these later (bit twiddling)…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Conditional Tests</a:t>
            </a:r>
            <a:endParaRPr lang="en-US" dirty="0" smtClean="0"/>
          </a:p>
          <a:p>
            <a:r>
              <a:rPr lang="en-US" dirty="0" smtClean="0"/>
              <a:t>Execute different </a:t>
            </a:r>
            <a:r>
              <a:rPr lang="en-US" smtClean="0"/>
              <a:t>code based </a:t>
            </a:r>
            <a:r>
              <a:rPr lang="en-US" dirty="0" smtClean="0"/>
              <a:t>on a condition.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(x &lt; 10)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do some stuff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Types and operators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Control flow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Functions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Pointers and arrays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Memory mapped </a:t>
            </a:r>
            <a:r>
              <a:rPr lang="en-US" dirty="0" smtClean="0"/>
              <a:t>I/O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 Style Guides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Additional Conditions</a:t>
            </a:r>
            <a:endParaRPr lang="en-US" dirty="0" smtClean="0"/>
          </a:p>
          <a:p>
            <a:r>
              <a:rPr lang="en-US" dirty="0" smtClean="0"/>
              <a:t>Try another test if the previous one failed.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(x &lt; 10)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do some stuff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if (x &gt; 100)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// do some other stuff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Final Condition</a:t>
            </a:r>
            <a:endParaRPr lang="en-US" dirty="0" smtClean="0"/>
          </a:p>
          <a:p>
            <a:r>
              <a:rPr lang="en-US" dirty="0" smtClean="0"/>
              <a:t>If every previous test has failed, do this.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(x &lt; 10)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do some stuff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else if (x &gt; 100)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do some other stuff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// well, x is somewhere between 10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// and 100...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Looping a Fixed Number of Times</a:t>
            </a:r>
          </a:p>
          <a:p>
            <a:r>
              <a:rPr lang="en-US" dirty="0" smtClean="0">
                <a:cs typeface="Courier New" pitchFamily="49" charset="0"/>
              </a:rPr>
              <a:t>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cs typeface="Courier New" pitchFamily="49" charset="0"/>
              </a:rPr>
              <a:t> loop.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i="1" dirty="0" smtClean="0">
                <a:cs typeface="Courier New" pitchFamily="49" charset="0"/>
              </a:rPr>
              <a:t>initialization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 smtClean="0"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i="1" dirty="0" smtClean="0">
                <a:cs typeface="Courier New" pitchFamily="49" charset="0"/>
              </a:rPr>
              <a:t>action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statements to loop over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</a:p>
          <a:p>
            <a:pPr>
              <a:buNone/>
            </a:pPr>
            <a:endParaRPr lang="en-US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counts from 0 to 9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Looping on a Conditional Test</a:t>
            </a:r>
          </a:p>
          <a:p>
            <a:r>
              <a:rPr lang="en-US" dirty="0" smtClean="0">
                <a:cs typeface="Courier New" pitchFamily="49" charset="0"/>
              </a:rPr>
              <a:t>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cs typeface="Courier New" pitchFamily="49" charset="0"/>
              </a:rPr>
              <a:t> loop.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i="1" dirty="0" smtClean="0">
                <a:cs typeface="Courier New" pitchFamily="49" charset="0"/>
              </a:rPr>
              <a:t>conditional test is 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statements to loop over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</a:p>
          <a:p>
            <a:pPr>
              <a:buNone/>
            </a:pPr>
            <a:endParaRPr lang="en-US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button_pressed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wait for a button press...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Executing a Loop at Least Once</a:t>
            </a:r>
          </a:p>
          <a:p>
            <a:r>
              <a:rPr lang="en-US" dirty="0" smtClean="0">
                <a:cs typeface="Courier New" pitchFamily="49" charset="0"/>
              </a:rPr>
              <a:t>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 smtClean="0">
                <a:cs typeface="Courier New" pitchFamily="49" charset="0"/>
              </a:rPr>
              <a:t> loop.</a:t>
            </a:r>
          </a:p>
          <a:p>
            <a:r>
              <a:rPr lang="en-US" dirty="0" smtClean="0">
                <a:cs typeface="Courier New" pitchFamily="49" charset="0"/>
              </a:rPr>
              <a:t>Similar to the regular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cs typeface="Courier New" pitchFamily="49" charset="0"/>
              </a:rPr>
              <a:t> loop.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this code executes at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least one time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i="1" dirty="0" smtClean="0">
                <a:cs typeface="Courier New" pitchFamily="49" charset="0"/>
              </a:rPr>
              <a:t>conditional test is 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Loop Control</a:t>
            </a:r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cs typeface="Courier New" pitchFamily="49" charset="0"/>
              </a:rPr>
              <a:t> to jump out of a loop immediately.</a:t>
            </a:r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>
                <a:cs typeface="Courier New" pitchFamily="49" charset="0"/>
              </a:rPr>
              <a:t> to immediately jump to the next iteration of the loop.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Example: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4) continue;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8) break;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(“%d ”,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0 1 2 3 5 6 7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900" b="1" dirty="0" smtClean="0"/>
              <a:t>Why Use Them?</a:t>
            </a:r>
          </a:p>
          <a:p>
            <a:r>
              <a:rPr lang="en-US" sz="5900" dirty="0" smtClean="0"/>
              <a:t>Make your program easier to understand and maintain.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seconds, minutes, hours,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ampm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init_lcd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while (1) {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in_set_mode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update_clock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} else {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	minutes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secs_tick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(&amp;seconds)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	hours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mins_tick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(&amp;minutes)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ampm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hrs_tick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(&amp;hours)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update_lcd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(seconds, minutes, hours,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ampm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Basic Structure</a:t>
            </a:r>
          </a:p>
          <a:p>
            <a:pPr>
              <a:buNone/>
            </a:pPr>
            <a:endParaRPr lang="en-US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return 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cs typeface="Courier New" pitchFamily="49" charset="0"/>
              </a:rPr>
              <a:t>arguments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// function body (statements)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some_value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Simple Example</a:t>
            </a:r>
          </a:p>
          <a:p>
            <a:pPr>
              <a:buNone/>
            </a:pPr>
            <a:endParaRPr lang="en-US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sum_and_double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result = a + b;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result = result * 2;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More About Functions</a:t>
            </a:r>
          </a:p>
          <a:p>
            <a:r>
              <a:rPr lang="en-US" dirty="0" smtClean="0">
                <a:cs typeface="Courier New" pitchFamily="49" charset="0"/>
              </a:rPr>
              <a:t>Functions must be declared before they are called.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862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does stuff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38862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does stuff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505200"/>
            <a:ext cx="2819400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CORRECT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505200"/>
            <a:ext cx="28194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WRONG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Variable Names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Contain letters, numbers, and underscores.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Must begin with a letter or underscore.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Cannot be a C keyword (like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600" b="1" dirty="0" smtClean="0">
                <a:cs typeface="Courier New" pitchFamily="49" charset="0"/>
              </a:rPr>
              <a:t>More About Functions</a:t>
            </a:r>
          </a:p>
          <a:p>
            <a:r>
              <a:rPr lang="en-US" sz="4600" dirty="0" smtClean="0">
                <a:cs typeface="Courier New" pitchFamily="49" charset="0"/>
              </a:rPr>
              <a:t>Fix this with a function prototype.</a:t>
            </a:r>
          </a:p>
          <a:p>
            <a:pPr lvl="1"/>
            <a:r>
              <a:rPr lang="en-US" sz="3400" dirty="0" smtClean="0">
                <a:cs typeface="Courier New" pitchFamily="49" charset="0"/>
              </a:rPr>
              <a:t>Exact copy of the function header with no body.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does stuff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Scope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Variables declared inside a function disappear (go out of scope) when the function exits.</a:t>
            </a:r>
          </a:p>
          <a:p>
            <a:r>
              <a:rPr lang="en-US" dirty="0" smtClean="0"/>
              <a:t>Code inside a function cannot modify variables that live outside the function.</a:t>
            </a:r>
          </a:p>
          <a:p>
            <a:pPr lvl="1"/>
            <a:r>
              <a:rPr lang="en-US" dirty="0" smtClean="0"/>
              <a:t>Unless you use pointers… which brings us to…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What Are They?</a:t>
            </a:r>
          </a:p>
          <a:p>
            <a:r>
              <a:rPr lang="en-US" dirty="0" smtClean="0"/>
              <a:t>Variables that contain a memory address (usually of another variable).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psum</a:t>
            </a:r>
            <a:r>
              <a:rPr lang="en-US" dirty="0" smtClean="0"/>
              <a:t> is a pointer to an </a:t>
            </a:r>
            <a:r>
              <a:rPr lang="en-US" dirty="0" err="1" smtClean="0"/>
              <a:t>int</a:t>
            </a:r>
            <a:r>
              <a:rPr lang="en-US" dirty="0" smtClean="0"/>
              <a:t>, and it points to sum.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352800"/>
          <a:ext cx="708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life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42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sum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-28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timer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unsigned 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50148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psum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*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0x100C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324600" y="4800600"/>
            <a:ext cx="990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15000" y="43434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Pointer Operators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cs typeface="Courier New" pitchFamily="49" charset="0"/>
              </a:rPr>
              <a:t>* </a:t>
            </a:r>
            <a:r>
              <a:rPr lang="en-US" dirty="0" smtClean="0">
                <a:cs typeface="Courier New" pitchFamily="49" charset="0"/>
              </a:rPr>
              <a:t>Dereferencing operator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Accesses the value at the memory location that the pointer points to.</a:t>
            </a:r>
            <a:endParaRPr lang="en-US" dirty="0" smtClean="0"/>
          </a:p>
          <a:p>
            <a:pPr lvl="1"/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cs typeface="Courier New" pitchFamily="49" charset="0"/>
              </a:rPr>
              <a:t>&amp;</a:t>
            </a:r>
            <a:r>
              <a:rPr lang="en-US" dirty="0" smtClean="0">
                <a:cs typeface="Courier New" pitchFamily="49" charset="0"/>
              </a:rPr>
              <a:t> “Address-of” operator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Gets the memory address of a variable.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// pointer to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&amp;x;	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points to x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// y is now 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	// x is now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Pointers as Function Arguments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increment(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*value)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*value = *value + 1;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Since we passed a pointer (memory address), the value at that address stays modified after the function exits.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Arrays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Contiguous chunk of memory for storing multiple, related values.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Declared with square brackets, using the size of (number of elements in) the array.</a:t>
            </a:r>
          </a:p>
          <a:p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scores[10];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Arrays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Items are accessed with the square brackets.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scores[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GetScore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Array indexes range from 0 to (1 – size).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Strings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Strings are just arrays of characters.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3124200"/>
          <a:ext cx="4800600" cy="278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‘H’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‘e’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‘l’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‘l’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‘o’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 (null)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One and the Same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Pointers and arrays are really the same thing.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Array (no index) is just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the base address of the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memory chunk.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Array index is just the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memory offset.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3124200"/>
          <a:ext cx="3512634" cy="278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0x100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Variable Types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What kind of data will the variable hold?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Numbers, characters, nuclear launch codes, etc.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Different ranges of data.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More bits can store a bigger range.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Uses pointers to access your memory mapped IO.  </a:t>
            </a:r>
            <a:br>
              <a:rPr lang="en-US" dirty="0" smtClean="0"/>
            </a:br>
            <a:endParaRPr lang="en-US" dirty="0" smtClean="0"/>
          </a:p>
          <a:p>
            <a:pPr marL="118872" indent="0">
              <a:spcAft>
                <a:spcPts val="60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//declare a pointer to the LEDS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LED_ADDR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0x11080000;</a:t>
            </a:r>
          </a:p>
          <a:p>
            <a:pPr marL="118872" indent="0">
              <a:spcAft>
                <a:spcPts val="600"/>
              </a:spcAft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spcAft>
                <a:spcPts val="60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//turn all of the LEDS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spcAft>
                <a:spcPts val="60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*LED_ADDR = 0xFF;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Side Note – What Does Volatile Mean?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Compiler assumes only code can change a variable.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Compiler may optimize it away to a constant.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Hardware peripheral may change value.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Volatile tells compiler to not optimize it away.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Compiler optimizations are sometimes NOT your friend.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your code!</a:t>
            </a:r>
          </a:p>
          <a:p>
            <a:r>
              <a:rPr lang="en-US" dirty="0" smtClean="0"/>
              <a:t>If we can’t understand it, we can’t help you.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this is a single line comment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 This is a block comment.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It can span multiple lines.*/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.c File MUST have a banner comment at the top</a:t>
            </a:r>
          </a:p>
          <a:p>
            <a:pPr lvl="1"/>
            <a:r>
              <a:rPr lang="en-US" dirty="0" smtClean="0"/>
              <a:t>Purpose of the file</a:t>
            </a:r>
          </a:p>
          <a:p>
            <a:pPr lvl="1"/>
            <a:r>
              <a:rPr lang="en-US" dirty="0" smtClean="0"/>
              <a:t>Authors of the file</a:t>
            </a:r>
          </a:p>
          <a:p>
            <a:r>
              <a:rPr lang="en-US" dirty="0" smtClean="0"/>
              <a:t>Every function must have a banner comment</a:t>
            </a:r>
          </a:p>
          <a:p>
            <a:pPr lvl="1"/>
            <a:r>
              <a:rPr lang="en-US" dirty="0" smtClean="0"/>
              <a:t>Inputs/Outputs f the function</a:t>
            </a:r>
          </a:p>
          <a:p>
            <a:pPr lvl="2"/>
            <a:r>
              <a:rPr lang="en-US" dirty="0" smtClean="0"/>
              <a:t>Pay particular attention to </a:t>
            </a:r>
            <a:r>
              <a:rPr lang="en-US" dirty="0" err="1" smtClean="0"/>
              <a:t>globals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Purpose of the function</a:t>
            </a:r>
          </a:p>
          <a:p>
            <a:r>
              <a:rPr lang="en-US" dirty="0" smtClean="0"/>
              <a:t>Line comments must be used judiciously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Good Commenting Example: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* Initializes the input module.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init_input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put tilt/button internal nets in input mode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XIo_Out32(XPAR_WIIMOTE_TILT_BASEADDR + 0x4, 1);	XIo_Out32(XPAR_WIIMOTE_TILT_BASEADDR + 0xC, 1);	XIo_Out32(XPAR_WIIMOTE_BUT_BASEADDR + 0x4, 1);	XIo_Out32(XPAR_WIIMOTE_BUT_BASEADDR + 0xC, 1);	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put vibrate internal nets in output mode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XIo_Out32(XPAR_WIIMOTE_VIB_BASEADDR + 0x4, 0);	XIo_Out32(XPAR_WIIMOTE_VIB_BASEADDR + 0xC, 0);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cs typeface="Courier New" pitchFamily="49" charset="0"/>
              </a:rPr>
              <a:t>Poor Commenting Example: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get_mvamt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addr_offset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tilt;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addr_offset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0x8;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tilt =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readwiimote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(0x1000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addr_offset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(tilt != 0)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tilt -= MAX_SCALE;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if (tilt &lt;= 0)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tilt--;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return tilt;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For more info on readable code: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Dr. </a:t>
            </a:r>
            <a:r>
              <a:rPr lang="en-US" dirty="0" err="1" smtClean="0"/>
              <a:t>Nico’s</a:t>
            </a:r>
            <a:r>
              <a:rPr lang="en-US" dirty="0" smtClean="0"/>
              <a:t> Style Guide:</a:t>
            </a:r>
            <a:br>
              <a:rPr lang="en-US" dirty="0" smtClean="0"/>
            </a:br>
            <a:r>
              <a:rPr lang="en-US" sz="2200" dirty="0" smtClean="0"/>
              <a:t>http://users.csc.calpoly.edu/~pnico/class/other/Style/c.html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Dr. Staley’s Style Guide:</a:t>
            </a:r>
            <a:br>
              <a:rPr lang="en-US" dirty="0" smtClean="0"/>
            </a:br>
            <a:r>
              <a:rPr lang="en-US" sz="2200" dirty="0" smtClean="0"/>
              <a:t>http://users.csc.calpoly.edu/~cstaley/General/CStyle.htm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Numeric Types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char, short,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Integer numbers (no fractions!)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cs typeface="Courier New" pitchFamily="49" charset="0"/>
              </a:rPr>
              <a:t> = 8 bits (1 byte)                         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256 values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cs typeface="Courier New" pitchFamily="49" charset="0"/>
              </a:rPr>
              <a:t> = 16 bits (2 bytes)           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65,536 values</a:t>
            </a:r>
          </a:p>
          <a:p>
            <a:pPr lvl="1">
              <a:spcAft>
                <a:spcPts val="120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= 32 bits (4 bytes)    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4,294,967,296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Numeric Types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float, double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Fractional numbers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cs typeface="Courier New" pitchFamily="49" charset="0"/>
              </a:rPr>
              <a:t>Not supported with OTTER</a:t>
            </a: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057400"/>
            <a:ext cx="990600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exponent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2057400"/>
            <a:ext cx="1600200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significand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2057400"/>
            <a:ext cx="152400" cy="30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298244" y="2027506"/>
            <a:ext cx="304800" cy="985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591300" y="1714501"/>
            <a:ext cx="304800" cy="1600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1390" y="267286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6790" y="2671373"/>
            <a:ext cx="448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23b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Character Types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char, char*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Characters stored as 8-bit numbers.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36 = ‘$’, 65 = ‘A’, 119 = ‘w’, etc.  (see asciitable.com)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Strings (“Hello, world!”) are arrays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cs typeface="Courier New" pitchFamily="49" charset="0"/>
              </a:rPr>
              <a:t>’s.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Last character must be a NULL (0).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More on arrays later…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Boolean Types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 has no </a:t>
            </a:r>
            <a:r>
              <a:rPr lang="en-US" dirty="0" err="1" smtClean="0"/>
              <a:t>boolean</a:t>
            </a:r>
            <a:r>
              <a:rPr lang="en-US" dirty="0" smtClean="0"/>
              <a:t> type.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or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keywords.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 Anything that evaluates to zero is false.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Anything that evaluates to non-zero is true.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Signed and Unsigned Types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Signed types can hold + and – numbers.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Unsigned types hold only + numbers.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Range adjusted depending on sign.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signed char</a:t>
            </a:r>
            <a:r>
              <a:rPr lang="en-US" dirty="0" smtClean="0"/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-128     to     +127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char</a:t>
            </a:r>
            <a:r>
              <a:rPr lang="en-US" dirty="0" smtClean="0"/>
              <a:t>		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     to     +255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1397</TotalTime>
  <Words>1269</Words>
  <Application>Microsoft Office PowerPoint</Application>
  <PresentationFormat>On-screen Show (4:3)</PresentationFormat>
  <Paragraphs>476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Corbel</vt:lpstr>
      <vt:lpstr>Courier New</vt:lpstr>
      <vt:lpstr>Wingdings</vt:lpstr>
      <vt:lpstr>Wingdings 2</vt:lpstr>
      <vt:lpstr>Wingdings 3</vt:lpstr>
      <vt:lpstr>Module</vt:lpstr>
      <vt:lpstr>C Programming</vt:lpstr>
      <vt:lpstr>Overview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Types and Operators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Functions</vt:lpstr>
      <vt:lpstr>Functions</vt:lpstr>
      <vt:lpstr>Functions</vt:lpstr>
      <vt:lpstr>Functions</vt:lpstr>
      <vt:lpstr>Functions</vt:lpstr>
      <vt:lpstr>Functions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Memory Mapped I/O</vt:lpstr>
      <vt:lpstr>Memory Mapped I/O</vt:lpstr>
      <vt:lpstr>C Style Guidelines</vt:lpstr>
      <vt:lpstr>Commenting requirements</vt:lpstr>
      <vt:lpstr>C Style Guidelines</vt:lpstr>
      <vt:lpstr>C Style Guidelines</vt:lpstr>
      <vt:lpstr>C Style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Review</dc:title>
  <dc:creator>Bob</dc:creator>
  <cp:lastModifiedBy>Bridget Benson</cp:lastModifiedBy>
  <cp:revision>576</cp:revision>
  <dcterms:created xsi:type="dcterms:W3CDTF">2009-10-02T19:39:52Z</dcterms:created>
  <dcterms:modified xsi:type="dcterms:W3CDTF">2019-08-21T22:55:44Z</dcterms:modified>
</cp:coreProperties>
</file>