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322" r:id="rId2"/>
    <p:sldId id="323" r:id="rId3"/>
    <p:sldId id="328" r:id="rId4"/>
    <p:sldId id="331" r:id="rId5"/>
    <p:sldId id="341" r:id="rId6"/>
    <p:sldId id="325" r:id="rId7"/>
    <p:sldId id="377" r:id="rId8"/>
    <p:sldId id="379" r:id="rId9"/>
    <p:sldId id="372" r:id="rId10"/>
    <p:sldId id="381" r:id="rId11"/>
    <p:sldId id="326" r:id="rId12"/>
    <p:sldId id="369" r:id="rId13"/>
    <p:sldId id="382" r:id="rId14"/>
    <p:sldId id="383" r:id="rId15"/>
    <p:sldId id="384" r:id="rId16"/>
    <p:sldId id="385" r:id="rId17"/>
    <p:sldId id="386" r:id="rId18"/>
    <p:sldId id="387" r:id="rId19"/>
    <p:sldId id="324" r:id="rId20"/>
    <p:sldId id="337" r:id="rId21"/>
    <p:sldId id="339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A8A7"/>
    <a:srgbClr val="444F53"/>
    <a:srgbClr val="F5F4EF"/>
    <a:srgbClr val="4C5E74"/>
    <a:srgbClr val="D4A8A7"/>
    <a:srgbClr val="517399"/>
    <a:srgbClr val="4B6075"/>
    <a:srgbClr val="304860"/>
    <a:srgbClr val="4D5F75"/>
    <a:srgbClr val="4A5F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1" autoAdjust="0"/>
    <p:restoredTop sz="96314" autoAdjust="0"/>
  </p:normalViewPr>
  <p:slideViewPr>
    <p:cSldViewPr snapToGrid="0" showGuides="1">
      <p:cViewPr varScale="1">
        <p:scale>
          <a:sx n="105" d="100"/>
          <a:sy n="105" d="100"/>
        </p:scale>
        <p:origin x="80" y="84"/>
      </p:cViewPr>
      <p:guideLst>
        <p:guide orient="horz" pos="254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41E46-6EB0-44B2-82B5-86F15F8B6D9E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F5BE6-F7C7-41E3-9584-D4ED6DE056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019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424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435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358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861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401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980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825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88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22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623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174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843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637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518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28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328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F5BE6-F7C7-41E3-9584-D4ED6DE056F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5522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712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10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63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5496560" y="850132"/>
            <a:ext cx="1127760" cy="0"/>
          </a:xfrm>
          <a:prstGeom prst="line">
            <a:avLst/>
          </a:prstGeom>
          <a:ln w="19050">
            <a:solidFill>
              <a:srgbClr val="304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等腰三角形 7"/>
          <p:cNvSpPr/>
          <p:nvPr userDrawn="1"/>
        </p:nvSpPr>
        <p:spPr>
          <a:xfrm rot="10800000">
            <a:off x="6002812" y="850132"/>
            <a:ext cx="115256" cy="76399"/>
          </a:xfrm>
          <a:prstGeom prst="triangle">
            <a:avLst/>
          </a:prstGeom>
          <a:solidFill>
            <a:srgbClr val="517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01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74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682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88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34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23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6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97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A4D2171-3F8B-4980-B5FA-991A6459E3B4}"/>
              </a:ext>
            </a:extLst>
          </p:cNvPr>
          <p:cNvCxnSpPr/>
          <p:nvPr userDrawn="1"/>
        </p:nvCxnSpPr>
        <p:spPr>
          <a:xfrm>
            <a:off x="5496560" y="850132"/>
            <a:ext cx="1127760" cy="0"/>
          </a:xfrm>
          <a:prstGeom prst="line">
            <a:avLst/>
          </a:prstGeom>
          <a:ln w="19050">
            <a:solidFill>
              <a:srgbClr val="3048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24D5FB0D-4E9D-472F-9F2C-06BD79D234EA}"/>
              </a:ext>
            </a:extLst>
          </p:cNvPr>
          <p:cNvSpPr/>
          <p:nvPr userDrawn="1"/>
        </p:nvSpPr>
        <p:spPr>
          <a:xfrm rot="10800000">
            <a:off x="6002812" y="850132"/>
            <a:ext cx="115256" cy="76399"/>
          </a:xfrm>
          <a:prstGeom prst="triangle">
            <a:avLst/>
          </a:prstGeom>
          <a:solidFill>
            <a:srgbClr val="3048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69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98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0D86-9754-4443-9CA0-396C6AD3AAF3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782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70D86-9754-4443-9CA0-396C6AD3AAF3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54A74-8552-4CA6-8096-43634C5B7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7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156477" y="2921175"/>
            <a:ext cx="7879056" cy="1015649"/>
          </a:xfrm>
          <a:prstGeom prst="rect">
            <a:avLst/>
          </a:prstGeom>
        </p:spPr>
        <p:txBody>
          <a:bodyPr wrap="none" lIns="91428" tIns="45713" rIns="91428" bIns="45713">
            <a:spAutoFit/>
          </a:bodyPr>
          <a:lstStyle/>
          <a:p>
            <a:pPr algn="ctr"/>
            <a:r>
              <a:rPr lang="zh-CN" altLang="en-US" sz="60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itchFamily="34" charset="-122"/>
              </a:rPr>
              <a:t>操作系统项目实践答辩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498600" y="4132170"/>
            <a:ext cx="91948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5364479" y="935036"/>
            <a:ext cx="1513840" cy="1513840"/>
            <a:chOff x="5364480" y="1371600"/>
            <a:chExt cx="1513840" cy="1513840"/>
          </a:xfrm>
        </p:grpSpPr>
        <p:sp>
          <p:nvSpPr>
            <p:cNvPr id="4" name="椭圆 3"/>
            <p:cNvSpPr/>
            <p:nvPr/>
          </p:nvSpPr>
          <p:spPr>
            <a:xfrm>
              <a:off x="5364480" y="1371600"/>
              <a:ext cx="1513840" cy="1513840"/>
            </a:xfrm>
            <a:prstGeom prst="ellipse">
              <a:avLst/>
            </a:prstGeom>
            <a:solidFill>
              <a:srgbClr val="517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101"/>
            <p:cNvSpPr>
              <a:spLocks noChangeArrowheads="1"/>
            </p:cNvSpPr>
            <p:nvPr/>
          </p:nvSpPr>
          <p:spPr bwMode="auto">
            <a:xfrm>
              <a:off x="5576862" y="1726886"/>
              <a:ext cx="1048435" cy="803267"/>
            </a:xfrm>
            <a:custGeom>
              <a:avLst/>
              <a:gdLst>
                <a:gd name="T0" fmla="*/ 80 w 497"/>
                <a:gd name="T1" fmla="*/ 248 h 382"/>
                <a:gd name="T2" fmla="*/ 80 w 497"/>
                <a:gd name="T3" fmla="*/ 248 h 382"/>
                <a:gd name="T4" fmla="*/ 159 w 497"/>
                <a:gd name="T5" fmla="*/ 328 h 382"/>
                <a:gd name="T6" fmla="*/ 248 w 497"/>
                <a:gd name="T7" fmla="*/ 381 h 382"/>
                <a:gd name="T8" fmla="*/ 337 w 497"/>
                <a:gd name="T9" fmla="*/ 337 h 382"/>
                <a:gd name="T10" fmla="*/ 390 w 497"/>
                <a:gd name="T11" fmla="*/ 258 h 382"/>
                <a:gd name="T12" fmla="*/ 248 w 497"/>
                <a:gd name="T13" fmla="*/ 328 h 382"/>
                <a:gd name="T14" fmla="*/ 80 w 497"/>
                <a:gd name="T15" fmla="*/ 248 h 382"/>
                <a:gd name="T16" fmla="*/ 487 w 497"/>
                <a:gd name="T17" fmla="*/ 124 h 382"/>
                <a:gd name="T18" fmla="*/ 487 w 497"/>
                <a:gd name="T19" fmla="*/ 124 h 382"/>
                <a:gd name="T20" fmla="*/ 274 w 497"/>
                <a:gd name="T21" fmla="*/ 9 h 382"/>
                <a:gd name="T22" fmla="*/ 221 w 497"/>
                <a:gd name="T23" fmla="*/ 9 h 382"/>
                <a:gd name="T24" fmla="*/ 9 w 497"/>
                <a:gd name="T25" fmla="*/ 124 h 382"/>
                <a:gd name="T26" fmla="*/ 9 w 497"/>
                <a:gd name="T27" fmla="*/ 160 h 382"/>
                <a:gd name="T28" fmla="*/ 221 w 497"/>
                <a:gd name="T29" fmla="*/ 275 h 382"/>
                <a:gd name="T30" fmla="*/ 274 w 497"/>
                <a:gd name="T31" fmla="*/ 275 h 382"/>
                <a:gd name="T32" fmla="*/ 408 w 497"/>
                <a:gd name="T33" fmla="*/ 195 h 382"/>
                <a:gd name="T34" fmla="*/ 266 w 497"/>
                <a:gd name="T35" fmla="*/ 160 h 382"/>
                <a:gd name="T36" fmla="*/ 248 w 497"/>
                <a:gd name="T37" fmla="*/ 168 h 382"/>
                <a:gd name="T38" fmla="*/ 203 w 497"/>
                <a:gd name="T39" fmla="*/ 133 h 382"/>
                <a:gd name="T40" fmla="*/ 248 w 497"/>
                <a:gd name="T41" fmla="*/ 107 h 382"/>
                <a:gd name="T42" fmla="*/ 293 w 497"/>
                <a:gd name="T43" fmla="*/ 124 h 382"/>
                <a:gd name="T44" fmla="*/ 443 w 497"/>
                <a:gd name="T45" fmla="*/ 177 h 382"/>
                <a:gd name="T46" fmla="*/ 487 w 497"/>
                <a:gd name="T47" fmla="*/ 160 h 382"/>
                <a:gd name="T48" fmla="*/ 487 w 497"/>
                <a:gd name="T49" fmla="*/ 124 h 382"/>
                <a:gd name="T50" fmla="*/ 425 w 497"/>
                <a:gd name="T51" fmla="*/ 346 h 382"/>
                <a:gd name="T52" fmla="*/ 425 w 497"/>
                <a:gd name="T53" fmla="*/ 346 h 382"/>
                <a:gd name="T54" fmla="*/ 461 w 497"/>
                <a:gd name="T55" fmla="*/ 337 h 382"/>
                <a:gd name="T56" fmla="*/ 443 w 497"/>
                <a:gd name="T57" fmla="*/ 177 h 382"/>
                <a:gd name="T58" fmla="*/ 408 w 497"/>
                <a:gd name="T59" fmla="*/ 195 h 382"/>
                <a:gd name="T60" fmla="*/ 425 w 497"/>
                <a:gd name="T61" fmla="*/ 34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7" h="382">
                  <a:moveTo>
                    <a:pt x="80" y="248"/>
                  </a:moveTo>
                  <a:lnTo>
                    <a:pt x="80" y="248"/>
                  </a:lnTo>
                  <a:cubicBezTo>
                    <a:pt x="97" y="293"/>
                    <a:pt x="106" y="311"/>
                    <a:pt x="159" y="328"/>
                  </a:cubicBezTo>
                  <a:cubicBezTo>
                    <a:pt x="203" y="355"/>
                    <a:pt x="230" y="381"/>
                    <a:pt x="248" y="381"/>
                  </a:cubicBezTo>
                  <a:cubicBezTo>
                    <a:pt x="266" y="381"/>
                    <a:pt x="293" y="355"/>
                    <a:pt x="337" y="337"/>
                  </a:cubicBezTo>
                  <a:cubicBezTo>
                    <a:pt x="390" y="311"/>
                    <a:pt x="372" y="311"/>
                    <a:pt x="390" y="258"/>
                  </a:cubicBezTo>
                  <a:cubicBezTo>
                    <a:pt x="248" y="328"/>
                    <a:pt x="248" y="328"/>
                    <a:pt x="248" y="328"/>
                  </a:cubicBezTo>
                  <a:lnTo>
                    <a:pt x="80" y="248"/>
                  </a:lnTo>
                  <a:close/>
                  <a:moveTo>
                    <a:pt x="487" y="124"/>
                  </a:moveTo>
                  <a:lnTo>
                    <a:pt x="487" y="124"/>
                  </a:lnTo>
                  <a:cubicBezTo>
                    <a:pt x="274" y="9"/>
                    <a:pt x="274" y="9"/>
                    <a:pt x="274" y="9"/>
                  </a:cubicBezTo>
                  <a:cubicBezTo>
                    <a:pt x="266" y="0"/>
                    <a:pt x="239" y="0"/>
                    <a:pt x="221" y="9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0" y="133"/>
                    <a:pt x="0" y="142"/>
                    <a:pt x="9" y="160"/>
                  </a:cubicBezTo>
                  <a:cubicBezTo>
                    <a:pt x="221" y="275"/>
                    <a:pt x="221" y="275"/>
                    <a:pt x="221" y="275"/>
                  </a:cubicBezTo>
                  <a:cubicBezTo>
                    <a:pt x="239" y="284"/>
                    <a:pt x="266" y="284"/>
                    <a:pt x="274" y="275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266" y="160"/>
                    <a:pt x="266" y="160"/>
                    <a:pt x="266" y="160"/>
                  </a:cubicBezTo>
                  <a:cubicBezTo>
                    <a:pt x="257" y="160"/>
                    <a:pt x="257" y="168"/>
                    <a:pt x="248" y="168"/>
                  </a:cubicBezTo>
                  <a:cubicBezTo>
                    <a:pt x="221" y="168"/>
                    <a:pt x="203" y="151"/>
                    <a:pt x="203" y="133"/>
                  </a:cubicBezTo>
                  <a:cubicBezTo>
                    <a:pt x="203" y="124"/>
                    <a:pt x="221" y="107"/>
                    <a:pt x="248" y="107"/>
                  </a:cubicBezTo>
                  <a:cubicBezTo>
                    <a:pt x="266" y="107"/>
                    <a:pt x="284" y="115"/>
                    <a:pt x="293" y="124"/>
                  </a:cubicBezTo>
                  <a:cubicBezTo>
                    <a:pt x="443" y="177"/>
                    <a:pt x="443" y="177"/>
                    <a:pt x="443" y="177"/>
                  </a:cubicBezTo>
                  <a:cubicBezTo>
                    <a:pt x="487" y="160"/>
                    <a:pt x="487" y="160"/>
                    <a:pt x="487" y="160"/>
                  </a:cubicBezTo>
                  <a:cubicBezTo>
                    <a:pt x="496" y="142"/>
                    <a:pt x="496" y="133"/>
                    <a:pt x="487" y="124"/>
                  </a:cubicBezTo>
                  <a:close/>
                  <a:moveTo>
                    <a:pt x="425" y="346"/>
                  </a:moveTo>
                  <a:lnTo>
                    <a:pt x="425" y="346"/>
                  </a:lnTo>
                  <a:cubicBezTo>
                    <a:pt x="416" y="355"/>
                    <a:pt x="452" y="364"/>
                    <a:pt x="461" y="337"/>
                  </a:cubicBezTo>
                  <a:cubicBezTo>
                    <a:pt x="469" y="213"/>
                    <a:pt x="443" y="177"/>
                    <a:pt x="443" y="177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408" y="195"/>
                    <a:pt x="443" y="222"/>
                    <a:pt x="425" y="3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12" tIns="22856" rIns="45712" bIns="22856" anchor="ctr"/>
            <a:lstStyle/>
            <a:p>
              <a:pPr>
                <a:defRPr/>
              </a:pPr>
              <a:endParaRPr lang="en-US" sz="90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3079802" y="4285429"/>
            <a:ext cx="6032396" cy="461651"/>
          </a:xfrm>
          <a:prstGeom prst="rect">
            <a:avLst/>
          </a:prstGeom>
        </p:spPr>
        <p:txBody>
          <a:bodyPr wrap="none" lIns="91428" tIns="45713" rIns="91428" bIns="45713">
            <a:spAutoFit/>
          </a:bodyPr>
          <a:lstStyle/>
          <a:p>
            <a:pPr algn="ctr"/>
            <a:r>
              <a:rPr lang="zh-CN" altLang="en-US" sz="24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延边大学  工学院  </a:t>
            </a:r>
            <a:r>
              <a:rPr lang="en-US" altLang="zh-CN" sz="24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2022</a:t>
            </a:r>
            <a:r>
              <a:rPr lang="zh-CN" altLang="en-US" sz="24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级计算机科学与技术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4F79834-0433-C53B-95F5-87E7AC5766DB}"/>
              </a:ext>
            </a:extLst>
          </p:cNvPr>
          <p:cNvGrpSpPr/>
          <p:nvPr/>
        </p:nvGrpSpPr>
        <p:grpSpPr>
          <a:xfrm>
            <a:off x="3690709" y="4948291"/>
            <a:ext cx="309030" cy="309030"/>
            <a:chOff x="3785450" y="3161055"/>
            <a:chExt cx="504762" cy="504762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D3F59AE-3BEC-5D68-88DB-42023785C5DD}"/>
                </a:ext>
              </a:extLst>
            </p:cNvPr>
            <p:cNvSpPr/>
            <p:nvPr/>
          </p:nvSpPr>
          <p:spPr>
            <a:xfrm>
              <a:off x="3785450" y="3161055"/>
              <a:ext cx="504762" cy="504762"/>
            </a:xfrm>
            <a:prstGeom prst="ellipse">
              <a:avLst/>
            </a:prstGeom>
            <a:solidFill>
              <a:srgbClr val="517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96">
              <a:extLst>
                <a:ext uri="{FF2B5EF4-FFF2-40B4-BE49-F238E27FC236}">
                  <a16:creationId xmlns:a16="http://schemas.microsoft.com/office/drawing/2014/main" id="{76D5C6E5-5A8D-C662-4C52-61B03A523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876" y="3261557"/>
              <a:ext cx="289909" cy="279400"/>
            </a:xfrm>
            <a:custGeom>
              <a:avLst/>
              <a:gdLst>
                <a:gd name="T0" fmla="*/ 78442719 w 602"/>
                <a:gd name="T1" fmla="*/ 71923702 h 580"/>
                <a:gd name="T2" fmla="*/ 78442719 w 602"/>
                <a:gd name="T3" fmla="*/ 71923702 h 580"/>
                <a:gd name="T4" fmla="*/ 78442719 w 602"/>
                <a:gd name="T5" fmla="*/ 71923702 h 580"/>
                <a:gd name="T6" fmla="*/ 74657633 w 602"/>
                <a:gd name="T7" fmla="*/ 75578543 h 580"/>
                <a:gd name="T8" fmla="*/ 3654665 w 602"/>
                <a:gd name="T9" fmla="*/ 75578543 h 580"/>
                <a:gd name="T10" fmla="*/ 0 w 602"/>
                <a:gd name="T11" fmla="*/ 71923702 h 580"/>
                <a:gd name="T12" fmla="*/ 0 w 602"/>
                <a:gd name="T13" fmla="*/ 71923702 h 580"/>
                <a:gd name="T14" fmla="*/ 0 w 602"/>
                <a:gd name="T15" fmla="*/ 71923702 h 580"/>
                <a:gd name="T16" fmla="*/ 10180751 w 602"/>
                <a:gd name="T17" fmla="*/ 53518347 h 580"/>
                <a:gd name="T18" fmla="*/ 21274806 w 602"/>
                <a:gd name="T19" fmla="*/ 49733080 h 580"/>
                <a:gd name="T20" fmla="*/ 30411109 w 602"/>
                <a:gd name="T21" fmla="*/ 46077877 h 580"/>
                <a:gd name="T22" fmla="*/ 30411109 w 602"/>
                <a:gd name="T23" fmla="*/ 38637768 h 580"/>
                <a:gd name="T24" fmla="*/ 26756804 w 602"/>
                <a:gd name="T25" fmla="*/ 29500304 h 580"/>
                <a:gd name="T26" fmla="*/ 24929472 w 602"/>
                <a:gd name="T27" fmla="*/ 25845463 h 580"/>
                <a:gd name="T28" fmla="*/ 25843138 w 602"/>
                <a:gd name="T29" fmla="*/ 19318704 h 580"/>
                <a:gd name="T30" fmla="*/ 24929472 w 602"/>
                <a:gd name="T31" fmla="*/ 12009021 h 580"/>
                <a:gd name="T32" fmla="*/ 39678193 w 602"/>
                <a:gd name="T33" fmla="*/ 0 h 580"/>
                <a:gd name="T34" fmla="*/ 53513248 w 602"/>
                <a:gd name="T35" fmla="*/ 12009021 h 580"/>
                <a:gd name="T36" fmla="*/ 52599581 w 602"/>
                <a:gd name="T37" fmla="*/ 19318704 h 580"/>
                <a:gd name="T38" fmla="*/ 54426914 w 602"/>
                <a:gd name="T39" fmla="*/ 25845463 h 580"/>
                <a:gd name="T40" fmla="*/ 51685915 w 602"/>
                <a:gd name="T41" fmla="*/ 29500304 h 580"/>
                <a:gd name="T42" fmla="*/ 48031249 w 602"/>
                <a:gd name="T43" fmla="*/ 38637768 h 580"/>
                <a:gd name="T44" fmla="*/ 48031249 w 602"/>
                <a:gd name="T45" fmla="*/ 46077877 h 580"/>
                <a:gd name="T46" fmla="*/ 57167913 w 602"/>
                <a:gd name="T47" fmla="*/ 49733080 h 580"/>
                <a:gd name="T48" fmla="*/ 69175635 w 602"/>
                <a:gd name="T49" fmla="*/ 53518347 h 580"/>
                <a:gd name="T50" fmla="*/ 78442719 w 602"/>
                <a:gd name="T51" fmla="*/ 71923702 h 5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602" h="580">
                  <a:moveTo>
                    <a:pt x="601" y="551"/>
                  </a:moveTo>
                  <a:lnTo>
                    <a:pt x="601" y="551"/>
                  </a:lnTo>
                  <a:cubicBezTo>
                    <a:pt x="601" y="572"/>
                    <a:pt x="594" y="579"/>
                    <a:pt x="572" y="579"/>
                  </a:cubicBezTo>
                  <a:cubicBezTo>
                    <a:pt x="28" y="579"/>
                    <a:pt x="28" y="579"/>
                    <a:pt x="28" y="579"/>
                  </a:cubicBezTo>
                  <a:cubicBezTo>
                    <a:pt x="14" y="579"/>
                    <a:pt x="0" y="572"/>
                    <a:pt x="0" y="551"/>
                  </a:cubicBezTo>
                  <a:cubicBezTo>
                    <a:pt x="0" y="551"/>
                    <a:pt x="0" y="452"/>
                    <a:pt x="78" y="410"/>
                  </a:cubicBezTo>
                  <a:cubicBezTo>
                    <a:pt x="120" y="388"/>
                    <a:pt x="106" y="410"/>
                    <a:pt x="163" y="381"/>
                  </a:cubicBezTo>
                  <a:cubicBezTo>
                    <a:pt x="219" y="360"/>
                    <a:pt x="233" y="353"/>
                    <a:pt x="233" y="353"/>
                  </a:cubicBezTo>
                  <a:cubicBezTo>
                    <a:pt x="233" y="296"/>
                    <a:pt x="233" y="296"/>
                    <a:pt x="233" y="296"/>
                  </a:cubicBezTo>
                  <a:cubicBezTo>
                    <a:pt x="233" y="296"/>
                    <a:pt x="212" y="275"/>
                    <a:pt x="205" y="226"/>
                  </a:cubicBezTo>
                  <a:cubicBezTo>
                    <a:pt x="191" y="233"/>
                    <a:pt x="191" y="212"/>
                    <a:pt x="191" y="198"/>
                  </a:cubicBezTo>
                  <a:cubicBezTo>
                    <a:pt x="191" y="183"/>
                    <a:pt x="184" y="148"/>
                    <a:pt x="198" y="148"/>
                  </a:cubicBezTo>
                  <a:cubicBezTo>
                    <a:pt x="191" y="127"/>
                    <a:pt x="191" y="99"/>
                    <a:pt x="191" y="92"/>
                  </a:cubicBezTo>
                  <a:cubicBezTo>
                    <a:pt x="198" y="49"/>
                    <a:pt x="240" y="0"/>
                    <a:pt x="304" y="0"/>
                  </a:cubicBezTo>
                  <a:cubicBezTo>
                    <a:pt x="375" y="0"/>
                    <a:pt x="410" y="49"/>
                    <a:pt x="410" y="92"/>
                  </a:cubicBezTo>
                  <a:cubicBezTo>
                    <a:pt x="410" y="99"/>
                    <a:pt x="410" y="127"/>
                    <a:pt x="403" y="148"/>
                  </a:cubicBezTo>
                  <a:cubicBezTo>
                    <a:pt x="424" y="148"/>
                    <a:pt x="417" y="183"/>
                    <a:pt x="417" y="198"/>
                  </a:cubicBezTo>
                  <a:cubicBezTo>
                    <a:pt x="417" y="212"/>
                    <a:pt x="410" y="233"/>
                    <a:pt x="396" y="226"/>
                  </a:cubicBezTo>
                  <a:cubicBezTo>
                    <a:pt x="389" y="275"/>
                    <a:pt x="368" y="296"/>
                    <a:pt x="368" y="296"/>
                  </a:cubicBezTo>
                  <a:cubicBezTo>
                    <a:pt x="368" y="353"/>
                    <a:pt x="368" y="353"/>
                    <a:pt x="368" y="353"/>
                  </a:cubicBezTo>
                  <a:cubicBezTo>
                    <a:pt x="368" y="353"/>
                    <a:pt x="382" y="360"/>
                    <a:pt x="438" y="381"/>
                  </a:cubicBezTo>
                  <a:cubicBezTo>
                    <a:pt x="502" y="410"/>
                    <a:pt x="481" y="388"/>
                    <a:pt x="530" y="410"/>
                  </a:cubicBezTo>
                  <a:cubicBezTo>
                    <a:pt x="601" y="452"/>
                    <a:pt x="601" y="551"/>
                    <a:pt x="601" y="5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00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73E78A4-BD6D-8970-375D-956A77F616A4}"/>
              </a:ext>
            </a:extLst>
          </p:cNvPr>
          <p:cNvGrpSpPr/>
          <p:nvPr/>
        </p:nvGrpSpPr>
        <p:grpSpPr>
          <a:xfrm>
            <a:off x="6316266" y="4948291"/>
            <a:ext cx="309030" cy="309030"/>
            <a:chOff x="6389502" y="5571667"/>
            <a:chExt cx="309030" cy="30903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CC82BBB9-5A3C-D51D-A941-BB96BE681D67}"/>
                </a:ext>
              </a:extLst>
            </p:cNvPr>
            <p:cNvSpPr/>
            <p:nvPr/>
          </p:nvSpPr>
          <p:spPr>
            <a:xfrm>
              <a:off x="6389502" y="5571667"/>
              <a:ext cx="309030" cy="309030"/>
            </a:xfrm>
            <a:prstGeom prst="ellipse">
              <a:avLst/>
            </a:prstGeom>
            <a:solidFill>
              <a:srgbClr val="517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5" name="Freeform 45">
              <a:extLst>
                <a:ext uri="{FF2B5EF4-FFF2-40B4-BE49-F238E27FC236}">
                  <a16:creationId xmlns:a16="http://schemas.microsoft.com/office/drawing/2014/main" id="{C299EE72-4FAD-4DF0-C7F4-7E180069B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5779" y="5631258"/>
              <a:ext cx="176475" cy="174932"/>
            </a:xfrm>
            <a:custGeom>
              <a:avLst/>
              <a:gdLst>
                <a:gd name="T0" fmla="*/ 354 w 391"/>
                <a:gd name="T1" fmla="*/ 35 h 391"/>
                <a:gd name="T2" fmla="*/ 354 w 391"/>
                <a:gd name="T3" fmla="*/ 35 h 391"/>
                <a:gd name="T4" fmla="*/ 292 w 391"/>
                <a:gd name="T5" fmla="*/ 0 h 391"/>
                <a:gd name="T6" fmla="*/ 169 w 391"/>
                <a:gd name="T7" fmla="*/ 133 h 391"/>
                <a:gd name="T8" fmla="*/ 26 w 391"/>
                <a:gd name="T9" fmla="*/ 275 h 391"/>
                <a:gd name="T10" fmla="*/ 0 w 391"/>
                <a:gd name="T11" fmla="*/ 390 h 391"/>
                <a:gd name="T12" fmla="*/ 116 w 391"/>
                <a:gd name="T13" fmla="*/ 363 h 391"/>
                <a:gd name="T14" fmla="*/ 266 w 391"/>
                <a:gd name="T15" fmla="*/ 222 h 391"/>
                <a:gd name="T16" fmla="*/ 390 w 391"/>
                <a:gd name="T17" fmla="*/ 97 h 391"/>
                <a:gd name="T18" fmla="*/ 354 w 391"/>
                <a:gd name="T19" fmla="*/ 35 h 391"/>
                <a:gd name="T20" fmla="*/ 116 w 391"/>
                <a:gd name="T21" fmla="*/ 354 h 391"/>
                <a:gd name="T22" fmla="*/ 116 w 391"/>
                <a:gd name="T23" fmla="*/ 354 h 391"/>
                <a:gd name="T24" fmla="*/ 71 w 391"/>
                <a:gd name="T25" fmla="*/ 363 h 391"/>
                <a:gd name="T26" fmla="*/ 54 w 391"/>
                <a:gd name="T27" fmla="*/ 337 h 391"/>
                <a:gd name="T28" fmla="*/ 35 w 391"/>
                <a:gd name="T29" fmla="*/ 319 h 391"/>
                <a:gd name="T30" fmla="*/ 44 w 391"/>
                <a:gd name="T31" fmla="*/ 284 h 391"/>
                <a:gd name="T32" fmla="*/ 54 w 391"/>
                <a:gd name="T33" fmla="*/ 266 h 391"/>
                <a:gd name="T34" fmla="*/ 98 w 391"/>
                <a:gd name="T35" fmla="*/ 292 h 391"/>
                <a:gd name="T36" fmla="*/ 124 w 391"/>
                <a:gd name="T37" fmla="*/ 337 h 391"/>
                <a:gd name="T38" fmla="*/ 116 w 391"/>
                <a:gd name="T39" fmla="*/ 354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1" h="391">
                  <a:moveTo>
                    <a:pt x="354" y="35"/>
                  </a:moveTo>
                  <a:lnTo>
                    <a:pt x="354" y="35"/>
                  </a:lnTo>
                  <a:cubicBezTo>
                    <a:pt x="319" y="0"/>
                    <a:pt x="292" y="0"/>
                    <a:pt x="292" y="0"/>
                  </a:cubicBezTo>
                  <a:cubicBezTo>
                    <a:pt x="169" y="133"/>
                    <a:pt x="169" y="133"/>
                    <a:pt x="169" y="133"/>
                  </a:cubicBezTo>
                  <a:cubicBezTo>
                    <a:pt x="26" y="275"/>
                    <a:pt x="26" y="275"/>
                    <a:pt x="26" y="275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116" y="363"/>
                    <a:pt x="116" y="363"/>
                    <a:pt x="116" y="363"/>
                  </a:cubicBezTo>
                  <a:cubicBezTo>
                    <a:pt x="266" y="222"/>
                    <a:pt x="266" y="222"/>
                    <a:pt x="266" y="222"/>
                  </a:cubicBezTo>
                  <a:cubicBezTo>
                    <a:pt x="390" y="97"/>
                    <a:pt x="390" y="97"/>
                    <a:pt x="390" y="97"/>
                  </a:cubicBezTo>
                  <a:cubicBezTo>
                    <a:pt x="390" y="97"/>
                    <a:pt x="390" y="71"/>
                    <a:pt x="354" y="35"/>
                  </a:cubicBezTo>
                  <a:close/>
                  <a:moveTo>
                    <a:pt x="116" y="354"/>
                  </a:moveTo>
                  <a:lnTo>
                    <a:pt x="116" y="354"/>
                  </a:lnTo>
                  <a:cubicBezTo>
                    <a:pt x="71" y="363"/>
                    <a:pt x="71" y="363"/>
                    <a:pt x="71" y="363"/>
                  </a:cubicBezTo>
                  <a:cubicBezTo>
                    <a:pt x="71" y="354"/>
                    <a:pt x="63" y="346"/>
                    <a:pt x="54" y="337"/>
                  </a:cubicBezTo>
                  <a:cubicBezTo>
                    <a:pt x="44" y="328"/>
                    <a:pt x="35" y="328"/>
                    <a:pt x="35" y="319"/>
                  </a:cubicBezTo>
                  <a:cubicBezTo>
                    <a:pt x="44" y="284"/>
                    <a:pt x="44" y="284"/>
                    <a:pt x="44" y="284"/>
                  </a:cubicBezTo>
                  <a:cubicBezTo>
                    <a:pt x="54" y="266"/>
                    <a:pt x="54" y="266"/>
                    <a:pt x="54" y="266"/>
                  </a:cubicBezTo>
                  <a:cubicBezTo>
                    <a:pt x="54" y="266"/>
                    <a:pt x="71" y="266"/>
                    <a:pt x="98" y="292"/>
                  </a:cubicBezTo>
                  <a:cubicBezTo>
                    <a:pt x="124" y="319"/>
                    <a:pt x="124" y="337"/>
                    <a:pt x="124" y="337"/>
                  </a:cubicBezTo>
                  <a:lnTo>
                    <a:pt x="116" y="3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12" tIns="22856" rIns="45712" bIns="22856" anchor="ctr"/>
            <a:lstStyle/>
            <a:p>
              <a:pPr algn="ctr">
                <a:defRPr/>
              </a:pPr>
              <a:endParaRPr lang="en-US" sz="90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10">
            <a:extLst>
              <a:ext uri="{FF2B5EF4-FFF2-40B4-BE49-F238E27FC236}">
                <a16:creationId xmlns:a16="http://schemas.microsoft.com/office/drawing/2014/main" id="{AD523D5B-6AF5-3B26-C8F3-7796F8FD1022}"/>
              </a:ext>
            </a:extLst>
          </p:cNvPr>
          <p:cNvSpPr txBox="1"/>
          <p:nvPr/>
        </p:nvSpPr>
        <p:spPr>
          <a:xfrm>
            <a:off x="6625296" y="490275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答辩人：金明俊</a:t>
            </a:r>
          </a:p>
        </p:txBody>
      </p:sp>
      <p:sp>
        <p:nvSpPr>
          <p:cNvPr id="27" name="TextBox 11">
            <a:extLst>
              <a:ext uri="{FF2B5EF4-FFF2-40B4-BE49-F238E27FC236}">
                <a16:creationId xmlns:a16="http://schemas.microsoft.com/office/drawing/2014/main" id="{7733FE7D-E6CA-B31D-33ED-07FF857DBDCC}"/>
              </a:ext>
            </a:extLst>
          </p:cNvPr>
          <p:cNvSpPr txBox="1"/>
          <p:nvPr/>
        </p:nvSpPr>
        <p:spPr>
          <a:xfrm>
            <a:off x="3972169" y="490275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指导老师：金国哲</a:t>
            </a:r>
          </a:p>
        </p:txBody>
      </p:sp>
    </p:spTree>
    <p:extLst>
      <p:ext uri="{BB962C8B-B14F-4D97-AF65-F5344CB8AC3E}">
        <p14:creationId xmlns:p14="http://schemas.microsoft.com/office/powerpoint/2010/main" val="299917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384069" y="246372"/>
            <a:ext cx="3342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main.cpp</a:t>
            </a:r>
            <a:r>
              <a:rPr lang="zh-CN" altLang="en-US" sz="32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项目结构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1018" y="1290222"/>
            <a:ext cx="4110977" cy="47397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主函数的另一部分开始进行调度。调度时对于每一组分别按顺序调用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FCFS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SJF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算法。在调用完算法后会计算该算法的性能指标，然后存入之前创建好的向量中。在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调用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算法之前还要把进程的顺序改回初始顺序，否则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RR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算法的轮转顺序将会用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SJF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的调度顺序轮转。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圆角矩形 2">
            <a:extLst>
              <a:ext uri="{FF2B5EF4-FFF2-40B4-BE49-F238E27FC236}">
                <a16:creationId xmlns:a16="http://schemas.microsoft.com/office/drawing/2014/main" id="{0FA4BA95-CFC9-CF2A-336B-6DF2228BB232}"/>
              </a:ext>
            </a:extLst>
          </p:cNvPr>
          <p:cNvSpPr/>
          <p:nvPr/>
        </p:nvSpPr>
        <p:spPr>
          <a:xfrm>
            <a:off x="6676283" y="1143000"/>
            <a:ext cx="4620448" cy="52578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4" name="矩形 93">
            <a:extLst>
              <a:ext uri="{FF2B5EF4-FFF2-40B4-BE49-F238E27FC236}">
                <a16:creationId xmlns:a16="http://schemas.microsoft.com/office/drawing/2014/main" id="{361AB87C-8C39-4B16-49B0-6D7A40992C5E}"/>
              </a:ext>
            </a:extLst>
          </p:cNvPr>
          <p:cNvSpPr/>
          <p:nvPr/>
        </p:nvSpPr>
        <p:spPr>
          <a:xfrm>
            <a:off x="6611629" y="110406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5" name="矩形 93">
            <a:extLst>
              <a:ext uri="{FF2B5EF4-FFF2-40B4-BE49-F238E27FC236}">
                <a16:creationId xmlns:a16="http://schemas.microsoft.com/office/drawing/2014/main" id="{E6D5E23B-9A90-35EE-0475-F716FA3CB724}"/>
              </a:ext>
            </a:extLst>
          </p:cNvPr>
          <p:cNvSpPr/>
          <p:nvPr/>
        </p:nvSpPr>
        <p:spPr>
          <a:xfrm rot="10800000">
            <a:off x="10977342" y="610983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C21E06-5D0B-9888-A404-F41E8BB61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08" y="940549"/>
            <a:ext cx="5588969" cy="566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06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281934" y="2387870"/>
            <a:ext cx="8910066" cy="2087737"/>
            <a:chOff x="3281934" y="2387870"/>
            <a:chExt cx="8910066" cy="2087737"/>
          </a:xfrm>
        </p:grpSpPr>
        <p:sp>
          <p:nvSpPr>
            <p:cNvPr id="4" name="椭圆 3"/>
            <p:cNvSpPr/>
            <p:nvPr/>
          </p:nvSpPr>
          <p:spPr>
            <a:xfrm>
              <a:off x="3281934" y="2387870"/>
              <a:ext cx="2001012" cy="2082260"/>
            </a:xfrm>
            <a:prstGeom prst="ellipse">
              <a:avLst/>
            </a:prstGeom>
            <a:solidFill>
              <a:srgbClr val="517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251960" y="2397633"/>
              <a:ext cx="7940040" cy="2077974"/>
            </a:xfrm>
            <a:prstGeom prst="rect">
              <a:avLst/>
            </a:prstGeom>
            <a:solidFill>
              <a:srgbClr val="517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9">
            <a:extLst>
              <a:ext uri="{FF2B5EF4-FFF2-40B4-BE49-F238E27FC236}">
                <a16:creationId xmlns:a16="http://schemas.microsoft.com/office/drawing/2014/main" id="{905AF199-B320-4D2F-90B4-DC56DC520E31}"/>
              </a:ext>
            </a:extLst>
          </p:cNvPr>
          <p:cNvSpPr txBox="1"/>
          <p:nvPr/>
        </p:nvSpPr>
        <p:spPr>
          <a:xfrm>
            <a:off x="5642459" y="3943803"/>
            <a:ext cx="251471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pt-BR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M P L E M E N T A T I O N  I D E A</a:t>
            </a:r>
            <a:endParaRPr lang="en-US" altLang="zh-CN" sz="1200" spc="25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TextBox 31">
            <a:extLst>
              <a:ext uri="{FF2B5EF4-FFF2-40B4-BE49-F238E27FC236}">
                <a16:creationId xmlns:a16="http://schemas.microsoft.com/office/drawing/2014/main" id="{50350EA9-A86E-41E7-93C0-0A076047323B}"/>
              </a:ext>
            </a:extLst>
          </p:cNvPr>
          <p:cNvSpPr txBox="1"/>
          <p:nvPr/>
        </p:nvSpPr>
        <p:spPr>
          <a:xfrm>
            <a:off x="5642458" y="2423500"/>
            <a:ext cx="188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第三部分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38F349FB-07AE-421A-92F0-5BB947C24DF6}"/>
              </a:ext>
            </a:extLst>
          </p:cNvPr>
          <p:cNvSpPr txBox="1"/>
          <p:nvPr/>
        </p:nvSpPr>
        <p:spPr>
          <a:xfrm>
            <a:off x="5642458" y="3011892"/>
            <a:ext cx="5289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实现思路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FBABF16-300E-43B9-9917-D18A3AA668A9}"/>
              </a:ext>
            </a:extLst>
          </p:cNvPr>
          <p:cNvGrpSpPr/>
          <p:nvPr/>
        </p:nvGrpSpPr>
        <p:grpSpPr>
          <a:xfrm>
            <a:off x="3816466" y="2636309"/>
            <a:ext cx="1585382" cy="1585382"/>
            <a:chOff x="5735752" y="4046610"/>
            <a:chExt cx="720495" cy="720495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77B7911-5C13-4304-9A54-76BDFE89FFCB}"/>
                </a:ext>
              </a:extLst>
            </p:cNvPr>
            <p:cNvSpPr/>
            <p:nvPr/>
          </p:nvSpPr>
          <p:spPr>
            <a:xfrm>
              <a:off x="5735752" y="4046610"/>
              <a:ext cx="720495" cy="720495"/>
            </a:xfrm>
            <a:prstGeom prst="ellipse">
              <a:avLst/>
            </a:prstGeom>
            <a:solidFill>
              <a:srgbClr val="D4A8A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7510B01-0009-4107-92DC-C407191638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70133" y="4192302"/>
              <a:ext cx="401113" cy="429113"/>
            </a:xfrm>
            <a:custGeom>
              <a:avLst/>
              <a:gdLst>
                <a:gd name="T0" fmla="*/ 224 w 593"/>
                <a:gd name="T1" fmla="*/ 394 h 633"/>
                <a:gd name="T2" fmla="*/ 213 w 593"/>
                <a:gd name="T3" fmla="*/ 358 h 633"/>
                <a:gd name="T4" fmla="*/ 259 w 593"/>
                <a:gd name="T5" fmla="*/ 173 h 633"/>
                <a:gd name="T6" fmla="*/ 307 w 593"/>
                <a:gd name="T7" fmla="*/ 323 h 633"/>
                <a:gd name="T8" fmla="*/ 367 w 593"/>
                <a:gd name="T9" fmla="*/ 149 h 633"/>
                <a:gd name="T10" fmla="*/ 234 w 593"/>
                <a:gd name="T11" fmla="*/ 296 h 633"/>
                <a:gd name="T12" fmla="*/ 223 w 593"/>
                <a:gd name="T13" fmla="*/ 315 h 633"/>
                <a:gd name="T14" fmla="*/ 304 w 593"/>
                <a:gd name="T15" fmla="*/ 363 h 633"/>
                <a:gd name="T16" fmla="*/ 391 w 593"/>
                <a:gd name="T17" fmla="*/ 127 h 633"/>
                <a:gd name="T18" fmla="*/ 395 w 593"/>
                <a:gd name="T19" fmla="*/ 81 h 633"/>
                <a:gd name="T20" fmla="*/ 391 w 593"/>
                <a:gd name="T21" fmla="*/ 127 h 633"/>
                <a:gd name="T22" fmla="*/ 463 w 593"/>
                <a:gd name="T23" fmla="*/ 149 h 633"/>
                <a:gd name="T24" fmla="*/ 417 w 593"/>
                <a:gd name="T25" fmla="*/ 154 h 633"/>
                <a:gd name="T26" fmla="*/ 338 w 593"/>
                <a:gd name="T27" fmla="*/ 107 h 633"/>
                <a:gd name="T28" fmla="*/ 319 w 593"/>
                <a:gd name="T29" fmla="*/ 65 h 633"/>
                <a:gd name="T30" fmla="*/ 338 w 593"/>
                <a:gd name="T31" fmla="*/ 107 h 633"/>
                <a:gd name="T32" fmla="*/ 261 w 593"/>
                <a:gd name="T33" fmla="*/ 79 h 633"/>
                <a:gd name="T34" fmla="*/ 266 w 593"/>
                <a:gd name="T35" fmla="*/ 125 h 633"/>
                <a:gd name="T36" fmla="*/ 435 w 593"/>
                <a:gd name="T37" fmla="*/ 226 h 633"/>
                <a:gd name="T38" fmla="*/ 477 w 593"/>
                <a:gd name="T39" fmla="*/ 207 h 633"/>
                <a:gd name="T40" fmla="*/ 435 w 593"/>
                <a:gd name="T41" fmla="*/ 226 h 633"/>
                <a:gd name="T42" fmla="*/ 218 w 593"/>
                <a:gd name="T43" fmla="*/ 324 h 633"/>
                <a:gd name="T44" fmla="*/ 206 w 593"/>
                <a:gd name="T45" fmla="*/ 344 h 633"/>
                <a:gd name="T46" fmla="*/ 288 w 593"/>
                <a:gd name="T47" fmla="*/ 391 h 633"/>
                <a:gd name="T48" fmla="*/ 216 w 593"/>
                <a:gd name="T49" fmla="*/ 633 h 633"/>
                <a:gd name="T50" fmla="*/ 231 w 593"/>
                <a:gd name="T51" fmla="*/ 37 h 633"/>
                <a:gd name="T52" fmla="*/ 564 w 593"/>
                <a:gd name="T53" fmla="*/ 180 h 633"/>
                <a:gd name="T54" fmla="*/ 569 w 593"/>
                <a:gd name="T55" fmla="*/ 276 h 633"/>
                <a:gd name="T56" fmla="*/ 586 w 593"/>
                <a:gd name="T57" fmla="*/ 396 h 633"/>
                <a:gd name="T58" fmla="*/ 565 w 593"/>
                <a:gd name="T59" fmla="*/ 498 h 633"/>
                <a:gd name="T60" fmla="*/ 442 w 593"/>
                <a:gd name="T61" fmla="*/ 526 h 633"/>
                <a:gd name="T62" fmla="*/ 216 w 593"/>
                <a:gd name="T63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3" h="633">
                  <a:moveTo>
                    <a:pt x="213" y="358"/>
                  </a:moveTo>
                  <a:cubicBezTo>
                    <a:pt x="207" y="371"/>
                    <a:pt x="212" y="387"/>
                    <a:pt x="224" y="394"/>
                  </a:cubicBezTo>
                  <a:cubicBezTo>
                    <a:pt x="235" y="400"/>
                    <a:pt x="248" y="398"/>
                    <a:pt x="257" y="391"/>
                  </a:cubicBezTo>
                  <a:lnTo>
                    <a:pt x="213" y="358"/>
                  </a:lnTo>
                  <a:close/>
                  <a:moveTo>
                    <a:pt x="367" y="149"/>
                  </a:moveTo>
                  <a:cubicBezTo>
                    <a:pt x="328" y="126"/>
                    <a:pt x="279" y="137"/>
                    <a:pt x="259" y="173"/>
                  </a:cubicBezTo>
                  <a:cubicBezTo>
                    <a:pt x="238" y="210"/>
                    <a:pt x="265" y="250"/>
                    <a:pt x="246" y="288"/>
                  </a:cubicBezTo>
                  <a:lnTo>
                    <a:pt x="307" y="323"/>
                  </a:lnTo>
                  <a:cubicBezTo>
                    <a:pt x="330" y="288"/>
                    <a:pt x="380" y="291"/>
                    <a:pt x="401" y="255"/>
                  </a:cubicBezTo>
                  <a:cubicBezTo>
                    <a:pt x="421" y="219"/>
                    <a:pt x="406" y="172"/>
                    <a:pt x="367" y="149"/>
                  </a:cubicBezTo>
                  <a:close/>
                  <a:moveTo>
                    <a:pt x="301" y="346"/>
                  </a:moveTo>
                  <a:lnTo>
                    <a:pt x="234" y="296"/>
                  </a:lnTo>
                  <a:cubicBezTo>
                    <a:pt x="229" y="292"/>
                    <a:pt x="223" y="293"/>
                    <a:pt x="219" y="299"/>
                  </a:cubicBezTo>
                  <a:cubicBezTo>
                    <a:pt x="216" y="304"/>
                    <a:pt x="218" y="312"/>
                    <a:pt x="223" y="315"/>
                  </a:cubicBezTo>
                  <a:lnTo>
                    <a:pt x="289" y="366"/>
                  </a:lnTo>
                  <a:cubicBezTo>
                    <a:pt x="295" y="370"/>
                    <a:pt x="301" y="368"/>
                    <a:pt x="304" y="363"/>
                  </a:cubicBezTo>
                  <a:cubicBezTo>
                    <a:pt x="307" y="357"/>
                    <a:pt x="306" y="350"/>
                    <a:pt x="301" y="346"/>
                  </a:cubicBezTo>
                  <a:close/>
                  <a:moveTo>
                    <a:pt x="391" y="127"/>
                  </a:moveTo>
                  <a:lnTo>
                    <a:pt x="412" y="90"/>
                  </a:lnTo>
                  <a:lnTo>
                    <a:pt x="395" y="81"/>
                  </a:lnTo>
                  <a:lnTo>
                    <a:pt x="374" y="117"/>
                  </a:lnTo>
                  <a:lnTo>
                    <a:pt x="391" y="127"/>
                  </a:lnTo>
                  <a:close/>
                  <a:moveTo>
                    <a:pt x="426" y="170"/>
                  </a:moveTo>
                  <a:lnTo>
                    <a:pt x="463" y="149"/>
                  </a:lnTo>
                  <a:lnTo>
                    <a:pt x="453" y="133"/>
                  </a:lnTo>
                  <a:lnTo>
                    <a:pt x="417" y="154"/>
                  </a:lnTo>
                  <a:lnTo>
                    <a:pt x="426" y="170"/>
                  </a:lnTo>
                  <a:close/>
                  <a:moveTo>
                    <a:pt x="338" y="107"/>
                  </a:moveTo>
                  <a:lnTo>
                    <a:pt x="338" y="65"/>
                  </a:lnTo>
                  <a:lnTo>
                    <a:pt x="319" y="65"/>
                  </a:lnTo>
                  <a:lnTo>
                    <a:pt x="319" y="107"/>
                  </a:lnTo>
                  <a:lnTo>
                    <a:pt x="338" y="107"/>
                  </a:lnTo>
                  <a:close/>
                  <a:moveTo>
                    <a:pt x="282" y="116"/>
                  </a:moveTo>
                  <a:lnTo>
                    <a:pt x="261" y="79"/>
                  </a:lnTo>
                  <a:lnTo>
                    <a:pt x="245" y="89"/>
                  </a:lnTo>
                  <a:lnTo>
                    <a:pt x="266" y="125"/>
                  </a:lnTo>
                  <a:lnTo>
                    <a:pt x="282" y="116"/>
                  </a:lnTo>
                  <a:close/>
                  <a:moveTo>
                    <a:pt x="435" y="226"/>
                  </a:moveTo>
                  <a:lnTo>
                    <a:pt x="477" y="226"/>
                  </a:lnTo>
                  <a:lnTo>
                    <a:pt x="477" y="207"/>
                  </a:lnTo>
                  <a:lnTo>
                    <a:pt x="436" y="207"/>
                  </a:lnTo>
                  <a:lnTo>
                    <a:pt x="435" y="226"/>
                  </a:lnTo>
                  <a:close/>
                  <a:moveTo>
                    <a:pt x="284" y="375"/>
                  </a:moveTo>
                  <a:lnTo>
                    <a:pt x="218" y="324"/>
                  </a:lnTo>
                  <a:cubicBezTo>
                    <a:pt x="213" y="320"/>
                    <a:pt x="206" y="322"/>
                    <a:pt x="203" y="327"/>
                  </a:cubicBezTo>
                  <a:cubicBezTo>
                    <a:pt x="200" y="333"/>
                    <a:pt x="201" y="340"/>
                    <a:pt x="206" y="344"/>
                  </a:cubicBezTo>
                  <a:lnTo>
                    <a:pt x="273" y="394"/>
                  </a:lnTo>
                  <a:cubicBezTo>
                    <a:pt x="278" y="398"/>
                    <a:pt x="285" y="397"/>
                    <a:pt x="288" y="391"/>
                  </a:cubicBezTo>
                  <a:cubicBezTo>
                    <a:pt x="291" y="386"/>
                    <a:pt x="289" y="378"/>
                    <a:pt x="284" y="375"/>
                  </a:cubicBezTo>
                  <a:close/>
                  <a:moveTo>
                    <a:pt x="216" y="633"/>
                  </a:moveTo>
                  <a:cubicBezTo>
                    <a:pt x="223" y="583"/>
                    <a:pt x="223" y="530"/>
                    <a:pt x="210" y="483"/>
                  </a:cubicBezTo>
                  <a:cubicBezTo>
                    <a:pt x="0" y="365"/>
                    <a:pt x="55" y="92"/>
                    <a:pt x="231" y="37"/>
                  </a:cubicBezTo>
                  <a:cubicBezTo>
                    <a:pt x="324" y="0"/>
                    <a:pt x="450" y="22"/>
                    <a:pt x="533" y="105"/>
                  </a:cubicBezTo>
                  <a:cubicBezTo>
                    <a:pt x="593" y="165"/>
                    <a:pt x="564" y="180"/>
                    <a:pt x="564" y="180"/>
                  </a:cubicBezTo>
                  <a:lnTo>
                    <a:pt x="551" y="187"/>
                  </a:lnTo>
                  <a:cubicBezTo>
                    <a:pt x="558" y="216"/>
                    <a:pt x="571" y="268"/>
                    <a:pt x="569" y="276"/>
                  </a:cubicBezTo>
                  <a:cubicBezTo>
                    <a:pt x="567" y="285"/>
                    <a:pt x="556" y="295"/>
                    <a:pt x="556" y="295"/>
                  </a:cubicBezTo>
                  <a:lnTo>
                    <a:pt x="586" y="396"/>
                  </a:lnTo>
                  <a:lnTo>
                    <a:pt x="559" y="407"/>
                  </a:lnTo>
                  <a:cubicBezTo>
                    <a:pt x="565" y="439"/>
                    <a:pt x="568" y="466"/>
                    <a:pt x="565" y="498"/>
                  </a:cubicBezTo>
                  <a:cubicBezTo>
                    <a:pt x="565" y="503"/>
                    <a:pt x="547" y="519"/>
                    <a:pt x="532" y="520"/>
                  </a:cubicBezTo>
                  <a:lnTo>
                    <a:pt x="442" y="526"/>
                  </a:lnTo>
                  <a:lnTo>
                    <a:pt x="448" y="633"/>
                  </a:lnTo>
                  <a:lnTo>
                    <a:pt x="216" y="6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0" tIns="45700" rIns="91400" bIns="4570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518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3">
            <a:extLst>
              <a:ext uri="{FF2B5EF4-FFF2-40B4-BE49-F238E27FC236}">
                <a16:creationId xmlns:a16="http://schemas.microsoft.com/office/drawing/2014/main" id="{76CF4A19-47FC-513C-A910-E772A022D6F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128372" y="2787381"/>
            <a:ext cx="4758051" cy="2591162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82824" tIns="41411" rIns="82824" bIns="4141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defRPr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初始化函数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Init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，对接收到的进程的属性进行初始化，执行时间为随机。</a:t>
            </a:r>
            <a:r>
              <a:rPr lang="zh-CN" altLang="zh-CN" sz="20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由于如果每个进程的到达时间都不同会导致</a:t>
            </a:r>
            <a:r>
              <a:rPr lang="en-US" altLang="zh-CN" sz="20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FCFS</a:t>
            </a:r>
            <a:r>
              <a:rPr lang="zh-CN" altLang="zh-CN" sz="20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SJF</a:t>
            </a:r>
            <a:r>
              <a:rPr lang="zh-CN" altLang="zh-CN" sz="20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的运行过程和结果相同，所以为了可以更清晰的比较三种算法，我假设了所有的进程到达时间都</a:t>
            </a:r>
            <a:r>
              <a:rPr lang="zh-CN" altLang="en-US" sz="20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相同，</a:t>
            </a:r>
            <a:r>
              <a:rPr lang="zh-CN" altLang="zh-CN" sz="20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但有先后顺序。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A7D7CD-89A9-4EE1-7519-3A1DBD9999BE}"/>
              </a:ext>
            </a:extLst>
          </p:cNvPr>
          <p:cNvSpPr txBox="1"/>
          <p:nvPr/>
        </p:nvSpPr>
        <p:spPr>
          <a:xfrm>
            <a:off x="7861183" y="1933364"/>
            <a:ext cx="3292431" cy="400110"/>
          </a:xfrm>
          <a:prstGeom prst="rect">
            <a:avLst/>
          </a:prstGeom>
          <a:solidFill>
            <a:srgbClr val="517399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Init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）初始化函数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38F5EF9A-4812-59A4-1E25-4C7A572E3994}"/>
              </a:ext>
            </a:extLst>
          </p:cNvPr>
          <p:cNvSpPr txBox="1"/>
          <p:nvPr/>
        </p:nvSpPr>
        <p:spPr>
          <a:xfrm>
            <a:off x="4026950" y="224870"/>
            <a:ext cx="4073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JinCheng.cpp</a:t>
            </a:r>
            <a:r>
              <a:rPr lang="zh-CN" altLang="en-US" sz="32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实现思路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352DD9-0DCB-FF1C-338C-5E2ECC480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77" y="2133419"/>
            <a:ext cx="6668431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2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3">
            <a:extLst>
              <a:ext uri="{FF2B5EF4-FFF2-40B4-BE49-F238E27FC236}">
                <a16:creationId xmlns:a16="http://schemas.microsoft.com/office/drawing/2014/main" id="{76CF4A19-47FC-513C-A910-E772A022D6F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128372" y="3102513"/>
            <a:ext cx="4758051" cy="2213763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82824" tIns="41411" rIns="82824" bIns="4141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defRPr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测试函数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test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，首先创建一个进程并随机初始化，然后在终端显示出每种算法的开始，完成时间，最后对三种算法进行验证是否正确。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A7D7CD-89A9-4EE1-7519-3A1DBD9999BE}"/>
              </a:ext>
            </a:extLst>
          </p:cNvPr>
          <p:cNvSpPr txBox="1"/>
          <p:nvPr/>
        </p:nvSpPr>
        <p:spPr>
          <a:xfrm>
            <a:off x="7861183" y="2248496"/>
            <a:ext cx="3292431" cy="400110"/>
          </a:xfrm>
          <a:prstGeom prst="rect">
            <a:avLst/>
          </a:prstGeom>
          <a:solidFill>
            <a:srgbClr val="517399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test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）测试函数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38F5EF9A-4812-59A4-1E25-4C7A572E3994}"/>
              </a:ext>
            </a:extLst>
          </p:cNvPr>
          <p:cNvSpPr txBox="1"/>
          <p:nvPr/>
        </p:nvSpPr>
        <p:spPr>
          <a:xfrm>
            <a:off x="4026950" y="224870"/>
            <a:ext cx="4073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JinCheng.cpp</a:t>
            </a:r>
            <a:r>
              <a:rPr lang="zh-CN" altLang="en-US" sz="32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实现思路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251886-CCB3-1506-0F16-7B60F0C4A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42" y="1656130"/>
            <a:ext cx="6634591" cy="468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3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3">
            <a:extLst>
              <a:ext uri="{FF2B5EF4-FFF2-40B4-BE49-F238E27FC236}">
                <a16:creationId xmlns:a16="http://schemas.microsoft.com/office/drawing/2014/main" id="{76CF4A19-47FC-513C-A910-E772A022D6F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698064" y="2916030"/>
            <a:ext cx="4758051" cy="2213762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82824" tIns="41411" rIns="82824" bIns="4141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defRPr/>
            </a:pP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先来先服务（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FCFS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）：按照进程到达时间先后顺序进行调度，不考虑每个进程的执行时间。</a:t>
            </a:r>
          </a:p>
          <a:p>
            <a:pPr fontAlgn="base"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A7D7CD-89A9-4EE1-7519-3A1DBD9999BE}"/>
              </a:ext>
            </a:extLst>
          </p:cNvPr>
          <p:cNvSpPr txBox="1"/>
          <p:nvPr/>
        </p:nvSpPr>
        <p:spPr>
          <a:xfrm>
            <a:off x="7430875" y="2216223"/>
            <a:ext cx="3292431" cy="400110"/>
          </a:xfrm>
          <a:prstGeom prst="rect">
            <a:avLst/>
          </a:prstGeom>
          <a:solidFill>
            <a:srgbClr val="517399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FCFS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）算法函数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38F5EF9A-4812-59A4-1E25-4C7A572E3994}"/>
              </a:ext>
            </a:extLst>
          </p:cNvPr>
          <p:cNvSpPr txBox="1"/>
          <p:nvPr/>
        </p:nvSpPr>
        <p:spPr>
          <a:xfrm>
            <a:off x="4026950" y="224870"/>
            <a:ext cx="4073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JinCheng.cpp</a:t>
            </a:r>
            <a:r>
              <a:rPr lang="zh-CN" altLang="en-US" sz="32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实现思路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4F18CE8-7928-5814-5591-3001CBB11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77" y="2322119"/>
            <a:ext cx="5915874" cy="221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3">
            <a:extLst>
              <a:ext uri="{FF2B5EF4-FFF2-40B4-BE49-F238E27FC236}">
                <a16:creationId xmlns:a16="http://schemas.microsoft.com/office/drawing/2014/main" id="{76CF4A19-47FC-513C-A910-E772A022D6F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698064" y="2916030"/>
            <a:ext cx="4758051" cy="2213762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82824" tIns="41411" rIns="82824" bIns="4141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04800" algn="just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最短作业优先（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SJF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）：选择执行时间最短的进程进行调度。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由于是同时到达，所以</a:t>
            </a:r>
            <a:r>
              <a:rPr lang="zh-CN" altLang="en-US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先按照执行时间排序后进行调度。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A7D7CD-89A9-4EE1-7519-3A1DBD9999BE}"/>
              </a:ext>
            </a:extLst>
          </p:cNvPr>
          <p:cNvSpPr txBox="1"/>
          <p:nvPr/>
        </p:nvSpPr>
        <p:spPr>
          <a:xfrm>
            <a:off x="7430875" y="2216223"/>
            <a:ext cx="3292431" cy="400110"/>
          </a:xfrm>
          <a:prstGeom prst="rect">
            <a:avLst/>
          </a:prstGeom>
          <a:solidFill>
            <a:srgbClr val="517399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SJF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）算法函数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38F5EF9A-4812-59A4-1E25-4C7A572E3994}"/>
              </a:ext>
            </a:extLst>
          </p:cNvPr>
          <p:cNvSpPr txBox="1"/>
          <p:nvPr/>
        </p:nvSpPr>
        <p:spPr>
          <a:xfrm>
            <a:off x="4026950" y="224870"/>
            <a:ext cx="4073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JinCheng.cpp</a:t>
            </a:r>
            <a:r>
              <a:rPr lang="zh-CN" altLang="en-US" sz="32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实现思路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AF5402-98DB-F19B-B146-D503C6C14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90" y="2025163"/>
            <a:ext cx="5902745" cy="280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03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3">
            <a:extLst>
              <a:ext uri="{FF2B5EF4-FFF2-40B4-BE49-F238E27FC236}">
                <a16:creationId xmlns:a16="http://schemas.microsoft.com/office/drawing/2014/main" id="{76CF4A19-47FC-513C-A910-E772A022D6F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698064" y="2916030"/>
            <a:ext cx="4758051" cy="2213762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82824" tIns="41411" rIns="82824" bIns="4141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04800" algn="just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时间片轮转（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RR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）：每个进程在给定的时间片内轮流执行，直至所有进程完成。</a:t>
            </a:r>
          </a:p>
          <a:p>
            <a:pPr fontAlgn="base">
              <a:defRPr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A7D7CD-89A9-4EE1-7519-3A1DBD9999BE}"/>
              </a:ext>
            </a:extLst>
          </p:cNvPr>
          <p:cNvSpPr txBox="1"/>
          <p:nvPr/>
        </p:nvSpPr>
        <p:spPr>
          <a:xfrm>
            <a:off x="7430875" y="2216223"/>
            <a:ext cx="3292431" cy="400110"/>
          </a:xfrm>
          <a:prstGeom prst="rect">
            <a:avLst/>
          </a:prstGeom>
          <a:solidFill>
            <a:srgbClr val="517399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RR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）算法函数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38F5EF9A-4812-59A4-1E25-4C7A572E3994}"/>
              </a:ext>
            </a:extLst>
          </p:cNvPr>
          <p:cNvSpPr txBox="1"/>
          <p:nvPr/>
        </p:nvSpPr>
        <p:spPr>
          <a:xfrm>
            <a:off x="4026950" y="224870"/>
            <a:ext cx="4073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JinCheng.cpp</a:t>
            </a:r>
            <a:r>
              <a:rPr lang="zh-CN" altLang="en-US" sz="32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实现思路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69917F-5FA4-8323-0188-201228D92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944" y="1150357"/>
            <a:ext cx="4537747" cy="536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7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3">
            <a:extLst>
              <a:ext uri="{FF2B5EF4-FFF2-40B4-BE49-F238E27FC236}">
                <a16:creationId xmlns:a16="http://schemas.microsoft.com/office/drawing/2014/main" id="{76CF4A19-47FC-513C-A910-E772A022D6F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251826" y="2916030"/>
            <a:ext cx="4204289" cy="2392265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82824" tIns="41411" rIns="82824" bIns="4141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04800" algn="just"/>
            <a:r>
              <a:rPr lang="zh-CN" altLang="en-US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计算函数</a:t>
            </a:r>
            <a:r>
              <a:rPr lang="zh-CN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Calc</a:t>
            </a:r>
            <a:r>
              <a:rPr lang="zh-CN" altLang="zh-CN" sz="24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遍历每个进程，累加各自的周转时间、等待时间和响应时间，然后计算这些时间的平均值存储在传入的引用参数中。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A7D7CD-89A9-4EE1-7519-3A1DBD9999BE}"/>
              </a:ext>
            </a:extLst>
          </p:cNvPr>
          <p:cNvSpPr txBox="1"/>
          <p:nvPr/>
        </p:nvSpPr>
        <p:spPr>
          <a:xfrm>
            <a:off x="8044734" y="2207170"/>
            <a:ext cx="2618472" cy="400110"/>
          </a:xfrm>
          <a:prstGeom prst="rect">
            <a:avLst/>
          </a:prstGeom>
          <a:solidFill>
            <a:srgbClr val="517399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Calc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）计算函数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38F5EF9A-4812-59A4-1E25-4C7A572E3994}"/>
              </a:ext>
            </a:extLst>
          </p:cNvPr>
          <p:cNvSpPr txBox="1"/>
          <p:nvPr/>
        </p:nvSpPr>
        <p:spPr>
          <a:xfrm>
            <a:off x="4026950" y="224870"/>
            <a:ext cx="4073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JinCheng.cpp</a:t>
            </a:r>
            <a:r>
              <a:rPr lang="zh-CN" altLang="en-US" sz="32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实现思路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DC6633-B10F-453A-514A-3EE0D2F56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46" y="1549704"/>
            <a:ext cx="6489716" cy="375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911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3">
            <a:extLst>
              <a:ext uri="{FF2B5EF4-FFF2-40B4-BE49-F238E27FC236}">
                <a16:creationId xmlns:a16="http://schemas.microsoft.com/office/drawing/2014/main" id="{76CF4A19-47FC-513C-A910-E772A022D6F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84698" y="4228782"/>
            <a:ext cx="4758051" cy="2144858"/>
          </a:xfrm>
          <a:prstGeom prst="roundRect">
            <a:avLst>
              <a:gd name="adj" fmla="val 11505"/>
            </a:avLst>
          </a:prstGeom>
          <a:noFill/>
          <a:ln w="158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lIns="82824" tIns="41411" rIns="82824" bIns="41411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304800" algn="just"/>
            <a:r>
              <a:rPr lang="zh-CN" altLang="en-US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写入函数</a:t>
            </a:r>
            <a:r>
              <a:rPr lang="zh-CN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Write</a:t>
            </a:r>
            <a:r>
              <a:rPr lang="zh-CN" altLang="zh-CN" sz="2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）：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zh-CN" altLang="en-US" sz="2800" dirty="0">
                <a:latin typeface="宋体" panose="02010600030101010101" pitchFamily="2" charset="-122"/>
              </a:rPr>
              <a:t>存好的一组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FCFS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SJF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RR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调度算法性能指标数据写入指定的文件。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A7D7CD-89A9-4EE1-7519-3A1DBD9999BE}"/>
              </a:ext>
            </a:extLst>
          </p:cNvPr>
          <p:cNvSpPr txBox="1"/>
          <p:nvPr/>
        </p:nvSpPr>
        <p:spPr>
          <a:xfrm>
            <a:off x="4417507" y="3705253"/>
            <a:ext cx="3292431" cy="400110"/>
          </a:xfrm>
          <a:prstGeom prst="rect">
            <a:avLst/>
          </a:prstGeom>
          <a:solidFill>
            <a:srgbClr val="517399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Write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）写入函数</a:t>
            </a: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38F5EF9A-4812-59A4-1E25-4C7A572E3994}"/>
              </a:ext>
            </a:extLst>
          </p:cNvPr>
          <p:cNvSpPr txBox="1"/>
          <p:nvPr/>
        </p:nvSpPr>
        <p:spPr>
          <a:xfrm>
            <a:off x="4026950" y="224870"/>
            <a:ext cx="4073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JinCheng.cpp</a:t>
            </a:r>
            <a:r>
              <a:rPr lang="zh-CN" altLang="en-US" sz="32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实现思路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C653ABE-6423-93A2-10D9-E3C9FA598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428" y="1305042"/>
            <a:ext cx="9802593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36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281934" y="2387870"/>
            <a:ext cx="8910066" cy="2087737"/>
            <a:chOff x="3281934" y="2387870"/>
            <a:chExt cx="8910066" cy="2087737"/>
          </a:xfrm>
        </p:grpSpPr>
        <p:sp>
          <p:nvSpPr>
            <p:cNvPr id="4" name="椭圆 3"/>
            <p:cNvSpPr/>
            <p:nvPr/>
          </p:nvSpPr>
          <p:spPr>
            <a:xfrm>
              <a:off x="3281934" y="2387870"/>
              <a:ext cx="2001012" cy="2082260"/>
            </a:xfrm>
            <a:prstGeom prst="ellipse">
              <a:avLst/>
            </a:prstGeom>
            <a:solidFill>
              <a:srgbClr val="517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251960" y="2397633"/>
              <a:ext cx="7940040" cy="2077974"/>
            </a:xfrm>
            <a:prstGeom prst="rect">
              <a:avLst/>
            </a:prstGeom>
            <a:solidFill>
              <a:srgbClr val="517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735280" y="2544697"/>
            <a:ext cx="1783846" cy="1783846"/>
            <a:chOff x="5735754" y="1140916"/>
            <a:chExt cx="720495" cy="720495"/>
          </a:xfrm>
        </p:grpSpPr>
        <p:sp>
          <p:nvSpPr>
            <p:cNvPr id="7" name="椭圆 6"/>
            <p:cNvSpPr/>
            <p:nvPr/>
          </p:nvSpPr>
          <p:spPr>
            <a:xfrm>
              <a:off x="5735754" y="1140916"/>
              <a:ext cx="720495" cy="720495"/>
            </a:xfrm>
            <a:prstGeom prst="ellipse">
              <a:avLst/>
            </a:prstGeom>
            <a:solidFill>
              <a:srgbClr val="D4A8A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2"/>
            <p:cNvSpPr>
              <a:spLocks noEditPoints="1"/>
            </p:cNvSpPr>
            <p:nvPr/>
          </p:nvSpPr>
          <p:spPr bwMode="auto">
            <a:xfrm>
              <a:off x="5894624" y="1311296"/>
              <a:ext cx="402752" cy="394719"/>
            </a:xfrm>
            <a:custGeom>
              <a:avLst/>
              <a:gdLst>
                <a:gd name="T0" fmla="*/ 25 w 596"/>
                <a:gd name="T1" fmla="*/ 345 h 583"/>
                <a:gd name="T2" fmla="*/ 25 w 596"/>
                <a:gd name="T3" fmla="*/ 62 h 583"/>
                <a:gd name="T4" fmla="*/ 61 w 596"/>
                <a:gd name="T5" fmla="*/ 26 h 583"/>
                <a:gd name="T6" fmla="*/ 534 w 596"/>
                <a:gd name="T7" fmla="*/ 26 h 583"/>
                <a:gd name="T8" fmla="*/ 570 w 596"/>
                <a:gd name="T9" fmla="*/ 62 h 583"/>
                <a:gd name="T10" fmla="*/ 570 w 596"/>
                <a:gd name="T11" fmla="*/ 345 h 583"/>
                <a:gd name="T12" fmla="*/ 534 w 596"/>
                <a:gd name="T13" fmla="*/ 381 h 583"/>
                <a:gd name="T14" fmla="*/ 61 w 596"/>
                <a:gd name="T15" fmla="*/ 381 h 583"/>
                <a:gd name="T16" fmla="*/ 25 w 596"/>
                <a:gd name="T17" fmla="*/ 345 h 583"/>
                <a:gd name="T18" fmla="*/ 534 w 596"/>
                <a:gd name="T19" fmla="*/ 406 h 583"/>
                <a:gd name="T20" fmla="*/ 596 w 596"/>
                <a:gd name="T21" fmla="*/ 345 h 583"/>
                <a:gd name="T22" fmla="*/ 596 w 596"/>
                <a:gd name="T23" fmla="*/ 62 h 583"/>
                <a:gd name="T24" fmla="*/ 534 w 596"/>
                <a:gd name="T25" fmla="*/ 0 h 583"/>
                <a:gd name="T26" fmla="*/ 61 w 596"/>
                <a:gd name="T27" fmla="*/ 0 h 583"/>
                <a:gd name="T28" fmla="*/ 0 w 596"/>
                <a:gd name="T29" fmla="*/ 62 h 583"/>
                <a:gd name="T30" fmla="*/ 0 w 596"/>
                <a:gd name="T31" fmla="*/ 345 h 583"/>
                <a:gd name="T32" fmla="*/ 61 w 596"/>
                <a:gd name="T33" fmla="*/ 406 h 583"/>
                <a:gd name="T34" fmla="*/ 245 w 596"/>
                <a:gd name="T35" fmla="*/ 406 h 583"/>
                <a:gd name="T36" fmla="*/ 245 w 596"/>
                <a:gd name="T37" fmla="*/ 462 h 583"/>
                <a:gd name="T38" fmla="*/ 61 w 596"/>
                <a:gd name="T39" fmla="*/ 462 h 583"/>
                <a:gd name="T40" fmla="*/ 0 w 596"/>
                <a:gd name="T41" fmla="*/ 524 h 583"/>
                <a:gd name="T42" fmla="*/ 0 w 596"/>
                <a:gd name="T43" fmla="*/ 570 h 583"/>
                <a:gd name="T44" fmla="*/ 12 w 596"/>
                <a:gd name="T45" fmla="*/ 583 h 583"/>
                <a:gd name="T46" fmla="*/ 583 w 596"/>
                <a:gd name="T47" fmla="*/ 583 h 583"/>
                <a:gd name="T48" fmla="*/ 596 w 596"/>
                <a:gd name="T49" fmla="*/ 570 h 583"/>
                <a:gd name="T50" fmla="*/ 596 w 596"/>
                <a:gd name="T51" fmla="*/ 524 h 583"/>
                <a:gd name="T52" fmla="*/ 534 w 596"/>
                <a:gd name="T53" fmla="*/ 462 h 583"/>
                <a:gd name="T54" fmla="*/ 351 w 596"/>
                <a:gd name="T55" fmla="*/ 462 h 583"/>
                <a:gd name="T56" fmla="*/ 351 w 596"/>
                <a:gd name="T57" fmla="*/ 406 h 583"/>
                <a:gd name="T58" fmla="*/ 534 w 596"/>
                <a:gd name="T59" fmla="*/ 406 h 583"/>
                <a:gd name="T60" fmla="*/ 544 w 596"/>
                <a:gd name="T61" fmla="*/ 345 h 583"/>
                <a:gd name="T62" fmla="*/ 544 w 596"/>
                <a:gd name="T63" fmla="*/ 62 h 583"/>
                <a:gd name="T64" fmla="*/ 534 w 596"/>
                <a:gd name="T65" fmla="*/ 52 h 583"/>
                <a:gd name="T66" fmla="*/ 61 w 596"/>
                <a:gd name="T67" fmla="*/ 52 h 583"/>
                <a:gd name="T68" fmla="*/ 51 w 596"/>
                <a:gd name="T69" fmla="*/ 62 h 583"/>
                <a:gd name="T70" fmla="*/ 51 w 596"/>
                <a:gd name="T71" fmla="*/ 345 h 583"/>
                <a:gd name="T72" fmla="*/ 61 w 596"/>
                <a:gd name="T73" fmla="*/ 355 h 583"/>
                <a:gd name="T74" fmla="*/ 534 w 596"/>
                <a:gd name="T75" fmla="*/ 355 h 583"/>
                <a:gd name="T76" fmla="*/ 544 w 596"/>
                <a:gd name="T77" fmla="*/ 345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6" h="583">
                  <a:moveTo>
                    <a:pt x="25" y="345"/>
                  </a:moveTo>
                  <a:lnTo>
                    <a:pt x="25" y="62"/>
                  </a:lnTo>
                  <a:cubicBezTo>
                    <a:pt x="25" y="42"/>
                    <a:pt x="41" y="26"/>
                    <a:pt x="61" y="26"/>
                  </a:cubicBezTo>
                  <a:lnTo>
                    <a:pt x="534" y="26"/>
                  </a:lnTo>
                  <a:cubicBezTo>
                    <a:pt x="554" y="26"/>
                    <a:pt x="570" y="42"/>
                    <a:pt x="570" y="62"/>
                  </a:cubicBezTo>
                  <a:lnTo>
                    <a:pt x="570" y="345"/>
                  </a:lnTo>
                  <a:cubicBezTo>
                    <a:pt x="570" y="365"/>
                    <a:pt x="554" y="381"/>
                    <a:pt x="534" y="381"/>
                  </a:cubicBezTo>
                  <a:lnTo>
                    <a:pt x="61" y="381"/>
                  </a:lnTo>
                  <a:cubicBezTo>
                    <a:pt x="41" y="381"/>
                    <a:pt x="25" y="365"/>
                    <a:pt x="25" y="345"/>
                  </a:cubicBezTo>
                  <a:close/>
                  <a:moveTo>
                    <a:pt x="534" y="406"/>
                  </a:moveTo>
                  <a:cubicBezTo>
                    <a:pt x="568" y="406"/>
                    <a:pt x="596" y="379"/>
                    <a:pt x="596" y="345"/>
                  </a:cubicBezTo>
                  <a:lnTo>
                    <a:pt x="596" y="62"/>
                  </a:lnTo>
                  <a:cubicBezTo>
                    <a:pt x="596" y="28"/>
                    <a:pt x="568" y="0"/>
                    <a:pt x="534" y="0"/>
                  </a:cubicBezTo>
                  <a:lnTo>
                    <a:pt x="61" y="0"/>
                  </a:lnTo>
                  <a:cubicBezTo>
                    <a:pt x="27" y="0"/>
                    <a:pt x="0" y="28"/>
                    <a:pt x="0" y="62"/>
                  </a:cubicBezTo>
                  <a:lnTo>
                    <a:pt x="0" y="345"/>
                  </a:lnTo>
                  <a:cubicBezTo>
                    <a:pt x="0" y="379"/>
                    <a:pt x="27" y="406"/>
                    <a:pt x="61" y="406"/>
                  </a:cubicBezTo>
                  <a:lnTo>
                    <a:pt x="245" y="406"/>
                  </a:lnTo>
                  <a:lnTo>
                    <a:pt x="245" y="462"/>
                  </a:lnTo>
                  <a:lnTo>
                    <a:pt x="61" y="462"/>
                  </a:lnTo>
                  <a:cubicBezTo>
                    <a:pt x="27" y="462"/>
                    <a:pt x="0" y="490"/>
                    <a:pt x="0" y="524"/>
                  </a:cubicBezTo>
                  <a:lnTo>
                    <a:pt x="0" y="570"/>
                  </a:lnTo>
                  <a:cubicBezTo>
                    <a:pt x="0" y="577"/>
                    <a:pt x="5" y="583"/>
                    <a:pt x="12" y="583"/>
                  </a:cubicBezTo>
                  <a:lnTo>
                    <a:pt x="583" y="583"/>
                  </a:lnTo>
                  <a:cubicBezTo>
                    <a:pt x="590" y="583"/>
                    <a:pt x="596" y="577"/>
                    <a:pt x="596" y="570"/>
                  </a:cubicBezTo>
                  <a:lnTo>
                    <a:pt x="596" y="524"/>
                  </a:lnTo>
                  <a:cubicBezTo>
                    <a:pt x="596" y="490"/>
                    <a:pt x="568" y="462"/>
                    <a:pt x="534" y="462"/>
                  </a:cubicBezTo>
                  <a:lnTo>
                    <a:pt x="351" y="462"/>
                  </a:lnTo>
                  <a:lnTo>
                    <a:pt x="351" y="406"/>
                  </a:lnTo>
                  <a:lnTo>
                    <a:pt x="534" y="406"/>
                  </a:lnTo>
                  <a:close/>
                  <a:moveTo>
                    <a:pt x="544" y="345"/>
                  </a:moveTo>
                  <a:lnTo>
                    <a:pt x="544" y="62"/>
                  </a:lnTo>
                  <a:cubicBezTo>
                    <a:pt x="544" y="56"/>
                    <a:pt x="540" y="52"/>
                    <a:pt x="534" y="52"/>
                  </a:cubicBezTo>
                  <a:lnTo>
                    <a:pt x="61" y="52"/>
                  </a:lnTo>
                  <a:cubicBezTo>
                    <a:pt x="56" y="52"/>
                    <a:pt x="51" y="56"/>
                    <a:pt x="51" y="62"/>
                  </a:cubicBezTo>
                  <a:lnTo>
                    <a:pt x="51" y="345"/>
                  </a:lnTo>
                  <a:cubicBezTo>
                    <a:pt x="51" y="350"/>
                    <a:pt x="56" y="355"/>
                    <a:pt x="61" y="355"/>
                  </a:cubicBezTo>
                  <a:lnTo>
                    <a:pt x="534" y="355"/>
                  </a:lnTo>
                  <a:cubicBezTo>
                    <a:pt x="540" y="355"/>
                    <a:pt x="544" y="350"/>
                    <a:pt x="544" y="3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0" tIns="45700" rIns="91400" bIns="4570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文本框 9">
            <a:extLst>
              <a:ext uri="{FF2B5EF4-FFF2-40B4-BE49-F238E27FC236}">
                <a16:creationId xmlns:a16="http://schemas.microsoft.com/office/drawing/2014/main" id="{C68C8C73-8396-4266-8813-9DEE5BF1377D}"/>
              </a:ext>
            </a:extLst>
          </p:cNvPr>
          <p:cNvSpPr txBox="1"/>
          <p:nvPr/>
        </p:nvSpPr>
        <p:spPr>
          <a:xfrm>
            <a:off x="5642458" y="3943803"/>
            <a:ext cx="311224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pt-BR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R O J E C T  P R A C T I C E  S U M M A R Y</a:t>
            </a:r>
            <a:endParaRPr lang="en-US" altLang="zh-CN" sz="1200" spc="25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TextBox 31">
            <a:extLst>
              <a:ext uri="{FF2B5EF4-FFF2-40B4-BE49-F238E27FC236}">
                <a16:creationId xmlns:a16="http://schemas.microsoft.com/office/drawing/2014/main" id="{F7C16BA9-CDA0-417C-80C5-A83FE50C0B09}"/>
              </a:ext>
            </a:extLst>
          </p:cNvPr>
          <p:cNvSpPr txBox="1"/>
          <p:nvPr/>
        </p:nvSpPr>
        <p:spPr>
          <a:xfrm>
            <a:off x="5642458" y="2423500"/>
            <a:ext cx="188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第四部分</a:t>
            </a:r>
          </a:p>
        </p:txBody>
      </p:sp>
      <p:sp>
        <p:nvSpPr>
          <p:cNvPr id="23" name="TextBox 31">
            <a:extLst>
              <a:ext uri="{FF2B5EF4-FFF2-40B4-BE49-F238E27FC236}">
                <a16:creationId xmlns:a16="http://schemas.microsoft.com/office/drawing/2014/main" id="{CA633E20-153A-4F33-8E7C-4C1A0AD37EB3}"/>
              </a:ext>
            </a:extLst>
          </p:cNvPr>
          <p:cNvSpPr txBox="1"/>
          <p:nvPr/>
        </p:nvSpPr>
        <p:spPr>
          <a:xfrm>
            <a:off x="5642458" y="3011892"/>
            <a:ext cx="5289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项目实践总结</a:t>
            </a:r>
          </a:p>
        </p:txBody>
      </p:sp>
    </p:spTree>
    <p:extLst>
      <p:ext uri="{BB962C8B-B14F-4D97-AF65-F5344CB8AC3E}">
        <p14:creationId xmlns:p14="http://schemas.microsoft.com/office/powerpoint/2010/main" val="145943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52374" y="358411"/>
            <a:ext cx="1569636" cy="646317"/>
          </a:xfrm>
          <a:prstGeom prst="rect">
            <a:avLst/>
          </a:prstGeom>
        </p:spPr>
        <p:txBody>
          <a:bodyPr wrap="none" lIns="91428" tIns="45713" rIns="91428" bIns="45713">
            <a:spAutoFit/>
          </a:bodyPr>
          <a:lstStyle/>
          <a:p>
            <a:pPr algn="r"/>
            <a:r>
              <a:rPr lang="zh-CN" altLang="en-US" sz="36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目    录</a:t>
            </a:r>
          </a:p>
        </p:txBody>
      </p:sp>
      <p:sp>
        <p:nvSpPr>
          <p:cNvPr id="5" name="矩形 4"/>
          <p:cNvSpPr/>
          <p:nvPr/>
        </p:nvSpPr>
        <p:spPr>
          <a:xfrm>
            <a:off x="5338077" y="850980"/>
            <a:ext cx="1561173" cy="400095"/>
          </a:xfrm>
          <a:prstGeom prst="rect">
            <a:avLst/>
          </a:prstGeom>
        </p:spPr>
        <p:txBody>
          <a:bodyPr wrap="none" lIns="91428" tIns="45713" rIns="91428" bIns="45713">
            <a:spAutoFit/>
          </a:bodyPr>
          <a:lstStyle/>
          <a:p>
            <a:pPr algn="r"/>
            <a:r>
              <a:rPr lang="en-US" altLang="zh-CN" sz="20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CONTENTS</a:t>
            </a:r>
            <a:endParaRPr lang="zh-CN" altLang="en-US" sz="2000" dirty="0">
              <a:solidFill>
                <a:srgbClr val="517399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5726134" y="1312035"/>
            <a:ext cx="768927" cy="1"/>
          </a:xfrm>
          <a:prstGeom prst="line">
            <a:avLst/>
          </a:prstGeom>
          <a:ln w="38100">
            <a:solidFill>
              <a:srgbClr val="444F5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1974653" y="2438662"/>
            <a:ext cx="896928" cy="896928"/>
            <a:chOff x="5735754" y="1140916"/>
            <a:chExt cx="720495" cy="720495"/>
          </a:xfrm>
        </p:grpSpPr>
        <p:sp>
          <p:nvSpPr>
            <p:cNvPr id="10" name="椭圆 9"/>
            <p:cNvSpPr/>
            <p:nvPr/>
          </p:nvSpPr>
          <p:spPr>
            <a:xfrm>
              <a:off x="5735754" y="1140916"/>
              <a:ext cx="720495" cy="720495"/>
            </a:xfrm>
            <a:prstGeom prst="ellipse">
              <a:avLst/>
            </a:prstGeom>
            <a:solidFill>
              <a:srgbClr val="517399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9" name="Freeform 42"/>
            <p:cNvSpPr>
              <a:spLocks noEditPoints="1"/>
            </p:cNvSpPr>
            <p:nvPr/>
          </p:nvSpPr>
          <p:spPr bwMode="auto">
            <a:xfrm>
              <a:off x="5894624" y="1311296"/>
              <a:ext cx="402752" cy="394719"/>
            </a:xfrm>
            <a:custGeom>
              <a:avLst/>
              <a:gdLst>
                <a:gd name="T0" fmla="*/ 25 w 596"/>
                <a:gd name="T1" fmla="*/ 345 h 583"/>
                <a:gd name="T2" fmla="*/ 25 w 596"/>
                <a:gd name="T3" fmla="*/ 62 h 583"/>
                <a:gd name="T4" fmla="*/ 61 w 596"/>
                <a:gd name="T5" fmla="*/ 26 h 583"/>
                <a:gd name="T6" fmla="*/ 534 w 596"/>
                <a:gd name="T7" fmla="*/ 26 h 583"/>
                <a:gd name="T8" fmla="*/ 570 w 596"/>
                <a:gd name="T9" fmla="*/ 62 h 583"/>
                <a:gd name="T10" fmla="*/ 570 w 596"/>
                <a:gd name="T11" fmla="*/ 345 h 583"/>
                <a:gd name="T12" fmla="*/ 534 w 596"/>
                <a:gd name="T13" fmla="*/ 381 h 583"/>
                <a:gd name="T14" fmla="*/ 61 w 596"/>
                <a:gd name="T15" fmla="*/ 381 h 583"/>
                <a:gd name="T16" fmla="*/ 25 w 596"/>
                <a:gd name="T17" fmla="*/ 345 h 583"/>
                <a:gd name="T18" fmla="*/ 534 w 596"/>
                <a:gd name="T19" fmla="*/ 406 h 583"/>
                <a:gd name="T20" fmla="*/ 596 w 596"/>
                <a:gd name="T21" fmla="*/ 345 h 583"/>
                <a:gd name="T22" fmla="*/ 596 w 596"/>
                <a:gd name="T23" fmla="*/ 62 h 583"/>
                <a:gd name="T24" fmla="*/ 534 w 596"/>
                <a:gd name="T25" fmla="*/ 0 h 583"/>
                <a:gd name="T26" fmla="*/ 61 w 596"/>
                <a:gd name="T27" fmla="*/ 0 h 583"/>
                <a:gd name="T28" fmla="*/ 0 w 596"/>
                <a:gd name="T29" fmla="*/ 62 h 583"/>
                <a:gd name="T30" fmla="*/ 0 w 596"/>
                <a:gd name="T31" fmla="*/ 345 h 583"/>
                <a:gd name="T32" fmla="*/ 61 w 596"/>
                <a:gd name="T33" fmla="*/ 406 h 583"/>
                <a:gd name="T34" fmla="*/ 245 w 596"/>
                <a:gd name="T35" fmla="*/ 406 h 583"/>
                <a:gd name="T36" fmla="*/ 245 w 596"/>
                <a:gd name="T37" fmla="*/ 462 h 583"/>
                <a:gd name="T38" fmla="*/ 61 w 596"/>
                <a:gd name="T39" fmla="*/ 462 h 583"/>
                <a:gd name="T40" fmla="*/ 0 w 596"/>
                <a:gd name="T41" fmla="*/ 524 h 583"/>
                <a:gd name="T42" fmla="*/ 0 w 596"/>
                <a:gd name="T43" fmla="*/ 570 h 583"/>
                <a:gd name="T44" fmla="*/ 12 w 596"/>
                <a:gd name="T45" fmla="*/ 583 h 583"/>
                <a:gd name="T46" fmla="*/ 583 w 596"/>
                <a:gd name="T47" fmla="*/ 583 h 583"/>
                <a:gd name="T48" fmla="*/ 596 w 596"/>
                <a:gd name="T49" fmla="*/ 570 h 583"/>
                <a:gd name="T50" fmla="*/ 596 w 596"/>
                <a:gd name="T51" fmla="*/ 524 h 583"/>
                <a:gd name="T52" fmla="*/ 534 w 596"/>
                <a:gd name="T53" fmla="*/ 462 h 583"/>
                <a:gd name="T54" fmla="*/ 351 w 596"/>
                <a:gd name="T55" fmla="*/ 462 h 583"/>
                <a:gd name="T56" fmla="*/ 351 w 596"/>
                <a:gd name="T57" fmla="*/ 406 h 583"/>
                <a:gd name="T58" fmla="*/ 534 w 596"/>
                <a:gd name="T59" fmla="*/ 406 h 583"/>
                <a:gd name="T60" fmla="*/ 544 w 596"/>
                <a:gd name="T61" fmla="*/ 345 h 583"/>
                <a:gd name="T62" fmla="*/ 544 w 596"/>
                <a:gd name="T63" fmla="*/ 62 h 583"/>
                <a:gd name="T64" fmla="*/ 534 w 596"/>
                <a:gd name="T65" fmla="*/ 52 h 583"/>
                <a:gd name="T66" fmla="*/ 61 w 596"/>
                <a:gd name="T67" fmla="*/ 52 h 583"/>
                <a:gd name="T68" fmla="*/ 51 w 596"/>
                <a:gd name="T69" fmla="*/ 62 h 583"/>
                <a:gd name="T70" fmla="*/ 51 w 596"/>
                <a:gd name="T71" fmla="*/ 345 h 583"/>
                <a:gd name="T72" fmla="*/ 61 w 596"/>
                <a:gd name="T73" fmla="*/ 355 h 583"/>
                <a:gd name="T74" fmla="*/ 534 w 596"/>
                <a:gd name="T75" fmla="*/ 355 h 583"/>
                <a:gd name="T76" fmla="*/ 544 w 596"/>
                <a:gd name="T77" fmla="*/ 345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6" h="583">
                  <a:moveTo>
                    <a:pt x="25" y="345"/>
                  </a:moveTo>
                  <a:lnTo>
                    <a:pt x="25" y="62"/>
                  </a:lnTo>
                  <a:cubicBezTo>
                    <a:pt x="25" y="42"/>
                    <a:pt x="41" y="26"/>
                    <a:pt x="61" y="26"/>
                  </a:cubicBezTo>
                  <a:lnTo>
                    <a:pt x="534" y="26"/>
                  </a:lnTo>
                  <a:cubicBezTo>
                    <a:pt x="554" y="26"/>
                    <a:pt x="570" y="42"/>
                    <a:pt x="570" y="62"/>
                  </a:cubicBezTo>
                  <a:lnTo>
                    <a:pt x="570" y="345"/>
                  </a:lnTo>
                  <a:cubicBezTo>
                    <a:pt x="570" y="365"/>
                    <a:pt x="554" y="381"/>
                    <a:pt x="534" y="381"/>
                  </a:cubicBezTo>
                  <a:lnTo>
                    <a:pt x="61" y="381"/>
                  </a:lnTo>
                  <a:cubicBezTo>
                    <a:pt x="41" y="381"/>
                    <a:pt x="25" y="365"/>
                    <a:pt x="25" y="345"/>
                  </a:cubicBezTo>
                  <a:close/>
                  <a:moveTo>
                    <a:pt x="534" y="406"/>
                  </a:moveTo>
                  <a:cubicBezTo>
                    <a:pt x="568" y="406"/>
                    <a:pt x="596" y="379"/>
                    <a:pt x="596" y="345"/>
                  </a:cubicBezTo>
                  <a:lnTo>
                    <a:pt x="596" y="62"/>
                  </a:lnTo>
                  <a:cubicBezTo>
                    <a:pt x="596" y="28"/>
                    <a:pt x="568" y="0"/>
                    <a:pt x="534" y="0"/>
                  </a:cubicBezTo>
                  <a:lnTo>
                    <a:pt x="61" y="0"/>
                  </a:lnTo>
                  <a:cubicBezTo>
                    <a:pt x="27" y="0"/>
                    <a:pt x="0" y="28"/>
                    <a:pt x="0" y="62"/>
                  </a:cubicBezTo>
                  <a:lnTo>
                    <a:pt x="0" y="345"/>
                  </a:lnTo>
                  <a:cubicBezTo>
                    <a:pt x="0" y="379"/>
                    <a:pt x="27" y="406"/>
                    <a:pt x="61" y="406"/>
                  </a:cubicBezTo>
                  <a:lnTo>
                    <a:pt x="245" y="406"/>
                  </a:lnTo>
                  <a:lnTo>
                    <a:pt x="245" y="462"/>
                  </a:lnTo>
                  <a:lnTo>
                    <a:pt x="61" y="462"/>
                  </a:lnTo>
                  <a:cubicBezTo>
                    <a:pt x="27" y="462"/>
                    <a:pt x="0" y="490"/>
                    <a:pt x="0" y="524"/>
                  </a:cubicBezTo>
                  <a:lnTo>
                    <a:pt x="0" y="570"/>
                  </a:lnTo>
                  <a:cubicBezTo>
                    <a:pt x="0" y="577"/>
                    <a:pt x="5" y="583"/>
                    <a:pt x="12" y="583"/>
                  </a:cubicBezTo>
                  <a:lnTo>
                    <a:pt x="583" y="583"/>
                  </a:lnTo>
                  <a:cubicBezTo>
                    <a:pt x="590" y="583"/>
                    <a:pt x="596" y="577"/>
                    <a:pt x="596" y="570"/>
                  </a:cubicBezTo>
                  <a:lnTo>
                    <a:pt x="596" y="524"/>
                  </a:lnTo>
                  <a:cubicBezTo>
                    <a:pt x="596" y="490"/>
                    <a:pt x="568" y="462"/>
                    <a:pt x="534" y="462"/>
                  </a:cubicBezTo>
                  <a:lnTo>
                    <a:pt x="351" y="462"/>
                  </a:lnTo>
                  <a:lnTo>
                    <a:pt x="351" y="406"/>
                  </a:lnTo>
                  <a:lnTo>
                    <a:pt x="534" y="406"/>
                  </a:lnTo>
                  <a:close/>
                  <a:moveTo>
                    <a:pt x="544" y="345"/>
                  </a:moveTo>
                  <a:lnTo>
                    <a:pt x="544" y="62"/>
                  </a:lnTo>
                  <a:cubicBezTo>
                    <a:pt x="544" y="56"/>
                    <a:pt x="540" y="52"/>
                    <a:pt x="534" y="52"/>
                  </a:cubicBezTo>
                  <a:lnTo>
                    <a:pt x="61" y="52"/>
                  </a:lnTo>
                  <a:cubicBezTo>
                    <a:pt x="56" y="52"/>
                    <a:pt x="51" y="56"/>
                    <a:pt x="51" y="62"/>
                  </a:cubicBezTo>
                  <a:lnTo>
                    <a:pt x="51" y="345"/>
                  </a:lnTo>
                  <a:cubicBezTo>
                    <a:pt x="51" y="350"/>
                    <a:pt x="56" y="355"/>
                    <a:pt x="61" y="355"/>
                  </a:cubicBezTo>
                  <a:lnTo>
                    <a:pt x="534" y="355"/>
                  </a:lnTo>
                  <a:cubicBezTo>
                    <a:pt x="540" y="355"/>
                    <a:pt x="544" y="350"/>
                    <a:pt x="544" y="3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0" tIns="45700" rIns="91400" bIns="4570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441149" y="2438307"/>
            <a:ext cx="896928" cy="896928"/>
            <a:chOff x="5735752" y="2095665"/>
            <a:chExt cx="720495" cy="720495"/>
          </a:xfrm>
        </p:grpSpPr>
        <p:sp>
          <p:nvSpPr>
            <p:cNvPr id="13" name="椭圆 12"/>
            <p:cNvSpPr/>
            <p:nvPr/>
          </p:nvSpPr>
          <p:spPr>
            <a:xfrm>
              <a:off x="5735752" y="2095665"/>
              <a:ext cx="720495" cy="720495"/>
            </a:xfrm>
            <a:prstGeom prst="ellipse">
              <a:avLst/>
            </a:prstGeom>
            <a:solidFill>
              <a:srgbClr val="517399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26"/>
            <p:cNvSpPr>
              <a:spLocks noEditPoints="1"/>
            </p:cNvSpPr>
            <p:nvPr/>
          </p:nvSpPr>
          <p:spPr bwMode="auto">
            <a:xfrm>
              <a:off x="5866793" y="2243942"/>
              <a:ext cx="458415" cy="425837"/>
            </a:xfrm>
            <a:custGeom>
              <a:avLst/>
              <a:gdLst>
                <a:gd name="T0" fmla="*/ 373 w 678"/>
                <a:gd name="T1" fmla="*/ 551 h 630"/>
                <a:gd name="T2" fmla="*/ 280 w 678"/>
                <a:gd name="T3" fmla="*/ 593 h 630"/>
                <a:gd name="T4" fmla="*/ 190 w 678"/>
                <a:gd name="T5" fmla="*/ 21 h 630"/>
                <a:gd name="T6" fmla="*/ 210 w 678"/>
                <a:gd name="T7" fmla="*/ 34 h 630"/>
                <a:gd name="T8" fmla="*/ 342 w 678"/>
                <a:gd name="T9" fmla="*/ 1 h 630"/>
                <a:gd name="T10" fmla="*/ 169 w 678"/>
                <a:gd name="T11" fmla="*/ 25 h 630"/>
                <a:gd name="T12" fmla="*/ 207 w 678"/>
                <a:gd name="T13" fmla="*/ 62 h 630"/>
                <a:gd name="T14" fmla="*/ 199 w 678"/>
                <a:gd name="T15" fmla="*/ 340 h 630"/>
                <a:gd name="T16" fmla="*/ 161 w 678"/>
                <a:gd name="T17" fmla="*/ 304 h 630"/>
                <a:gd name="T18" fmla="*/ 169 w 678"/>
                <a:gd name="T19" fmla="*/ 25 h 630"/>
                <a:gd name="T20" fmla="*/ 309 w 678"/>
                <a:gd name="T21" fmla="*/ 120 h 630"/>
                <a:gd name="T22" fmla="*/ 467 w 678"/>
                <a:gd name="T23" fmla="*/ 102 h 630"/>
                <a:gd name="T24" fmla="*/ 291 w 678"/>
                <a:gd name="T25" fmla="*/ 109 h 630"/>
                <a:gd name="T26" fmla="*/ 300 w 678"/>
                <a:gd name="T27" fmla="*/ 133 h 630"/>
                <a:gd name="T28" fmla="*/ 308 w 678"/>
                <a:gd name="T29" fmla="*/ 422 h 630"/>
                <a:gd name="T30" fmla="*/ 270 w 678"/>
                <a:gd name="T31" fmla="*/ 410 h 630"/>
                <a:gd name="T32" fmla="*/ 263 w 678"/>
                <a:gd name="T33" fmla="*/ 122 h 630"/>
                <a:gd name="T34" fmla="*/ 322 w 678"/>
                <a:gd name="T35" fmla="*/ 145 h 630"/>
                <a:gd name="T36" fmla="*/ 511 w 678"/>
                <a:gd name="T37" fmla="*/ 145 h 630"/>
                <a:gd name="T38" fmla="*/ 486 w 678"/>
                <a:gd name="T39" fmla="*/ 406 h 630"/>
                <a:gd name="T40" fmla="*/ 322 w 678"/>
                <a:gd name="T41" fmla="*/ 145 h 630"/>
                <a:gd name="T42" fmla="*/ 481 w 678"/>
                <a:gd name="T43" fmla="*/ 166 h 630"/>
                <a:gd name="T44" fmla="*/ 354 w 678"/>
                <a:gd name="T45" fmla="*/ 240 h 630"/>
                <a:gd name="T46" fmla="*/ 221 w 678"/>
                <a:gd name="T47" fmla="*/ 56 h 630"/>
                <a:gd name="T48" fmla="*/ 410 w 678"/>
                <a:gd name="T49" fmla="*/ 56 h 630"/>
                <a:gd name="T50" fmla="*/ 255 w 678"/>
                <a:gd name="T51" fmla="*/ 83 h 630"/>
                <a:gd name="T52" fmla="*/ 240 w 678"/>
                <a:gd name="T53" fmla="*/ 335 h 630"/>
                <a:gd name="T54" fmla="*/ 221 w 678"/>
                <a:gd name="T55" fmla="*/ 56 h 630"/>
                <a:gd name="T56" fmla="*/ 134 w 678"/>
                <a:gd name="T57" fmla="*/ 188 h 630"/>
                <a:gd name="T58" fmla="*/ 104 w 678"/>
                <a:gd name="T59" fmla="*/ 135 h 630"/>
                <a:gd name="T60" fmla="*/ 54 w 678"/>
                <a:gd name="T61" fmla="*/ 467 h 630"/>
                <a:gd name="T62" fmla="*/ 90 w 678"/>
                <a:gd name="T63" fmla="*/ 515 h 630"/>
                <a:gd name="T64" fmla="*/ 0 w 678"/>
                <a:gd name="T65" fmla="*/ 630 h 630"/>
                <a:gd name="T66" fmla="*/ 678 w 678"/>
                <a:gd name="T67" fmla="*/ 586 h 630"/>
                <a:gd name="T68" fmla="*/ 621 w 678"/>
                <a:gd name="T69" fmla="*/ 467 h 630"/>
                <a:gd name="T70" fmla="*/ 571 w 678"/>
                <a:gd name="T71" fmla="*/ 135 h 630"/>
                <a:gd name="T72" fmla="*/ 541 w 678"/>
                <a:gd name="T73" fmla="*/ 188 h 630"/>
                <a:gd name="T74" fmla="*/ 573 w 678"/>
                <a:gd name="T75" fmla="*/ 474 h 630"/>
                <a:gd name="T76" fmla="*/ 101 w 678"/>
                <a:gd name="T77" fmla="*/ 18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8" h="630">
                  <a:moveTo>
                    <a:pt x="301" y="551"/>
                  </a:moveTo>
                  <a:lnTo>
                    <a:pt x="373" y="551"/>
                  </a:lnTo>
                  <a:lnTo>
                    <a:pt x="398" y="593"/>
                  </a:lnTo>
                  <a:lnTo>
                    <a:pt x="280" y="593"/>
                  </a:lnTo>
                  <a:lnTo>
                    <a:pt x="301" y="551"/>
                  </a:lnTo>
                  <a:close/>
                  <a:moveTo>
                    <a:pt x="190" y="21"/>
                  </a:moveTo>
                  <a:lnTo>
                    <a:pt x="207" y="32"/>
                  </a:lnTo>
                  <a:cubicBezTo>
                    <a:pt x="208" y="32"/>
                    <a:pt x="209" y="33"/>
                    <a:pt x="210" y="34"/>
                  </a:cubicBezTo>
                  <a:lnTo>
                    <a:pt x="366" y="14"/>
                  </a:lnTo>
                  <a:cubicBezTo>
                    <a:pt x="362" y="5"/>
                    <a:pt x="353" y="0"/>
                    <a:pt x="342" y="1"/>
                  </a:cubicBezTo>
                  <a:lnTo>
                    <a:pt x="190" y="21"/>
                  </a:lnTo>
                  <a:close/>
                  <a:moveTo>
                    <a:pt x="169" y="25"/>
                  </a:moveTo>
                  <a:lnTo>
                    <a:pt x="199" y="44"/>
                  </a:lnTo>
                  <a:cubicBezTo>
                    <a:pt x="203" y="47"/>
                    <a:pt x="207" y="55"/>
                    <a:pt x="207" y="62"/>
                  </a:cubicBezTo>
                  <a:lnTo>
                    <a:pt x="207" y="333"/>
                  </a:lnTo>
                  <a:cubicBezTo>
                    <a:pt x="207" y="340"/>
                    <a:pt x="203" y="343"/>
                    <a:pt x="199" y="340"/>
                  </a:cubicBezTo>
                  <a:lnTo>
                    <a:pt x="169" y="322"/>
                  </a:lnTo>
                  <a:cubicBezTo>
                    <a:pt x="165" y="319"/>
                    <a:pt x="161" y="311"/>
                    <a:pt x="161" y="304"/>
                  </a:cubicBezTo>
                  <a:lnTo>
                    <a:pt x="161" y="33"/>
                  </a:lnTo>
                  <a:cubicBezTo>
                    <a:pt x="161" y="26"/>
                    <a:pt x="165" y="23"/>
                    <a:pt x="169" y="25"/>
                  </a:cubicBezTo>
                  <a:close/>
                  <a:moveTo>
                    <a:pt x="291" y="109"/>
                  </a:moveTo>
                  <a:lnTo>
                    <a:pt x="309" y="120"/>
                  </a:lnTo>
                  <a:cubicBezTo>
                    <a:pt x="310" y="121"/>
                    <a:pt x="310" y="122"/>
                    <a:pt x="311" y="122"/>
                  </a:cubicBezTo>
                  <a:lnTo>
                    <a:pt x="467" y="102"/>
                  </a:lnTo>
                  <a:cubicBezTo>
                    <a:pt x="464" y="94"/>
                    <a:pt x="454" y="88"/>
                    <a:pt x="443" y="90"/>
                  </a:cubicBezTo>
                  <a:lnTo>
                    <a:pt x="291" y="109"/>
                  </a:lnTo>
                  <a:close/>
                  <a:moveTo>
                    <a:pt x="270" y="114"/>
                  </a:moveTo>
                  <a:lnTo>
                    <a:pt x="300" y="133"/>
                  </a:lnTo>
                  <a:cubicBezTo>
                    <a:pt x="304" y="136"/>
                    <a:pt x="308" y="144"/>
                    <a:pt x="308" y="151"/>
                  </a:cubicBezTo>
                  <a:lnTo>
                    <a:pt x="308" y="422"/>
                  </a:lnTo>
                  <a:cubicBezTo>
                    <a:pt x="308" y="428"/>
                    <a:pt x="304" y="432"/>
                    <a:pt x="300" y="429"/>
                  </a:cubicBezTo>
                  <a:lnTo>
                    <a:pt x="270" y="410"/>
                  </a:lnTo>
                  <a:cubicBezTo>
                    <a:pt x="266" y="407"/>
                    <a:pt x="263" y="400"/>
                    <a:pt x="263" y="393"/>
                  </a:cubicBezTo>
                  <a:lnTo>
                    <a:pt x="263" y="122"/>
                  </a:lnTo>
                  <a:cubicBezTo>
                    <a:pt x="263" y="115"/>
                    <a:pt x="266" y="111"/>
                    <a:pt x="270" y="114"/>
                  </a:cubicBezTo>
                  <a:close/>
                  <a:moveTo>
                    <a:pt x="322" y="145"/>
                  </a:moveTo>
                  <a:lnTo>
                    <a:pt x="486" y="124"/>
                  </a:lnTo>
                  <a:cubicBezTo>
                    <a:pt x="500" y="122"/>
                    <a:pt x="511" y="131"/>
                    <a:pt x="511" y="145"/>
                  </a:cubicBezTo>
                  <a:lnTo>
                    <a:pt x="511" y="378"/>
                  </a:lnTo>
                  <a:cubicBezTo>
                    <a:pt x="511" y="391"/>
                    <a:pt x="500" y="404"/>
                    <a:pt x="486" y="406"/>
                  </a:cubicBezTo>
                  <a:lnTo>
                    <a:pt x="322" y="426"/>
                  </a:lnTo>
                  <a:lnTo>
                    <a:pt x="322" y="145"/>
                  </a:lnTo>
                  <a:close/>
                  <a:moveTo>
                    <a:pt x="354" y="183"/>
                  </a:moveTo>
                  <a:lnTo>
                    <a:pt x="481" y="166"/>
                  </a:lnTo>
                  <a:lnTo>
                    <a:pt x="481" y="224"/>
                  </a:lnTo>
                  <a:lnTo>
                    <a:pt x="354" y="240"/>
                  </a:lnTo>
                  <a:lnTo>
                    <a:pt x="354" y="183"/>
                  </a:lnTo>
                  <a:close/>
                  <a:moveTo>
                    <a:pt x="221" y="56"/>
                  </a:moveTo>
                  <a:lnTo>
                    <a:pt x="384" y="35"/>
                  </a:lnTo>
                  <a:cubicBezTo>
                    <a:pt x="398" y="33"/>
                    <a:pt x="410" y="43"/>
                    <a:pt x="410" y="56"/>
                  </a:cubicBezTo>
                  <a:lnTo>
                    <a:pt x="410" y="63"/>
                  </a:lnTo>
                  <a:lnTo>
                    <a:pt x="255" y="83"/>
                  </a:lnTo>
                  <a:cubicBezTo>
                    <a:pt x="244" y="86"/>
                    <a:pt x="240" y="93"/>
                    <a:pt x="240" y="107"/>
                  </a:cubicBezTo>
                  <a:lnTo>
                    <a:pt x="240" y="335"/>
                  </a:lnTo>
                  <a:lnTo>
                    <a:pt x="221" y="338"/>
                  </a:lnTo>
                  <a:lnTo>
                    <a:pt x="221" y="56"/>
                  </a:lnTo>
                  <a:close/>
                  <a:moveTo>
                    <a:pt x="101" y="188"/>
                  </a:moveTo>
                  <a:lnTo>
                    <a:pt x="134" y="188"/>
                  </a:lnTo>
                  <a:lnTo>
                    <a:pt x="134" y="135"/>
                  </a:lnTo>
                  <a:lnTo>
                    <a:pt x="104" y="135"/>
                  </a:lnTo>
                  <a:cubicBezTo>
                    <a:pt x="76" y="135"/>
                    <a:pt x="54" y="158"/>
                    <a:pt x="54" y="186"/>
                  </a:cubicBezTo>
                  <a:lnTo>
                    <a:pt x="54" y="467"/>
                  </a:lnTo>
                  <a:cubicBezTo>
                    <a:pt x="54" y="490"/>
                    <a:pt x="69" y="509"/>
                    <a:pt x="90" y="515"/>
                  </a:cubicBezTo>
                  <a:lnTo>
                    <a:pt x="90" y="515"/>
                  </a:lnTo>
                  <a:lnTo>
                    <a:pt x="0" y="586"/>
                  </a:lnTo>
                  <a:lnTo>
                    <a:pt x="0" y="630"/>
                  </a:lnTo>
                  <a:lnTo>
                    <a:pt x="678" y="630"/>
                  </a:lnTo>
                  <a:lnTo>
                    <a:pt x="678" y="586"/>
                  </a:lnTo>
                  <a:lnTo>
                    <a:pt x="582" y="516"/>
                  </a:lnTo>
                  <a:cubicBezTo>
                    <a:pt x="604" y="511"/>
                    <a:pt x="621" y="491"/>
                    <a:pt x="621" y="467"/>
                  </a:cubicBezTo>
                  <a:lnTo>
                    <a:pt x="621" y="186"/>
                  </a:lnTo>
                  <a:cubicBezTo>
                    <a:pt x="621" y="158"/>
                    <a:pt x="598" y="135"/>
                    <a:pt x="571" y="135"/>
                  </a:cubicBezTo>
                  <a:lnTo>
                    <a:pt x="541" y="135"/>
                  </a:lnTo>
                  <a:lnTo>
                    <a:pt x="541" y="188"/>
                  </a:lnTo>
                  <a:lnTo>
                    <a:pt x="573" y="188"/>
                  </a:lnTo>
                  <a:lnTo>
                    <a:pt x="573" y="474"/>
                  </a:lnTo>
                  <a:lnTo>
                    <a:pt x="101" y="474"/>
                  </a:lnTo>
                  <a:lnTo>
                    <a:pt x="101" y="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0" tIns="45700" rIns="91400" bIns="4570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762484" y="2423571"/>
            <a:ext cx="896928" cy="896928"/>
            <a:chOff x="5735752" y="4046610"/>
            <a:chExt cx="720495" cy="720495"/>
          </a:xfrm>
        </p:grpSpPr>
        <p:sp>
          <p:nvSpPr>
            <p:cNvPr id="19" name="椭圆 18"/>
            <p:cNvSpPr/>
            <p:nvPr/>
          </p:nvSpPr>
          <p:spPr>
            <a:xfrm>
              <a:off x="5735752" y="4046610"/>
              <a:ext cx="720495" cy="720495"/>
            </a:xfrm>
            <a:prstGeom prst="ellipse">
              <a:avLst/>
            </a:prstGeom>
            <a:solidFill>
              <a:srgbClr val="517399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17"/>
            <p:cNvSpPr>
              <a:spLocks noEditPoints="1"/>
            </p:cNvSpPr>
            <p:nvPr/>
          </p:nvSpPr>
          <p:spPr bwMode="auto">
            <a:xfrm>
              <a:off x="5870133" y="4192302"/>
              <a:ext cx="401113" cy="429113"/>
            </a:xfrm>
            <a:custGeom>
              <a:avLst/>
              <a:gdLst>
                <a:gd name="T0" fmla="*/ 224 w 593"/>
                <a:gd name="T1" fmla="*/ 394 h 633"/>
                <a:gd name="T2" fmla="*/ 213 w 593"/>
                <a:gd name="T3" fmla="*/ 358 h 633"/>
                <a:gd name="T4" fmla="*/ 259 w 593"/>
                <a:gd name="T5" fmla="*/ 173 h 633"/>
                <a:gd name="T6" fmla="*/ 307 w 593"/>
                <a:gd name="T7" fmla="*/ 323 h 633"/>
                <a:gd name="T8" fmla="*/ 367 w 593"/>
                <a:gd name="T9" fmla="*/ 149 h 633"/>
                <a:gd name="T10" fmla="*/ 234 w 593"/>
                <a:gd name="T11" fmla="*/ 296 h 633"/>
                <a:gd name="T12" fmla="*/ 223 w 593"/>
                <a:gd name="T13" fmla="*/ 315 h 633"/>
                <a:gd name="T14" fmla="*/ 304 w 593"/>
                <a:gd name="T15" fmla="*/ 363 h 633"/>
                <a:gd name="T16" fmla="*/ 391 w 593"/>
                <a:gd name="T17" fmla="*/ 127 h 633"/>
                <a:gd name="T18" fmla="*/ 395 w 593"/>
                <a:gd name="T19" fmla="*/ 81 h 633"/>
                <a:gd name="T20" fmla="*/ 391 w 593"/>
                <a:gd name="T21" fmla="*/ 127 h 633"/>
                <a:gd name="T22" fmla="*/ 463 w 593"/>
                <a:gd name="T23" fmla="*/ 149 h 633"/>
                <a:gd name="T24" fmla="*/ 417 w 593"/>
                <a:gd name="T25" fmla="*/ 154 h 633"/>
                <a:gd name="T26" fmla="*/ 338 w 593"/>
                <a:gd name="T27" fmla="*/ 107 h 633"/>
                <a:gd name="T28" fmla="*/ 319 w 593"/>
                <a:gd name="T29" fmla="*/ 65 h 633"/>
                <a:gd name="T30" fmla="*/ 338 w 593"/>
                <a:gd name="T31" fmla="*/ 107 h 633"/>
                <a:gd name="T32" fmla="*/ 261 w 593"/>
                <a:gd name="T33" fmla="*/ 79 h 633"/>
                <a:gd name="T34" fmla="*/ 266 w 593"/>
                <a:gd name="T35" fmla="*/ 125 h 633"/>
                <a:gd name="T36" fmla="*/ 435 w 593"/>
                <a:gd name="T37" fmla="*/ 226 h 633"/>
                <a:gd name="T38" fmla="*/ 477 w 593"/>
                <a:gd name="T39" fmla="*/ 207 h 633"/>
                <a:gd name="T40" fmla="*/ 435 w 593"/>
                <a:gd name="T41" fmla="*/ 226 h 633"/>
                <a:gd name="T42" fmla="*/ 218 w 593"/>
                <a:gd name="T43" fmla="*/ 324 h 633"/>
                <a:gd name="T44" fmla="*/ 206 w 593"/>
                <a:gd name="T45" fmla="*/ 344 h 633"/>
                <a:gd name="T46" fmla="*/ 288 w 593"/>
                <a:gd name="T47" fmla="*/ 391 h 633"/>
                <a:gd name="T48" fmla="*/ 216 w 593"/>
                <a:gd name="T49" fmla="*/ 633 h 633"/>
                <a:gd name="T50" fmla="*/ 231 w 593"/>
                <a:gd name="T51" fmla="*/ 37 h 633"/>
                <a:gd name="T52" fmla="*/ 564 w 593"/>
                <a:gd name="T53" fmla="*/ 180 h 633"/>
                <a:gd name="T54" fmla="*/ 569 w 593"/>
                <a:gd name="T55" fmla="*/ 276 h 633"/>
                <a:gd name="T56" fmla="*/ 586 w 593"/>
                <a:gd name="T57" fmla="*/ 396 h 633"/>
                <a:gd name="T58" fmla="*/ 565 w 593"/>
                <a:gd name="T59" fmla="*/ 498 h 633"/>
                <a:gd name="T60" fmla="*/ 442 w 593"/>
                <a:gd name="T61" fmla="*/ 526 h 633"/>
                <a:gd name="T62" fmla="*/ 216 w 593"/>
                <a:gd name="T63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3" h="633">
                  <a:moveTo>
                    <a:pt x="213" y="358"/>
                  </a:moveTo>
                  <a:cubicBezTo>
                    <a:pt x="207" y="371"/>
                    <a:pt x="212" y="387"/>
                    <a:pt x="224" y="394"/>
                  </a:cubicBezTo>
                  <a:cubicBezTo>
                    <a:pt x="235" y="400"/>
                    <a:pt x="248" y="398"/>
                    <a:pt x="257" y="391"/>
                  </a:cubicBezTo>
                  <a:lnTo>
                    <a:pt x="213" y="358"/>
                  </a:lnTo>
                  <a:close/>
                  <a:moveTo>
                    <a:pt x="367" y="149"/>
                  </a:moveTo>
                  <a:cubicBezTo>
                    <a:pt x="328" y="126"/>
                    <a:pt x="279" y="137"/>
                    <a:pt x="259" y="173"/>
                  </a:cubicBezTo>
                  <a:cubicBezTo>
                    <a:pt x="238" y="210"/>
                    <a:pt x="265" y="250"/>
                    <a:pt x="246" y="288"/>
                  </a:cubicBezTo>
                  <a:lnTo>
                    <a:pt x="307" y="323"/>
                  </a:lnTo>
                  <a:cubicBezTo>
                    <a:pt x="330" y="288"/>
                    <a:pt x="380" y="291"/>
                    <a:pt x="401" y="255"/>
                  </a:cubicBezTo>
                  <a:cubicBezTo>
                    <a:pt x="421" y="219"/>
                    <a:pt x="406" y="172"/>
                    <a:pt x="367" y="149"/>
                  </a:cubicBezTo>
                  <a:close/>
                  <a:moveTo>
                    <a:pt x="301" y="346"/>
                  </a:moveTo>
                  <a:lnTo>
                    <a:pt x="234" y="296"/>
                  </a:lnTo>
                  <a:cubicBezTo>
                    <a:pt x="229" y="292"/>
                    <a:pt x="223" y="293"/>
                    <a:pt x="219" y="299"/>
                  </a:cubicBezTo>
                  <a:cubicBezTo>
                    <a:pt x="216" y="304"/>
                    <a:pt x="218" y="312"/>
                    <a:pt x="223" y="315"/>
                  </a:cubicBezTo>
                  <a:lnTo>
                    <a:pt x="289" y="366"/>
                  </a:lnTo>
                  <a:cubicBezTo>
                    <a:pt x="295" y="370"/>
                    <a:pt x="301" y="368"/>
                    <a:pt x="304" y="363"/>
                  </a:cubicBezTo>
                  <a:cubicBezTo>
                    <a:pt x="307" y="357"/>
                    <a:pt x="306" y="350"/>
                    <a:pt x="301" y="346"/>
                  </a:cubicBezTo>
                  <a:close/>
                  <a:moveTo>
                    <a:pt x="391" y="127"/>
                  </a:moveTo>
                  <a:lnTo>
                    <a:pt x="412" y="90"/>
                  </a:lnTo>
                  <a:lnTo>
                    <a:pt x="395" y="81"/>
                  </a:lnTo>
                  <a:lnTo>
                    <a:pt x="374" y="117"/>
                  </a:lnTo>
                  <a:lnTo>
                    <a:pt x="391" y="127"/>
                  </a:lnTo>
                  <a:close/>
                  <a:moveTo>
                    <a:pt x="426" y="170"/>
                  </a:moveTo>
                  <a:lnTo>
                    <a:pt x="463" y="149"/>
                  </a:lnTo>
                  <a:lnTo>
                    <a:pt x="453" y="133"/>
                  </a:lnTo>
                  <a:lnTo>
                    <a:pt x="417" y="154"/>
                  </a:lnTo>
                  <a:lnTo>
                    <a:pt x="426" y="170"/>
                  </a:lnTo>
                  <a:close/>
                  <a:moveTo>
                    <a:pt x="338" y="107"/>
                  </a:moveTo>
                  <a:lnTo>
                    <a:pt x="338" y="65"/>
                  </a:lnTo>
                  <a:lnTo>
                    <a:pt x="319" y="65"/>
                  </a:lnTo>
                  <a:lnTo>
                    <a:pt x="319" y="107"/>
                  </a:lnTo>
                  <a:lnTo>
                    <a:pt x="338" y="107"/>
                  </a:lnTo>
                  <a:close/>
                  <a:moveTo>
                    <a:pt x="282" y="116"/>
                  </a:moveTo>
                  <a:lnTo>
                    <a:pt x="261" y="79"/>
                  </a:lnTo>
                  <a:lnTo>
                    <a:pt x="245" y="89"/>
                  </a:lnTo>
                  <a:lnTo>
                    <a:pt x="266" y="125"/>
                  </a:lnTo>
                  <a:lnTo>
                    <a:pt x="282" y="116"/>
                  </a:lnTo>
                  <a:close/>
                  <a:moveTo>
                    <a:pt x="435" y="226"/>
                  </a:moveTo>
                  <a:lnTo>
                    <a:pt x="477" y="226"/>
                  </a:lnTo>
                  <a:lnTo>
                    <a:pt x="477" y="207"/>
                  </a:lnTo>
                  <a:lnTo>
                    <a:pt x="436" y="207"/>
                  </a:lnTo>
                  <a:lnTo>
                    <a:pt x="435" y="226"/>
                  </a:lnTo>
                  <a:close/>
                  <a:moveTo>
                    <a:pt x="284" y="375"/>
                  </a:moveTo>
                  <a:lnTo>
                    <a:pt x="218" y="324"/>
                  </a:lnTo>
                  <a:cubicBezTo>
                    <a:pt x="213" y="320"/>
                    <a:pt x="206" y="322"/>
                    <a:pt x="203" y="327"/>
                  </a:cubicBezTo>
                  <a:cubicBezTo>
                    <a:pt x="200" y="333"/>
                    <a:pt x="201" y="340"/>
                    <a:pt x="206" y="344"/>
                  </a:cubicBezTo>
                  <a:lnTo>
                    <a:pt x="273" y="394"/>
                  </a:lnTo>
                  <a:cubicBezTo>
                    <a:pt x="278" y="398"/>
                    <a:pt x="285" y="397"/>
                    <a:pt x="288" y="391"/>
                  </a:cubicBezTo>
                  <a:cubicBezTo>
                    <a:pt x="291" y="386"/>
                    <a:pt x="289" y="378"/>
                    <a:pt x="284" y="375"/>
                  </a:cubicBezTo>
                  <a:close/>
                  <a:moveTo>
                    <a:pt x="216" y="633"/>
                  </a:moveTo>
                  <a:cubicBezTo>
                    <a:pt x="223" y="583"/>
                    <a:pt x="223" y="530"/>
                    <a:pt x="210" y="483"/>
                  </a:cubicBezTo>
                  <a:cubicBezTo>
                    <a:pt x="0" y="365"/>
                    <a:pt x="55" y="92"/>
                    <a:pt x="231" y="37"/>
                  </a:cubicBezTo>
                  <a:cubicBezTo>
                    <a:pt x="324" y="0"/>
                    <a:pt x="450" y="22"/>
                    <a:pt x="533" y="105"/>
                  </a:cubicBezTo>
                  <a:cubicBezTo>
                    <a:pt x="593" y="165"/>
                    <a:pt x="564" y="180"/>
                    <a:pt x="564" y="180"/>
                  </a:cubicBezTo>
                  <a:lnTo>
                    <a:pt x="551" y="187"/>
                  </a:lnTo>
                  <a:cubicBezTo>
                    <a:pt x="558" y="216"/>
                    <a:pt x="571" y="268"/>
                    <a:pt x="569" y="276"/>
                  </a:cubicBezTo>
                  <a:cubicBezTo>
                    <a:pt x="567" y="285"/>
                    <a:pt x="556" y="295"/>
                    <a:pt x="556" y="295"/>
                  </a:cubicBezTo>
                  <a:lnTo>
                    <a:pt x="586" y="396"/>
                  </a:lnTo>
                  <a:lnTo>
                    <a:pt x="559" y="407"/>
                  </a:lnTo>
                  <a:cubicBezTo>
                    <a:pt x="565" y="439"/>
                    <a:pt x="568" y="466"/>
                    <a:pt x="565" y="498"/>
                  </a:cubicBezTo>
                  <a:cubicBezTo>
                    <a:pt x="565" y="503"/>
                    <a:pt x="547" y="519"/>
                    <a:pt x="532" y="520"/>
                  </a:cubicBezTo>
                  <a:lnTo>
                    <a:pt x="442" y="526"/>
                  </a:lnTo>
                  <a:lnTo>
                    <a:pt x="448" y="633"/>
                  </a:lnTo>
                  <a:lnTo>
                    <a:pt x="216" y="6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0" tIns="45700" rIns="91400" bIns="4570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172939" y="2408823"/>
            <a:ext cx="896928" cy="896928"/>
            <a:chOff x="5735752" y="5029310"/>
            <a:chExt cx="720495" cy="720495"/>
          </a:xfrm>
        </p:grpSpPr>
        <p:sp>
          <p:nvSpPr>
            <p:cNvPr id="22" name="椭圆 21"/>
            <p:cNvSpPr/>
            <p:nvPr/>
          </p:nvSpPr>
          <p:spPr>
            <a:xfrm>
              <a:off x="5735752" y="5029310"/>
              <a:ext cx="720495" cy="720495"/>
            </a:xfrm>
            <a:prstGeom prst="ellipse">
              <a:avLst/>
            </a:prstGeom>
            <a:solidFill>
              <a:srgbClr val="517399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27"/>
            <p:cNvSpPr>
              <a:spLocks noEditPoints="1"/>
            </p:cNvSpPr>
            <p:nvPr/>
          </p:nvSpPr>
          <p:spPr bwMode="auto">
            <a:xfrm>
              <a:off x="5850198" y="5182740"/>
              <a:ext cx="461688" cy="407822"/>
            </a:xfrm>
            <a:custGeom>
              <a:avLst/>
              <a:gdLst>
                <a:gd name="T0" fmla="*/ 284 w 683"/>
                <a:gd name="T1" fmla="*/ 381 h 601"/>
                <a:gd name="T2" fmla="*/ 595 w 683"/>
                <a:gd name="T3" fmla="*/ 392 h 601"/>
                <a:gd name="T4" fmla="*/ 589 w 683"/>
                <a:gd name="T5" fmla="*/ 359 h 601"/>
                <a:gd name="T6" fmla="*/ 285 w 683"/>
                <a:gd name="T7" fmla="*/ 371 h 601"/>
                <a:gd name="T8" fmla="*/ 589 w 683"/>
                <a:gd name="T9" fmla="*/ 359 h 601"/>
                <a:gd name="T10" fmla="*/ 282 w 683"/>
                <a:gd name="T11" fmla="*/ 338 h 601"/>
                <a:gd name="T12" fmla="*/ 591 w 683"/>
                <a:gd name="T13" fmla="*/ 349 h 601"/>
                <a:gd name="T14" fmla="*/ 269 w 683"/>
                <a:gd name="T15" fmla="*/ 324 h 601"/>
                <a:gd name="T16" fmla="*/ 607 w 683"/>
                <a:gd name="T17" fmla="*/ 408 h 601"/>
                <a:gd name="T18" fmla="*/ 261 w 683"/>
                <a:gd name="T19" fmla="*/ 432 h 601"/>
                <a:gd name="T20" fmla="*/ 242 w 683"/>
                <a:gd name="T21" fmla="*/ 316 h 601"/>
                <a:gd name="T22" fmla="*/ 607 w 683"/>
                <a:gd name="T23" fmla="*/ 300 h 601"/>
                <a:gd name="T24" fmla="*/ 269 w 683"/>
                <a:gd name="T25" fmla="*/ 324 h 601"/>
                <a:gd name="T26" fmla="*/ 345 w 683"/>
                <a:gd name="T27" fmla="*/ 39 h 601"/>
                <a:gd name="T28" fmla="*/ 335 w 683"/>
                <a:gd name="T29" fmla="*/ 3 h 601"/>
                <a:gd name="T30" fmla="*/ 350 w 683"/>
                <a:gd name="T31" fmla="*/ 1 h 601"/>
                <a:gd name="T32" fmla="*/ 411 w 683"/>
                <a:gd name="T33" fmla="*/ 39 h 601"/>
                <a:gd name="T34" fmla="*/ 367 w 683"/>
                <a:gd name="T35" fmla="*/ 56 h 601"/>
                <a:gd name="T36" fmla="*/ 366 w 683"/>
                <a:gd name="T37" fmla="*/ 105 h 601"/>
                <a:gd name="T38" fmla="*/ 353 w 683"/>
                <a:gd name="T39" fmla="*/ 218 h 601"/>
                <a:gd name="T40" fmla="*/ 380 w 683"/>
                <a:gd name="T41" fmla="*/ 107 h 601"/>
                <a:gd name="T42" fmla="*/ 486 w 683"/>
                <a:gd name="T43" fmla="*/ 87 h 601"/>
                <a:gd name="T44" fmla="*/ 441 w 683"/>
                <a:gd name="T45" fmla="*/ 285 h 601"/>
                <a:gd name="T46" fmla="*/ 406 w 683"/>
                <a:gd name="T47" fmla="*/ 285 h 601"/>
                <a:gd name="T48" fmla="*/ 361 w 683"/>
                <a:gd name="T49" fmla="*/ 87 h 601"/>
                <a:gd name="T50" fmla="*/ 430 w 683"/>
                <a:gd name="T51" fmla="*/ 30 h 601"/>
                <a:gd name="T52" fmla="*/ 429 w 683"/>
                <a:gd name="T53" fmla="*/ 88 h 601"/>
                <a:gd name="T54" fmla="*/ 237 w 683"/>
                <a:gd name="T55" fmla="*/ 540 h 601"/>
                <a:gd name="T56" fmla="*/ 637 w 683"/>
                <a:gd name="T57" fmla="*/ 553 h 601"/>
                <a:gd name="T58" fmla="*/ 237 w 683"/>
                <a:gd name="T59" fmla="*/ 540 h 601"/>
                <a:gd name="T60" fmla="*/ 634 w 683"/>
                <a:gd name="T61" fmla="*/ 515 h 601"/>
                <a:gd name="T62" fmla="*/ 239 w 683"/>
                <a:gd name="T63" fmla="*/ 528 h 601"/>
                <a:gd name="T64" fmla="*/ 231 w 683"/>
                <a:gd name="T65" fmla="*/ 491 h 601"/>
                <a:gd name="T66" fmla="*/ 635 w 683"/>
                <a:gd name="T67" fmla="*/ 504 h 601"/>
                <a:gd name="T68" fmla="*/ 231 w 683"/>
                <a:gd name="T69" fmla="*/ 491 h 601"/>
                <a:gd name="T70" fmla="*/ 652 w 683"/>
                <a:gd name="T71" fmla="*/ 570 h 601"/>
                <a:gd name="T72" fmla="*/ 219 w 683"/>
                <a:gd name="T73" fmla="*/ 598 h 601"/>
                <a:gd name="T74" fmla="*/ 683 w 683"/>
                <a:gd name="T75" fmla="*/ 580 h 601"/>
                <a:gd name="T76" fmla="*/ 662 w 683"/>
                <a:gd name="T77" fmla="*/ 447 h 601"/>
                <a:gd name="T78" fmla="*/ 219 w 683"/>
                <a:gd name="T79" fmla="*/ 475 h 601"/>
                <a:gd name="T80" fmla="*/ 223 w 683"/>
                <a:gd name="T81" fmla="*/ 189 h 601"/>
                <a:gd name="T82" fmla="*/ 103 w 683"/>
                <a:gd name="T83" fmla="*/ 549 h 601"/>
                <a:gd name="T84" fmla="*/ 223 w 683"/>
                <a:gd name="T85" fmla="*/ 189 h 601"/>
                <a:gd name="T86" fmla="*/ 72 w 683"/>
                <a:gd name="T87" fmla="*/ 534 h 601"/>
                <a:gd name="T88" fmla="*/ 213 w 683"/>
                <a:gd name="T89" fmla="*/ 187 h 601"/>
                <a:gd name="T90" fmla="*/ 183 w 683"/>
                <a:gd name="T91" fmla="*/ 168 h 601"/>
                <a:gd name="T92" fmla="*/ 62 w 683"/>
                <a:gd name="T93" fmla="*/ 531 h 601"/>
                <a:gd name="T94" fmla="*/ 183 w 683"/>
                <a:gd name="T95" fmla="*/ 168 h 601"/>
                <a:gd name="T96" fmla="*/ 114 w 683"/>
                <a:gd name="T97" fmla="*/ 568 h 601"/>
                <a:gd name="T98" fmla="*/ 280 w 683"/>
                <a:gd name="T99" fmla="*/ 192 h 601"/>
                <a:gd name="T100" fmla="*/ 112 w 683"/>
                <a:gd name="T101" fmla="*/ 597 h 601"/>
                <a:gd name="T102" fmla="*/ 4 w 683"/>
                <a:gd name="T103" fmla="*/ 536 h 601"/>
                <a:gd name="T104" fmla="*/ 173 w 683"/>
                <a:gd name="T105" fmla="*/ 15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83" h="601">
                  <a:moveTo>
                    <a:pt x="591" y="381"/>
                  </a:moveTo>
                  <a:lnTo>
                    <a:pt x="284" y="381"/>
                  </a:lnTo>
                  <a:cubicBezTo>
                    <a:pt x="284" y="385"/>
                    <a:pt x="283" y="389"/>
                    <a:pt x="282" y="392"/>
                  </a:cubicBezTo>
                  <a:lnTo>
                    <a:pt x="595" y="392"/>
                  </a:lnTo>
                  <a:cubicBezTo>
                    <a:pt x="593" y="389"/>
                    <a:pt x="592" y="385"/>
                    <a:pt x="591" y="381"/>
                  </a:cubicBezTo>
                  <a:close/>
                  <a:moveTo>
                    <a:pt x="589" y="359"/>
                  </a:moveTo>
                  <a:lnTo>
                    <a:pt x="285" y="359"/>
                  </a:lnTo>
                  <a:cubicBezTo>
                    <a:pt x="285" y="363"/>
                    <a:pt x="285" y="367"/>
                    <a:pt x="285" y="371"/>
                  </a:cubicBezTo>
                  <a:lnTo>
                    <a:pt x="589" y="371"/>
                  </a:lnTo>
                  <a:cubicBezTo>
                    <a:pt x="588" y="367"/>
                    <a:pt x="588" y="363"/>
                    <a:pt x="589" y="359"/>
                  </a:cubicBezTo>
                  <a:close/>
                  <a:moveTo>
                    <a:pt x="595" y="338"/>
                  </a:moveTo>
                  <a:lnTo>
                    <a:pt x="282" y="338"/>
                  </a:lnTo>
                  <a:cubicBezTo>
                    <a:pt x="283" y="342"/>
                    <a:pt x="284" y="345"/>
                    <a:pt x="284" y="349"/>
                  </a:cubicBezTo>
                  <a:lnTo>
                    <a:pt x="591" y="349"/>
                  </a:lnTo>
                  <a:cubicBezTo>
                    <a:pt x="592" y="345"/>
                    <a:pt x="593" y="341"/>
                    <a:pt x="595" y="338"/>
                  </a:cubicBezTo>
                  <a:close/>
                  <a:moveTo>
                    <a:pt x="269" y="324"/>
                  </a:moveTo>
                  <a:lnTo>
                    <a:pt x="269" y="408"/>
                  </a:lnTo>
                  <a:lnTo>
                    <a:pt x="607" y="408"/>
                  </a:lnTo>
                  <a:lnTo>
                    <a:pt x="607" y="432"/>
                  </a:lnTo>
                  <a:lnTo>
                    <a:pt x="261" y="432"/>
                  </a:lnTo>
                  <a:cubicBezTo>
                    <a:pt x="251" y="432"/>
                    <a:pt x="242" y="425"/>
                    <a:pt x="242" y="416"/>
                  </a:cubicBezTo>
                  <a:lnTo>
                    <a:pt x="242" y="316"/>
                  </a:lnTo>
                  <a:cubicBezTo>
                    <a:pt x="242" y="307"/>
                    <a:pt x="251" y="300"/>
                    <a:pt x="261" y="300"/>
                  </a:cubicBezTo>
                  <a:lnTo>
                    <a:pt x="607" y="300"/>
                  </a:lnTo>
                  <a:lnTo>
                    <a:pt x="607" y="324"/>
                  </a:lnTo>
                  <a:lnTo>
                    <a:pt x="269" y="324"/>
                  </a:lnTo>
                  <a:close/>
                  <a:moveTo>
                    <a:pt x="367" y="56"/>
                  </a:moveTo>
                  <a:cubicBezTo>
                    <a:pt x="354" y="55"/>
                    <a:pt x="348" y="48"/>
                    <a:pt x="345" y="39"/>
                  </a:cubicBezTo>
                  <a:cubicBezTo>
                    <a:pt x="342" y="31"/>
                    <a:pt x="343" y="26"/>
                    <a:pt x="343" y="18"/>
                  </a:cubicBezTo>
                  <a:cubicBezTo>
                    <a:pt x="342" y="8"/>
                    <a:pt x="336" y="5"/>
                    <a:pt x="335" y="3"/>
                  </a:cubicBezTo>
                  <a:cubicBezTo>
                    <a:pt x="335" y="2"/>
                    <a:pt x="337" y="1"/>
                    <a:pt x="341" y="1"/>
                  </a:cubicBezTo>
                  <a:cubicBezTo>
                    <a:pt x="344" y="1"/>
                    <a:pt x="347" y="0"/>
                    <a:pt x="350" y="1"/>
                  </a:cubicBezTo>
                  <a:cubicBezTo>
                    <a:pt x="356" y="1"/>
                    <a:pt x="365" y="2"/>
                    <a:pt x="366" y="2"/>
                  </a:cubicBezTo>
                  <a:cubicBezTo>
                    <a:pt x="385" y="6"/>
                    <a:pt x="409" y="16"/>
                    <a:pt x="411" y="39"/>
                  </a:cubicBezTo>
                  <a:cubicBezTo>
                    <a:pt x="413" y="49"/>
                    <a:pt x="412" y="61"/>
                    <a:pt x="402" y="65"/>
                  </a:cubicBezTo>
                  <a:cubicBezTo>
                    <a:pt x="395" y="55"/>
                    <a:pt x="378" y="57"/>
                    <a:pt x="367" y="56"/>
                  </a:cubicBezTo>
                  <a:close/>
                  <a:moveTo>
                    <a:pt x="394" y="102"/>
                  </a:moveTo>
                  <a:cubicBezTo>
                    <a:pt x="385" y="99"/>
                    <a:pt x="378" y="99"/>
                    <a:pt x="366" y="105"/>
                  </a:cubicBezTo>
                  <a:cubicBezTo>
                    <a:pt x="342" y="116"/>
                    <a:pt x="331" y="144"/>
                    <a:pt x="333" y="169"/>
                  </a:cubicBezTo>
                  <a:cubicBezTo>
                    <a:pt x="334" y="186"/>
                    <a:pt x="341" y="205"/>
                    <a:pt x="353" y="218"/>
                  </a:cubicBezTo>
                  <a:cubicBezTo>
                    <a:pt x="349" y="207"/>
                    <a:pt x="346" y="195"/>
                    <a:pt x="345" y="184"/>
                  </a:cubicBezTo>
                  <a:cubicBezTo>
                    <a:pt x="343" y="154"/>
                    <a:pt x="354" y="121"/>
                    <a:pt x="380" y="107"/>
                  </a:cubicBezTo>
                  <a:cubicBezTo>
                    <a:pt x="385" y="105"/>
                    <a:pt x="390" y="103"/>
                    <a:pt x="394" y="102"/>
                  </a:cubicBezTo>
                  <a:close/>
                  <a:moveTo>
                    <a:pt x="486" y="87"/>
                  </a:moveTo>
                  <a:cubicBezTo>
                    <a:pt x="519" y="102"/>
                    <a:pt x="539" y="139"/>
                    <a:pt x="537" y="182"/>
                  </a:cubicBezTo>
                  <a:cubicBezTo>
                    <a:pt x="533" y="239"/>
                    <a:pt x="490" y="285"/>
                    <a:pt x="441" y="285"/>
                  </a:cubicBezTo>
                  <a:cubicBezTo>
                    <a:pt x="435" y="285"/>
                    <a:pt x="429" y="280"/>
                    <a:pt x="424" y="278"/>
                  </a:cubicBezTo>
                  <a:cubicBezTo>
                    <a:pt x="418" y="280"/>
                    <a:pt x="412" y="285"/>
                    <a:pt x="406" y="285"/>
                  </a:cubicBezTo>
                  <a:cubicBezTo>
                    <a:pt x="357" y="285"/>
                    <a:pt x="315" y="239"/>
                    <a:pt x="311" y="182"/>
                  </a:cubicBezTo>
                  <a:cubicBezTo>
                    <a:pt x="308" y="139"/>
                    <a:pt x="329" y="102"/>
                    <a:pt x="361" y="87"/>
                  </a:cubicBezTo>
                  <a:cubicBezTo>
                    <a:pt x="385" y="75"/>
                    <a:pt x="397" y="79"/>
                    <a:pt x="417" y="88"/>
                  </a:cubicBezTo>
                  <a:cubicBezTo>
                    <a:pt x="415" y="72"/>
                    <a:pt x="414" y="48"/>
                    <a:pt x="430" y="30"/>
                  </a:cubicBezTo>
                  <a:cubicBezTo>
                    <a:pt x="434" y="28"/>
                    <a:pt x="443" y="32"/>
                    <a:pt x="443" y="40"/>
                  </a:cubicBezTo>
                  <a:cubicBezTo>
                    <a:pt x="430" y="55"/>
                    <a:pt x="429" y="76"/>
                    <a:pt x="429" y="88"/>
                  </a:cubicBezTo>
                  <a:cubicBezTo>
                    <a:pt x="450" y="79"/>
                    <a:pt x="462" y="75"/>
                    <a:pt x="486" y="87"/>
                  </a:cubicBezTo>
                  <a:close/>
                  <a:moveTo>
                    <a:pt x="237" y="540"/>
                  </a:moveTo>
                  <a:lnTo>
                    <a:pt x="635" y="540"/>
                  </a:lnTo>
                  <a:cubicBezTo>
                    <a:pt x="635" y="544"/>
                    <a:pt x="636" y="549"/>
                    <a:pt x="637" y="553"/>
                  </a:cubicBezTo>
                  <a:lnTo>
                    <a:pt x="231" y="553"/>
                  </a:lnTo>
                  <a:cubicBezTo>
                    <a:pt x="234" y="549"/>
                    <a:pt x="236" y="545"/>
                    <a:pt x="237" y="540"/>
                  </a:cubicBezTo>
                  <a:close/>
                  <a:moveTo>
                    <a:pt x="239" y="515"/>
                  </a:moveTo>
                  <a:lnTo>
                    <a:pt x="634" y="515"/>
                  </a:lnTo>
                  <a:cubicBezTo>
                    <a:pt x="634" y="520"/>
                    <a:pt x="634" y="524"/>
                    <a:pt x="634" y="528"/>
                  </a:cubicBezTo>
                  <a:lnTo>
                    <a:pt x="239" y="528"/>
                  </a:lnTo>
                  <a:cubicBezTo>
                    <a:pt x="240" y="524"/>
                    <a:pt x="240" y="520"/>
                    <a:pt x="239" y="515"/>
                  </a:cubicBezTo>
                  <a:close/>
                  <a:moveTo>
                    <a:pt x="231" y="491"/>
                  </a:moveTo>
                  <a:lnTo>
                    <a:pt x="637" y="491"/>
                  </a:lnTo>
                  <a:cubicBezTo>
                    <a:pt x="636" y="495"/>
                    <a:pt x="635" y="499"/>
                    <a:pt x="635" y="504"/>
                  </a:cubicBezTo>
                  <a:lnTo>
                    <a:pt x="237" y="504"/>
                  </a:lnTo>
                  <a:cubicBezTo>
                    <a:pt x="236" y="499"/>
                    <a:pt x="234" y="495"/>
                    <a:pt x="231" y="491"/>
                  </a:cubicBezTo>
                  <a:close/>
                  <a:moveTo>
                    <a:pt x="652" y="475"/>
                  </a:moveTo>
                  <a:lnTo>
                    <a:pt x="652" y="570"/>
                  </a:lnTo>
                  <a:lnTo>
                    <a:pt x="219" y="570"/>
                  </a:lnTo>
                  <a:lnTo>
                    <a:pt x="219" y="598"/>
                  </a:lnTo>
                  <a:lnTo>
                    <a:pt x="662" y="598"/>
                  </a:lnTo>
                  <a:cubicBezTo>
                    <a:pt x="674" y="598"/>
                    <a:pt x="683" y="590"/>
                    <a:pt x="683" y="580"/>
                  </a:cubicBezTo>
                  <a:lnTo>
                    <a:pt x="683" y="465"/>
                  </a:lnTo>
                  <a:cubicBezTo>
                    <a:pt x="683" y="455"/>
                    <a:pt x="674" y="447"/>
                    <a:pt x="662" y="447"/>
                  </a:cubicBezTo>
                  <a:lnTo>
                    <a:pt x="219" y="447"/>
                  </a:lnTo>
                  <a:lnTo>
                    <a:pt x="219" y="475"/>
                  </a:lnTo>
                  <a:lnTo>
                    <a:pt x="652" y="475"/>
                  </a:lnTo>
                  <a:close/>
                  <a:moveTo>
                    <a:pt x="223" y="189"/>
                  </a:moveTo>
                  <a:lnTo>
                    <a:pt x="93" y="543"/>
                  </a:lnTo>
                  <a:cubicBezTo>
                    <a:pt x="97" y="545"/>
                    <a:pt x="100" y="547"/>
                    <a:pt x="103" y="549"/>
                  </a:cubicBezTo>
                  <a:lnTo>
                    <a:pt x="236" y="188"/>
                  </a:lnTo>
                  <a:cubicBezTo>
                    <a:pt x="232" y="189"/>
                    <a:pt x="228" y="189"/>
                    <a:pt x="223" y="189"/>
                  </a:cubicBezTo>
                  <a:close/>
                  <a:moveTo>
                    <a:pt x="201" y="183"/>
                  </a:moveTo>
                  <a:lnTo>
                    <a:pt x="72" y="534"/>
                  </a:lnTo>
                  <a:cubicBezTo>
                    <a:pt x="76" y="535"/>
                    <a:pt x="79" y="537"/>
                    <a:pt x="83" y="538"/>
                  </a:cubicBezTo>
                  <a:lnTo>
                    <a:pt x="213" y="187"/>
                  </a:lnTo>
                  <a:cubicBezTo>
                    <a:pt x="209" y="186"/>
                    <a:pt x="205" y="185"/>
                    <a:pt x="201" y="183"/>
                  </a:cubicBezTo>
                  <a:close/>
                  <a:moveTo>
                    <a:pt x="183" y="168"/>
                  </a:moveTo>
                  <a:lnTo>
                    <a:pt x="50" y="529"/>
                  </a:lnTo>
                  <a:cubicBezTo>
                    <a:pt x="53" y="530"/>
                    <a:pt x="57" y="531"/>
                    <a:pt x="62" y="531"/>
                  </a:cubicBezTo>
                  <a:lnTo>
                    <a:pt x="192" y="177"/>
                  </a:lnTo>
                  <a:cubicBezTo>
                    <a:pt x="189" y="175"/>
                    <a:pt x="185" y="172"/>
                    <a:pt x="183" y="168"/>
                  </a:cubicBezTo>
                  <a:close/>
                  <a:moveTo>
                    <a:pt x="31" y="537"/>
                  </a:moveTo>
                  <a:lnTo>
                    <a:pt x="114" y="568"/>
                  </a:lnTo>
                  <a:lnTo>
                    <a:pt x="256" y="183"/>
                  </a:lnTo>
                  <a:lnTo>
                    <a:pt x="280" y="192"/>
                  </a:lnTo>
                  <a:lnTo>
                    <a:pt x="135" y="585"/>
                  </a:lnTo>
                  <a:cubicBezTo>
                    <a:pt x="131" y="595"/>
                    <a:pt x="121" y="601"/>
                    <a:pt x="112" y="597"/>
                  </a:cubicBezTo>
                  <a:lnTo>
                    <a:pt x="13" y="561"/>
                  </a:lnTo>
                  <a:cubicBezTo>
                    <a:pt x="4" y="558"/>
                    <a:pt x="0" y="547"/>
                    <a:pt x="4" y="536"/>
                  </a:cubicBezTo>
                  <a:lnTo>
                    <a:pt x="149" y="144"/>
                  </a:lnTo>
                  <a:lnTo>
                    <a:pt x="173" y="152"/>
                  </a:lnTo>
                  <a:lnTo>
                    <a:pt x="31" y="5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0" tIns="45700" rIns="91400" bIns="4570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31"/>
          <p:cNvSpPr txBox="1"/>
          <p:nvPr/>
        </p:nvSpPr>
        <p:spPr>
          <a:xfrm>
            <a:off x="1359024" y="3689256"/>
            <a:ext cx="2128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44F53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项目与简单说明</a:t>
            </a:r>
          </a:p>
        </p:txBody>
      </p:sp>
      <p:sp>
        <p:nvSpPr>
          <p:cNvPr id="25" name="TextBox 32"/>
          <p:cNvSpPr txBox="1"/>
          <p:nvPr/>
        </p:nvSpPr>
        <p:spPr>
          <a:xfrm>
            <a:off x="3825520" y="3680957"/>
            <a:ext cx="2128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444F53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项目结构</a:t>
            </a:r>
          </a:p>
        </p:txBody>
      </p:sp>
      <p:sp>
        <p:nvSpPr>
          <p:cNvPr id="27" name="TextBox 34"/>
          <p:cNvSpPr txBox="1"/>
          <p:nvPr/>
        </p:nvSpPr>
        <p:spPr>
          <a:xfrm>
            <a:off x="6461656" y="3689256"/>
            <a:ext cx="1435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44F53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 实现思路</a:t>
            </a:r>
          </a:p>
        </p:txBody>
      </p:sp>
      <p:sp>
        <p:nvSpPr>
          <p:cNvPr id="28" name="TextBox 35"/>
          <p:cNvSpPr txBox="1"/>
          <p:nvPr/>
        </p:nvSpPr>
        <p:spPr>
          <a:xfrm>
            <a:off x="8780162" y="3689256"/>
            <a:ext cx="1738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444F53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项目实践总结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 flipV="1">
            <a:off x="4012681" y="4148872"/>
            <a:ext cx="1753865" cy="1"/>
          </a:xfrm>
          <a:prstGeom prst="line">
            <a:avLst/>
          </a:prstGeom>
          <a:ln w="19050">
            <a:solidFill>
              <a:srgbClr val="4B60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cxnSpLocks/>
          </p:cNvCxnSpPr>
          <p:nvPr/>
        </p:nvCxnSpPr>
        <p:spPr>
          <a:xfrm flipV="1">
            <a:off x="6292016" y="4148358"/>
            <a:ext cx="1837865" cy="1"/>
          </a:xfrm>
          <a:prstGeom prst="line">
            <a:avLst/>
          </a:prstGeom>
          <a:ln w="19050">
            <a:solidFill>
              <a:srgbClr val="4B60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cxnSpLocks/>
          </p:cNvCxnSpPr>
          <p:nvPr/>
        </p:nvCxnSpPr>
        <p:spPr>
          <a:xfrm flipV="1">
            <a:off x="8730395" y="4148341"/>
            <a:ext cx="1837865" cy="1"/>
          </a:xfrm>
          <a:prstGeom prst="line">
            <a:avLst/>
          </a:prstGeom>
          <a:ln w="19050">
            <a:solidFill>
              <a:srgbClr val="4B60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9"/>
          <p:cNvSpPr txBox="1"/>
          <p:nvPr/>
        </p:nvSpPr>
        <p:spPr>
          <a:xfrm>
            <a:off x="1040924" y="4294438"/>
            <a:ext cx="258740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444F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R O J E C T  A N D  B R I E F  E X P L A N A T I O N</a:t>
            </a:r>
            <a:endParaRPr lang="zh-CN" altLang="en-US" sz="1600" dirty="0">
              <a:solidFill>
                <a:srgbClr val="444F53"/>
              </a:solidFill>
              <a:latin typeface="Times New Roman" panose="02020603050405020304" pitchFamily="18" charset="0"/>
              <a:ea typeface="微软雅黑" pitchFamily="34" charset="-122"/>
            </a:endParaRPr>
          </a:p>
        </p:txBody>
      </p:sp>
      <p:sp>
        <p:nvSpPr>
          <p:cNvPr id="41" name="文本框 9"/>
          <p:cNvSpPr txBox="1"/>
          <p:nvPr/>
        </p:nvSpPr>
        <p:spPr>
          <a:xfrm>
            <a:off x="3825520" y="4294438"/>
            <a:ext cx="212818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 algn="ctr"/>
            <a:r>
              <a:rPr lang="en-US" altLang="zh-CN" sz="1600" dirty="0">
                <a:solidFill>
                  <a:srgbClr val="444F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R O J E C T  S T R U </a:t>
            </a:r>
          </a:p>
          <a:p>
            <a:pPr marL="0" lvl="1" algn="ctr"/>
            <a:r>
              <a:rPr lang="en-US" altLang="zh-CN" sz="1600" dirty="0">
                <a:solidFill>
                  <a:srgbClr val="444F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T U R E</a:t>
            </a:r>
            <a:endParaRPr lang="zh-CN" altLang="en-US" sz="1600" dirty="0">
              <a:solidFill>
                <a:srgbClr val="444F53"/>
              </a:solidFill>
              <a:latin typeface="Times New Roman" panose="02020603050405020304" pitchFamily="18" charset="0"/>
              <a:ea typeface="微软雅黑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文本框 9"/>
          <p:cNvSpPr txBox="1"/>
          <p:nvPr/>
        </p:nvSpPr>
        <p:spPr>
          <a:xfrm>
            <a:off x="6495061" y="4294439"/>
            <a:ext cx="158575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t-BR" altLang="zh-CN" sz="1600" dirty="0">
                <a:solidFill>
                  <a:srgbClr val="444F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M P L E M E N T A T I O N  I D E A</a:t>
            </a:r>
            <a:endParaRPr lang="en-US" altLang="zh-CN" sz="1600" spc="250" dirty="0">
              <a:solidFill>
                <a:srgbClr val="444F53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9"/>
          <p:cNvSpPr txBox="1"/>
          <p:nvPr/>
        </p:nvSpPr>
        <p:spPr>
          <a:xfrm>
            <a:off x="8498823" y="4294439"/>
            <a:ext cx="230100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t-BR" altLang="zh-CN" sz="1600" dirty="0">
                <a:solidFill>
                  <a:srgbClr val="444F5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R O J E C T  P R A C T I C E  S U M M A R Y</a:t>
            </a:r>
            <a:endParaRPr lang="en-US" altLang="zh-CN" sz="1600" spc="250" dirty="0">
              <a:solidFill>
                <a:srgbClr val="444F53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AA3012B-6C74-4B27-B20D-A318E3E8F675}"/>
              </a:ext>
            </a:extLst>
          </p:cNvPr>
          <p:cNvCxnSpPr>
            <a:cxnSpLocks/>
          </p:cNvCxnSpPr>
          <p:nvPr/>
        </p:nvCxnSpPr>
        <p:spPr>
          <a:xfrm flipV="1">
            <a:off x="1354192" y="4137616"/>
            <a:ext cx="1960874" cy="1"/>
          </a:xfrm>
          <a:prstGeom prst="line">
            <a:avLst/>
          </a:prstGeom>
          <a:ln w="19050">
            <a:solidFill>
              <a:srgbClr val="4B60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726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4A75A5B6-CE9C-4535-B7BF-8C712B47D763}"/>
              </a:ext>
            </a:extLst>
          </p:cNvPr>
          <p:cNvGrpSpPr/>
          <p:nvPr/>
        </p:nvGrpSpPr>
        <p:grpSpPr>
          <a:xfrm>
            <a:off x="1498951" y="1254938"/>
            <a:ext cx="9116839" cy="1117390"/>
            <a:chOff x="878194" y="1554016"/>
            <a:chExt cx="10111278" cy="1811492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2C0AB15A-35A4-4E79-857E-A9F748F284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78194" y="1561871"/>
              <a:ext cx="5089833" cy="1803637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48472A31-1CD2-4A3B-A625-2D4CD397E6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968027" y="1554016"/>
              <a:ext cx="5021445" cy="1779403"/>
            </a:xfrm>
            <a:prstGeom prst="rect">
              <a:avLst/>
            </a:prstGeom>
          </p:spPr>
        </p:pic>
      </p:grpSp>
      <p:sp>
        <p:nvSpPr>
          <p:cNvPr id="4" name="TextBox 13">
            <a:extLst>
              <a:ext uri="{FF2B5EF4-FFF2-40B4-BE49-F238E27FC236}">
                <a16:creationId xmlns:a16="http://schemas.microsoft.com/office/drawing/2014/main" id="{5E8584DE-114E-4114-9101-62570CB5A6AA}"/>
              </a:ext>
            </a:extLst>
          </p:cNvPr>
          <p:cNvSpPr txBox="1"/>
          <p:nvPr/>
        </p:nvSpPr>
        <p:spPr>
          <a:xfrm>
            <a:off x="4733932" y="26420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项目实践总结</a:t>
            </a:r>
          </a:p>
        </p:txBody>
      </p:sp>
      <p:sp>
        <p:nvSpPr>
          <p:cNvPr id="5" name="1">
            <a:extLst>
              <a:ext uri="{FF2B5EF4-FFF2-40B4-BE49-F238E27FC236}">
                <a16:creationId xmlns:a16="http://schemas.microsoft.com/office/drawing/2014/main" id="{39BAC0F9-EE01-4ED7-ADCF-9CF0020BFC4C}"/>
              </a:ext>
            </a:extLst>
          </p:cNvPr>
          <p:cNvSpPr/>
          <p:nvPr/>
        </p:nvSpPr>
        <p:spPr>
          <a:xfrm>
            <a:off x="3248921" y="2164092"/>
            <a:ext cx="449204" cy="449204"/>
          </a:xfrm>
          <a:prstGeom prst="ellipse">
            <a:avLst/>
          </a:prstGeom>
          <a:solidFill>
            <a:srgbClr val="D4A8A7"/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" name="1">
            <a:extLst>
              <a:ext uri="{FF2B5EF4-FFF2-40B4-BE49-F238E27FC236}">
                <a16:creationId xmlns:a16="http://schemas.microsoft.com/office/drawing/2014/main" id="{E3FA60CE-E7E8-4574-8928-729F6276A87A}"/>
              </a:ext>
            </a:extLst>
          </p:cNvPr>
          <p:cNvSpPr/>
          <p:nvPr/>
        </p:nvSpPr>
        <p:spPr>
          <a:xfrm>
            <a:off x="5835635" y="2164092"/>
            <a:ext cx="449204" cy="449204"/>
          </a:xfrm>
          <a:prstGeom prst="ellipse">
            <a:avLst/>
          </a:prstGeom>
          <a:solidFill>
            <a:srgbClr val="517399"/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1">
            <a:extLst>
              <a:ext uri="{FF2B5EF4-FFF2-40B4-BE49-F238E27FC236}">
                <a16:creationId xmlns:a16="http://schemas.microsoft.com/office/drawing/2014/main" id="{A463C40A-5DE7-4333-BFE5-9AF93B0F5F1B}"/>
              </a:ext>
            </a:extLst>
          </p:cNvPr>
          <p:cNvSpPr/>
          <p:nvPr/>
        </p:nvSpPr>
        <p:spPr>
          <a:xfrm>
            <a:off x="8225712" y="2154191"/>
            <a:ext cx="449204" cy="449204"/>
          </a:xfrm>
          <a:prstGeom prst="ellipse">
            <a:avLst/>
          </a:prstGeom>
          <a:solidFill>
            <a:srgbClr val="D4A8A7"/>
          </a:solidFill>
          <a:ln w="381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8F0B8F-BC07-4E25-A40F-B50E1A16B091}"/>
              </a:ext>
            </a:extLst>
          </p:cNvPr>
          <p:cNvSpPr/>
          <p:nvPr/>
        </p:nvSpPr>
        <p:spPr>
          <a:xfrm>
            <a:off x="1049638" y="2777513"/>
            <a:ext cx="10020300" cy="3734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2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通过本次进程调度</a:t>
            </a:r>
            <a:r>
              <a:rPr lang="zh-CN" altLang="en-US" sz="2400" dirty="0">
                <a:latin typeface="宋体" panose="02010600030101010101" pitchFamily="2" charset="-122"/>
              </a:rPr>
              <a:t>模拟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实践，我深入学习并应用了操作系统进程调度的相关知识，模拟程序采用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语言进行开发，并通过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MATLAB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进行数据的可视化分析，具备高效的数据处理、灵活的调度算法实现和清晰的性能评估等特点。虽然系统功能上还有待扩展，如更多调度算法的实现和进一步的性能优化，但通过本次项目，我不仅提升了编程技能，更加深了对操作系统进程调度的理解。在整个开发过程中，我积累了宝贵的经验和教训，这将对我未来的编程和项目管理产生积极的影响。这次实践使我深刻体会到理论与实践相结合的重要性，也让我在解决实际问题的过程中得到了锻炼和成长。</a:t>
            </a:r>
            <a:endParaRPr lang="zh-CN" altLang="zh-CN" sz="2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Freeform 109">
            <a:extLst>
              <a:ext uri="{FF2B5EF4-FFF2-40B4-BE49-F238E27FC236}">
                <a16:creationId xmlns:a16="http://schemas.microsoft.com/office/drawing/2014/main" id="{4B1521BF-0A01-4DE0-89E9-276955F80C03}"/>
              </a:ext>
            </a:extLst>
          </p:cNvPr>
          <p:cNvSpPr/>
          <p:nvPr/>
        </p:nvSpPr>
        <p:spPr>
          <a:xfrm>
            <a:off x="8282538" y="2274141"/>
            <a:ext cx="335551" cy="2093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50" y="17010"/>
                </a:moveTo>
                <a:cubicBezTo>
                  <a:pt x="17550" y="10800"/>
                  <a:pt x="17550" y="10800"/>
                  <a:pt x="17550" y="10800"/>
                </a:cubicBezTo>
                <a:cubicBezTo>
                  <a:pt x="21094" y="8370"/>
                  <a:pt x="21094" y="8370"/>
                  <a:pt x="21094" y="8370"/>
                </a:cubicBezTo>
                <a:cubicBezTo>
                  <a:pt x="21431" y="8370"/>
                  <a:pt x="21600" y="7830"/>
                  <a:pt x="21600" y="7290"/>
                </a:cubicBezTo>
                <a:cubicBezTo>
                  <a:pt x="21600" y="7020"/>
                  <a:pt x="21431" y="6480"/>
                  <a:pt x="21094" y="6210"/>
                </a:cubicBezTo>
                <a:cubicBezTo>
                  <a:pt x="10969" y="270"/>
                  <a:pt x="10969" y="270"/>
                  <a:pt x="10969" y="270"/>
                </a:cubicBezTo>
                <a:cubicBezTo>
                  <a:pt x="10969" y="0"/>
                  <a:pt x="10800" y="0"/>
                  <a:pt x="10800" y="0"/>
                </a:cubicBezTo>
                <a:cubicBezTo>
                  <a:pt x="10800" y="0"/>
                  <a:pt x="10631" y="0"/>
                  <a:pt x="10631" y="0"/>
                </a:cubicBezTo>
                <a:cubicBezTo>
                  <a:pt x="506" y="6210"/>
                  <a:pt x="506" y="6210"/>
                  <a:pt x="506" y="6210"/>
                </a:cubicBezTo>
                <a:cubicBezTo>
                  <a:pt x="169" y="6480"/>
                  <a:pt x="0" y="7020"/>
                  <a:pt x="0" y="7290"/>
                </a:cubicBezTo>
                <a:cubicBezTo>
                  <a:pt x="0" y="7830"/>
                  <a:pt x="169" y="8370"/>
                  <a:pt x="506" y="8370"/>
                </a:cubicBezTo>
                <a:cubicBezTo>
                  <a:pt x="4050" y="10800"/>
                  <a:pt x="4050" y="10800"/>
                  <a:pt x="4050" y="10800"/>
                </a:cubicBezTo>
                <a:cubicBezTo>
                  <a:pt x="4050" y="17010"/>
                  <a:pt x="4050" y="17010"/>
                  <a:pt x="4050" y="17010"/>
                </a:cubicBezTo>
                <a:cubicBezTo>
                  <a:pt x="4050" y="17550"/>
                  <a:pt x="4219" y="18360"/>
                  <a:pt x="4725" y="19170"/>
                </a:cubicBezTo>
                <a:cubicBezTo>
                  <a:pt x="5063" y="19440"/>
                  <a:pt x="5569" y="19980"/>
                  <a:pt x="6244" y="20250"/>
                </a:cubicBezTo>
                <a:cubicBezTo>
                  <a:pt x="7425" y="21060"/>
                  <a:pt x="9112" y="21600"/>
                  <a:pt x="10800" y="21600"/>
                </a:cubicBezTo>
                <a:cubicBezTo>
                  <a:pt x="12487" y="21600"/>
                  <a:pt x="14175" y="21060"/>
                  <a:pt x="15356" y="20250"/>
                </a:cubicBezTo>
                <a:cubicBezTo>
                  <a:pt x="16031" y="19980"/>
                  <a:pt x="16537" y="19440"/>
                  <a:pt x="16875" y="19170"/>
                </a:cubicBezTo>
                <a:cubicBezTo>
                  <a:pt x="17381" y="18360"/>
                  <a:pt x="17550" y="17550"/>
                  <a:pt x="17550" y="17010"/>
                </a:cubicBezTo>
                <a:close/>
                <a:moveTo>
                  <a:pt x="844" y="7290"/>
                </a:moveTo>
                <a:cubicBezTo>
                  <a:pt x="10800" y="1350"/>
                  <a:pt x="10800" y="1350"/>
                  <a:pt x="10800" y="1350"/>
                </a:cubicBezTo>
                <a:cubicBezTo>
                  <a:pt x="20756" y="7290"/>
                  <a:pt x="20756" y="7290"/>
                  <a:pt x="20756" y="7290"/>
                </a:cubicBezTo>
                <a:cubicBezTo>
                  <a:pt x="10800" y="13500"/>
                  <a:pt x="10800" y="13500"/>
                  <a:pt x="10800" y="13500"/>
                </a:cubicBezTo>
                <a:lnTo>
                  <a:pt x="844" y="7290"/>
                </a:lnTo>
                <a:close/>
                <a:moveTo>
                  <a:pt x="16706" y="17010"/>
                </a:moveTo>
                <a:cubicBezTo>
                  <a:pt x="16706" y="17820"/>
                  <a:pt x="16200" y="18630"/>
                  <a:pt x="15187" y="19170"/>
                </a:cubicBezTo>
                <a:cubicBezTo>
                  <a:pt x="14006" y="19980"/>
                  <a:pt x="12487" y="20250"/>
                  <a:pt x="10800" y="20250"/>
                </a:cubicBezTo>
                <a:cubicBezTo>
                  <a:pt x="9112" y="20250"/>
                  <a:pt x="7594" y="19980"/>
                  <a:pt x="6412" y="19170"/>
                </a:cubicBezTo>
                <a:cubicBezTo>
                  <a:pt x="5400" y="18630"/>
                  <a:pt x="4894" y="17820"/>
                  <a:pt x="4894" y="17010"/>
                </a:cubicBezTo>
                <a:cubicBezTo>
                  <a:pt x="4894" y="11070"/>
                  <a:pt x="4894" y="11070"/>
                  <a:pt x="4894" y="11070"/>
                </a:cubicBezTo>
                <a:cubicBezTo>
                  <a:pt x="10631" y="14580"/>
                  <a:pt x="10631" y="14580"/>
                  <a:pt x="10631" y="14580"/>
                </a:cubicBezTo>
                <a:cubicBezTo>
                  <a:pt x="10800" y="14850"/>
                  <a:pt x="10969" y="14850"/>
                  <a:pt x="10969" y="14580"/>
                </a:cubicBezTo>
                <a:cubicBezTo>
                  <a:pt x="16706" y="11070"/>
                  <a:pt x="16706" y="11070"/>
                  <a:pt x="16706" y="11070"/>
                </a:cubicBezTo>
                <a:lnTo>
                  <a:pt x="16706" y="17010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62AC011-23F4-43B4-8448-71809B219F71}"/>
              </a:ext>
            </a:extLst>
          </p:cNvPr>
          <p:cNvGrpSpPr/>
          <p:nvPr/>
        </p:nvGrpSpPr>
        <p:grpSpPr>
          <a:xfrm>
            <a:off x="3383445" y="2298440"/>
            <a:ext cx="180155" cy="201712"/>
            <a:chOff x="4421537" y="3939143"/>
            <a:chExt cx="362904" cy="406336"/>
          </a:xfrm>
          <a:solidFill>
            <a:schemeClr val="bg1"/>
          </a:solidFill>
        </p:grpSpPr>
        <p:sp>
          <p:nvSpPr>
            <p:cNvPr id="19" name="Freeform 120">
              <a:extLst>
                <a:ext uri="{FF2B5EF4-FFF2-40B4-BE49-F238E27FC236}">
                  <a16:creationId xmlns:a16="http://schemas.microsoft.com/office/drawing/2014/main" id="{4849C93E-BFDF-49C3-BDBA-59308427B901}"/>
                </a:ext>
              </a:extLst>
            </p:cNvPr>
            <p:cNvSpPr/>
            <p:nvPr/>
          </p:nvSpPr>
          <p:spPr>
            <a:xfrm>
              <a:off x="4465792" y="4062518"/>
              <a:ext cx="16093" cy="158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7280" y="21600"/>
                    <a:pt x="21600" y="20736"/>
                    <a:pt x="21600" y="20304"/>
                  </a:cubicBezTo>
                  <a:cubicBezTo>
                    <a:pt x="21600" y="1296"/>
                    <a:pt x="21600" y="1296"/>
                    <a:pt x="21600" y="1296"/>
                  </a:cubicBezTo>
                  <a:cubicBezTo>
                    <a:pt x="21600" y="432"/>
                    <a:pt x="17280" y="0"/>
                    <a:pt x="12960" y="0"/>
                  </a:cubicBezTo>
                  <a:cubicBezTo>
                    <a:pt x="4320" y="0"/>
                    <a:pt x="0" y="432"/>
                    <a:pt x="0" y="1296"/>
                  </a:cubicBezTo>
                  <a:cubicBezTo>
                    <a:pt x="0" y="20304"/>
                    <a:pt x="0" y="20304"/>
                    <a:pt x="0" y="20304"/>
                  </a:cubicBezTo>
                  <a:cubicBezTo>
                    <a:pt x="0" y="20736"/>
                    <a:pt x="4320" y="21600"/>
                    <a:pt x="1296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0" name="Freeform 121">
              <a:extLst>
                <a:ext uri="{FF2B5EF4-FFF2-40B4-BE49-F238E27FC236}">
                  <a16:creationId xmlns:a16="http://schemas.microsoft.com/office/drawing/2014/main" id="{974C23C8-7E6B-4173-91E8-3325CF28A80E}"/>
                </a:ext>
              </a:extLst>
            </p:cNvPr>
            <p:cNvSpPr/>
            <p:nvPr/>
          </p:nvSpPr>
          <p:spPr>
            <a:xfrm>
              <a:off x="4561005" y="4062518"/>
              <a:ext cx="16093" cy="158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40" y="21600"/>
                  </a:moveTo>
                  <a:cubicBezTo>
                    <a:pt x="17280" y="21600"/>
                    <a:pt x="21600" y="20736"/>
                    <a:pt x="21600" y="20304"/>
                  </a:cubicBezTo>
                  <a:cubicBezTo>
                    <a:pt x="21600" y="1296"/>
                    <a:pt x="21600" y="1296"/>
                    <a:pt x="21600" y="1296"/>
                  </a:cubicBezTo>
                  <a:cubicBezTo>
                    <a:pt x="21600" y="432"/>
                    <a:pt x="17280" y="0"/>
                    <a:pt x="8640" y="0"/>
                  </a:cubicBezTo>
                  <a:cubicBezTo>
                    <a:pt x="4320" y="0"/>
                    <a:pt x="0" y="432"/>
                    <a:pt x="0" y="1296"/>
                  </a:cubicBezTo>
                  <a:cubicBezTo>
                    <a:pt x="0" y="20304"/>
                    <a:pt x="0" y="20304"/>
                    <a:pt x="0" y="20304"/>
                  </a:cubicBezTo>
                  <a:cubicBezTo>
                    <a:pt x="0" y="20736"/>
                    <a:pt x="4320" y="21600"/>
                    <a:pt x="864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122">
              <a:extLst>
                <a:ext uri="{FF2B5EF4-FFF2-40B4-BE49-F238E27FC236}">
                  <a16:creationId xmlns:a16="http://schemas.microsoft.com/office/drawing/2014/main" id="{D012E292-448E-40B7-A1EB-6CEC09E07A41}"/>
                </a:ext>
              </a:extLst>
            </p:cNvPr>
            <p:cNvSpPr/>
            <p:nvPr/>
          </p:nvSpPr>
          <p:spPr>
            <a:xfrm>
              <a:off x="4691086" y="4065201"/>
              <a:ext cx="32186" cy="152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480" y="0"/>
                  </a:moveTo>
                  <a:cubicBezTo>
                    <a:pt x="2160" y="0"/>
                    <a:pt x="0" y="450"/>
                    <a:pt x="0" y="1350"/>
                  </a:cubicBezTo>
                  <a:cubicBezTo>
                    <a:pt x="12960" y="20700"/>
                    <a:pt x="12960" y="20700"/>
                    <a:pt x="12960" y="20700"/>
                  </a:cubicBezTo>
                  <a:cubicBezTo>
                    <a:pt x="12960" y="21150"/>
                    <a:pt x="15120" y="21600"/>
                    <a:pt x="17280" y="21600"/>
                  </a:cubicBezTo>
                  <a:cubicBezTo>
                    <a:pt x="21600" y="21600"/>
                    <a:pt x="21600" y="21150"/>
                    <a:pt x="21600" y="20250"/>
                  </a:cubicBezTo>
                  <a:cubicBezTo>
                    <a:pt x="10800" y="900"/>
                    <a:pt x="10800" y="900"/>
                    <a:pt x="10800" y="900"/>
                  </a:cubicBezTo>
                  <a:cubicBezTo>
                    <a:pt x="10800" y="450"/>
                    <a:pt x="8640" y="0"/>
                    <a:pt x="648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2" name="Freeform 123">
              <a:extLst>
                <a:ext uri="{FF2B5EF4-FFF2-40B4-BE49-F238E27FC236}">
                  <a16:creationId xmlns:a16="http://schemas.microsoft.com/office/drawing/2014/main" id="{05E793D1-8B89-41CE-B1AC-A4CAF22FFEFF}"/>
                </a:ext>
              </a:extLst>
            </p:cNvPr>
            <p:cNvSpPr/>
            <p:nvPr/>
          </p:nvSpPr>
          <p:spPr>
            <a:xfrm>
              <a:off x="4421537" y="3939143"/>
              <a:ext cx="199816" cy="406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86" y="0"/>
                  </a:moveTo>
                  <a:cubicBezTo>
                    <a:pt x="2057" y="0"/>
                    <a:pt x="2057" y="0"/>
                    <a:pt x="2057" y="0"/>
                  </a:cubicBezTo>
                  <a:cubicBezTo>
                    <a:pt x="686" y="0"/>
                    <a:pt x="0" y="506"/>
                    <a:pt x="0" y="1013"/>
                  </a:cubicBezTo>
                  <a:cubicBezTo>
                    <a:pt x="0" y="20587"/>
                    <a:pt x="0" y="20587"/>
                    <a:pt x="0" y="20587"/>
                  </a:cubicBezTo>
                  <a:cubicBezTo>
                    <a:pt x="0" y="21094"/>
                    <a:pt x="686" y="21600"/>
                    <a:pt x="2057" y="21600"/>
                  </a:cubicBezTo>
                  <a:cubicBezTo>
                    <a:pt x="19886" y="21600"/>
                    <a:pt x="19886" y="21600"/>
                    <a:pt x="19886" y="21600"/>
                  </a:cubicBezTo>
                  <a:cubicBezTo>
                    <a:pt x="20914" y="21600"/>
                    <a:pt x="21600" y="21094"/>
                    <a:pt x="21600" y="20587"/>
                  </a:cubicBezTo>
                  <a:cubicBezTo>
                    <a:pt x="21600" y="1013"/>
                    <a:pt x="21600" y="1013"/>
                    <a:pt x="21600" y="1013"/>
                  </a:cubicBezTo>
                  <a:cubicBezTo>
                    <a:pt x="21600" y="506"/>
                    <a:pt x="20914" y="0"/>
                    <a:pt x="19886" y="0"/>
                  </a:cubicBezTo>
                  <a:close/>
                  <a:moveTo>
                    <a:pt x="9943" y="20756"/>
                  </a:moveTo>
                  <a:cubicBezTo>
                    <a:pt x="1371" y="20756"/>
                    <a:pt x="1371" y="20756"/>
                    <a:pt x="1371" y="20756"/>
                  </a:cubicBezTo>
                  <a:cubicBezTo>
                    <a:pt x="1371" y="844"/>
                    <a:pt x="1371" y="844"/>
                    <a:pt x="1371" y="844"/>
                  </a:cubicBezTo>
                  <a:cubicBezTo>
                    <a:pt x="9943" y="844"/>
                    <a:pt x="9943" y="844"/>
                    <a:pt x="9943" y="844"/>
                  </a:cubicBezTo>
                  <a:lnTo>
                    <a:pt x="9943" y="20756"/>
                  </a:lnTo>
                  <a:close/>
                  <a:moveTo>
                    <a:pt x="20229" y="20756"/>
                  </a:moveTo>
                  <a:cubicBezTo>
                    <a:pt x="11657" y="20756"/>
                    <a:pt x="11657" y="20756"/>
                    <a:pt x="11657" y="20756"/>
                  </a:cubicBezTo>
                  <a:cubicBezTo>
                    <a:pt x="11657" y="844"/>
                    <a:pt x="11657" y="844"/>
                    <a:pt x="11657" y="844"/>
                  </a:cubicBezTo>
                  <a:cubicBezTo>
                    <a:pt x="20229" y="844"/>
                    <a:pt x="20229" y="844"/>
                    <a:pt x="20229" y="844"/>
                  </a:cubicBezTo>
                  <a:lnTo>
                    <a:pt x="20229" y="20756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3" name="Freeform 124">
              <a:extLst>
                <a:ext uri="{FF2B5EF4-FFF2-40B4-BE49-F238E27FC236}">
                  <a16:creationId xmlns:a16="http://schemas.microsoft.com/office/drawing/2014/main" id="{6328CCD9-5DC9-4971-AB51-B3D4565B0926}"/>
                </a:ext>
              </a:extLst>
            </p:cNvPr>
            <p:cNvSpPr/>
            <p:nvPr/>
          </p:nvSpPr>
          <p:spPr>
            <a:xfrm>
              <a:off x="4630739" y="3939143"/>
              <a:ext cx="153702" cy="406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extrusionOk="0">
                  <a:moveTo>
                    <a:pt x="14988" y="844"/>
                  </a:moveTo>
                  <a:cubicBezTo>
                    <a:pt x="14547" y="338"/>
                    <a:pt x="13224" y="0"/>
                    <a:pt x="11902" y="0"/>
                  </a:cubicBezTo>
                  <a:cubicBezTo>
                    <a:pt x="2204" y="506"/>
                    <a:pt x="2204" y="506"/>
                    <a:pt x="2204" y="506"/>
                  </a:cubicBezTo>
                  <a:cubicBezTo>
                    <a:pt x="1322" y="506"/>
                    <a:pt x="441" y="1013"/>
                    <a:pt x="0" y="1350"/>
                  </a:cubicBezTo>
                  <a:cubicBezTo>
                    <a:pt x="6612" y="20756"/>
                    <a:pt x="6612" y="20756"/>
                    <a:pt x="6612" y="20756"/>
                  </a:cubicBezTo>
                  <a:cubicBezTo>
                    <a:pt x="6612" y="21262"/>
                    <a:pt x="7935" y="21600"/>
                    <a:pt x="9257" y="21600"/>
                  </a:cubicBezTo>
                  <a:cubicBezTo>
                    <a:pt x="18955" y="21094"/>
                    <a:pt x="18955" y="21094"/>
                    <a:pt x="18955" y="21094"/>
                  </a:cubicBezTo>
                  <a:cubicBezTo>
                    <a:pt x="19837" y="21094"/>
                    <a:pt x="20278" y="20925"/>
                    <a:pt x="20718" y="20756"/>
                  </a:cubicBezTo>
                  <a:cubicBezTo>
                    <a:pt x="21159" y="20587"/>
                    <a:pt x="21600" y="20250"/>
                    <a:pt x="21159" y="20081"/>
                  </a:cubicBezTo>
                  <a:lnTo>
                    <a:pt x="14988" y="844"/>
                  </a:lnTo>
                  <a:close/>
                  <a:moveTo>
                    <a:pt x="8816" y="20925"/>
                  </a:moveTo>
                  <a:cubicBezTo>
                    <a:pt x="2204" y="1350"/>
                    <a:pt x="2204" y="1350"/>
                    <a:pt x="2204" y="1350"/>
                  </a:cubicBezTo>
                  <a:cubicBezTo>
                    <a:pt x="12784" y="675"/>
                    <a:pt x="12784" y="675"/>
                    <a:pt x="12784" y="675"/>
                  </a:cubicBezTo>
                  <a:cubicBezTo>
                    <a:pt x="19396" y="20250"/>
                    <a:pt x="19396" y="20250"/>
                    <a:pt x="19396" y="20250"/>
                  </a:cubicBezTo>
                  <a:lnTo>
                    <a:pt x="8816" y="2092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837A44B-A310-438E-8DE8-A99C3E75ADE5}"/>
              </a:ext>
            </a:extLst>
          </p:cNvPr>
          <p:cNvGrpSpPr/>
          <p:nvPr/>
        </p:nvGrpSpPr>
        <p:grpSpPr>
          <a:xfrm>
            <a:off x="5962815" y="2260189"/>
            <a:ext cx="196785" cy="257009"/>
            <a:chOff x="2010348" y="1501133"/>
            <a:chExt cx="311121" cy="406336"/>
          </a:xfrm>
          <a:solidFill>
            <a:schemeClr val="bg1"/>
          </a:solidFill>
        </p:grpSpPr>
        <p:sp>
          <p:nvSpPr>
            <p:cNvPr id="17" name="Freeform 236">
              <a:extLst>
                <a:ext uri="{FF2B5EF4-FFF2-40B4-BE49-F238E27FC236}">
                  <a16:creationId xmlns:a16="http://schemas.microsoft.com/office/drawing/2014/main" id="{8AE6147A-81EC-483A-81CA-70A31226B587}"/>
                </a:ext>
              </a:extLst>
            </p:cNvPr>
            <p:cNvSpPr/>
            <p:nvPr/>
          </p:nvSpPr>
          <p:spPr>
            <a:xfrm>
              <a:off x="2010348" y="1501133"/>
              <a:ext cx="311121" cy="406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294" y="2363"/>
                  </a:moveTo>
                  <a:cubicBezTo>
                    <a:pt x="16310" y="844"/>
                    <a:pt x="13665" y="0"/>
                    <a:pt x="10800" y="0"/>
                  </a:cubicBezTo>
                  <a:cubicBezTo>
                    <a:pt x="7935" y="0"/>
                    <a:pt x="5290" y="844"/>
                    <a:pt x="3306" y="2363"/>
                  </a:cubicBezTo>
                  <a:cubicBezTo>
                    <a:pt x="1102" y="3881"/>
                    <a:pt x="0" y="6075"/>
                    <a:pt x="0" y="8269"/>
                  </a:cubicBezTo>
                  <a:cubicBezTo>
                    <a:pt x="0" y="10294"/>
                    <a:pt x="1763" y="13162"/>
                    <a:pt x="5069" y="16706"/>
                  </a:cubicBezTo>
                  <a:cubicBezTo>
                    <a:pt x="6171" y="18056"/>
                    <a:pt x="7494" y="19237"/>
                    <a:pt x="8376" y="19912"/>
                  </a:cubicBezTo>
                  <a:cubicBezTo>
                    <a:pt x="8816" y="20419"/>
                    <a:pt x="9257" y="20756"/>
                    <a:pt x="9478" y="20925"/>
                  </a:cubicBezTo>
                  <a:cubicBezTo>
                    <a:pt x="9478" y="21094"/>
                    <a:pt x="9698" y="21094"/>
                    <a:pt x="9698" y="21262"/>
                  </a:cubicBezTo>
                  <a:cubicBezTo>
                    <a:pt x="9698" y="21262"/>
                    <a:pt x="9918" y="21262"/>
                    <a:pt x="9918" y="21262"/>
                  </a:cubicBezTo>
                  <a:cubicBezTo>
                    <a:pt x="9918" y="21431"/>
                    <a:pt x="9918" y="21431"/>
                    <a:pt x="9918" y="21431"/>
                  </a:cubicBezTo>
                  <a:cubicBezTo>
                    <a:pt x="10139" y="21431"/>
                    <a:pt x="10580" y="21600"/>
                    <a:pt x="10800" y="21600"/>
                  </a:cubicBezTo>
                  <a:cubicBezTo>
                    <a:pt x="10800" y="21600"/>
                    <a:pt x="10800" y="21600"/>
                    <a:pt x="10800" y="21600"/>
                  </a:cubicBezTo>
                  <a:cubicBezTo>
                    <a:pt x="11020" y="21600"/>
                    <a:pt x="11461" y="21431"/>
                    <a:pt x="11682" y="21431"/>
                  </a:cubicBezTo>
                  <a:cubicBezTo>
                    <a:pt x="11682" y="21262"/>
                    <a:pt x="11682" y="21262"/>
                    <a:pt x="11682" y="21262"/>
                  </a:cubicBezTo>
                  <a:cubicBezTo>
                    <a:pt x="11682" y="21262"/>
                    <a:pt x="11902" y="21262"/>
                    <a:pt x="11902" y="21262"/>
                  </a:cubicBezTo>
                  <a:cubicBezTo>
                    <a:pt x="12122" y="20925"/>
                    <a:pt x="12122" y="20925"/>
                    <a:pt x="12122" y="20925"/>
                  </a:cubicBezTo>
                  <a:cubicBezTo>
                    <a:pt x="12343" y="20756"/>
                    <a:pt x="12784" y="20419"/>
                    <a:pt x="13224" y="19912"/>
                  </a:cubicBezTo>
                  <a:cubicBezTo>
                    <a:pt x="14106" y="19237"/>
                    <a:pt x="15429" y="18056"/>
                    <a:pt x="16531" y="16706"/>
                  </a:cubicBezTo>
                  <a:cubicBezTo>
                    <a:pt x="19837" y="13162"/>
                    <a:pt x="21600" y="10294"/>
                    <a:pt x="21600" y="8269"/>
                  </a:cubicBezTo>
                  <a:cubicBezTo>
                    <a:pt x="21600" y="6075"/>
                    <a:pt x="20498" y="3881"/>
                    <a:pt x="18294" y="2363"/>
                  </a:cubicBezTo>
                  <a:close/>
                  <a:moveTo>
                    <a:pt x="15869" y="16200"/>
                  </a:moveTo>
                  <a:cubicBezTo>
                    <a:pt x="13665" y="18562"/>
                    <a:pt x="11241" y="20587"/>
                    <a:pt x="11020" y="20756"/>
                  </a:cubicBezTo>
                  <a:cubicBezTo>
                    <a:pt x="10800" y="20925"/>
                    <a:pt x="10800" y="20925"/>
                    <a:pt x="10800" y="20925"/>
                  </a:cubicBezTo>
                  <a:cubicBezTo>
                    <a:pt x="10580" y="20756"/>
                    <a:pt x="10580" y="20756"/>
                    <a:pt x="10580" y="20756"/>
                  </a:cubicBezTo>
                  <a:cubicBezTo>
                    <a:pt x="10359" y="20587"/>
                    <a:pt x="7935" y="18562"/>
                    <a:pt x="5731" y="16200"/>
                  </a:cubicBezTo>
                  <a:cubicBezTo>
                    <a:pt x="2645" y="12825"/>
                    <a:pt x="1102" y="10125"/>
                    <a:pt x="1102" y="8269"/>
                  </a:cubicBezTo>
                  <a:cubicBezTo>
                    <a:pt x="1102" y="6244"/>
                    <a:pt x="1984" y="4388"/>
                    <a:pt x="3967" y="2869"/>
                  </a:cubicBezTo>
                  <a:cubicBezTo>
                    <a:pt x="5731" y="1519"/>
                    <a:pt x="8155" y="844"/>
                    <a:pt x="10800" y="844"/>
                  </a:cubicBezTo>
                  <a:cubicBezTo>
                    <a:pt x="13445" y="844"/>
                    <a:pt x="15869" y="1519"/>
                    <a:pt x="17633" y="2869"/>
                  </a:cubicBezTo>
                  <a:cubicBezTo>
                    <a:pt x="19616" y="4388"/>
                    <a:pt x="20498" y="6244"/>
                    <a:pt x="20498" y="8269"/>
                  </a:cubicBezTo>
                  <a:cubicBezTo>
                    <a:pt x="20498" y="10125"/>
                    <a:pt x="18955" y="12825"/>
                    <a:pt x="15869" y="162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237">
              <a:extLst>
                <a:ext uri="{FF2B5EF4-FFF2-40B4-BE49-F238E27FC236}">
                  <a16:creationId xmlns:a16="http://schemas.microsoft.com/office/drawing/2014/main" id="{50EE9400-E8FE-46C6-92BA-622320CB0402}"/>
                </a:ext>
              </a:extLst>
            </p:cNvPr>
            <p:cNvSpPr/>
            <p:nvPr/>
          </p:nvSpPr>
          <p:spPr>
            <a:xfrm>
              <a:off x="2100198" y="1586959"/>
              <a:ext cx="132764" cy="134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5143" y="0"/>
                    <a:pt x="0" y="4629"/>
                    <a:pt x="0" y="10800"/>
                  </a:cubicBezTo>
                  <a:cubicBezTo>
                    <a:pt x="0" y="16457"/>
                    <a:pt x="5143" y="21600"/>
                    <a:pt x="10800" y="21600"/>
                  </a:cubicBezTo>
                  <a:cubicBezTo>
                    <a:pt x="16457" y="21600"/>
                    <a:pt x="21600" y="16457"/>
                    <a:pt x="21600" y="10800"/>
                  </a:cubicBezTo>
                  <a:cubicBezTo>
                    <a:pt x="21600" y="4629"/>
                    <a:pt x="16457" y="0"/>
                    <a:pt x="10800" y="0"/>
                  </a:cubicBezTo>
                  <a:close/>
                  <a:moveTo>
                    <a:pt x="16457" y="16457"/>
                  </a:moveTo>
                  <a:cubicBezTo>
                    <a:pt x="14914" y="18000"/>
                    <a:pt x="12857" y="19029"/>
                    <a:pt x="10800" y="19029"/>
                  </a:cubicBezTo>
                  <a:cubicBezTo>
                    <a:pt x="6171" y="19029"/>
                    <a:pt x="2571" y="15429"/>
                    <a:pt x="2571" y="10800"/>
                  </a:cubicBezTo>
                  <a:cubicBezTo>
                    <a:pt x="2571" y="6171"/>
                    <a:pt x="6171" y="2571"/>
                    <a:pt x="10800" y="2571"/>
                  </a:cubicBezTo>
                  <a:cubicBezTo>
                    <a:pt x="12857" y="2571"/>
                    <a:pt x="14914" y="3086"/>
                    <a:pt x="16457" y="4629"/>
                  </a:cubicBezTo>
                  <a:cubicBezTo>
                    <a:pt x="18514" y="6171"/>
                    <a:pt x="19029" y="8229"/>
                    <a:pt x="19029" y="10800"/>
                  </a:cubicBezTo>
                  <a:cubicBezTo>
                    <a:pt x="19029" y="12857"/>
                    <a:pt x="18514" y="14914"/>
                    <a:pt x="16457" y="16457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5541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05161" y="2996175"/>
            <a:ext cx="7879056" cy="1015649"/>
          </a:xfrm>
          <a:prstGeom prst="rect">
            <a:avLst/>
          </a:prstGeom>
        </p:spPr>
        <p:txBody>
          <a:bodyPr wrap="none" lIns="91428" tIns="45713" rIns="91428" bIns="45713">
            <a:spAutoFit/>
          </a:bodyPr>
          <a:lstStyle/>
          <a:p>
            <a:pPr algn="r"/>
            <a:r>
              <a:rPr lang="zh-CN" altLang="en-US" sz="60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恳请各位老师批评指正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498600" y="4132170"/>
            <a:ext cx="9194800" cy="0"/>
          </a:xfrm>
          <a:prstGeom prst="line">
            <a:avLst/>
          </a:prstGeom>
          <a:ln w="28575">
            <a:solidFill>
              <a:srgbClr val="4B60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5364479" y="935036"/>
            <a:ext cx="1513840" cy="1513840"/>
            <a:chOff x="5364480" y="1371600"/>
            <a:chExt cx="1513840" cy="1513840"/>
          </a:xfrm>
        </p:grpSpPr>
        <p:sp>
          <p:nvSpPr>
            <p:cNvPr id="4" name="椭圆 3"/>
            <p:cNvSpPr/>
            <p:nvPr/>
          </p:nvSpPr>
          <p:spPr>
            <a:xfrm>
              <a:off x="5364480" y="1371600"/>
              <a:ext cx="1513840" cy="1513840"/>
            </a:xfrm>
            <a:prstGeom prst="ellipse">
              <a:avLst/>
            </a:prstGeom>
            <a:solidFill>
              <a:srgbClr val="517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101"/>
            <p:cNvSpPr>
              <a:spLocks noChangeArrowheads="1"/>
            </p:cNvSpPr>
            <p:nvPr/>
          </p:nvSpPr>
          <p:spPr bwMode="auto">
            <a:xfrm>
              <a:off x="5576862" y="1726886"/>
              <a:ext cx="1048435" cy="803267"/>
            </a:xfrm>
            <a:custGeom>
              <a:avLst/>
              <a:gdLst>
                <a:gd name="T0" fmla="*/ 80 w 497"/>
                <a:gd name="T1" fmla="*/ 248 h 382"/>
                <a:gd name="T2" fmla="*/ 80 w 497"/>
                <a:gd name="T3" fmla="*/ 248 h 382"/>
                <a:gd name="T4" fmla="*/ 159 w 497"/>
                <a:gd name="T5" fmla="*/ 328 h 382"/>
                <a:gd name="T6" fmla="*/ 248 w 497"/>
                <a:gd name="T7" fmla="*/ 381 h 382"/>
                <a:gd name="T8" fmla="*/ 337 w 497"/>
                <a:gd name="T9" fmla="*/ 337 h 382"/>
                <a:gd name="T10" fmla="*/ 390 w 497"/>
                <a:gd name="T11" fmla="*/ 258 h 382"/>
                <a:gd name="T12" fmla="*/ 248 w 497"/>
                <a:gd name="T13" fmla="*/ 328 h 382"/>
                <a:gd name="T14" fmla="*/ 80 w 497"/>
                <a:gd name="T15" fmla="*/ 248 h 382"/>
                <a:gd name="T16" fmla="*/ 487 w 497"/>
                <a:gd name="T17" fmla="*/ 124 h 382"/>
                <a:gd name="T18" fmla="*/ 487 w 497"/>
                <a:gd name="T19" fmla="*/ 124 h 382"/>
                <a:gd name="T20" fmla="*/ 274 w 497"/>
                <a:gd name="T21" fmla="*/ 9 h 382"/>
                <a:gd name="T22" fmla="*/ 221 w 497"/>
                <a:gd name="T23" fmla="*/ 9 h 382"/>
                <a:gd name="T24" fmla="*/ 9 w 497"/>
                <a:gd name="T25" fmla="*/ 124 h 382"/>
                <a:gd name="T26" fmla="*/ 9 w 497"/>
                <a:gd name="T27" fmla="*/ 160 h 382"/>
                <a:gd name="T28" fmla="*/ 221 w 497"/>
                <a:gd name="T29" fmla="*/ 275 h 382"/>
                <a:gd name="T30" fmla="*/ 274 w 497"/>
                <a:gd name="T31" fmla="*/ 275 h 382"/>
                <a:gd name="T32" fmla="*/ 408 w 497"/>
                <a:gd name="T33" fmla="*/ 195 h 382"/>
                <a:gd name="T34" fmla="*/ 266 w 497"/>
                <a:gd name="T35" fmla="*/ 160 h 382"/>
                <a:gd name="T36" fmla="*/ 248 w 497"/>
                <a:gd name="T37" fmla="*/ 168 h 382"/>
                <a:gd name="T38" fmla="*/ 203 w 497"/>
                <a:gd name="T39" fmla="*/ 133 h 382"/>
                <a:gd name="T40" fmla="*/ 248 w 497"/>
                <a:gd name="T41" fmla="*/ 107 h 382"/>
                <a:gd name="T42" fmla="*/ 293 w 497"/>
                <a:gd name="T43" fmla="*/ 124 h 382"/>
                <a:gd name="T44" fmla="*/ 443 w 497"/>
                <a:gd name="T45" fmla="*/ 177 h 382"/>
                <a:gd name="T46" fmla="*/ 487 w 497"/>
                <a:gd name="T47" fmla="*/ 160 h 382"/>
                <a:gd name="T48" fmla="*/ 487 w 497"/>
                <a:gd name="T49" fmla="*/ 124 h 382"/>
                <a:gd name="T50" fmla="*/ 425 w 497"/>
                <a:gd name="T51" fmla="*/ 346 h 382"/>
                <a:gd name="T52" fmla="*/ 425 w 497"/>
                <a:gd name="T53" fmla="*/ 346 h 382"/>
                <a:gd name="T54" fmla="*/ 461 w 497"/>
                <a:gd name="T55" fmla="*/ 337 h 382"/>
                <a:gd name="T56" fmla="*/ 443 w 497"/>
                <a:gd name="T57" fmla="*/ 177 h 382"/>
                <a:gd name="T58" fmla="*/ 408 w 497"/>
                <a:gd name="T59" fmla="*/ 195 h 382"/>
                <a:gd name="T60" fmla="*/ 425 w 497"/>
                <a:gd name="T61" fmla="*/ 346 h 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97" h="382">
                  <a:moveTo>
                    <a:pt x="80" y="248"/>
                  </a:moveTo>
                  <a:lnTo>
                    <a:pt x="80" y="248"/>
                  </a:lnTo>
                  <a:cubicBezTo>
                    <a:pt x="97" y="293"/>
                    <a:pt x="106" y="311"/>
                    <a:pt x="159" y="328"/>
                  </a:cubicBezTo>
                  <a:cubicBezTo>
                    <a:pt x="203" y="355"/>
                    <a:pt x="230" y="381"/>
                    <a:pt x="248" y="381"/>
                  </a:cubicBezTo>
                  <a:cubicBezTo>
                    <a:pt x="266" y="381"/>
                    <a:pt x="293" y="355"/>
                    <a:pt x="337" y="337"/>
                  </a:cubicBezTo>
                  <a:cubicBezTo>
                    <a:pt x="390" y="311"/>
                    <a:pt x="372" y="311"/>
                    <a:pt x="390" y="258"/>
                  </a:cubicBezTo>
                  <a:cubicBezTo>
                    <a:pt x="248" y="328"/>
                    <a:pt x="248" y="328"/>
                    <a:pt x="248" y="328"/>
                  </a:cubicBezTo>
                  <a:lnTo>
                    <a:pt x="80" y="248"/>
                  </a:lnTo>
                  <a:close/>
                  <a:moveTo>
                    <a:pt x="487" y="124"/>
                  </a:moveTo>
                  <a:lnTo>
                    <a:pt x="487" y="124"/>
                  </a:lnTo>
                  <a:cubicBezTo>
                    <a:pt x="274" y="9"/>
                    <a:pt x="274" y="9"/>
                    <a:pt x="274" y="9"/>
                  </a:cubicBezTo>
                  <a:cubicBezTo>
                    <a:pt x="266" y="0"/>
                    <a:pt x="239" y="0"/>
                    <a:pt x="221" y="9"/>
                  </a:cubicBezTo>
                  <a:cubicBezTo>
                    <a:pt x="9" y="124"/>
                    <a:pt x="9" y="124"/>
                    <a:pt x="9" y="124"/>
                  </a:cubicBezTo>
                  <a:cubicBezTo>
                    <a:pt x="0" y="133"/>
                    <a:pt x="0" y="142"/>
                    <a:pt x="9" y="160"/>
                  </a:cubicBezTo>
                  <a:cubicBezTo>
                    <a:pt x="221" y="275"/>
                    <a:pt x="221" y="275"/>
                    <a:pt x="221" y="275"/>
                  </a:cubicBezTo>
                  <a:cubicBezTo>
                    <a:pt x="239" y="284"/>
                    <a:pt x="266" y="284"/>
                    <a:pt x="274" y="275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266" y="160"/>
                    <a:pt x="266" y="160"/>
                    <a:pt x="266" y="160"/>
                  </a:cubicBezTo>
                  <a:cubicBezTo>
                    <a:pt x="257" y="160"/>
                    <a:pt x="257" y="168"/>
                    <a:pt x="248" y="168"/>
                  </a:cubicBezTo>
                  <a:cubicBezTo>
                    <a:pt x="221" y="168"/>
                    <a:pt x="203" y="151"/>
                    <a:pt x="203" y="133"/>
                  </a:cubicBezTo>
                  <a:cubicBezTo>
                    <a:pt x="203" y="124"/>
                    <a:pt x="221" y="107"/>
                    <a:pt x="248" y="107"/>
                  </a:cubicBezTo>
                  <a:cubicBezTo>
                    <a:pt x="266" y="107"/>
                    <a:pt x="284" y="115"/>
                    <a:pt x="293" y="124"/>
                  </a:cubicBezTo>
                  <a:cubicBezTo>
                    <a:pt x="443" y="177"/>
                    <a:pt x="443" y="177"/>
                    <a:pt x="443" y="177"/>
                  </a:cubicBezTo>
                  <a:cubicBezTo>
                    <a:pt x="487" y="160"/>
                    <a:pt x="487" y="160"/>
                    <a:pt x="487" y="160"/>
                  </a:cubicBezTo>
                  <a:cubicBezTo>
                    <a:pt x="496" y="142"/>
                    <a:pt x="496" y="133"/>
                    <a:pt x="487" y="124"/>
                  </a:cubicBezTo>
                  <a:close/>
                  <a:moveTo>
                    <a:pt x="425" y="346"/>
                  </a:moveTo>
                  <a:lnTo>
                    <a:pt x="425" y="346"/>
                  </a:lnTo>
                  <a:cubicBezTo>
                    <a:pt x="416" y="355"/>
                    <a:pt x="452" y="364"/>
                    <a:pt x="461" y="337"/>
                  </a:cubicBezTo>
                  <a:cubicBezTo>
                    <a:pt x="469" y="213"/>
                    <a:pt x="443" y="177"/>
                    <a:pt x="443" y="177"/>
                  </a:cubicBezTo>
                  <a:cubicBezTo>
                    <a:pt x="408" y="195"/>
                    <a:pt x="408" y="195"/>
                    <a:pt x="408" y="195"/>
                  </a:cubicBezTo>
                  <a:cubicBezTo>
                    <a:pt x="408" y="195"/>
                    <a:pt x="443" y="222"/>
                    <a:pt x="425" y="34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12" tIns="22856" rIns="45712" bIns="22856" anchor="ctr"/>
            <a:lstStyle/>
            <a:p>
              <a:pPr>
                <a:defRPr/>
              </a:pPr>
              <a:endParaRPr lang="en-US" sz="90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690709" y="4948291"/>
            <a:ext cx="309030" cy="309030"/>
            <a:chOff x="3785450" y="3161055"/>
            <a:chExt cx="504762" cy="504762"/>
          </a:xfrm>
        </p:grpSpPr>
        <p:sp>
          <p:nvSpPr>
            <p:cNvPr id="11" name="椭圆 10"/>
            <p:cNvSpPr/>
            <p:nvPr/>
          </p:nvSpPr>
          <p:spPr>
            <a:xfrm>
              <a:off x="3785450" y="3161055"/>
              <a:ext cx="504762" cy="504762"/>
            </a:xfrm>
            <a:prstGeom prst="ellipse">
              <a:avLst/>
            </a:prstGeom>
            <a:solidFill>
              <a:srgbClr val="517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96"/>
            <p:cNvSpPr>
              <a:spLocks noChangeArrowheads="1"/>
            </p:cNvSpPr>
            <p:nvPr/>
          </p:nvSpPr>
          <p:spPr bwMode="auto">
            <a:xfrm>
              <a:off x="3892876" y="3261557"/>
              <a:ext cx="289909" cy="279400"/>
            </a:xfrm>
            <a:custGeom>
              <a:avLst/>
              <a:gdLst>
                <a:gd name="T0" fmla="*/ 78442719 w 602"/>
                <a:gd name="T1" fmla="*/ 71923702 h 580"/>
                <a:gd name="T2" fmla="*/ 78442719 w 602"/>
                <a:gd name="T3" fmla="*/ 71923702 h 580"/>
                <a:gd name="T4" fmla="*/ 78442719 w 602"/>
                <a:gd name="T5" fmla="*/ 71923702 h 580"/>
                <a:gd name="T6" fmla="*/ 74657633 w 602"/>
                <a:gd name="T7" fmla="*/ 75578543 h 580"/>
                <a:gd name="T8" fmla="*/ 3654665 w 602"/>
                <a:gd name="T9" fmla="*/ 75578543 h 580"/>
                <a:gd name="T10" fmla="*/ 0 w 602"/>
                <a:gd name="T11" fmla="*/ 71923702 h 580"/>
                <a:gd name="T12" fmla="*/ 0 w 602"/>
                <a:gd name="T13" fmla="*/ 71923702 h 580"/>
                <a:gd name="T14" fmla="*/ 0 w 602"/>
                <a:gd name="T15" fmla="*/ 71923702 h 580"/>
                <a:gd name="T16" fmla="*/ 10180751 w 602"/>
                <a:gd name="T17" fmla="*/ 53518347 h 580"/>
                <a:gd name="T18" fmla="*/ 21274806 w 602"/>
                <a:gd name="T19" fmla="*/ 49733080 h 580"/>
                <a:gd name="T20" fmla="*/ 30411109 w 602"/>
                <a:gd name="T21" fmla="*/ 46077877 h 580"/>
                <a:gd name="T22" fmla="*/ 30411109 w 602"/>
                <a:gd name="T23" fmla="*/ 38637768 h 580"/>
                <a:gd name="T24" fmla="*/ 26756804 w 602"/>
                <a:gd name="T25" fmla="*/ 29500304 h 580"/>
                <a:gd name="T26" fmla="*/ 24929472 w 602"/>
                <a:gd name="T27" fmla="*/ 25845463 h 580"/>
                <a:gd name="T28" fmla="*/ 25843138 w 602"/>
                <a:gd name="T29" fmla="*/ 19318704 h 580"/>
                <a:gd name="T30" fmla="*/ 24929472 w 602"/>
                <a:gd name="T31" fmla="*/ 12009021 h 580"/>
                <a:gd name="T32" fmla="*/ 39678193 w 602"/>
                <a:gd name="T33" fmla="*/ 0 h 580"/>
                <a:gd name="T34" fmla="*/ 53513248 w 602"/>
                <a:gd name="T35" fmla="*/ 12009021 h 580"/>
                <a:gd name="T36" fmla="*/ 52599581 w 602"/>
                <a:gd name="T37" fmla="*/ 19318704 h 580"/>
                <a:gd name="T38" fmla="*/ 54426914 w 602"/>
                <a:gd name="T39" fmla="*/ 25845463 h 580"/>
                <a:gd name="T40" fmla="*/ 51685915 w 602"/>
                <a:gd name="T41" fmla="*/ 29500304 h 580"/>
                <a:gd name="T42" fmla="*/ 48031249 w 602"/>
                <a:gd name="T43" fmla="*/ 38637768 h 580"/>
                <a:gd name="T44" fmla="*/ 48031249 w 602"/>
                <a:gd name="T45" fmla="*/ 46077877 h 580"/>
                <a:gd name="T46" fmla="*/ 57167913 w 602"/>
                <a:gd name="T47" fmla="*/ 49733080 h 580"/>
                <a:gd name="T48" fmla="*/ 69175635 w 602"/>
                <a:gd name="T49" fmla="*/ 53518347 h 580"/>
                <a:gd name="T50" fmla="*/ 78442719 w 602"/>
                <a:gd name="T51" fmla="*/ 71923702 h 5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602" h="580">
                  <a:moveTo>
                    <a:pt x="601" y="551"/>
                  </a:moveTo>
                  <a:lnTo>
                    <a:pt x="601" y="551"/>
                  </a:lnTo>
                  <a:cubicBezTo>
                    <a:pt x="601" y="572"/>
                    <a:pt x="594" y="579"/>
                    <a:pt x="572" y="579"/>
                  </a:cubicBezTo>
                  <a:cubicBezTo>
                    <a:pt x="28" y="579"/>
                    <a:pt x="28" y="579"/>
                    <a:pt x="28" y="579"/>
                  </a:cubicBezTo>
                  <a:cubicBezTo>
                    <a:pt x="14" y="579"/>
                    <a:pt x="0" y="572"/>
                    <a:pt x="0" y="551"/>
                  </a:cubicBezTo>
                  <a:cubicBezTo>
                    <a:pt x="0" y="551"/>
                    <a:pt x="0" y="452"/>
                    <a:pt x="78" y="410"/>
                  </a:cubicBezTo>
                  <a:cubicBezTo>
                    <a:pt x="120" y="388"/>
                    <a:pt x="106" y="410"/>
                    <a:pt x="163" y="381"/>
                  </a:cubicBezTo>
                  <a:cubicBezTo>
                    <a:pt x="219" y="360"/>
                    <a:pt x="233" y="353"/>
                    <a:pt x="233" y="353"/>
                  </a:cubicBezTo>
                  <a:cubicBezTo>
                    <a:pt x="233" y="296"/>
                    <a:pt x="233" y="296"/>
                    <a:pt x="233" y="296"/>
                  </a:cubicBezTo>
                  <a:cubicBezTo>
                    <a:pt x="233" y="296"/>
                    <a:pt x="212" y="275"/>
                    <a:pt x="205" y="226"/>
                  </a:cubicBezTo>
                  <a:cubicBezTo>
                    <a:pt x="191" y="233"/>
                    <a:pt x="191" y="212"/>
                    <a:pt x="191" y="198"/>
                  </a:cubicBezTo>
                  <a:cubicBezTo>
                    <a:pt x="191" y="183"/>
                    <a:pt x="184" y="148"/>
                    <a:pt x="198" y="148"/>
                  </a:cubicBezTo>
                  <a:cubicBezTo>
                    <a:pt x="191" y="127"/>
                    <a:pt x="191" y="99"/>
                    <a:pt x="191" y="92"/>
                  </a:cubicBezTo>
                  <a:cubicBezTo>
                    <a:pt x="198" y="49"/>
                    <a:pt x="240" y="0"/>
                    <a:pt x="304" y="0"/>
                  </a:cubicBezTo>
                  <a:cubicBezTo>
                    <a:pt x="375" y="0"/>
                    <a:pt x="410" y="49"/>
                    <a:pt x="410" y="92"/>
                  </a:cubicBezTo>
                  <a:cubicBezTo>
                    <a:pt x="410" y="99"/>
                    <a:pt x="410" y="127"/>
                    <a:pt x="403" y="148"/>
                  </a:cubicBezTo>
                  <a:cubicBezTo>
                    <a:pt x="424" y="148"/>
                    <a:pt x="417" y="183"/>
                    <a:pt x="417" y="198"/>
                  </a:cubicBezTo>
                  <a:cubicBezTo>
                    <a:pt x="417" y="212"/>
                    <a:pt x="410" y="233"/>
                    <a:pt x="396" y="226"/>
                  </a:cubicBezTo>
                  <a:cubicBezTo>
                    <a:pt x="389" y="275"/>
                    <a:pt x="368" y="296"/>
                    <a:pt x="368" y="296"/>
                  </a:cubicBezTo>
                  <a:cubicBezTo>
                    <a:pt x="368" y="353"/>
                    <a:pt x="368" y="353"/>
                    <a:pt x="368" y="353"/>
                  </a:cubicBezTo>
                  <a:cubicBezTo>
                    <a:pt x="368" y="353"/>
                    <a:pt x="382" y="360"/>
                    <a:pt x="438" y="381"/>
                  </a:cubicBezTo>
                  <a:cubicBezTo>
                    <a:pt x="502" y="410"/>
                    <a:pt x="481" y="388"/>
                    <a:pt x="530" y="410"/>
                  </a:cubicBezTo>
                  <a:cubicBezTo>
                    <a:pt x="601" y="452"/>
                    <a:pt x="601" y="551"/>
                    <a:pt x="601" y="55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00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316266" y="4948291"/>
            <a:ext cx="309030" cy="309030"/>
            <a:chOff x="6389502" y="5571667"/>
            <a:chExt cx="309030" cy="309030"/>
          </a:xfrm>
        </p:grpSpPr>
        <p:sp>
          <p:nvSpPr>
            <p:cNvPr id="16" name="椭圆 15"/>
            <p:cNvSpPr/>
            <p:nvPr/>
          </p:nvSpPr>
          <p:spPr>
            <a:xfrm>
              <a:off x="6389502" y="5571667"/>
              <a:ext cx="309030" cy="309030"/>
            </a:xfrm>
            <a:prstGeom prst="ellipse">
              <a:avLst/>
            </a:prstGeom>
            <a:solidFill>
              <a:srgbClr val="517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8" name="Freeform 45"/>
            <p:cNvSpPr>
              <a:spLocks noChangeArrowheads="1"/>
            </p:cNvSpPr>
            <p:nvPr/>
          </p:nvSpPr>
          <p:spPr bwMode="auto">
            <a:xfrm>
              <a:off x="6455779" y="5631258"/>
              <a:ext cx="176475" cy="174932"/>
            </a:xfrm>
            <a:custGeom>
              <a:avLst/>
              <a:gdLst>
                <a:gd name="T0" fmla="*/ 354 w 391"/>
                <a:gd name="T1" fmla="*/ 35 h 391"/>
                <a:gd name="T2" fmla="*/ 354 w 391"/>
                <a:gd name="T3" fmla="*/ 35 h 391"/>
                <a:gd name="T4" fmla="*/ 292 w 391"/>
                <a:gd name="T5" fmla="*/ 0 h 391"/>
                <a:gd name="T6" fmla="*/ 169 w 391"/>
                <a:gd name="T7" fmla="*/ 133 h 391"/>
                <a:gd name="T8" fmla="*/ 26 w 391"/>
                <a:gd name="T9" fmla="*/ 275 h 391"/>
                <a:gd name="T10" fmla="*/ 0 w 391"/>
                <a:gd name="T11" fmla="*/ 390 h 391"/>
                <a:gd name="T12" fmla="*/ 116 w 391"/>
                <a:gd name="T13" fmla="*/ 363 h 391"/>
                <a:gd name="T14" fmla="*/ 266 w 391"/>
                <a:gd name="T15" fmla="*/ 222 h 391"/>
                <a:gd name="T16" fmla="*/ 390 w 391"/>
                <a:gd name="T17" fmla="*/ 97 h 391"/>
                <a:gd name="T18" fmla="*/ 354 w 391"/>
                <a:gd name="T19" fmla="*/ 35 h 391"/>
                <a:gd name="T20" fmla="*/ 116 w 391"/>
                <a:gd name="T21" fmla="*/ 354 h 391"/>
                <a:gd name="T22" fmla="*/ 116 w 391"/>
                <a:gd name="T23" fmla="*/ 354 h 391"/>
                <a:gd name="T24" fmla="*/ 71 w 391"/>
                <a:gd name="T25" fmla="*/ 363 h 391"/>
                <a:gd name="T26" fmla="*/ 54 w 391"/>
                <a:gd name="T27" fmla="*/ 337 h 391"/>
                <a:gd name="T28" fmla="*/ 35 w 391"/>
                <a:gd name="T29" fmla="*/ 319 h 391"/>
                <a:gd name="T30" fmla="*/ 44 w 391"/>
                <a:gd name="T31" fmla="*/ 284 h 391"/>
                <a:gd name="T32" fmla="*/ 54 w 391"/>
                <a:gd name="T33" fmla="*/ 266 h 391"/>
                <a:gd name="T34" fmla="*/ 98 w 391"/>
                <a:gd name="T35" fmla="*/ 292 h 391"/>
                <a:gd name="T36" fmla="*/ 124 w 391"/>
                <a:gd name="T37" fmla="*/ 337 h 391"/>
                <a:gd name="T38" fmla="*/ 116 w 391"/>
                <a:gd name="T39" fmla="*/ 354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91" h="391">
                  <a:moveTo>
                    <a:pt x="354" y="35"/>
                  </a:moveTo>
                  <a:lnTo>
                    <a:pt x="354" y="35"/>
                  </a:lnTo>
                  <a:cubicBezTo>
                    <a:pt x="319" y="0"/>
                    <a:pt x="292" y="0"/>
                    <a:pt x="292" y="0"/>
                  </a:cubicBezTo>
                  <a:cubicBezTo>
                    <a:pt x="169" y="133"/>
                    <a:pt x="169" y="133"/>
                    <a:pt x="169" y="133"/>
                  </a:cubicBezTo>
                  <a:cubicBezTo>
                    <a:pt x="26" y="275"/>
                    <a:pt x="26" y="275"/>
                    <a:pt x="26" y="275"/>
                  </a:cubicBezTo>
                  <a:cubicBezTo>
                    <a:pt x="0" y="390"/>
                    <a:pt x="0" y="390"/>
                    <a:pt x="0" y="390"/>
                  </a:cubicBezTo>
                  <a:cubicBezTo>
                    <a:pt x="116" y="363"/>
                    <a:pt x="116" y="363"/>
                    <a:pt x="116" y="363"/>
                  </a:cubicBezTo>
                  <a:cubicBezTo>
                    <a:pt x="266" y="222"/>
                    <a:pt x="266" y="222"/>
                    <a:pt x="266" y="222"/>
                  </a:cubicBezTo>
                  <a:cubicBezTo>
                    <a:pt x="390" y="97"/>
                    <a:pt x="390" y="97"/>
                    <a:pt x="390" y="97"/>
                  </a:cubicBezTo>
                  <a:cubicBezTo>
                    <a:pt x="390" y="97"/>
                    <a:pt x="390" y="71"/>
                    <a:pt x="354" y="35"/>
                  </a:cubicBezTo>
                  <a:close/>
                  <a:moveTo>
                    <a:pt x="116" y="354"/>
                  </a:moveTo>
                  <a:lnTo>
                    <a:pt x="116" y="354"/>
                  </a:lnTo>
                  <a:cubicBezTo>
                    <a:pt x="71" y="363"/>
                    <a:pt x="71" y="363"/>
                    <a:pt x="71" y="363"/>
                  </a:cubicBezTo>
                  <a:cubicBezTo>
                    <a:pt x="71" y="354"/>
                    <a:pt x="63" y="346"/>
                    <a:pt x="54" y="337"/>
                  </a:cubicBezTo>
                  <a:cubicBezTo>
                    <a:pt x="44" y="328"/>
                    <a:pt x="35" y="328"/>
                    <a:pt x="35" y="319"/>
                  </a:cubicBezTo>
                  <a:cubicBezTo>
                    <a:pt x="44" y="284"/>
                    <a:pt x="44" y="284"/>
                    <a:pt x="44" y="284"/>
                  </a:cubicBezTo>
                  <a:cubicBezTo>
                    <a:pt x="54" y="266"/>
                    <a:pt x="54" y="266"/>
                    <a:pt x="54" y="266"/>
                  </a:cubicBezTo>
                  <a:cubicBezTo>
                    <a:pt x="54" y="266"/>
                    <a:pt x="71" y="266"/>
                    <a:pt x="98" y="292"/>
                  </a:cubicBezTo>
                  <a:cubicBezTo>
                    <a:pt x="124" y="319"/>
                    <a:pt x="124" y="337"/>
                    <a:pt x="124" y="337"/>
                  </a:cubicBezTo>
                  <a:lnTo>
                    <a:pt x="116" y="3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45712" tIns="22856" rIns="45712" bIns="22856" anchor="ctr"/>
            <a:lstStyle/>
            <a:p>
              <a:pPr algn="ctr">
                <a:defRPr/>
              </a:pPr>
              <a:endParaRPr lang="en-US" sz="90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TextBox 10"/>
          <p:cNvSpPr txBox="1"/>
          <p:nvPr/>
        </p:nvSpPr>
        <p:spPr>
          <a:xfrm>
            <a:off x="6625296" y="4902751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答辩人：金明俊</a:t>
            </a:r>
          </a:p>
        </p:txBody>
      </p:sp>
      <p:sp>
        <p:nvSpPr>
          <p:cNvPr id="21" name="TextBox 11"/>
          <p:cNvSpPr txBox="1"/>
          <p:nvPr/>
        </p:nvSpPr>
        <p:spPr>
          <a:xfrm>
            <a:off x="3972169" y="490275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指导老师：金国哲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5F9F87B-D424-D551-4569-8A885743C236}"/>
              </a:ext>
            </a:extLst>
          </p:cNvPr>
          <p:cNvSpPr/>
          <p:nvPr/>
        </p:nvSpPr>
        <p:spPr>
          <a:xfrm>
            <a:off x="3079802" y="4285429"/>
            <a:ext cx="6032396" cy="461651"/>
          </a:xfrm>
          <a:prstGeom prst="rect">
            <a:avLst/>
          </a:prstGeom>
        </p:spPr>
        <p:txBody>
          <a:bodyPr wrap="none" lIns="91428" tIns="45713" rIns="91428" bIns="45713">
            <a:spAutoFit/>
          </a:bodyPr>
          <a:lstStyle/>
          <a:p>
            <a:pPr algn="ctr"/>
            <a:r>
              <a:rPr lang="zh-CN" altLang="en-US" sz="24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延边大学  工学院  </a:t>
            </a:r>
            <a:r>
              <a:rPr lang="en-US" altLang="zh-CN" sz="24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2022</a:t>
            </a:r>
            <a:r>
              <a:rPr lang="zh-CN" altLang="en-US" sz="24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级计算机科学与技术</a:t>
            </a:r>
          </a:p>
        </p:txBody>
      </p:sp>
    </p:spTree>
    <p:extLst>
      <p:ext uri="{BB962C8B-B14F-4D97-AF65-F5344CB8AC3E}">
        <p14:creationId xmlns:p14="http://schemas.microsoft.com/office/powerpoint/2010/main" val="389706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281934" y="2392156"/>
            <a:ext cx="8910066" cy="2083451"/>
            <a:chOff x="3281934" y="2392156"/>
            <a:chExt cx="8910066" cy="2083451"/>
          </a:xfrm>
        </p:grpSpPr>
        <p:sp>
          <p:nvSpPr>
            <p:cNvPr id="4" name="椭圆 3"/>
            <p:cNvSpPr/>
            <p:nvPr/>
          </p:nvSpPr>
          <p:spPr>
            <a:xfrm>
              <a:off x="3281934" y="2392156"/>
              <a:ext cx="2001012" cy="2077974"/>
            </a:xfrm>
            <a:prstGeom prst="ellipse">
              <a:avLst/>
            </a:prstGeom>
            <a:solidFill>
              <a:srgbClr val="517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251960" y="2397633"/>
              <a:ext cx="7940040" cy="2077974"/>
            </a:xfrm>
            <a:prstGeom prst="rect">
              <a:avLst/>
            </a:prstGeom>
            <a:solidFill>
              <a:srgbClr val="517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735280" y="2544697"/>
            <a:ext cx="1783846" cy="1783846"/>
            <a:chOff x="5735754" y="1140916"/>
            <a:chExt cx="720495" cy="720495"/>
          </a:xfrm>
        </p:grpSpPr>
        <p:sp>
          <p:nvSpPr>
            <p:cNvPr id="7" name="椭圆 6"/>
            <p:cNvSpPr/>
            <p:nvPr/>
          </p:nvSpPr>
          <p:spPr>
            <a:xfrm>
              <a:off x="5735754" y="1140916"/>
              <a:ext cx="720495" cy="720495"/>
            </a:xfrm>
            <a:prstGeom prst="ellipse">
              <a:avLst/>
            </a:prstGeom>
            <a:solidFill>
              <a:srgbClr val="D4A8A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Freeform 42"/>
            <p:cNvSpPr>
              <a:spLocks noEditPoints="1"/>
            </p:cNvSpPr>
            <p:nvPr/>
          </p:nvSpPr>
          <p:spPr bwMode="auto">
            <a:xfrm>
              <a:off x="5894624" y="1311296"/>
              <a:ext cx="402752" cy="394719"/>
            </a:xfrm>
            <a:custGeom>
              <a:avLst/>
              <a:gdLst>
                <a:gd name="T0" fmla="*/ 25 w 596"/>
                <a:gd name="T1" fmla="*/ 345 h 583"/>
                <a:gd name="T2" fmla="*/ 25 w 596"/>
                <a:gd name="T3" fmla="*/ 62 h 583"/>
                <a:gd name="T4" fmla="*/ 61 w 596"/>
                <a:gd name="T5" fmla="*/ 26 h 583"/>
                <a:gd name="T6" fmla="*/ 534 w 596"/>
                <a:gd name="T7" fmla="*/ 26 h 583"/>
                <a:gd name="T8" fmla="*/ 570 w 596"/>
                <a:gd name="T9" fmla="*/ 62 h 583"/>
                <a:gd name="T10" fmla="*/ 570 w 596"/>
                <a:gd name="T11" fmla="*/ 345 h 583"/>
                <a:gd name="T12" fmla="*/ 534 w 596"/>
                <a:gd name="T13" fmla="*/ 381 h 583"/>
                <a:gd name="T14" fmla="*/ 61 w 596"/>
                <a:gd name="T15" fmla="*/ 381 h 583"/>
                <a:gd name="T16" fmla="*/ 25 w 596"/>
                <a:gd name="T17" fmla="*/ 345 h 583"/>
                <a:gd name="T18" fmla="*/ 534 w 596"/>
                <a:gd name="T19" fmla="*/ 406 h 583"/>
                <a:gd name="T20" fmla="*/ 596 w 596"/>
                <a:gd name="T21" fmla="*/ 345 h 583"/>
                <a:gd name="T22" fmla="*/ 596 w 596"/>
                <a:gd name="T23" fmla="*/ 62 h 583"/>
                <a:gd name="T24" fmla="*/ 534 w 596"/>
                <a:gd name="T25" fmla="*/ 0 h 583"/>
                <a:gd name="T26" fmla="*/ 61 w 596"/>
                <a:gd name="T27" fmla="*/ 0 h 583"/>
                <a:gd name="T28" fmla="*/ 0 w 596"/>
                <a:gd name="T29" fmla="*/ 62 h 583"/>
                <a:gd name="T30" fmla="*/ 0 w 596"/>
                <a:gd name="T31" fmla="*/ 345 h 583"/>
                <a:gd name="T32" fmla="*/ 61 w 596"/>
                <a:gd name="T33" fmla="*/ 406 h 583"/>
                <a:gd name="T34" fmla="*/ 245 w 596"/>
                <a:gd name="T35" fmla="*/ 406 h 583"/>
                <a:gd name="T36" fmla="*/ 245 w 596"/>
                <a:gd name="T37" fmla="*/ 462 h 583"/>
                <a:gd name="T38" fmla="*/ 61 w 596"/>
                <a:gd name="T39" fmla="*/ 462 h 583"/>
                <a:gd name="T40" fmla="*/ 0 w 596"/>
                <a:gd name="T41" fmla="*/ 524 h 583"/>
                <a:gd name="T42" fmla="*/ 0 w 596"/>
                <a:gd name="T43" fmla="*/ 570 h 583"/>
                <a:gd name="T44" fmla="*/ 12 w 596"/>
                <a:gd name="T45" fmla="*/ 583 h 583"/>
                <a:gd name="T46" fmla="*/ 583 w 596"/>
                <a:gd name="T47" fmla="*/ 583 h 583"/>
                <a:gd name="T48" fmla="*/ 596 w 596"/>
                <a:gd name="T49" fmla="*/ 570 h 583"/>
                <a:gd name="T50" fmla="*/ 596 w 596"/>
                <a:gd name="T51" fmla="*/ 524 h 583"/>
                <a:gd name="T52" fmla="*/ 534 w 596"/>
                <a:gd name="T53" fmla="*/ 462 h 583"/>
                <a:gd name="T54" fmla="*/ 351 w 596"/>
                <a:gd name="T55" fmla="*/ 462 h 583"/>
                <a:gd name="T56" fmla="*/ 351 w 596"/>
                <a:gd name="T57" fmla="*/ 406 h 583"/>
                <a:gd name="T58" fmla="*/ 534 w 596"/>
                <a:gd name="T59" fmla="*/ 406 h 583"/>
                <a:gd name="T60" fmla="*/ 544 w 596"/>
                <a:gd name="T61" fmla="*/ 345 h 583"/>
                <a:gd name="T62" fmla="*/ 544 w 596"/>
                <a:gd name="T63" fmla="*/ 62 h 583"/>
                <a:gd name="T64" fmla="*/ 534 w 596"/>
                <a:gd name="T65" fmla="*/ 52 h 583"/>
                <a:gd name="T66" fmla="*/ 61 w 596"/>
                <a:gd name="T67" fmla="*/ 52 h 583"/>
                <a:gd name="T68" fmla="*/ 51 w 596"/>
                <a:gd name="T69" fmla="*/ 62 h 583"/>
                <a:gd name="T70" fmla="*/ 51 w 596"/>
                <a:gd name="T71" fmla="*/ 345 h 583"/>
                <a:gd name="T72" fmla="*/ 61 w 596"/>
                <a:gd name="T73" fmla="*/ 355 h 583"/>
                <a:gd name="T74" fmla="*/ 534 w 596"/>
                <a:gd name="T75" fmla="*/ 355 h 583"/>
                <a:gd name="T76" fmla="*/ 544 w 596"/>
                <a:gd name="T77" fmla="*/ 345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6" h="583">
                  <a:moveTo>
                    <a:pt x="25" y="345"/>
                  </a:moveTo>
                  <a:lnTo>
                    <a:pt x="25" y="62"/>
                  </a:lnTo>
                  <a:cubicBezTo>
                    <a:pt x="25" y="42"/>
                    <a:pt x="41" y="26"/>
                    <a:pt x="61" y="26"/>
                  </a:cubicBezTo>
                  <a:lnTo>
                    <a:pt x="534" y="26"/>
                  </a:lnTo>
                  <a:cubicBezTo>
                    <a:pt x="554" y="26"/>
                    <a:pt x="570" y="42"/>
                    <a:pt x="570" y="62"/>
                  </a:cubicBezTo>
                  <a:lnTo>
                    <a:pt x="570" y="345"/>
                  </a:lnTo>
                  <a:cubicBezTo>
                    <a:pt x="570" y="365"/>
                    <a:pt x="554" y="381"/>
                    <a:pt x="534" y="381"/>
                  </a:cubicBezTo>
                  <a:lnTo>
                    <a:pt x="61" y="381"/>
                  </a:lnTo>
                  <a:cubicBezTo>
                    <a:pt x="41" y="381"/>
                    <a:pt x="25" y="365"/>
                    <a:pt x="25" y="345"/>
                  </a:cubicBezTo>
                  <a:close/>
                  <a:moveTo>
                    <a:pt x="534" y="406"/>
                  </a:moveTo>
                  <a:cubicBezTo>
                    <a:pt x="568" y="406"/>
                    <a:pt x="596" y="379"/>
                    <a:pt x="596" y="345"/>
                  </a:cubicBezTo>
                  <a:lnTo>
                    <a:pt x="596" y="62"/>
                  </a:lnTo>
                  <a:cubicBezTo>
                    <a:pt x="596" y="28"/>
                    <a:pt x="568" y="0"/>
                    <a:pt x="534" y="0"/>
                  </a:cubicBezTo>
                  <a:lnTo>
                    <a:pt x="61" y="0"/>
                  </a:lnTo>
                  <a:cubicBezTo>
                    <a:pt x="27" y="0"/>
                    <a:pt x="0" y="28"/>
                    <a:pt x="0" y="62"/>
                  </a:cubicBezTo>
                  <a:lnTo>
                    <a:pt x="0" y="345"/>
                  </a:lnTo>
                  <a:cubicBezTo>
                    <a:pt x="0" y="379"/>
                    <a:pt x="27" y="406"/>
                    <a:pt x="61" y="406"/>
                  </a:cubicBezTo>
                  <a:lnTo>
                    <a:pt x="245" y="406"/>
                  </a:lnTo>
                  <a:lnTo>
                    <a:pt x="245" y="462"/>
                  </a:lnTo>
                  <a:lnTo>
                    <a:pt x="61" y="462"/>
                  </a:lnTo>
                  <a:cubicBezTo>
                    <a:pt x="27" y="462"/>
                    <a:pt x="0" y="490"/>
                    <a:pt x="0" y="524"/>
                  </a:cubicBezTo>
                  <a:lnTo>
                    <a:pt x="0" y="570"/>
                  </a:lnTo>
                  <a:cubicBezTo>
                    <a:pt x="0" y="577"/>
                    <a:pt x="5" y="583"/>
                    <a:pt x="12" y="583"/>
                  </a:cubicBezTo>
                  <a:lnTo>
                    <a:pt x="583" y="583"/>
                  </a:lnTo>
                  <a:cubicBezTo>
                    <a:pt x="590" y="583"/>
                    <a:pt x="596" y="577"/>
                    <a:pt x="596" y="570"/>
                  </a:cubicBezTo>
                  <a:lnTo>
                    <a:pt x="596" y="524"/>
                  </a:lnTo>
                  <a:cubicBezTo>
                    <a:pt x="596" y="490"/>
                    <a:pt x="568" y="462"/>
                    <a:pt x="534" y="462"/>
                  </a:cubicBezTo>
                  <a:lnTo>
                    <a:pt x="351" y="462"/>
                  </a:lnTo>
                  <a:lnTo>
                    <a:pt x="351" y="406"/>
                  </a:lnTo>
                  <a:lnTo>
                    <a:pt x="534" y="406"/>
                  </a:lnTo>
                  <a:close/>
                  <a:moveTo>
                    <a:pt x="544" y="345"/>
                  </a:moveTo>
                  <a:lnTo>
                    <a:pt x="544" y="62"/>
                  </a:lnTo>
                  <a:cubicBezTo>
                    <a:pt x="544" y="56"/>
                    <a:pt x="540" y="52"/>
                    <a:pt x="534" y="52"/>
                  </a:cubicBezTo>
                  <a:lnTo>
                    <a:pt x="61" y="52"/>
                  </a:lnTo>
                  <a:cubicBezTo>
                    <a:pt x="56" y="52"/>
                    <a:pt x="51" y="56"/>
                    <a:pt x="51" y="62"/>
                  </a:cubicBezTo>
                  <a:lnTo>
                    <a:pt x="51" y="345"/>
                  </a:lnTo>
                  <a:cubicBezTo>
                    <a:pt x="51" y="350"/>
                    <a:pt x="56" y="355"/>
                    <a:pt x="61" y="355"/>
                  </a:cubicBezTo>
                  <a:lnTo>
                    <a:pt x="534" y="355"/>
                  </a:lnTo>
                  <a:cubicBezTo>
                    <a:pt x="540" y="355"/>
                    <a:pt x="544" y="350"/>
                    <a:pt x="544" y="34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0" tIns="45700" rIns="91400" bIns="4570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文本框 9"/>
          <p:cNvSpPr txBox="1"/>
          <p:nvPr/>
        </p:nvSpPr>
        <p:spPr>
          <a:xfrm>
            <a:off x="5676286" y="3943804"/>
            <a:ext cx="374837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R O J E C T  A N D  B R I E F  E X P L A N A T I O N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ea typeface="微软雅黑" pitchFamily="34" charset="-122"/>
            </a:endParaRPr>
          </a:p>
        </p:txBody>
      </p:sp>
      <p:sp>
        <p:nvSpPr>
          <p:cNvPr id="13" name="TextBox 31"/>
          <p:cNvSpPr txBox="1"/>
          <p:nvPr/>
        </p:nvSpPr>
        <p:spPr>
          <a:xfrm>
            <a:off x="5642458" y="2423500"/>
            <a:ext cx="188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第一部分</a:t>
            </a:r>
          </a:p>
        </p:txBody>
      </p:sp>
      <p:sp>
        <p:nvSpPr>
          <p:cNvPr id="16" name="TextBox 31">
            <a:extLst>
              <a:ext uri="{FF2B5EF4-FFF2-40B4-BE49-F238E27FC236}">
                <a16:creationId xmlns:a16="http://schemas.microsoft.com/office/drawing/2014/main" id="{68A0F31F-9D1A-4A3B-BF18-8B1BDD91B031}"/>
              </a:ext>
            </a:extLst>
          </p:cNvPr>
          <p:cNvSpPr txBox="1"/>
          <p:nvPr/>
        </p:nvSpPr>
        <p:spPr>
          <a:xfrm>
            <a:off x="5642458" y="3011892"/>
            <a:ext cx="5289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项目与简单说明</a:t>
            </a:r>
          </a:p>
        </p:txBody>
      </p:sp>
    </p:spTree>
    <p:extLst>
      <p:ext uri="{BB962C8B-B14F-4D97-AF65-F5344CB8AC3E}">
        <p14:creationId xmlns:p14="http://schemas.microsoft.com/office/powerpoint/2010/main" val="381579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86AECF1-68B2-70FD-8046-5D92DA8E85AE}"/>
              </a:ext>
            </a:extLst>
          </p:cNvPr>
          <p:cNvSpPr/>
          <p:nvPr/>
        </p:nvSpPr>
        <p:spPr>
          <a:xfrm>
            <a:off x="1531748" y="1143128"/>
            <a:ext cx="9065704" cy="5344758"/>
          </a:xfrm>
          <a:prstGeom prst="rect">
            <a:avLst/>
          </a:prstGeom>
          <a:solidFill>
            <a:srgbClr val="517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35977" y="269114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项目与简单说明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2C6375B-4B9D-4F1C-9915-C97336D70512}"/>
              </a:ext>
            </a:extLst>
          </p:cNvPr>
          <p:cNvGrpSpPr/>
          <p:nvPr/>
        </p:nvGrpSpPr>
        <p:grpSpPr>
          <a:xfrm>
            <a:off x="4559860" y="5779782"/>
            <a:ext cx="3072280" cy="663143"/>
            <a:chOff x="6582017" y="3665408"/>
            <a:chExt cx="4242446" cy="915720"/>
          </a:xfrm>
        </p:grpSpPr>
        <p:sp>
          <p:nvSpPr>
            <p:cNvPr id="9" name="Oval 16">
              <a:extLst>
                <a:ext uri="{FF2B5EF4-FFF2-40B4-BE49-F238E27FC236}">
                  <a16:creationId xmlns:a16="http://schemas.microsoft.com/office/drawing/2014/main" id="{9ABBBB57-E484-425C-9FCE-C73E29E6F036}"/>
                </a:ext>
              </a:extLst>
            </p:cNvPr>
            <p:cNvSpPr/>
            <p:nvPr/>
          </p:nvSpPr>
          <p:spPr>
            <a:xfrm>
              <a:off x="6582017" y="3665408"/>
              <a:ext cx="915720" cy="915720"/>
            </a:xfrm>
            <a:prstGeom prst="ellipse">
              <a:avLst/>
            </a:prstGeom>
            <a:solidFill>
              <a:srgbClr val="D4A8A7"/>
            </a:solidFill>
            <a:ln w="38100">
              <a:solidFill>
                <a:srgbClr val="F4F1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735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0" name="Oval 17">
              <a:extLst>
                <a:ext uri="{FF2B5EF4-FFF2-40B4-BE49-F238E27FC236}">
                  <a16:creationId xmlns:a16="http://schemas.microsoft.com/office/drawing/2014/main" id="{3FEA3E89-4588-460E-9C64-EDB475BD20B1}"/>
                </a:ext>
              </a:extLst>
            </p:cNvPr>
            <p:cNvSpPr/>
            <p:nvPr/>
          </p:nvSpPr>
          <p:spPr>
            <a:xfrm>
              <a:off x="7690926" y="3665408"/>
              <a:ext cx="915720" cy="91572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4F1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21920"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735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1" name="Oval 18">
              <a:extLst>
                <a:ext uri="{FF2B5EF4-FFF2-40B4-BE49-F238E27FC236}">
                  <a16:creationId xmlns:a16="http://schemas.microsoft.com/office/drawing/2014/main" id="{AAE7AF8E-3DBC-4364-87EA-11CC44B58744}"/>
                </a:ext>
              </a:extLst>
            </p:cNvPr>
            <p:cNvSpPr/>
            <p:nvPr/>
          </p:nvSpPr>
          <p:spPr>
            <a:xfrm>
              <a:off x="8799835" y="3665408"/>
              <a:ext cx="915720" cy="915720"/>
            </a:xfrm>
            <a:prstGeom prst="ellipse">
              <a:avLst/>
            </a:prstGeom>
            <a:solidFill>
              <a:srgbClr val="D4A8A7"/>
            </a:solidFill>
            <a:ln w="38100">
              <a:solidFill>
                <a:srgbClr val="F4F1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735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2" name="Oval 19">
              <a:extLst>
                <a:ext uri="{FF2B5EF4-FFF2-40B4-BE49-F238E27FC236}">
                  <a16:creationId xmlns:a16="http://schemas.microsoft.com/office/drawing/2014/main" id="{49925784-789D-426E-9988-061533A6E271}"/>
                </a:ext>
              </a:extLst>
            </p:cNvPr>
            <p:cNvSpPr/>
            <p:nvPr/>
          </p:nvSpPr>
          <p:spPr>
            <a:xfrm>
              <a:off x="9908743" y="3665408"/>
              <a:ext cx="915720" cy="915720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rgbClr val="F4F1E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0960" tIns="0" rIns="0"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32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01C7D2DB-3567-49DE-9FB0-C1E7C78DE4CB}"/>
                </a:ext>
              </a:extLst>
            </p:cNvPr>
            <p:cNvGrpSpPr/>
            <p:nvPr/>
          </p:nvGrpSpPr>
          <p:grpSpPr>
            <a:xfrm>
              <a:off x="10162646" y="3843470"/>
              <a:ext cx="420983" cy="481351"/>
              <a:chOff x="2767503" y="6351130"/>
              <a:chExt cx="356636" cy="407777"/>
            </a:xfrm>
            <a:solidFill>
              <a:srgbClr val="F4F1EC"/>
            </a:solidFill>
          </p:grpSpPr>
          <p:sp>
            <p:nvSpPr>
              <p:cNvPr id="24" name="Freeform 19">
                <a:extLst>
                  <a:ext uri="{FF2B5EF4-FFF2-40B4-BE49-F238E27FC236}">
                    <a16:creationId xmlns:a16="http://schemas.microsoft.com/office/drawing/2014/main" id="{E7E41AFC-032A-4B8D-A54D-792DB731208B}"/>
                  </a:ext>
                </a:extLst>
              </p:cNvPr>
              <p:cNvSpPr/>
              <p:nvPr/>
            </p:nvSpPr>
            <p:spPr>
              <a:xfrm>
                <a:off x="2767503" y="6351130"/>
                <a:ext cx="356636" cy="4077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900" y="5906"/>
                    </a:moveTo>
                    <a:cubicBezTo>
                      <a:pt x="18707" y="5737"/>
                      <a:pt x="18707" y="5737"/>
                      <a:pt x="18707" y="5737"/>
                    </a:cubicBezTo>
                    <a:cubicBezTo>
                      <a:pt x="19864" y="4894"/>
                      <a:pt x="19864" y="4894"/>
                      <a:pt x="19864" y="4894"/>
                    </a:cubicBezTo>
                    <a:cubicBezTo>
                      <a:pt x="20057" y="4725"/>
                      <a:pt x="20057" y="4556"/>
                      <a:pt x="19864" y="4387"/>
                    </a:cubicBezTo>
                    <a:cubicBezTo>
                      <a:pt x="19671" y="4219"/>
                      <a:pt x="19286" y="4219"/>
                      <a:pt x="19286" y="4387"/>
                    </a:cubicBezTo>
                    <a:cubicBezTo>
                      <a:pt x="18129" y="5231"/>
                      <a:pt x="18129" y="5231"/>
                      <a:pt x="18129" y="5231"/>
                    </a:cubicBezTo>
                    <a:cubicBezTo>
                      <a:pt x="17936" y="5062"/>
                      <a:pt x="17936" y="5062"/>
                      <a:pt x="17936" y="5062"/>
                    </a:cubicBezTo>
                    <a:cubicBezTo>
                      <a:pt x="16200" y="3712"/>
                      <a:pt x="13886" y="2869"/>
                      <a:pt x="11571" y="2700"/>
                    </a:cubicBezTo>
                    <a:cubicBezTo>
                      <a:pt x="11186" y="2700"/>
                      <a:pt x="11186" y="2700"/>
                      <a:pt x="11186" y="2700"/>
                    </a:cubicBezTo>
                    <a:cubicBezTo>
                      <a:pt x="11186" y="844"/>
                      <a:pt x="11186" y="844"/>
                      <a:pt x="11186" y="844"/>
                    </a:cubicBezTo>
                    <a:cubicBezTo>
                      <a:pt x="12150" y="844"/>
                      <a:pt x="12150" y="844"/>
                      <a:pt x="12150" y="844"/>
                    </a:cubicBezTo>
                    <a:cubicBezTo>
                      <a:pt x="12536" y="844"/>
                      <a:pt x="12729" y="675"/>
                      <a:pt x="12729" y="506"/>
                    </a:cubicBezTo>
                    <a:cubicBezTo>
                      <a:pt x="12729" y="169"/>
                      <a:pt x="12536" y="0"/>
                      <a:pt x="12150" y="0"/>
                    </a:cubicBezTo>
                    <a:cubicBezTo>
                      <a:pt x="9450" y="0"/>
                      <a:pt x="9450" y="0"/>
                      <a:pt x="9450" y="0"/>
                    </a:cubicBezTo>
                    <a:cubicBezTo>
                      <a:pt x="9064" y="0"/>
                      <a:pt x="8871" y="169"/>
                      <a:pt x="8871" y="506"/>
                    </a:cubicBezTo>
                    <a:cubicBezTo>
                      <a:pt x="8871" y="675"/>
                      <a:pt x="9064" y="844"/>
                      <a:pt x="9450" y="844"/>
                    </a:cubicBezTo>
                    <a:cubicBezTo>
                      <a:pt x="10414" y="844"/>
                      <a:pt x="10414" y="844"/>
                      <a:pt x="10414" y="844"/>
                    </a:cubicBezTo>
                    <a:cubicBezTo>
                      <a:pt x="10414" y="2700"/>
                      <a:pt x="10414" y="2700"/>
                      <a:pt x="10414" y="2700"/>
                    </a:cubicBezTo>
                    <a:cubicBezTo>
                      <a:pt x="10029" y="2700"/>
                      <a:pt x="10029" y="2700"/>
                      <a:pt x="10029" y="2700"/>
                    </a:cubicBezTo>
                    <a:cubicBezTo>
                      <a:pt x="4436" y="3037"/>
                      <a:pt x="0" y="7256"/>
                      <a:pt x="0" y="12150"/>
                    </a:cubicBezTo>
                    <a:cubicBezTo>
                      <a:pt x="0" y="17381"/>
                      <a:pt x="4821" y="21600"/>
                      <a:pt x="10800" y="21600"/>
                    </a:cubicBezTo>
                    <a:cubicBezTo>
                      <a:pt x="16779" y="21600"/>
                      <a:pt x="21600" y="17381"/>
                      <a:pt x="21600" y="12150"/>
                    </a:cubicBezTo>
                    <a:cubicBezTo>
                      <a:pt x="21600" y="9956"/>
                      <a:pt x="20636" y="7762"/>
                      <a:pt x="18900" y="5906"/>
                    </a:cubicBezTo>
                    <a:close/>
                    <a:moveTo>
                      <a:pt x="17743" y="18394"/>
                    </a:moveTo>
                    <a:cubicBezTo>
                      <a:pt x="16971" y="19238"/>
                      <a:pt x="15814" y="19744"/>
                      <a:pt x="14657" y="20250"/>
                    </a:cubicBezTo>
                    <a:cubicBezTo>
                      <a:pt x="13500" y="20756"/>
                      <a:pt x="12150" y="20925"/>
                      <a:pt x="10800" y="20925"/>
                    </a:cubicBezTo>
                    <a:cubicBezTo>
                      <a:pt x="9450" y="20925"/>
                      <a:pt x="8100" y="20756"/>
                      <a:pt x="6943" y="20250"/>
                    </a:cubicBezTo>
                    <a:cubicBezTo>
                      <a:pt x="5786" y="19744"/>
                      <a:pt x="4629" y="19238"/>
                      <a:pt x="3857" y="18394"/>
                    </a:cubicBezTo>
                    <a:cubicBezTo>
                      <a:pt x="2893" y="17550"/>
                      <a:pt x="2121" y="16706"/>
                      <a:pt x="1543" y="15525"/>
                    </a:cubicBezTo>
                    <a:cubicBezTo>
                      <a:pt x="1157" y="14513"/>
                      <a:pt x="771" y="13331"/>
                      <a:pt x="771" y="12150"/>
                    </a:cubicBezTo>
                    <a:cubicBezTo>
                      <a:pt x="771" y="10969"/>
                      <a:pt x="1157" y="9956"/>
                      <a:pt x="1543" y="8775"/>
                    </a:cubicBezTo>
                    <a:cubicBezTo>
                      <a:pt x="2121" y="7762"/>
                      <a:pt x="2893" y="6919"/>
                      <a:pt x="3857" y="6075"/>
                    </a:cubicBezTo>
                    <a:cubicBezTo>
                      <a:pt x="4629" y="5231"/>
                      <a:pt x="5786" y="4556"/>
                      <a:pt x="6943" y="4219"/>
                    </a:cubicBezTo>
                    <a:cubicBezTo>
                      <a:pt x="9450" y="3206"/>
                      <a:pt x="12150" y="3206"/>
                      <a:pt x="14657" y="4219"/>
                    </a:cubicBezTo>
                    <a:cubicBezTo>
                      <a:pt x="15814" y="4556"/>
                      <a:pt x="16971" y="5231"/>
                      <a:pt x="17743" y="6075"/>
                    </a:cubicBezTo>
                    <a:cubicBezTo>
                      <a:pt x="18707" y="6919"/>
                      <a:pt x="19479" y="7762"/>
                      <a:pt x="20057" y="8775"/>
                    </a:cubicBezTo>
                    <a:cubicBezTo>
                      <a:pt x="20443" y="9956"/>
                      <a:pt x="20829" y="10969"/>
                      <a:pt x="20829" y="12150"/>
                    </a:cubicBezTo>
                    <a:cubicBezTo>
                      <a:pt x="20829" y="13331"/>
                      <a:pt x="20443" y="14513"/>
                      <a:pt x="20057" y="15525"/>
                    </a:cubicBezTo>
                    <a:cubicBezTo>
                      <a:pt x="19479" y="16706"/>
                      <a:pt x="18707" y="17550"/>
                      <a:pt x="17743" y="18394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>
                  <a:solidFill>
                    <a:srgbClr val="F4F1EC"/>
                  </a:solidFill>
                </a:endParaRPr>
              </a:p>
            </p:txBody>
          </p:sp>
          <p:sp>
            <p:nvSpPr>
              <p:cNvPr id="25" name="Freeform 20">
                <a:extLst>
                  <a:ext uri="{FF2B5EF4-FFF2-40B4-BE49-F238E27FC236}">
                    <a16:creationId xmlns:a16="http://schemas.microsoft.com/office/drawing/2014/main" id="{C045F22F-BC92-4129-AFD5-CCB90B8A555C}"/>
                  </a:ext>
                </a:extLst>
              </p:cNvPr>
              <p:cNvSpPr/>
              <p:nvPr/>
            </p:nvSpPr>
            <p:spPr>
              <a:xfrm>
                <a:off x="2914194" y="6462831"/>
                <a:ext cx="63253" cy="1493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040" y="12868"/>
                    </a:moveTo>
                    <a:cubicBezTo>
                      <a:pt x="12960" y="12868"/>
                      <a:pt x="12960" y="12868"/>
                      <a:pt x="12960" y="12868"/>
                    </a:cubicBezTo>
                    <a:cubicBezTo>
                      <a:pt x="12960" y="919"/>
                      <a:pt x="12960" y="919"/>
                      <a:pt x="12960" y="919"/>
                    </a:cubicBezTo>
                    <a:cubicBezTo>
                      <a:pt x="12960" y="460"/>
                      <a:pt x="11880" y="0"/>
                      <a:pt x="10800" y="0"/>
                    </a:cubicBezTo>
                    <a:cubicBezTo>
                      <a:pt x="9720" y="0"/>
                      <a:pt x="8640" y="460"/>
                      <a:pt x="8640" y="919"/>
                    </a:cubicBezTo>
                    <a:cubicBezTo>
                      <a:pt x="8640" y="12868"/>
                      <a:pt x="8640" y="12868"/>
                      <a:pt x="8640" y="12868"/>
                    </a:cubicBezTo>
                    <a:cubicBezTo>
                      <a:pt x="7560" y="12868"/>
                      <a:pt x="7560" y="12868"/>
                      <a:pt x="7560" y="12868"/>
                    </a:cubicBezTo>
                    <a:cubicBezTo>
                      <a:pt x="3240" y="13787"/>
                      <a:pt x="0" y="15166"/>
                      <a:pt x="0" y="17004"/>
                    </a:cubicBezTo>
                    <a:cubicBezTo>
                      <a:pt x="0" y="19762"/>
                      <a:pt x="5400" y="21600"/>
                      <a:pt x="10800" y="21600"/>
                    </a:cubicBezTo>
                    <a:cubicBezTo>
                      <a:pt x="16200" y="21600"/>
                      <a:pt x="21600" y="19762"/>
                      <a:pt x="21600" y="17004"/>
                    </a:cubicBezTo>
                    <a:cubicBezTo>
                      <a:pt x="21600" y="15166"/>
                      <a:pt x="18360" y="13787"/>
                      <a:pt x="14040" y="12868"/>
                    </a:cubicBezTo>
                    <a:close/>
                    <a:moveTo>
                      <a:pt x="10800" y="19302"/>
                    </a:moveTo>
                    <a:cubicBezTo>
                      <a:pt x="7560" y="19302"/>
                      <a:pt x="5400" y="18383"/>
                      <a:pt x="5400" y="17004"/>
                    </a:cubicBezTo>
                    <a:cubicBezTo>
                      <a:pt x="5400" y="16085"/>
                      <a:pt x="7560" y="14706"/>
                      <a:pt x="10800" y="14706"/>
                    </a:cubicBezTo>
                    <a:cubicBezTo>
                      <a:pt x="10800" y="14706"/>
                      <a:pt x="10800" y="14706"/>
                      <a:pt x="10800" y="14706"/>
                    </a:cubicBezTo>
                    <a:cubicBezTo>
                      <a:pt x="14040" y="14706"/>
                      <a:pt x="16200" y="16085"/>
                      <a:pt x="16200" y="17004"/>
                    </a:cubicBezTo>
                    <a:cubicBezTo>
                      <a:pt x="16200" y="18383"/>
                      <a:pt x="14040" y="19302"/>
                      <a:pt x="10800" y="19302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>
                  <a:solidFill>
                    <a:srgbClr val="F4F1EC"/>
                  </a:solidFill>
                </a:endParaRP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3CD6F711-0551-47BA-B4B2-5A61C16F1403}"/>
                </a:ext>
              </a:extLst>
            </p:cNvPr>
            <p:cNvGrpSpPr/>
            <p:nvPr/>
          </p:nvGrpSpPr>
          <p:grpSpPr>
            <a:xfrm>
              <a:off x="9015468" y="3906321"/>
              <a:ext cx="481350" cy="363794"/>
              <a:chOff x="10075168" y="5586718"/>
              <a:chExt cx="407776" cy="308188"/>
            </a:xfrm>
            <a:solidFill>
              <a:srgbClr val="F4F1EC"/>
            </a:solidFill>
          </p:grpSpPr>
          <p:sp>
            <p:nvSpPr>
              <p:cNvPr id="19" name="Freeform 26">
                <a:extLst>
                  <a:ext uri="{FF2B5EF4-FFF2-40B4-BE49-F238E27FC236}">
                    <a16:creationId xmlns:a16="http://schemas.microsoft.com/office/drawing/2014/main" id="{B04B84BF-4719-422F-BAFD-1A71D7A9DFCD}"/>
                  </a:ext>
                </a:extLst>
              </p:cNvPr>
              <p:cNvSpPr/>
              <p:nvPr/>
            </p:nvSpPr>
            <p:spPr>
              <a:xfrm>
                <a:off x="10256850" y="5668812"/>
                <a:ext cx="178991" cy="1789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16971" y="21600"/>
                      <a:pt x="21600" y="16971"/>
                      <a:pt x="21600" y="10800"/>
                    </a:cubicBezTo>
                    <a:cubicBezTo>
                      <a:pt x="21600" y="5014"/>
                      <a:pt x="16971" y="0"/>
                      <a:pt x="10800" y="0"/>
                    </a:cubicBezTo>
                    <a:cubicBezTo>
                      <a:pt x="4629" y="0"/>
                      <a:pt x="0" y="5014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lose/>
                    <a:moveTo>
                      <a:pt x="4243" y="4243"/>
                    </a:moveTo>
                    <a:cubicBezTo>
                      <a:pt x="6171" y="2700"/>
                      <a:pt x="8486" y="1929"/>
                      <a:pt x="10800" y="1929"/>
                    </a:cubicBezTo>
                    <a:cubicBezTo>
                      <a:pt x="13114" y="1929"/>
                      <a:pt x="15429" y="2700"/>
                      <a:pt x="17357" y="4243"/>
                    </a:cubicBezTo>
                    <a:cubicBezTo>
                      <a:pt x="18900" y="6171"/>
                      <a:pt x="20057" y="8486"/>
                      <a:pt x="20057" y="10800"/>
                    </a:cubicBezTo>
                    <a:cubicBezTo>
                      <a:pt x="20057" y="13500"/>
                      <a:pt x="18900" y="15429"/>
                      <a:pt x="17357" y="17357"/>
                    </a:cubicBezTo>
                    <a:cubicBezTo>
                      <a:pt x="15429" y="18900"/>
                      <a:pt x="13114" y="20057"/>
                      <a:pt x="10800" y="20057"/>
                    </a:cubicBezTo>
                    <a:cubicBezTo>
                      <a:pt x="8486" y="20057"/>
                      <a:pt x="6171" y="18900"/>
                      <a:pt x="4243" y="17357"/>
                    </a:cubicBezTo>
                    <a:cubicBezTo>
                      <a:pt x="2700" y="15429"/>
                      <a:pt x="1543" y="13500"/>
                      <a:pt x="1543" y="10800"/>
                    </a:cubicBezTo>
                    <a:cubicBezTo>
                      <a:pt x="1543" y="8486"/>
                      <a:pt x="2700" y="6171"/>
                      <a:pt x="4243" y="4243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>
                  <a:solidFill>
                    <a:srgbClr val="F4F1EC"/>
                  </a:solidFill>
                </a:endParaRPr>
              </a:p>
            </p:txBody>
          </p:sp>
          <p:sp>
            <p:nvSpPr>
              <p:cNvPr id="21" name="Freeform 27">
                <a:extLst>
                  <a:ext uri="{FF2B5EF4-FFF2-40B4-BE49-F238E27FC236}">
                    <a16:creationId xmlns:a16="http://schemas.microsoft.com/office/drawing/2014/main" id="{7C4C3C10-ABC4-45C9-BC40-7967B05BAA3F}"/>
                  </a:ext>
                </a:extLst>
              </p:cNvPr>
              <p:cNvSpPr/>
              <p:nvPr/>
            </p:nvSpPr>
            <p:spPr>
              <a:xfrm>
                <a:off x="10314719" y="5729373"/>
                <a:ext cx="63253" cy="6056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1600"/>
                    </a:moveTo>
                    <a:cubicBezTo>
                      <a:pt x="16200" y="21600"/>
                      <a:pt x="21600" y="17053"/>
                      <a:pt x="21600" y="10232"/>
                    </a:cubicBezTo>
                    <a:cubicBezTo>
                      <a:pt x="21600" y="4547"/>
                      <a:pt x="16200" y="0"/>
                      <a:pt x="10800" y="0"/>
                    </a:cubicBezTo>
                    <a:cubicBezTo>
                      <a:pt x="5400" y="0"/>
                      <a:pt x="0" y="4547"/>
                      <a:pt x="0" y="10232"/>
                    </a:cubicBezTo>
                    <a:cubicBezTo>
                      <a:pt x="0" y="17053"/>
                      <a:pt x="5400" y="21600"/>
                      <a:pt x="10800" y="21600"/>
                    </a:cubicBezTo>
                    <a:close/>
                    <a:moveTo>
                      <a:pt x="10800" y="4547"/>
                    </a:moveTo>
                    <a:cubicBezTo>
                      <a:pt x="14040" y="4547"/>
                      <a:pt x="16200" y="6821"/>
                      <a:pt x="16200" y="10232"/>
                    </a:cubicBezTo>
                    <a:cubicBezTo>
                      <a:pt x="16200" y="13642"/>
                      <a:pt x="14040" y="15916"/>
                      <a:pt x="10800" y="15916"/>
                    </a:cubicBezTo>
                    <a:cubicBezTo>
                      <a:pt x="7560" y="15916"/>
                      <a:pt x="5400" y="13642"/>
                      <a:pt x="5400" y="10232"/>
                    </a:cubicBezTo>
                    <a:cubicBezTo>
                      <a:pt x="5400" y="6821"/>
                      <a:pt x="7560" y="4547"/>
                      <a:pt x="10800" y="4547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>
                  <a:solidFill>
                    <a:srgbClr val="F4F1EC"/>
                  </a:solidFill>
                </a:endParaRPr>
              </a:p>
            </p:txBody>
          </p:sp>
          <p:sp>
            <p:nvSpPr>
              <p:cNvPr id="22" name="Freeform 28">
                <a:extLst>
                  <a:ext uri="{FF2B5EF4-FFF2-40B4-BE49-F238E27FC236}">
                    <a16:creationId xmlns:a16="http://schemas.microsoft.com/office/drawing/2014/main" id="{1AB1A632-9413-4C85-8A8F-A6D9A7B27A01}"/>
                  </a:ext>
                </a:extLst>
              </p:cNvPr>
              <p:cNvSpPr/>
              <p:nvPr/>
            </p:nvSpPr>
            <p:spPr>
              <a:xfrm>
                <a:off x="10123616" y="5691691"/>
                <a:ext cx="86131" cy="16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9200" y="0"/>
                    </a:moveTo>
                    <a:cubicBezTo>
                      <a:pt x="1600" y="0"/>
                      <a:pt x="1600" y="0"/>
                      <a:pt x="1600" y="0"/>
                    </a:cubicBezTo>
                    <a:cubicBezTo>
                      <a:pt x="800" y="0"/>
                      <a:pt x="0" y="4320"/>
                      <a:pt x="0" y="12960"/>
                    </a:cubicBezTo>
                    <a:cubicBezTo>
                      <a:pt x="0" y="17280"/>
                      <a:pt x="800" y="21600"/>
                      <a:pt x="1600" y="21600"/>
                    </a:cubicBezTo>
                    <a:cubicBezTo>
                      <a:pt x="19200" y="21600"/>
                      <a:pt x="19200" y="21600"/>
                      <a:pt x="19200" y="21600"/>
                    </a:cubicBezTo>
                    <a:cubicBezTo>
                      <a:pt x="20800" y="21600"/>
                      <a:pt x="21600" y="17280"/>
                      <a:pt x="21600" y="12960"/>
                    </a:cubicBezTo>
                    <a:cubicBezTo>
                      <a:pt x="21600" y="4320"/>
                      <a:pt x="20800" y="0"/>
                      <a:pt x="1920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>
                  <a:solidFill>
                    <a:srgbClr val="F4F1EC"/>
                  </a:solidFill>
                </a:endParaRPr>
              </a:p>
            </p:txBody>
          </p:sp>
          <p:sp>
            <p:nvSpPr>
              <p:cNvPr id="23" name="Freeform 29">
                <a:extLst>
                  <a:ext uri="{FF2B5EF4-FFF2-40B4-BE49-F238E27FC236}">
                    <a16:creationId xmlns:a16="http://schemas.microsoft.com/office/drawing/2014/main" id="{AE287C3A-03FA-4A0D-B9FE-FD5E6E46CCFF}"/>
                  </a:ext>
                </a:extLst>
              </p:cNvPr>
              <p:cNvSpPr/>
              <p:nvPr/>
            </p:nvSpPr>
            <p:spPr>
              <a:xfrm>
                <a:off x="10075168" y="5586718"/>
                <a:ext cx="407776" cy="3081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88" y="2449"/>
                    </a:moveTo>
                    <a:cubicBezTo>
                      <a:pt x="8269" y="2449"/>
                      <a:pt x="8269" y="2449"/>
                      <a:pt x="8269" y="2449"/>
                    </a:cubicBezTo>
                    <a:cubicBezTo>
                      <a:pt x="8269" y="1336"/>
                      <a:pt x="8269" y="1336"/>
                      <a:pt x="8269" y="1336"/>
                    </a:cubicBezTo>
                    <a:cubicBezTo>
                      <a:pt x="8269" y="668"/>
                      <a:pt x="7762" y="0"/>
                      <a:pt x="7256" y="0"/>
                    </a:cubicBezTo>
                    <a:cubicBezTo>
                      <a:pt x="3544" y="0"/>
                      <a:pt x="3544" y="0"/>
                      <a:pt x="3544" y="0"/>
                    </a:cubicBezTo>
                    <a:cubicBezTo>
                      <a:pt x="3037" y="0"/>
                      <a:pt x="2531" y="668"/>
                      <a:pt x="2531" y="1336"/>
                    </a:cubicBezTo>
                    <a:cubicBezTo>
                      <a:pt x="2531" y="2449"/>
                      <a:pt x="2531" y="2449"/>
                      <a:pt x="2531" y="2449"/>
                    </a:cubicBezTo>
                    <a:cubicBezTo>
                      <a:pt x="1012" y="2449"/>
                      <a:pt x="1012" y="2449"/>
                      <a:pt x="1012" y="2449"/>
                    </a:cubicBezTo>
                    <a:cubicBezTo>
                      <a:pt x="506" y="2449"/>
                      <a:pt x="0" y="3118"/>
                      <a:pt x="0" y="3786"/>
                    </a:cubicBezTo>
                    <a:cubicBezTo>
                      <a:pt x="0" y="20264"/>
                      <a:pt x="0" y="20264"/>
                      <a:pt x="0" y="20264"/>
                    </a:cubicBezTo>
                    <a:cubicBezTo>
                      <a:pt x="0" y="21155"/>
                      <a:pt x="506" y="21600"/>
                      <a:pt x="1012" y="21600"/>
                    </a:cubicBezTo>
                    <a:cubicBezTo>
                      <a:pt x="20588" y="21600"/>
                      <a:pt x="20588" y="21600"/>
                      <a:pt x="20588" y="21600"/>
                    </a:cubicBezTo>
                    <a:cubicBezTo>
                      <a:pt x="21094" y="21600"/>
                      <a:pt x="21600" y="21155"/>
                      <a:pt x="21600" y="20264"/>
                    </a:cubicBezTo>
                    <a:cubicBezTo>
                      <a:pt x="21600" y="3786"/>
                      <a:pt x="21600" y="3786"/>
                      <a:pt x="21600" y="3786"/>
                    </a:cubicBezTo>
                    <a:cubicBezTo>
                      <a:pt x="21600" y="3118"/>
                      <a:pt x="21094" y="2449"/>
                      <a:pt x="20588" y="2449"/>
                    </a:cubicBezTo>
                    <a:close/>
                    <a:moveTo>
                      <a:pt x="20756" y="20709"/>
                    </a:moveTo>
                    <a:cubicBezTo>
                      <a:pt x="844" y="20709"/>
                      <a:pt x="844" y="20709"/>
                      <a:pt x="844" y="20709"/>
                    </a:cubicBezTo>
                    <a:cubicBezTo>
                      <a:pt x="844" y="3563"/>
                      <a:pt x="844" y="3563"/>
                      <a:pt x="844" y="3563"/>
                    </a:cubicBezTo>
                    <a:cubicBezTo>
                      <a:pt x="3206" y="3563"/>
                      <a:pt x="3206" y="3563"/>
                      <a:pt x="3206" y="3563"/>
                    </a:cubicBezTo>
                    <a:cubicBezTo>
                      <a:pt x="3206" y="891"/>
                      <a:pt x="3206" y="891"/>
                      <a:pt x="3206" y="891"/>
                    </a:cubicBezTo>
                    <a:cubicBezTo>
                      <a:pt x="7425" y="891"/>
                      <a:pt x="7425" y="891"/>
                      <a:pt x="7425" y="891"/>
                    </a:cubicBezTo>
                    <a:cubicBezTo>
                      <a:pt x="7425" y="3563"/>
                      <a:pt x="7425" y="3563"/>
                      <a:pt x="7425" y="3563"/>
                    </a:cubicBezTo>
                    <a:cubicBezTo>
                      <a:pt x="20756" y="3563"/>
                      <a:pt x="20756" y="3563"/>
                      <a:pt x="20756" y="3563"/>
                    </a:cubicBezTo>
                    <a:lnTo>
                      <a:pt x="20756" y="20709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>
                  <a:solidFill>
                    <a:srgbClr val="F4F1EC"/>
                  </a:solidFill>
                </a:endParaRPr>
              </a:p>
            </p:txBody>
          </p:sp>
        </p:grpSp>
        <p:sp>
          <p:nvSpPr>
            <p:cNvPr id="15" name="Freeform 111">
              <a:extLst>
                <a:ext uri="{FF2B5EF4-FFF2-40B4-BE49-F238E27FC236}">
                  <a16:creationId xmlns:a16="http://schemas.microsoft.com/office/drawing/2014/main" id="{DBB68B59-F3FC-4E67-B29C-3D140BE80C9E}"/>
                </a:ext>
              </a:extLst>
            </p:cNvPr>
            <p:cNvSpPr/>
            <p:nvPr/>
          </p:nvSpPr>
          <p:spPr>
            <a:xfrm>
              <a:off x="6810769" y="3868084"/>
              <a:ext cx="480362" cy="479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4" h="21600" extrusionOk="0">
                  <a:moveTo>
                    <a:pt x="20612" y="7931"/>
                  </a:moveTo>
                  <a:cubicBezTo>
                    <a:pt x="19794" y="5231"/>
                    <a:pt x="18158" y="2869"/>
                    <a:pt x="15703" y="1519"/>
                  </a:cubicBezTo>
                  <a:cubicBezTo>
                    <a:pt x="14067" y="506"/>
                    <a:pt x="12267" y="0"/>
                    <a:pt x="10467" y="0"/>
                  </a:cubicBezTo>
                  <a:cubicBezTo>
                    <a:pt x="6703" y="0"/>
                    <a:pt x="3267" y="2025"/>
                    <a:pt x="1467" y="5400"/>
                  </a:cubicBezTo>
                  <a:cubicBezTo>
                    <a:pt x="-6" y="7931"/>
                    <a:pt x="-333" y="10800"/>
                    <a:pt x="322" y="13669"/>
                  </a:cubicBezTo>
                  <a:cubicBezTo>
                    <a:pt x="1140" y="16369"/>
                    <a:pt x="2776" y="18731"/>
                    <a:pt x="5231" y="20081"/>
                  </a:cubicBezTo>
                  <a:cubicBezTo>
                    <a:pt x="6867" y="21094"/>
                    <a:pt x="8667" y="21600"/>
                    <a:pt x="10467" y="21600"/>
                  </a:cubicBezTo>
                  <a:cubicBezTo>
                    <a:pt x="14231" y="21600"/>
                    <a:pt x="17667" y="19575"/>
                    <a:pt x="19467" y="16200"/>
                  </a:cubicBezTo>
                  <a:cubicBezTo>
                    <a:pt x="20940" y="13669"/>
                    <a:pt x="21267" y="10800"/>
                    <a:pt x="20612" y="7931"/>
                  </a:cubicBezTo>
                  <a:close/>
                  <a:moveTo>
                    <a:pt x="20122" y="9281"/>
                  </a:moveTo>
                  <a:cubicBezTo>
                    <a:pt x="20122" y="9787"/>
                    <a:pt x="20122" y="10294"/>
                    <a:pt x="20122" y="10969"/>
                  </a:cubicBezTo>
                  <a:cubicBezTo>
                    <a:pt x="20122" y="10969"/>
                    <a:pt x="20122" y="10969"/>
                    <a:pt x="20122" y="10969"/>
                  </a:cubicBezTo>
                  <a:cubicBezTo>
                    <a:pt x="17012" y="14175"/>
                    <a:pt x="17012" y="14175"/>
                    <a:pt x="17012" y="14175"/>
                  </a:cubicBezTo>
                  <a:cubicBezTo>
                    <a:pt x="15540" y="13331"/>
                    <a:pt x="15540" y="13331"/>
                    <a:pt x="15540" y="13331"/>
                  </a:cubicBezTo>
                  <a:cubicBezTo>
                    <a:pt x="19958" y="8775"/>
                    <a:pt x="19958" y="8775"/>
                    <a:pt x="19958" y="8775"/>
                  </a:cubicBezTo>
                  <a:lnTo>
                    <a:pt x="20122" y="9281"/>
                  </a:lnTo>
                  <a:close/>
                  <a:moveTo>
                    <a:pt x="19303" y="6412"/>
                  </a:moveTo>
                  <a:cubicBezTo>
                    <a:pt x="19467" y="6919"/>
                    <a:pt x="19631" y="7256"/>
                    <a:pt x="19794" y="7762"/>
                  </a:cubicBezTo>
                  <a:cubicBezTo>
                    <a:pt x="19794" y="7931"/>
                    <a:pt x="19794" y="7931"/>
                    <a:pt x="19794" y="7931"/>
                  </a:cubicBezTo>
                  <a:cubicBezTo>
                    <a:pt x="14885" y="12994"/>
                    <a:pt x="14885" y="12994"/>
                    <a:pt x="14885" y="12994"/>
                  </a:cubicBezTo>
                  <a:cubicBezTo>
                    <a:pt x="13412" y="11981"/>
                    <a:pt x="13412" y="11981"/>
                    <a:pt x="13412" y="11981"/>
                  </a:cubicBezTo>
                  <a:cubicBezTo>
                    <a:pt x="19140" y="6075"/>
                    <a:pt x="19140" y="6075"/>
                    <a:pt x="19140" y="6075"/>
                  </a:cubicBezTo>
                  <a:lnTo>
                    <a:pt x="19303" y="6412"/>
                  </a:lnTo>
                  <a:close/>
                  <a:moveTo>
                    <a:pt x="17831" y="4219"/>
                  </a:moveTo>
                  <a:cubicBezTo>
                    <a:pt x="17994" y="4387"/>
                    <a:pt x="18158" y="4556"/>
                    <a:pt x="18158" y="4725"/>
                  </a:cubicBezTo>
                  <a:cubicBezTo>
                    <a:pt x="18322" y="4894"/>
                    <a:pt x="18485" y="5062"/>
                    <a:pt x="18649" y="5231"/>
                  </a:cubicBezTo>
                  <a:cubicBezTo>
                    <a:pt x="18649" y="5400"/>
                    <a:pt x="18649" y="5400"/>
                    <a:pt x="18649" y="5400"/>
                  </a:cubicBezTo>
                  <a:cubicBezTo>
                    <a:pt x="12594" y="11644"/>
                    <a:pt x="12594" y="11644"/>
                    <a:pt x="12594" y="11644"/>
                  </a:cubicBezTo>
                  <a:cubicBezTo>
                    <a:pt x="11122" y="10800"/>
                    <a:pt x="11122" y="10800"/>
                    <a:pt x="11122" y="10800"/>
                  </a:cubicBezTo>
                  <a:cubicBezTo>
                    <a:pt x="17667" y="4050"/>
                    <a:pt x="17667" y="4050"/>
                    <a:pt x="17667" y="4050"/>
                  </a:cubicBezTo>
                  <a:lnTo>
                    <a:pt x="17831" y="4219"/>
                  </a:lnTo>
                  <a:close/>
                  <a:moveTo>
                    <a:pt x="10794" y="844"/>
                  </a:moveTo>
                  <a:cubicBezTo>
                    <a:pt x="11122" y="844"/>
                    <a:pt x="11122" y="844"/>
                    <a:pt x="11122" y="844"/>
                  </a:cubicBezTo>
                  <a:cubicBezTo>
                    <a:pt x="11449" y="844"/>
                    <a:pt x="11940" y="844"/>
                    <a:pt x="12267" y="1012"/>
                  </a:cubicBezTo>
                  <a:cubicBezTo>
                    <a:pt x="12758" y="1012"/>
                    <a:pt x="12758" y="1012"/>
                    <a:pt x="12758" y="1012"/>
                  </a:cubicBezTo>
                  <a:cubicBezTo>
                    <a:pt x="10794" y="2869"/>
                    <a:pt x="10794" y="2869"/>
                    <a:pt x="10794" y="2869"/>
                  </a:cubicBezTo>
                  <a:lnTo>
                    <a:pt x="10794" y="844"/>
                  </a:lnTo>
                  <a:close/>
                  <a:moveTo>
                    <a:pt x="10794" y="4050"/>
                  </a:moveTo>
                  <a:cubicBezTo>
                    <a:pt x="13576" y="1350"/>
                    <a:pt x="13576" y="1350"/>
                    <a:pt x="13576" y="1350"/>
                  </a:cubicBezTo>
                  <a:cubicBezTo>
                    <a:pt x="13576" y="1350"/>
                    <a:pt x="13576" y="1350"/>
                    <a:pt x="13576" y="1350"/>
                  </a:cubicBezTo>
                  <a:cubicBezTo>
                    <a:pt x="14067" y="1519"/>
                    <a:pt x="14558" y="1687"/>
                    <a:pt x="14885" y="1856"/>
                  </a:cubicBezTo>
                  <a:cubicBezTo>
                    <a:pt x="15212" y="2025"/>
                    <a:pt x="15212" y="2025"/>
                    <a:pt x="15212" y="2025"/>
                  </a:cubicBezTo>
                  <a:cubicBezTo>
                    <a:pt x="10794" y="6412"/>
                    <a:pt x="10794" y="6412"/>
                    <a:pt x="10794" y="6412"/>
                  </a:cubicBezTo>
                  <a:lnTo>
                    <a:pt x="10794" y="4050"/>
                  </a:lnTo>
                  <a:close/>
                  <a:moveTo>
                    <a:pt x="10794" y="7594"/>
                  </a:moveTo>
                  <a:cubicBezTo>
                    <a:pt x="15867" y="2362"/>
                    <a:pt x="15867" y="2362"/>
                    <a:pt x="15867" y="2362"/>
                  </a:cubicBezTo>
                  <a:cubicBezTo>
                    <a:pt x="16031" y="2531"/>
                    <a:pt x="16031" y="2531"/>
                    <a:pt x="16031" y="2531"/>
                  </a:cubicBezTo>
                  <a:cubicBezTo>
                    <a:pt x="16358" y="2869"/>
                    <a:pt x="16685" y="3037"/>
                    <a:pt x="17012" y="3375"/>
                  </a:cubicBezTo>
                  <a:cubicBezTo>
                    <a:pt x="17176" y="3544"/>
                    <a:pt x="17176" y="3544"/>
                    <a:pt x="17176" y="3544"/>
                  </a:cubicBezTo>
                  <a:cubicBezTo>
                    <a:pt x="10794" y="9956"/>
                    <a:pt x="10794" y="9956"/>
                    <a:pt x="10794" y="9956"/>
                  </a:cubicBezTo>
                  <a:lnTo>
                    <a:pt x="10794" y="7594"/>
                  </a:lnTo>
                  <a:close/>
                  <a:moveTo>
                    <a:pt x="18485" y="16369"/>
                  </a:moveTo>
                  <a:cubicBezTo>
                    <a:pt x="18158" y="16875"/>
                    <a:pt x="17831" y="17550"/>
                    <a:pt x="17340" y="17888"/>
                  </a:cubicBezTo>
                  <a:cubicBezTo>
                    <a:pt x="16685" y="18563"/>
                    <a:pt x="16031" y="19069"/>
                    <a:pt x="15212" y="19575"/>
                  </a:cubicBezTo>
                  <a:cubicBezTo>
                    <a:pt x="13740" y="20419"/>
                    <a:pt x="12103" y="20756"/>
                    <a:pt x="10467" y="20756"/>
                  </a:cubicBezTo>
                  <a:cubicBezTo>
                    <a:pt x="9649" y="20756"/>
                    <a:pt x="8831" y="20756"/>
                    <a:pt x="8012" y="20419"/>
                  </a:cubicBezTo>
                  <a:cubicBezTo>
                    <a:pt x="7194" y="20250"/>
                    <a:pt x="6376" y="19913"/>
                    <a:pt x="5558" y="19406"/>
                  </a:cubicBezTo>
                  <a:cubicBezTo>
                    <a:pt x="4412" y="18731"/>
                    <a:pt x="3431" y="17888"/>
                    <a:pt x="2776" y="16875"/>
                  </a:cubicBezTo>
                  <a:cubicBezTo>
                    <a:pt x="1958" y="15863"/>
                    <a:pt x="1467" y="14681"/>
                    <a:pt x="1140" y="13331"/>
                  </a:cubicBezTo>
                  <a:cubicBezTo>
                    <a:pt x="812" y="12150"/>
                    <a:pt x="649" y="10800"/>
                    <a:pt x="812" y="9619"/>
                  </a:cubicBezTo>
                  <a:cubicBezTo>
                    <a:pt x="976" y="8269"/>
                    <a:pt x="1467" y="6919"/>
                    <a:pt x="2122" y="5737"/>
                  </a:cubicBezTo>
                  <a:cubicBezTo>
                    <a:pt x="2449" y="5062"/>
                    <a:pt x="3103" y="4219"/>
                    <a:pt x="3594" y="3712"/>
                  </a:cubicBezTo>
                  <a:cubicBezTo>
                    <a:pt x="4249" y="3037"/>
                    <a:pt x="4903" y="2531"/>
                    <a:pt x="5722" y="2025"/>
                  </a:cubicBezTo>
                  <a:cubicBezTo>
                    <a:pt x="6867" y="1350"/>
                    <a:pt x="8340" y="844"/>
                    <a:pt x="9812" y="844"/>
                  </a:cubicBezTo>
                  <a:cubicBezTo>
                    <a:pt x="10140" y="844"/>
                    <a:pt x="10140" y="844"/>
                    <a:pt x="10140" y="844"/>
                  </a:cubicBezTo>
                  <a:cubicBezTo>
                    <a:pt x="10140" y="10800"/>
                    <a:pt x="10140" y="10800"/>
                    <a:pt x="10140" y="10800"/>
                  </a:cubicBezTo>
                  <a:cubicBezTo>
                    <a:pt x="10140" y="10969"/>
                    <a:pt x="10140" y="11138"/>
                    <a:pt x="10303" y="11138"/>
                  </a:cubicBezTo>
                  <a:cubicBezTo>
                    <a:pt x="18649" y="16200"/>
                    <a:pt x="18649" y="16200"/>
                    <a:pt x="18649" y="16200"/>
                  </a:cubicBezTo>
                  <a:lnTo>
                    <a:pt x="18485" y="16369"/>
                  </a:lnTo>
                  <a:close/>
                  <a:moveTo>
                    <a:pt x="19140" y="15525"/>
                  </a:moveTo>
                  <a:cubicBezTo>
                    <a:pt x="17667" y="14681"/>
                    <a:pt x="17667" y="14681"/>
                    <a:pt x="17667" y="14681"/>
                  </a:cubicBezTo>
                  <a:cubicBezTo>
                    <a:pt x="20122" y="12150"/>
                    <a:pt x="20122" y="12150"/>
                    <a:pt x="20122" y="12150"/>
                  </a:cubicBezTo>
                  <a:cubicBezTo>
                    <a:pt x="19958" y="12994"/>
                    <a:pt x="19958" y="12994"/>
                    <a:pt x="19958" y="12994"/>
                  </a:cubicBezTo>
                  <a:cubicBezTo>
                    <a:pt x="19794" y="13669"/>
                    <a:pt x="19467" y="14513"/>
                    <a:pt x="19140" y="15188"/>
                  </a:cubicBezTo>
                  <a:lnTo>
                    <a:pt x="19140" y="15525"/>
                  </a:lnTo>
                  <a:close/>
                </a:path>
              </a:pathLst>
            </a:custGeom>
            <a:solidFill>
              <a:srgbClr val="F4F1EC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solidFill>
                  <a:srgbClr val="F4F1EC"/>
                </a:solidFill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08CD1F3-42C3-4760-8019-D043A5FF2F0C}"/>
                </a:ext>
              </a:extLst>
            </p:cNvPr>
            <p:cNvGrpSpPr/>
            <p:nvPr/>
          </p:nvGrpSpPr>
          <p:grpSpPr>
            <a:xfrm>
              <a:off x="7957111" y="3868085"/>
              <a:ext cx="376502" cy="481350"/>
              <a:chOff x="1972139" y="1461858"/>
              <a:chExt cx="318954" cy="407776"/>
            </a:xfrm>
            <a:solidFill>
              <a:srgbClr val="F4F1EC"/>
            </a:solidFill>
          </p:grpSpPr>
          <p:sp>
            <p:nvSpPr>
              <p:cNvPr id="17" name="Freeform 178">
                <a:extLst>
                  <a:ext uri="{FF2B5EF4-FFF2-40B4-BE49-F238E27FC236}">
                    <a16:creationId xmlns:a16="http://schemas.microsoft.com/office/drawing/2014/main" id="{5847DE87-DD07-4976-A44B-46C332155A35}"/>
                  </a:ext>
                </a:extLst>
              </p:cNvPr>
              <p:cNvSpPr/>
              <p:nvPr/>
            </p:nvSpPr>
            <p:spPr>
              <a:xfrm>
                <a:off x="2016550" y="1461858"/>
                <a:ext cx="274543" cy="35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5543"/>
                    </a:moveTo>
                    <a:cubicBezTo>
                      <a:pt x="21600" y="5543"/>
                      <a:pt x="21600" y="5352"/>
                      <a:pt x="21600" y="5352"/>
                    </a:cubicBezTo>
                    <a:cubicBezTo>
                      <a:pt x="14567" y="0"/>
                      <a:pt x="14567" y="0"/>
                      <a:pt x="14567" y="0"/>
                    </a:cubicBezTo>
                    <a:cubicBezTo>
                      <a:pt x="14567" y="0"/>
                      <a:pt x="14316" y="0"/>
                      <a:pt x="14316" y="0"/>
                    </a:cubicBezTo>
                    <a:cubicBezTo>
                      <a:pt x="1507" y="0"/>
                      <a:pt x="1507" y="0"/>
                      <a:pt x="1507" y="0"/>
                    </a:cubicBezTo>
                    <a:cubicBezTo>
                      <a:pt x="753" y="0"/>
                      <a:pt x="0" y="382"/>
                      <a:pt x="0" y="1147"/>
                    </a:cubicBezTo>
                    <a:cubicBezTo>
                      <a:pt x="0" y="20453"/>
                      <a:pt x="0" y="20453"/>
                      <a:pt x="0" y="20453"/>
                    </a:cubicBezTo>
                    <a:cubicBezTo>
                      <a:pt x="0" y="21027"/>
                      <a:pt x="753" y="21600"/>
                      <a:pt x="1507" y="21600"/>
                    </a:cubicBezTo>
                    <a:cubicBezTo>
                      <a:pt x="20344" y="21600"/>
                      <a:pt x="20344" y="21600"/>
                      <a:pt x="20344" y="21600"/>
                    </a:cubicBezTo>
                    <a:cubicBezTo>
                      <a:pt x="21098" y="21600"/>
                      <a:pt x="21600" y="21027"/>
                      <a:pt x="21600" y="20453"/>
                    </a:cubicBezTo>
                    <a:lnTo>
                      <a:pt x="21600" y="5543"/>
                    </a:lnTo>
                    <a:close/>
                    <a:moveTo>
                      <a:pt x="14316" y="956"/>
                    </a:moveTo>
                    <a:cubicBezTo>
                      <a:pt x="20344" y="5543"/>
                      <a:pt x="20344" y="5543"/>
                      <a:pt x="20344" y="5543"/>
                    </a:cubicBezTo>
                    <a:cubicBezTo>
                      <a:pt x="14316" y="5543"/>
                      <a:pt x="14316" y="5543"/>
                      <a:pt x="14316" y="5543"/>
                    </a:cubicBezTo>
                    <a:lnTo>
                      <a:pt x="14316" y="956"/>
                    </a:lnTo>
                    <a:close/>
                    <a:moveTo>
                      <a:pt x="20595" y="20644"/>
                    </a:moveTo>
                    <a:cubicBezTo>
                      <a:pt x="1256" y="20644"/>
                      <a:pt x="1256" y="20644"/>
                      <a:pt x="1256" y="20644"/>
                    </a:cubicBezTo>
                    <a:cubicBezTo>
                      <a:pt x="1256" y="765"/>
                      <a:pt x="1256" y="765"/>
                      <a:pt x="1256" y="765"/>
                    </a:cubicBezTo>
                    <a:cubicBezTo>
                      <a:pt x="13060" y="765"/>
                      <a:pt x="13060" y="765"/>
                      <a:pt x="13060" y="765"/>
                    </a:cubicBezTo>
                    <a:cubicBezTo>
                      <a:pt x="13060" y="5352"/>
                      <a:pt x="13060" y="5352"/>
                      <a:pt x="13060" y="5352"/>
                    </a:cubicBezTo>
                    <a:cubicBezTo>
                      <a:pt x="13060" y="5926"/>
                      <a:pt x="13814" y="6499"/>
                      <a:pt x="14567" y="6499"/>
                    </a:cubicBezTo>
                    <a:cubicBezTo>
                      <a:pt x="20595" y="6499"/>
                      <a:pt x="20595" y="6499"/>
                      <a:pt x="20595" y="6499"/>
                    </a:cubicBezTo>
                    <a:lnTo>
                      <a:pt x="20595" y="20644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>
                  <a:solidFill>
                    <a:srgbClr val="F4F1EC"/>
                  </a:solidFill>
                </a:endParaRPr>
              </a:p>
            </p:txBody>
          </p:sp>
          <p:sp>
            <p:nvSpPr>
              <p:cNvPr id="18" name="Freeform 179">
                <a:extLst>
                  <a:ext uri="{FF2B5EF4-FFF2-40B4-BE49-F238E27FC236}">
                    <a16:creationId xmlns:a16="http://schemas.microsoft.com/office/drawing/2014/main" id="{718BC655-44DD-4BCC-8DEA-9EBA56FA6539}"/>
                  </a:ext>
                </a:extLst>
              </p:cNvPr>
              <p:cNvSpPr/>
              <p:nvPr/>
            </p:nvSpPr>
            <p:spPr>
              <a:xfrm>
                <a:off x="1972139" y="1508960"/>
                <a:ext cx="274543" cy="3606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847" y="20644"/>
                    </a:moveTo>
                    <a:cubicBezTo>
                      <a:pt x="1005" y="20644"/>
                      <a:pt x="1005" y="20644"/>
                      <a:pt x="1005" y="20644"/>
                    </a:cubicBezTo>
                    <a:cubicBezTo>
                      <a:pt x="1005" y="382"/>
                      <a:pt x="1005" y="382"/>
                      <a:pt x="1005" y="382"/>
                    </a:cubicBezTo>
                    <a:cubicBezTo>
                      <a:pt x="1005" y="191"/>
                      <a:pt x="753" y="0"/>
                      <a:pt x="502" y="0"/>
                    </a:cubicBezTo>
                    <a:cubicBezTo>
                      <a:pt x="251" y="0"/>
                      <a:pt x="0" y="191"/>
                      <a:pt x="0" y="382"/>
                    </a:cubicBezTo>
                    <a:cubicBezTo>
                      <a:pt x="0" y="20453"/>
                      <a:pt x="0" y="20453"/>
                      <a:pt x="0" y="20453"/>
                    </a:cubicBezTo>
                    <a:cubicBezTo>
                      <a:pt x="0" y="21027"/>
                      <a:pt x="502" y="21600"/>
                      <a:pt x="1507" y="21600"/>
                    </a:cubicBezTo>
                    <a:cubicBezTo>
                      <a:pt x="20847" y="21600"/>
                      <a:pt x="20847" y="21600"/>
                      <a:pt x="20847" y="21600"/>
                    </a:cubicBezTo>
                    <a:cubicBezTo>
                      <a:pt x="21349" y="21600"/>
                      <a:pt x="21600" y="21409"/>
                      <a:pt x="21600" y="21027"/>
                    </a:cubicBezTo>
                    <a:cubicBezTo>
                      <a:pt x="21600" y="20835"/>
                      <a:pt x="21349" y="20644"/>
                      <a:pt x="20847" y="20644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91439" tIns="91439" rIns="91439" bIns="91439" numCol="1" anchor="t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>
                  <a:solidFill>
                    <a:srgbClr val="F4F1EC"/>
                  </a:solidFill>
                </a:endParaRPr>
              </a:p>
            </p:txBody>
          </p: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9A6D96E4-27EE-F6BF-DEB1-26D329EF4272}"/>
              </a:ext>
            </a:extLst>
          </p:cNvPr>
          <p:cNvSpPr txBox="1"/>
          <p:nvPr/>
        </p:nvSpPr>
        <p:spPr>
          <a:xfrm>
            <a:off x="1891534" y="1200660"/>
            <a:ext cx="8408932" cy="4951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Aft>
                <a:spcPts val="800"/>
              </a:spcAft>
            </a:pPr>
            <a:r>
              <a:rPr lang="zh-CN" altLang="zh-CN" sz="1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实践项目</a:t>
            </a:r>
            <a:r>
              <a:rPr lang="en-US" altLang="zh-CN" sz="1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b="1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：进程调度模拟</a:t>
            </a:r>
            <a:endParaRPr lang="en-US" altLang="zh-CN" sz="1800" b="1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zh-CN" altLang="zh-CN" sz="18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【目标】</a:t>
            </a:r>
            <a:endParaRPr lang="zh-CN" altLang="zh-CN" sz="180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zh-CN" altLang="zh-CN" sz="18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实现一个模拟进程调度的程序，理解不同调度算法的性能和特点。</a:t>
            </a:r>
            <a:endParaRPr lang="zh-CN" altLang="zh-CN" sz="180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zh-CN" altLang="zh-CN" sz="18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【任务】</a:t>
            </a:r>
            <a:endParaRPr lang="zh-CN" altLang="zh-CN" sz="180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zh-CN" sz="1800" kern="1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zh-CN" sz="18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进程创建：模拟一组进程的创建，包括到达时间、执行时间等属性。</a:t>
            </a:r>
            <a:endParaRPr lang="zh-CN" altLang="zh-CN" sz="180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zh-CN" sz="1800" kern="1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zh-CN" sz="18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调度算法：实现并比较几种基本的调度算法，如先来先服务（</a:t>
            </a:r>
            <a:r>
              <a:rPr lang="en-US" altLang="zh-CN" sz="18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FCFS</a:t>
            </a:r>
            <a:r>
              <a:rPr lang="zh-CN" altLang="zh-CN" sz="18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）、最短作业优先（</a:t>
            </a:r>
            <a:r>
              <a:rPr lang="en-US" altLang="zh-CN" sz="18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SJF</a:t>
            </a:r>
            <a:r>
              <a:rPr lang="zh-CN" altLang="zh-CN" sz="18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）、时间片轮转（</a:t>
            </a:r>
            <a:r>
              <a:rPr lang="en-US" altLang="zh-CN" sz="18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RR</a:t>
            </a:r>
            <a:r>
              <a:rPr lang="zh-CN" altLang="zh-CN" sz="18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）等。</a:t>
            </a:r>
            <a:endParaRPr lang="zh-CN" altLang="zh-CN" sz="180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en-US" altLang="zh-CN" sz="1800" kern="100" dirty="0">
                <a:solidFill>
                  <a:schemeClr val="bg1"/>
                </a:solidFill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zh-CN" sz="18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性能评估：收集并比较不同调度算法的调度性能，如平均等待时间、平均周转时间等。</a:t>
            </a:r>
            <a:endParaRPr lang="zh-CN" altLang="zh-CN" sz="180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lang="zh-CN" altLang="zh-CN" sz="18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【学习目标】</a:t>
            </a:r>
            <a:endParaRPr lang="zh-CN" altLang="zh-CN" sz="180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zh-CN" altLang="zh-CN" sz="1800" kern="100" dirty="0">
                <a:solidFill>
                  <a:schemeClr val="bg1"/>
                </a:solidFill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掌握操作系统中进程调度的基本原理。理解不同调度算法的优缺点和适用场景。</a:t>
            </a:r>
            <a:endParaRPr lang="zh-CN" altLang="zh-CN" sz="180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spcAft>
                <a:spcPts val="800"/>
              </a:spcAft>
            </a:pPr>
            <a:endParaRPr lang="zh-CN" altLang="zh-CN" sz="1800" kern="100" dirty="0">
              <a:solidFill>
                <a:schemeClr val="bg1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38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4552628" y="26768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项目与简单说明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97D7846-25ED-4283-AB48-49491BDAE259}"/>
              </a:ext>
            </a:extLst>
          </p:cNvPr>
          <p:cNvSpPr/>
          <p:nvPr/>
        </p:nvSpPr>
        <p:spPr>
          <a:xfrm>
            <a:off x="729963" y="1453942"/>
            <a:ext cx="6740013" cy="4380271"/>
          </a:xfrm>
          <a:prstGeom prst="rect">
            <a:avLst/>
          </a:prstGeom>
          <a:solidFill>
            <a:srgbClr val="517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71" name="文本框 51">
            <a:extLst>
              <a:ext uri="{FF2B5EF4-FFF2-40B4-BE49-F238E27FC236}">
                <a16:creationId xmlns:a16="http://schemas.microsoft.com/office/drawing/2014/main" id="{4AE50FED-9A17-4F2F-92D7-4244A009B9A6}"/>
              </a:ext>
            </a:extLst>
          </p:cNvPr>
          <p:cNvSpPr txBox="1"/>
          <p:nvPr/>
        </p:nvSpPr>
        <p:spPr>
          <a:xfrm>
            <a:off x="1957109" y="178174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简单说明</a:t>
            </a:r>
          </a:p>
        </p:txBody>
      </p:sp>
      <p:sp>
        <p:nvSpPr>
          <p:cNvPr id="172" name="文本框 52">
            <a:extLst>
              <a:ext uri="{FF2B5EF4-FFF2-40B4-BE49-F238E27FC236}">
                <a16:creationId xmlns:a16="http://schemas.microsoft.com/office/drawing/2014/main" id="{4D0605A1-15DE-46B1-8762-51D007C046C1}"/>
              </a:ext>
            </a:extLst>
          </p:cNvPr>
          <p:cNvSpPr txBox="1"/>
          <p:nvPr/>
        </p:nvSpPr>
        <p:spPr>
          <a:xfrm>
            <a:off x="1957107" y="2219452"/>
            <a:ext cx="4111733" cy="1235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lnSpc>
                <a:spcPct val="130000"/>
              </a:lnSpc>
              <a:defRPr sz="1100" spc="100">
                <a:solidFill>
                  <a:schemeClr val="bg1"/>
                </a:solidFill>
                <a:ea typeface="苹方 常规" panose="020B0300000000000000" pitchFamily="34" charset="-122"/>
              </a:defRPr>
            </a:lvl1pPr>
          </a:lstStyle>
          <a:p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该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项目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MATLAB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Visual Studio 2022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编译器，用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C++</a:t>
            </a:r>
            <a:r>
              <a: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编写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，实现了对三种算法的性能评估。</a:t>
            </a:r>
            <a:endParaRPr lang="zh-CN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3" name="文本框 53">
            <a:extLst>
              <a:ext uri="{FF2B5EF4-FFF2-40B4-BE49-F238E27FC236}">
                <a16:creationId xmlns:a16="http://schemas.microsoft.com/office/drawing/2014/main" id="{69BFC1A9-8F5D-456E-A33D-ECEEDAAF1003}"/>
              </a:ext>
            </a:extLst>
          </p:cNvPr>
          <p:cNvSpPr txBox="1"/>
          <p:nvPr/>
        </p:nvSpPr>
        <p:spPr>
          <a:xfrm>
            <a:off x="1957109" y="3783171"/>
            <a:ext cx="1210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1"/>
                </a:solidFill>
                <a:effectLst/>
                <a:latin typeface="+mj-ea"/>
                <a:ea typeface="+mj-ea"/>
              </a:defRPr>
            </a:lvl1pPr>
          </a:lstStyle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调度算法</a:t>
            </a:r>
          </a:p>
        </p:txBody>
      </p:sp>
      <p:sp>
        <p:nvSpPr>
          <p:cNvPr id="174" name="文本框 54">
            <a:extLst>
              <a:ext uri="{FF2B5EF4-FFF2-40B4-BE49-F238E27FC236}">
                <a16:creationId xmlns:a16="http://schemas.microsoft.com/office/drawing/2014/main" id="{A8F1126D-3345-476E-B03D-662DAF576843}"/>
              </a:ext>
            </a:extLst>
          </p:cNvPr>
          <p:cNvSpPr txBox="1"/>
          <p:nvPr/>
        </p:nvSpPr>
        <p:spPr>
          <a:xfrm>
            <a:off x="1957108" y="4220878"/>
            <a:ext cx="41117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lvl="0">
              <a:lnSpc>
                <a:spcPct val="130000"/>
              </a:lnSpc>
              <a:defRPr sz="1100" spc="100">
                <a:solidFill>
                  <a:schemeClr val="bg1"/>
                </a:solidFill>
                <a:ea typeface="苹方 常规" panose="020B0300000000000000" pitchFamily="34" charset="-122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18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0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先来先服务（</a:t>
            </a:r>
            <a:r>
              <a:rPr lang="en-US" altLang="zh-CN" sz="20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FCFS</a:t>
            </a:r>
            <a:r>
              <a:rPr lang="zh-CN" altLang="zh-CN" sz="20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0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20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最短作业优先（</a:t>
            </a:r>
            <a:r>
              <a:rPr lang="en-US" altLang="zh-CN" sz="20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SJF</a:t>
            </a:r>
            <a:r>
              <a:rPr lang="zh-CN" altLang="zh-CN" sz="20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0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zh-CN" sz="20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时间片轮转（</a:t>
            </a:r>
            <a:r>
              <a:rPr lang="en-US" altLang="zh-CN" sz="20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RR</a:t>
            </a:r>
            <a:r>
              <a:rPr lang="zh-CN" altLang="zh-CN" sz="20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00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算法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75" name="组合 174">
            <a:extLst>
              <a:ext uri="{FF2B5EF4-FFF2-40B4-BE49-F238E27FC236}">
                <a16:creationId xmlns:a16="http://schemas.microsoft.com/office/drawing/2014/main" id="{A8107D7D-4FAB-4D3E-89BE-CB0FF5144840}"/>
              </a:ext>
            </a:extLst>
          </p:cNvPr>
          <p:cNvGrpSpPr/>
          <p:nvPr/>
        </p:nvGrpSpPr>
        <p:grpSpPr>
          <a:xfrm>
            <a:off x="1377052" y="1861280"/>
            <a:ext cx="387168" cy="433498"/>
            <a:chOff x="4421537" y="3939143"/>
            <a:chExt cx="362904" cy="406336"/>
          </a:xfrm>
          <a:solidFill>
            <a:srgbClr val="F0EFF1"/>
          </a:solidFill>
        </p:grpSpPr>
        <p:sp>
          <p:nvSpPr>
            <p:cNvPr id="177" name="Freeform 120">
              <a:extLst>
                <a:ext uri="{FF2B5EF4-FFF2-40B4-BE49-F238E27FC236}">
                  <a16:creationId xmlns:a16="http://schemas.microsoft.com/office/drawing/2014/main" id="{8DF47E80-4E6D-4198-A30B-CC165730C4DF}"/>
                </a:ext>
              </a:extLst>
            </p:cNvPr>
            <p:cNvSpPr/>
            <p:nvPr/>
          </p:nvSpPr>
          <p:spPr>
            <a:xfrm>
              <a:off x="4465792" y="4062518"/>
              <a:ext cx="16093" cy="158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7280" y="21600"/>
                    <a:pt x="21600" y="20736"/>
                    <a:pt x="21600" y="20304"/>
                  </a:cubicBezTo>
                  <a:cubicBezTo>
                    <a:pt x="21600" y="1296"/>
                    <a:pt x="21600" y="1296"/>
                    <a:pt x="21600" y="1296"/>
                  </a:cubicBezTo>
                  <a:cubicBezTo>
                    <a:pt x="21600" y="432"/>
                    <a:pt x="17280" y="0"/>
                    <a:pt x="12960" y="0"/>
                  </a:cubicBezTo>
                  <a:cubicBezTo>
                    <a:pt x="4320" y="0"/>
                    <a:pt x="0" y="432"/>
                    <a:pt x="0" y="1296"/>
                  </a:cubicBezTo>
                  <a:cubicBezTo>
                    <a:pt x="0" y="20304"/>
                    <a:pt x="0" y="20304"/>
                    <a:pt x="0" y="20304"/>
                  </a:cubicBezTo>
                  <a:cubicBezTo>
                    <a:pt x="0" y="20736"/>
                    <a:pt x="4320" y="21600"/>
                    <a:pt x="1296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78" name="Freeform 121">
              <a:extLst>
                <a:ext uri="{FF2B5EF4-FFF2-40B4-BE49-F238E27FC236}">
                  <a16:creationId xmlns:a16="http://schemas.microsoft.com/office/drawing/2014/main" id="{446FDB26-8A6F-4661-B8DF-323857AF63DC}"/>
                </a:ext>
              </a:extLst>
            </p:cNvPr>
            <p:cNvSpPr/>
            <p:nvPr/>
          </p:nvSpPr>
          <p:spPr>
            <a:xfrm>
              <a:off x="4561005" y="4062518"/>
              <a:ext cx="16093" cy="158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40" y="21600"/>
                  </a:moveTo>
                  <a:cubicBezTo>
                    <a:pt x="17280" y="21600"/>
                    <a:pt x="21600" y="20736"/>
                    <a:pt x="21600" y="20304"/>
                  </a:cubicBezTo>
                  <a:cubicBezTo>
                    <a:pt x="21600" y="1296"/>
                    <a:pt x="21600" y="1296"/>
                    <a:pt x="21600" y="1296"/>
                  </a:cubicBezTo>
                  <a:cubicBezTo>
                    <a:pt x="21600" y="432"/>
                    <a:pt x="17280" y="0"/>
                    <a:pt x="8640" y="0"/>
                  </a:cubicBezTo>
                  <a:cubicBezTo>
                    <a:pt x="4320" y="0"/>
                    <a:pt x="0" y="432"/>
                    <a:pt x="0" y="1296"/>
                  </a:cubicBezTo>
                  <a:cubicBezTo>
                    <a:pt x="0" y="20304"/>
                    <a:pt x="0" y="20304"/>
                    <a:pt x="0" y="20304"/>
                  </a:cubicBezTo>
                  <a:cubicBezTo>
                    <a:pt x="0" y="20736"/>
                    <a:pt x="4320" y="21600"/>
                    <a:pt x="8640" y="2160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79" name="Freeform 122">
              <a:extLst>
                <a:ext uri="{FF2B5EF4-FFF2-40B4-BE49-F238E27FC236}">
                  <a16:creationId xmlns:a16="http://schemas.microsoft.com/office/drawing/2014/main" id="{C4D921FB-41ED-4F87-B6DE-34BB3E5EB2DF}"/>
                </a:ext>
              </a:extLst>
            </p:cNvPr>
            <p:cNvSpPr/>
            <p:nvPr/>
          </p:nvSpPr>
          <p:spPr>
            <a:xfrm>
              <a:off x="4691086" y="4065201"/>
              <a:ext cx="32186" cy="152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480" y="0"/>
                  </a:moveTo>
                  <a:cubicBezTo>
                    <a:pt x="2160" y="0"/>
                    <a:pt x="0" y="450"/>
                    <a:pt x="0" y="1350"/>
                  </a:cubicBezTo>
                  <a:cubicBezTo>
                    <a:pt x="12960" y="20700"/>
                    <a:pt x="12960" y="20700"/>
                    <a:pt x="12960" y="20700"/>
                  </a:cubicBezTo>
                  <a:cubicBezTo>
                    <a:pt x="12960" y="21150"/>
                    <a:pt x="15120" y="21600"/>
                    <a:pt x="17280" y="21600"/>
                  </a:cubicBezTo>
                  <a:cubicBezTo>
                    <a:pt x="21600" y="21600"/>
                    <a:pt x="21600" y="21150"/>
                    <a:pt x="21600" y="20250"/>
                  </a:cubicBezTo>
                  <a:cubicBezTo>
                    <a:pt x="10800" y="900"/>
                    <a:pt x="10800" y="900"/>
                    <a:pt x="10800" y="900"/>
                  </a:cubicBezTo>
                  <a:cubicBezTo>
                    <a:pt x="10800" y="450"/>
                    <a:pt x="8640" y="0"/>
                    <a:pt x="6480" y="0"/>
                  </a:cubicBez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80" name="Freeform 123">
              <a:extLst>
                <a:ext uri="{FF2B5EF4-FFF2-40B4-BE49-F238E27FC236}">
                  <a16:creationId xmlns:a16="http://schemas.microsoft.com/office/drawing/2014/main" id="{A797DC9B-EEB1-443A-BA9D-92D0F797E40B}"/>
                </a:ext>
              </a:extLst>
            </p:cNvPr>
            <p:cNvSpPr/>
            <p:nvPr/>
          </p:nvSpPr>
          <p:spPr>
            <a:xfrm>
              <a:off x="4421537" y="3939143"/>
              <a:ext cx="199816" cy="406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886" y="0"/>
                  </a:moveTo>
                  <a:cubicBezTo>
                    <a:pt x="2057" y="0"/>
                    <a:pt x="2057" y="0"/>
                    <a:pt x="2057" y="0"/>
                  </a:cubicBezTo>
                  <a:cubicBezTo>
                    <a:pt x="686" y="0"/>
                    <a:pt x="0" y="506"/>
                    <a:pt x="0" y="1013"/>
                  </a:cubicBezTo>
                  <a:cubicBezTo>
                    <a:pt x="0" y="20587"/>
                    <a:pt x="0" y="20587"/>
                    <a:pt x="0" y="20587"/>
                  </a:cubicBezTo>
                  <a:cubicBezTo>
                    <a:pt x="0" y="21094"/>
                    <a:pt x="686" y="21600"/>
                    <a:pt x="2057" y="21600"/>
                  </a:cubicBezTo>
                  <a:cubicBezTo>
                    <a:pt x="19886" y="21600"/>
                    <a:pt x="19886" y="21600"/>
                    <a:pt x="19886" y="21600"/>
                  </a:cubicBezTo>
                  <a:cubicBezTo>
                    <a:pt x="20914" y="21600"/>
                    <a:pt x="21600" y="21094"/>
                    <a:pt x="21600" y="20587"/>
                  </a:cubicBezTo>
                  <a:cubicBezTo>
                    <a:pt x="21600" y="1013"/>
                    <a:pt x="21600" y="1013"/>
                    <a:pt x="21600" y="1013"/>
                  </a:cubicBezTo>
                  <a:cubicBezTo>
                    <a:pt x="21600" y="506"/>
                    <a:pt x="20914" y="0"/>
                    <a:pt x="19886" y="0"/>
                  </a:cubicBezTo>
                  <a:close/>
                  <a:moveTo>
                    <a:pt x="9943" y="20756"/>
                  </a:moveTo>
                  <a:cubicBezTo>
                    <a:pt x="1371" y="20756"/>
                    <a:pt x="1371" y="20756"/>
                    <a:pt x="1371" y="20756"/>
                  </a:cubicBezTo>
                  <a:cubicBezTo>
                    <a:pt x="1371" y="844"/>
                    <a:pt x="1371" y="844"/>
                    <a:pt x="1371" y="844"/>
                  </a:cubicBezTo>
                  <a:cubicBezTo>
                    <a:pt x="9943" y="844"/>
                    <a:pt x="9943" y="844"/>
                    <a:pt x="9943" y="844"/>
                  </a:cubicBezTo>
                  <a:lnTo>
                    <a:pt x="9943" y="20756"/>
                  </a:lnTo>
                  <a:close/>
                  <a:moveTo>
                    <a:pt x="20229" y="20756"/>
                  </a:moveTo>
                  <a:cubicBezTo>
                    <a:pt x="11657" y="20756"/>
                    <a:pt x="11657" y="20756"/>
                    <a:pt x="11657" y="20756"/>
                  </a:cubicBezTo>
                  <a:cubicBezTo>
                    <a:pt x="11657" y="844"/>
                    <a:pt x="11657" y="844"/>
                    <a:pt x="11657" y="844"/>
                  </a:cubicBezTo>
                  <a:cubicBezTo>
                    <a:pt x="20229" y="844"/>
                    <a:pt x="20229" y="844"/>
                    <a:pt x="20229" y="844"/>
                  </a:cubicBezTo>
                  <a:lnTo>
                    <a:pt x="20229" y="20756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181" name="Freeform 124">
              <a:extLst>
                <a:ext uri="{FF2B5EF4-FFF2-40B4-BE49-F238E27FC236}">
                  <a16:creationId xmlns:a16="http://schemas.microsoft.com/office/drawing/2014/main" id="{C0D4DE17-FB6D-45BA-AAA5-F3FE91B73337}"/>
                </a:ext>
              </a:extLst>
            </p:cNvPr>
            <p:cNvSpPr/>
            <p:nvPr/>
          </p:nvSpPr>
          <p:spPr>
            <a:xfrm>
              <a:off x="4630739" y="3939143"/>
              <a:ext cx="153702" cy="406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extrusionOk="0">
                  <a:moveTo>
                    <a:pt x="14988" y="844"/>
                  </a:moveTo>
                  <a:cubicBezTo>
                    <a:pt x="14547" y="338"/>
                    <a:pt x="13224" y="0"/>
                    <a:pt x="11902" y="0"/>
                  </a:cubicBezTo>
                  <a:cubicBezTo>
                    <a:pt x="2204" y="506"/>
                    <a:pt x="2204" y="506"/>
                    <a:pt x="2204" y="506"/>
                  </a:cubicBezTo>
                  <a:cubicBezTo>
                    <a:pt x="1322" y="506"/>
                    <a:pt x="441" y="1013"/>
                    <a:pt x="0" y="1350"/>
                  </a:cubicBezTo>
                  <a:cubicBezTo>
                    <a:pt x="6612" y="20756"/>
                    <a:pt x="6612" y="20756"/>
                    <a:pt x="6612" y="20756"/>
                  </a:cubicBezTo>
                  <a:cubicBezTo>
                    <a:pt x="6612" y="21262"/>
                    <a:pt x="7935" y="21600"/>
                    <a:pt x="9257" y="21600"/>
                  </a:cubicBezTo>
                  <a:cubicBezTo>
                    <a:pt x="18955" y="21094"/>
                    <a:pt x="18955" y="21094"/>
                    <a:pt x="18955" y="21094"/>
                  </a:cubicBezTo>
                  <a:cubicBezTo>
                    <a:pt x="19837" y="21094"/>
                    <a:pt x="20278" y="20925"/>
                    <a:pt x="20718" y="20756"/>
                  </a:cubicBezTo>
                  <a:cubicBezTo>
                    <a:pt x="21159" y="20587"/>
                    <a:pt x="21600" y="20250"/>
                    <a:pt x="21159" y="20081"/>
                  </a:cubicBezTo>
                  <a:lnTo>
                    <a:pt x="14988" y="844"/>
                  </a:lnTo>
                  <a:close/>
                  <a:moveTo>
                    <a:pt x="8816" y="20925"/>
                  </a:moveTo>
                  <a:cubicBezTo>
                    <a:pt x="2204" y="1350"/>
                    <a:pt x="2204" y="1350"/>
                    <a:pt x="2204" y="1350"/>
                  </a:cubicBezTo>
                  <a:cubicBezTo>
                    <a:pt x="12784" y="675"/>
                    <a:pt x="12784" y="675"/>
                    <a:pt x="12784" y="675"/>
                  </a:cubicBezTo>
                  <a:cubicBezTo>
                    <a:pt x="19396" y="20250"/>
                    <a:pt x="19396" y="20250"/>
                    <a:pt x="19396" y="20250"/>
                  </a:cubicBezTo>
                  <a:lnTo>
                    <a:pt x="8816" y="20925"/>
                  </a:lnTo>
                  <a:close/>
                </a:path>
              </a:pathLst>
            </a:custGeom>
            <a:grpFill/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t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76" name="Freeform 125">
            <a:extLst>
              <a:ext uri="{FF2B5EF4-FFF2-40B4-BE49-F238E27FC236}">
                <a16:creationId xmlns:a16="http://schemas.microsoft.com/office/drawing/2014/main" id="{EAB67F45-A5A6-4A0E-B8FF-AFDBD6D75270}"/>
              </a:ext>
            </a:extLst>
          </p:cNvPr>
          <p:cNvSpPr/>
          <p:nvPr/>
        </p:nvSpPr>
        <p:spPr>
          <a:xfrm>
            <a:off x="1359584" y="3882629"/>
            <a:ext cx="364826" cy="4334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00" y="2531"/>
                </a:moveTo>
                <a:cubicBezTo>
                  <a:pt x="2000" y="2531"/>
                  <a:pt x="2000" y="2531"/>
                  <a:pt x="2000" y="2531"/>
                </a:cubicBezTo>
                <a:cubicBezTo>
                  <a:pt x="1400" y="2531"/>
                  <a:pt x="1000" y="2194"/>
                  <a:pt x="1000" y="1688"/>
                </a:cubicBezTo>
                <a:cubicBezTo>
                  <a:pt x="1000" y="1181"/>
                  <a:pt x="1400" y="844"/>
                  <a:pt x="2000" y="844"/>
                </a:cubicBezTo>
                <a:cubicBezTo>
                  <a:pt x="21200" y="844"/>
                  <a:pt x="21200" y="844"/>
                  <a:pt x="21200" y="844"/>
                </a:cubicBezTo>
                <a:cubicBezTo>
                  <a:pt x="21400" y="844"/>
                  <a:pt x="21600" y="675"/>
                  <a:pt x="21600" y="338"/>
                </a:cubicBezTo>
                <a:cubicBezTo>
                  <a:pt x="21600" y="169"/>
                  <a:pt x="21400" y="0"/>
                  <a:pt x="21200" y="0"/>
                </a:cubicBezTo>
                <a:cubicBezTo>
                  <a:pt x="2000" y="0"/>
                  <a:pt x="2000" y="0"/>
                  <a:pt x="2000" y="0"/>
                </a:cubicBezTo>
                <a:cubicBezTo>
                  <a:pt x="800" y="0"/>
                  <a:pt x="0" y="675"/>
                  <a:pt x="0" y="1688"/>
                </a:cubicBezTo>
                <a:cubicBezTo>
                  <a:pt x="0" y="19912"/>
                  <a:pt x="0" y="19912"/>
                  <a:pt x="0" y="19912"/>
                </a:cubicBezTo>
                <a:cubicBezTo>
                  <a:pt x="0" y="20925"/>
                  <a:pt x="800" y="21600"/>
                  <a:pt x="2000" y="21600"/>
                </a:cubicBezTo>
                <a:cubicBezTo>
                  <a:pt x="21200" y="21600"/>
                  <a:pt x="21200" y="21600"/>
                  <a:pt x="21200" y="21600"/>
                </a:cubicBezTo>
                <a:cubicBezTo>
                  <a:pt x="21400" y="21600"/>
                  <a:pt x="21600" y="21431"/>
                  <a:pt x="21600" y="21262"/>
                </a:cubicBezTo>
                <a:cubicBezTo>
                  <a:pt x="21600" y="2869"/>
                  <a:pt x="21600" y="2869"/>
                  <a:pt x="21600" y="2869"/>
                </a:cubicBezTo>
                <a:cubicBezTo>
                  <a:pt x="21600" y="2700"/>
                  <a:pt x="21400" y="2531"/>
                  <a:pt x="21200" y="2531"/>
                </a:cubicBezTo>
                <a:close/>
                <a:moveTo>
                  <a:pt x="11200" y="3206"/>
                </a:moveTo>
                <a:cubicBezTo>
                  <a:pt x="16400" y="3206"/>
                  <a:pt x="16400" y="3206"/>
                  <a:pt x="16400" y="3206"/>
                </a:cubicBezTo>
                <a:cubicBezTo>
                  <a:pt x="16400" y="9787"/>
                  <a:pt x="16400" y="9787"/>
                  <a:pt x="16400" y="9787"/>
                </a:cubicBezTo>
                <a:cubicBezTo>
                  <a:pt x="14200" y="8775"/>
                  <a:pt x="14200" y="8775"/>
                  <a:pt x="14200" y="8775"/>
                </a:cubicBezTo>
                <a:cubicBezTo>
                  <a:pt x="14000" y="8775"/>
                  <a:pt x="13600" y="8775"/>
                  <a:pt x="13400" y="8775"/>
                </a:cubicBezTo>
                <a:cubicBezTo>
                  <a:pt x="11200" y="9787"/>
                  <a:pt x="11200" y="9787"/>
                  <a:pt x="11200" y="9787"/>
                </a:cubicBezTo>
                <a:lnTo>
                  <a:pt x="11200" y="3206"/>
                </a:lnTo>
                <a:close/>
                <a:moveTo>
                  <a:pt x="20800" y="20756"/>
                </a:moveTo>
                <a:cubicBezTo>
                  <a:pt x="2000" y="20756"/>
                  <a:pt x="2000" y="20756"/>
                  <a:pt x="2000" y="20756"/>
                </a:cubicBezTo>
                <a:cubicBezTo>
                  <a:pt x="1400" y="20756"/>
                  <a:pt x="1000" y="20419"/>
                  <a:pt x="1000" y="19912"/>
                </a:cubicBezTo>
                <a:cubicBezTo>
                  <a:pt x="1000" y="3038"/>
                  <a:pt x="1000" y="3038"/>
                  <a:pt x="1000" y="3038"/>
                </a:cubicBezTo>
                <a:cubicBezTo>
                  <a:pt x="1200" y="3206"/>
                  <a:pt x="1200" y="3206"/>
                  <a:pt x="1200" y="3206"/>
                </a:cubicBezTo>
                <a:cubicBezTo>
                  <a:pt x="1600" y="3206"/>
                  <a:pt x="1800" y="3206"/>
                  <a:pt x="2000" y="3206"/>
                </a:cubicBezTo>
                <a:cubicBezTo>
                  <a:pt x="10400" y="3206"/>
                  <a:pt x="10400" y="3206"/>
                  <a:pt x="10400" y="3206"/>
                </a:cubicBezTo>
                <a:cubicBezTo>
                  <a:pt x="10400" y="9787"/>
                  <a:pt x="10400" y="9787"/>
                  <a:pt x="10400" y="9787"/>
                </a:cubicBezTo>
                <a:cubicBezTo>
                  <a:pt x="10400" y="10294"/>
                  <a:pt x="11000" y="10631"/>
                  <a:pt x="11600" y="10462"/>
                </a:cubicBezTo>
                <a:cubicBezTo>
                  <a:pt x="13800" y="9619"/>
                  <a:pt x="13800" y="9619"/>
                  <a:pt x="13800" y="9619"/>
                </a:cubicBezTo>
                <a:cubicBezTo>
                  <a:pt x="16000" y="10462"/>
                  <a:pt x="16000" y="10462"/>
                  <a:pt x="16000" y="10462"/>
                </a:cubicBezTo>
                <a:cubicBezTo>
                  <a:pt x="16600" y="10631"/>
                  <a:pt x="17200" y="10294"/>
                  <a:pt x="17200" y="9787"/>
                </a:cubicBezTo>
                <a:cubicBezTo>
                  <a:pt x="17200" y="3206"/>
                  <a:pt x="17200" y="3206"/>
                  <a:pt x="17200" y="3206"/>
                </a:cubicBezTo>
                <a:cubicBezTo>
                  <a:pt x="20800" y="3206"/>
                  <a:pt x="20800" y="3206"/>
                  <a:pt x="20800" y="3206"/>
                </a:cubicBezTo>
                <a:lnTo>
                  <a:pt x="20800" y="20756"/>
                </a:lnTo>
                <a:close/>
              </a:path>
            </a:pathLst>
          </a:custGeom>
          <a:solidFill>
            <a:srgbClr val="F0EFF1"/>
          </a:solidFill>
          <a:ln w="12700" cap="flat">
            <a:noFill/>
            <a:miter lim="400000"/>
          </a:ln>
          <a:effectLst/>
        </p:spPr>
        <p:txBody>
          <a:bodyPr wrap="square" lIns="91439" tIns="91439" rIns="91439" bIns="91439" numCol="1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66FD0D-B65A-4545-B844-D4CC8F2A89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719" y="1884546"/>
            <a:ext cx="4789077" cy="319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7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281934" y="2387870"/>
            <a:ext cx="8910066" cy="2087737"/>
            <a:chOff x="3281934" y="2387870"/>
            <a:chExt cx="8910066" cy="2087737"/>
          </a:xfrm>
        </p:grpSpPr>
        <p:sp>
          <p:nvSpPr>
            <p:cNvPr id="4" name="椭圆 3"/>
            <p:cNvSpPr/>
            <p:nvPr/>
          </p:nvSpPr>
          <p:spPr>
            <a:xfrm>
              <a:off x="3281934" y="2387870"/>
              <a:ext cx="2001012" cy="2082260"/>
            </a:xfrm>
            <a:prstGeom prst="ellipse">
              <a:avLst/>
            </a:prstGeom>
            <a:solidFill>
              <a:srgbClr val="517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251960" y="2397633"/>
              <a:ext cx="7940040" cy="2077974"/>
            </a:xfrm>
            <a:prstGeom prst="rect">
              <a:avLst/>
            </a:prstGeom>
            <a:solidFill>
              <a:srgbClr val="517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655907" y="2631619"/>
            <a:ext cx="1627039" cy="1627039"/>
            <a:chOff x="5735752" y="2095665"/>
            <a:chExt cx="720495" cy="720495"/>
          </a:xfrm>
        </p:grpSpPr>
        <p:sp>
          <p:nvSpPr>
            <p:cNvPr id="20" name="椭圆 19"/>
            <p:cNvSpPr/>
            <p:nvPr/>
          </p:nvSpPr>
          <p:spPr>
            <a:xfrm>
              <a:off x="5735752" y="2095665"/>
              <a:ext cx="720495" cy="720495"/>
            </a:xfrm>
            <a:prstGeom prst="ellipse">
              <a:avLst/>
            </a:prstGeom>
            <a:solidFill>
              <a:srgbClr val="D4A8A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21" name="Freeform 26"/>
            <p:cNvSpPr>
              <a:spLocks noEditPoints="1"/>
            </p:cNvSpPr>
            <p:nvPr/>
          </p:nvSpPr>
          <p:spPr bwMode="auto">
            <a:xfrm>
              <a:off x="5866793" y="2243942"/>
              <a:ext cx="458415" cy="425837"/>
            </a:xfrm>
            <a:custGeom>
              <a:avLst/>
              <a:gdLst>
                <a:gd name="T0" fmla="*/ 373 w 678"/>
                <a:gd name="T1" fmla="*/ 551 h 630"/>
                <a:gd name="T2" fmla="*/ 280 w 678"/>
                <a:gd name="T3" fmla="*/ 593 h 630"/>
                <a:gd name="T4" fmla="*/ 190 w 678"/>
                <a:gd name="T5" fmla="*/ 21 h 630"/>
                <a:gd name="T6" fmla="*/ 210 w 678"/>
                <a:gd name="T7" fmla="*/ 34 h 630"/>
                <a:gd name="T8" fmla="*/ 342 w 678"/>
                <a:gd name="T9" fmla="*/ 1 h 630"/>
                <a:gd name="T10" fmla="*/ 169 w 678"/>
                <a:gd name="T11" fmla="*/ 25 h 630"/>
                <a:gd name="T12" fmla="*/ 207 w 678"/>
                <a:gd name="T13" fmla="*/ 62 h 630"/>
                <a:gd name="T14" fmla="*/ 199 w 678"/>
                <a:gd name="T15" fmla="*/ 340 h 630"/>
                <a:gd name="T16" fmla="*/ 161 w 678"/>
                <a:gd name="T17" fmla="*/ 304 h 630"/>
                <a:gd name="T18" fmla="*/ 169 w 678"/>
                <a:gd name="T19" fmla="*/ 25 h 630"/>
                <a:gd name="T20" fmla="*/ 309 w 678"/>
                <a:gd name="T21" fmla="*/ 120 h 630"/>
                <a:gd name="T22" fmla="*/ 467 w 678"/>
                <a:gd name="T23" fmla="*/ 102 h 630"/>
                <a:gd name="T24" fmla="*/ 291 w 678"/>
                <a:gd name="T25" fmla="*/ 109 h 630"/>
                <a:gd name="T26" fmla="*/ 300 w 678"/>
                <a:gd name="T27" fmla="*/ 133 h 630"/>
                <a:gd name="T28" fmla="*/ 308 w 678"/>
                <a:gd name="T29" fmla="*/ 422 h 630"/>
                <a:gd name="T30" fmla="*/ 270 w 678"/>
                <a:gd name="T31" fmla="*/ 410 h 630"/>
                <a:gd name="T32" fmla="*/ 263 w 678"/>
                <a:gd name="T33" fmla="*/ 122 h 630"/>
                <a:gd name="T34" fmla="*/ 322 w 678"/>
                <a:gd name="T35" fmla="*/ 145 h 630"/>
                <a:gd name="T36" fmla="*/ 511 w 678"/>
                <a:gd name="T37" fmla="*/ 145 h 630"/>
                <a:gd name="T38" fmla="*/ 486 w 678"/>
                <a:gd name="T39" fmla="*/ 406 h 630"/>
                <a:gd name="T40" fmla="*/ 322 w 678"/>
                <a:gd name="T41" fmla="*/ 145 h 630"/>
                <a:gd name="T42" fmla="*/ 481 w 678"/>
                <a:gd name="T43" fmla="*/ 166 h 630"/>
                <a:gd name="T44" fmla="*/ 354 w 678"/>
                <a:gd name="T45" fmla="*/ 240 h 630"/>
                <a:gd name="T46" fmla="*/ 221 w 678"/>
                <a:gd name="T47" fmla="*/ 56 h 630"/>
                <a:gd name="T48" fmla="*/ 410 w 678"/>
                <a:gd name="T49" fmla="*/ 56 h 630"/>
                <a:gd name="T50" fmla="*/ 255 w 678"/>
                <a:gd name="T51" fmla="*/ 83 h 630"/>
                <a:gd name="T52" fmla="*/ 240 w 678"/>
                <a:gd name="T53" fmla="*/ 335 h 630"/>
                <a:gd name="T54" fmla="*/ 221 w 678"/>
                <a:gd name="T55" fmla="*/ 56 h 630"/>
                <a:gd name="T56" fmla="*/ 134 w 678"/>
                <a:gd name="T57" fmla="*/ 188 h 630"/>
                <a:gd name="T58" fmla="*/ 104 w 678"/>
                <a:gd name="T59" fmla="*/ 135 h 630"/>
                <a:gd name="T60" fmla="*/ 54 w 678"/>
                <a:gd name="T61" fmla="*/ 467 h 630"/>
                <a:gd name="T62" fmla="*/ 90 w 678"/>
                <a:gd name="T63" fmla="*/ 515 h 630"/>
                <a:gd name="T64" fmla="*/ 0 w 678"/>
                <a:gd name="T65" fmla="*/ 630 h 630"/>
                <a:gd name="T66" fmla="*/ 678 w 678"/>
                <a:gd name="T67" fmla="*/ 586 h 630"/>
                <a:gd name="T68" fmla="*/ 621 w 678"/>
                <a:gd name="T69" fmla="*/ 467 h 630"/>
                <a:gd name="T70" fmla="*/ 571 w 678"/>
                <a:gd name="T71" fmla="*/ 135 h 630"/>
                <a:gd name="T72" fmla="*/ 541 w 678"/>
                <a:gd name="T73" fmla="*/ 188 h 630"/>
                <a:gd name="T74" fmla="*/ 573 w 678"/>
                <a:gd name="T75" fmla="*/ 474 h 630"/>
                <a:gd name="T76" fmla="*/ 101 w 678"/>
                <a:gd name="T77" fmla="*/ 188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78" h="630">
                  <a:moveTo>
                    <a:pt x="301" y="551"/>
                  </a:moveTo>
                  <a:lnTo>
                    <a:pt x="373" y="551"/>
                  </a:lnTo>
                  <a:lnTo>
                    <a:pt x="398" y="593"/>
                  </a:lnTo>
                  <a:lnTo>
                    <a:pt x="280" y="593"/>
                  </a:lnTo>
                  <a:lnTo>
                    <a:pt x="301" y="551"/>
                  </a:lnTo>
                  <a:close/>
                  <a:moveTo>
                    <a:pt x="190" y="21"/>
                  </a:moveTo>
                  <a:lnTo>
                    <a:pt x="207" y="32"/>
                  </a:lnTo>
                  <a:cubicBezTo>
                    <a:pt x="208" y="32"/>
                    <a:pt x="209" y="33"/>
                    <a:pt x="210" y="34"/>
                  </a:cubicBezTo>
                  <a:lnTo>
                    <a:pt x="366" y="14"/>
                  </a:lnTo>
                  <a:cubicBezTo>
                    <a:pt x="362" y="5"/>
                    <a:pt x="353" y="0"/>
                    <a:pt x="342" y="1"/>
                  </a:cubicBezTo>
                  <a:lnTo>
                    <a:pt x="190" y="21"/>
                  </a:lnTo>
                  <a:close/>
                  <a:moveTo>
                    <a:pt x="169" y="25"/>
                  </a:moveTo>
                  <a:lnTo>
                    <a:pt x="199" y="44"/>
                  </a:lnTo>
                  <a:cubicBezTo>
                    <a:pt x="203" y="47"/>
                    <a:pt x="207" y="55"/>
                    <a:pt x="207" y="62"/>
                  </a:cubicBezTo>
                  <a:lnTo>
                    <a:pt x="207" y="333"/>
                  </a:lnTo>
                  <a:cubicBezTo>
                    <a:pt x="207" y="340"/>
                    <a:pt x="203" y="343"/>
                    <a:pt x="199" y="340"/>
                  </a:cubicBezTo>
                  <a:lnTo>
                    <a:pt x="169" y="322"/>
                  </a:lnTo>
                  <a:cubicBezTo>
                    <a:pt x="165" y="319"/>
                    <a:pt x="161" y="311"/>
                    <a:pt x="161" y="304"/>
                  </a:cubicBezTo>
                  <a:lnTo>
                    <a:pt x="161" y="33"/>
                  </a:lnTo>
                  <a:cubicBezTo>
                    <a:pt x="161" y="26"/>
                    <a:pt x="165" y="23"/>
                    <a:pt x="169" y="25"/>
                  </a:cubicBezTo>
                  <a:close/>
                  <a:moveTo>
                    <a:pt x="291" y="109"/>
                  </a:moveTo>
                  <a:lnTo>
                    <a:pt x="309" y="120"/>
                  </a:lnTo>
                  <a:cubicBezTo>
                    <a:pt x="310" y="121"/>
                    <a:pt x="310" y="122"/>
                    <a:pt x="311" y="122"/>
                  </a:cubicBezTo>
                  <a:lnTo>
                    <a:pt x="467" y="102"/>
                  </a:lnTo>
                  <a:cubicBezTo>
                    <a:pt x="464" y="94"/>
                    <a:pt x="454" y="88"/>
                    <a:pt x="443" y="90"/>
                  </a:cubicBezTo>
                  <a:lnTo>
                    <a:pt x="291" y="109"/>
                  </a:lnTo>
                  <a:close/>
                  <a:moveTo>
                    <a:pt x="270" y="114"/>
                  </a:moveTo>
                  <a:lnTo>
                    <a:pt x="300" y="133"/>
                  </a:lnTo>
                  <a:cubicBezTo>
                    <a:pt x="304" y="136"/>
                    <a:pt x="308" y="144"/>
                    <a:pt x="308" y="151"/>
                  </a:cubicBezTo>
                  <a:lnTo>
                    <a:pt x="308" y="422"/>
                  </a:lnTo>
                  <a:cubicBezTo>
                    <a:pt x="308" y="428"/>
                    <a:pt x="304" y="432"/>
                    <a:pt x="300" y="429"/>
                  </a:cubicBezTo>
                  <a:lnTo>
                    <a:pt x="270" y="410"/>
                  </a:lnTo>
                  <a:cubicBezTo>
                    <a:pt x="266" y="407"/>
                    <a:pt x="263" y="400"/>
                    <a:pt x="263" y="393"/>
                  </a:cubicBezTo>
                  <a:lnTo>
                    <a:pt x="263" y="122"/>
                  </a:lnTo>
                  <a:cubicBezTo>
                    <a:pt x="263" y="115"/>
                    <a:pt x="266" y="111"/>
                    <a:pt x="270" y="114"/>
                  </a:cubicBezTo>
                  <a:close/>
                  <a:moveTo>
                    <a:pt x="322" y="145"/>
                  </a:moveTo>
                  <a:lnTo>
                    <a:pt x="486" y="124"/>
                  </a:lnTo>
                  <a:cubicBezTo>
                    <a:pt x="500" y="122"/>
                    <a:pt x="511" y="131"/>
                    <a:pt x="511" y="145"/>
                  </a:cubicBezTo>
                  <a:lnTo>
                    <a:pt x="511" y="378"/>
                  </a:lnTo>
                  <a:cubicBezTo>
                    <a:pt x="511" y="391"/>
                    <a:pt x="500" y="404"/>
                    <a:pt x="486" y="406"/>
                  </a:cubicBezTo>
                  <a:lnTo>
                    <a:pt x="322" y="426"/>
                  </a:lnTo>
                  <a:lnTo>
                    <a:pt x="322" y="145"/>
                  </a:lnTo>
                  <a:close/>
                  <a:moveTo>
                    <a:pt x="354" y="183"/>
                  </a:moveTo>
                  <a:lnTo>
                    <a:pt x="481" y="166"/>
                  </a:lnTo>
                  <a:lnTo>
                    <a:pt x="481" y="224"/>
                  </a:lnTo>
                  <a:lnTo>
                    <a:pt x="354" y="240"/>
                  </a:lnTo>
                  <a:lnTo>
                    <a:pt x="354" y="183"/>
                  </a:lnTo>
                  <a:close/>
                  <a:moveTo>
                    <a:pt x="221" y="56"/>
                  </a:moveTo>
                  <a:lnTo>
                    <a:pt x="384" y="35"/>
                  </a:lnTo>
                  <a:cubicBezTo>
                    <a:pt x="398" y="33"/>
                    <a:pt x="410" y="43"/>
                    <a:pt x="410" y="56"/>
                  </a:cubicBezTo>
                  <a:lnTo>
                    <a:pt x="410" y="63"/>
                  </a:lnTo>
                  <a:lnTo>
                    <a:pt x="255" y="83"/>
                  </a:lnTo>
                  <a:cubicBezTo>
                    <a:pt x="244" y="86"/>
                    <a:pt x="240" y="93"/>
                    <a:pt x="240" y="107"/>
                  </a:cubicBezTo>
                  <a:lnTo>
                    <a:pt x="240" y="335"/>
                  </a:lnTo>
                  <a:lnTo>
                    <a:pt x="221" y="338"/>
                  </a:lnTo>
                  <a:lnTo>
                    <a:pt x="221" y="56"/>
                  </a:lnTo>
                  <a:close/>
                  <a:moveTo>
                    <a:pt x="101" y="188"/>
                  </a:moveTo>
                  <a:lnTo>
                    <a:pt x="134" y="188"/>
                  </a:lnTo>
                  <a:lnTo>
                    <a:pt x="134" y="135"/>
                  </a:lnTo>
                  <a:lnTo>
                    <a:pt x="104" y="135"/>
                  </a:lnTo>
                  <a:cubicBezTo>
                    <a:pt x="76" y="135"/>
                    <a:pt x="54" y="158"/>
                    <a:pt x="54" y="186"/>
                  </a:cubicBezTo>
                  <a:lnTo>
                    <a:pt x="54" y="467"/>
                  </a:lnTo>
                  <a:cubicBezTo>
                    <a:pt x="54" y="490"/>
                    <a:pt x="69" y="509"/>
                    <a:pt x="90" y="515"/>
                  </a:cubicBezTo>
                  <a:lnTo>
                    <a:pt x="90" y="515"/>
                  </a:lnTo>
                  <a:lnTo>
                    <a:pt x="0" y="586"/>
                  </a:lnTo>
                  <a:lnTo>
                    <a:pt x="0" y="630"/>
                  </a:lnTo>
                  <a:lnTo>
                    <a:pt x="678" y="630"/>
                  </a:lnTo>
                  <a:lnTo>
                    <a:pt x="678" y="586"/>
                  </a:lnTo>
                  <a:lnTo>
                    <a:pt x="582" y="516"/>
                  </a:lnTo>
                  <a:cubicBezTo>
                    <a:pt x="604" y="511"/>
                    <a:pt x="621" y="491"/>
                    <a:pt x="621" y="467"/>
                  </a:cubicBezTo>
                  <a:lnTo>
                    <a:pt x="621" y="186"/>
                  </a:lnTo>
                  <a:cubicBezTo>
                    <a:pt x="621" y="158"/>
                    <a:pt x="598" y="135"/>
                    <a:pt x="571" y="135"/>
                  </a:cubicBezTo>
                  <a:lnTo>
                    <a:pt x="541" y="135"/>
                  </a:lnTo>
                  <a:lnTo>
                    <a:pt x="541" y="188"/>
                  </a:lnTo>
                  <a:lnTo>
                    <a:pt x="573" y="188"/>
                  </a:lnTo>
                  <a:lnTo>
                    <a:pt x="573" y="474"/>
                  </a:lnTo>
                  <a:lnTo>
                    <a:pt x="101" y="474"/>
                  </a:lnTo>
                  <a:lnTo>
                    <a:pt x="101" y="18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00" tIns="45700" rIns="91400" bIns="4570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9">
            <a:extLst>
              <a:ext uri="{FF2B5EF4-FFF2-40B4-BE49-F238E27FC236}">
                <a16:creationId xmlns:a16="http://schemas.microsoft.com/office/drawing/2014/main" id="{936C89A2-8AC5-43F6-A4C5-3EB58B5AB975}"/>
              </a:ext>
            </a:extLst>
          </p:cNvPr>
          <p:cNvSpPr txBox="1"/>
          <p:nvPr/>
        </p:nvSpPr>
        <p:spPr>
          <a:xfrm>
            <a:off x="5642459" y="3943802"/>
            <a:ext cx="21797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200" dirty="0">
                <a:solidFill>
                  <a:srgbClr val="F5F4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R O J E C T  S T R U C T U R E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pitchFamily="18" charset="0"/>
              <a:ea typeface="微软雅黑" pitchFamily="34" charset="-122"/>
            </a:endParaRPr>
          </a:p>
        </p:txBody>
      </p:sp>
      <p:sp>
        <p:nvSpPr>
          <p:cNvPr id="23" name="TextBox 31">
            <a:extLst>
              <a:ext uri="{FF2B5EF4-FFF2-40B4-BE49-F238E27FC236}">
                <a16:creationId xmlns:a16="http://schemas.microsoft.com/office/drawing/2014/main" id="{A5FFAA0F-3396-4901-B89D-6A07D935FEE1}"/>
              </a:ext>
            </a:extLst>
          </p:cNvPr>
          <p:cNvSpPr txBox="1"/>
          <p:nvPr/>
        </p:nvSpPr>
        <p:spPr>
          <a:xfrm>
            <a:off x="5642458" y="2423500"/>
            <a:ext cx="1888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第二部分</a:t>
            </a:r>
          </a:p>
        </p:txBody>
      </p:sp>
      <p:sp>
        <p:nvSpPr>
          <p:cNvPr id="24" name="TextBox 31">
            <a:extLst>
              <a:ext uri="{FF2B5EF4-FFF2-40B4-BE49-F238E27FC236}">
                <a16:creationId xmlns:a16="http://schemas.microsoft.com/office/drawing/2014/main" id="{9941F426-C183-4D4B-9E58-FF665FEFE495}"/>
              </a:ext>
            </a:extLst>
          </p:cNvPr>
          <p:cNvSpPr txBox="1"/>
          <p:nvPr/>
        </p:nvSpPr>
        <p:spPr>
          <a:xfrm>
            <a:off x="5642458" y="3011892"/>
            <a:ext cx="52895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项目结构</a:t>
            </a:r>
          </a:p>
        </p:txBody>
      </p:sp>
    </p:spTree>
    <p:extLst>
      <p:ext uri="{BB962C8B-B14F-4D97-AF65-F5344CB8AC3E}">
        <p14:creationId xmlns:p14="http://schemas.microsoft.com/office/powerpoint/2010/main" val="364794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637634" y="229141"/>
            <a:ext cx="4916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头文件</a:t>
            </a:r>
            <a:r>
              <a:rPr lang="en-US" altLang="zh-CN" sz="3200" dirty="0" err="1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JinCheng.h</a:t>
            </a:r>
            <a:r>
              <a:rPr lang="zh-CN" altLang="en-US" sz="32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项目结构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1075" y="4273313"/>
            <a:ext cx="7909850" cy="169277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在项目的头文件中首先开头包含了项目代码需要的其他头文件。然后是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</a:rPr>
              <a:t>设定好的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宏，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个进程为一组，一共循环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组用于得到性能数据以及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RR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算法中时间片的大小设置为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。最后定义出进程结构体，其中一个进程有</a:t>
            </a:r>
            <a:r>
              <a:rPr lang="en-US" altLang="zh-CN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</a:t>
            </a:r>
            <a:r>
              <a:rPr lang="zh-CN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、到达时间、执行时间、首次运行时间、完成时间，这五个属性。这些属性用于计算性能指标。</a:t>
            </a:r>
            <a:endParaRPr lang="en-US" altLang="zh-CN" sz="22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圆角矩形 2">
            <a:extLst>
              <a:ext uri="{FF2B5EF4-FFF2-40B4-BE49-F238E27FC236}">
                <a16:creationId xmlns:a16="http://schemas.microsoft.com/office/drawing/2014/main" id="{0FA4BA95-CFC9-CF2A-336B-6DF2228BB232}"/>
              </a:ext>
            </a:extLst>
          </p:cNvPr>
          <p:cNvSpPr/>
          <p:nvPr/>
        </p:nvSpPr>
        <p:spPr>
          <a:xfrm>
            <a:off x="1809750" y="4031376"/>
            <a:ext cx="8572500" cy="229508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4" name="矩形 93">
            <a:extLst>
              <a:ext uri="{FF2B5EF4-FFF2-40B4-BE49-F238E27FC236}">
                <a16:creationId xmlns:a16="http://schemas.microsoft.com/office/drawing/2014/main" id="{361AB87C-8C39-4B16-49B0-6D7A40992C5E}"/>
              </a:ext>
            </a:extLst>
          </p:cNvPr>
          <p:cNvSpPr/>
          <p:nvPr/>
        </p:nvSpPr>
        <p:spPr>
          <a:xfrm>
            <a:off x="1757032" y="400219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5" name="矩形 93">
            <a:extLst>
              <a:ext uri="{FF2B5EF4-FFF2-40B4-BE49-F238E27FC236}">
                <a16:creationId xmlns:a16="http://schemas.microsoft.com/office/drawing/2014/main" id="{E6D5E23B-9A90-35EE-0475-F716FA3CB724}"/>
              </a:ext>
            </a:extLst>
          </p:cNvPr>
          <p:cNvSpPr/>
          <p:nvPr/>
        </p:nvSpPr>
        <p:spPr>
          <a:xfrm rot="10800000">
            <a:off x="10050925" y="600925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BB4438A-D1A3-B46A-7E44-CC54D858B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045" y="1208024"/>
            <a:ext cx="4448018" cy="27679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6DB7B0B-22E3-81CE-FFF1-D875924B3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937" y="1491766"/>
            <a:ext cx="4449093" cy="214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6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637634" y="229141"/>
            <a:ext cx="4916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头文件</a:t>
            </a:r>
            <a:r>
              <a:rPr lang="en-US" altLang="zh-CN" sz="3200" dirty="0" err="1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JinCheng.h</a:t>
            </a:r>
            <a:r>
              <a:rPr lang="zh-CN" altLang="en-US" sz="32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项目结构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45F152A1-8017-6C22-056D-52A3E1642DBD}"/>
              </a:ext>
            </a:extLst>
          </p:cNvPr>
          <p:cNvSpPr txBox="1"/>
          <p:nvPr/>
        </p:nvSpPr>
        <p:spPr>
          <a:xfrm>
            <a:off x="2141075" y="4354613"/>
            <a:ext cx="7909850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然后头文件中剩下的就是一些函数声明，他们依次是对进程属性进行初始化的函数、执行三种调度算法的函数、通过进程属性计算性能指标的函数、把性能指标数据写入文件的函数、在终端输出调用过程以测试算法是否正确的函数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圆角矩形 2">
            <a:extLst>
              <a:ext uri="{FF2B5EF4-FFF2-40B4-BE49-F238E27FC236}">
                <a16:creationId xmlns:a16="http://schemas.microsoft.com/office/drawing/2014/main" id="{924F9879-1CE8-7DFD-DBE5-30AA39DF1848}"/>
              </a:ext>
            </a:extLst>
          </p:cNvPr>
          <p:cNvSpPr/>
          <p:nvPr/>
        </p:nvSpPr>
        <p:spPr>
          <a:xfrm>
            <a:off x="1809750" y="4031376"/>
            <a:ext cx="8572500" cy="2295088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" name="矩形 93">
            <a:extLst>
              <a:ext uri="{FF2B5EF4-FFF2-40B4-BE49-F238E27FC236}">
                <a16:creationId xmlns:a16="http://schemas.microsoft.com/office/drawing/2014/main" id="{BBDBC911-ACC3-2A92-4B95-19C8BC4B1BE0}"/>
              </a:ext>
            </a:extLst>
          </p:cNvPr>
          <p:cNvSpPr/>
          <p:nvPr/>
        </p:nvSpPr>
        <p:spPr>
          <a:xfrm>
            <a:off x="1757032" y="400219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矩形 93">
            <a:extLst>
              <a:ext uri="{FF2B5EF4-FFF2-40B4-BE49-F238E27FC236}">
                <a16:creationId xmlns:a16="http://schemas.microsoft.com/office/drawing/2014/main" id="{03764F84-C228-4FD5-A811-0E7DE8BE0793}"/>
              </a:ext>
            </a:extLst>
          </p:cNvPr>
          <p:cNvSpPr/>
          <p:nvPr/>
        </p:nvSpPr>
        <p:spPr>
          <a:xfrm rot="10800000">
            <a:off x="10050925" y="6009250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793262B-1BDA-C240-F656-B90F3DE1B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228" y="1328634"/>
            <a:ext cx="9533441" cy="229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55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384069" y="246372"/>
            <a:ext cx="3342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main.cpp</a:t>
            </a:r>
            <a:r>
              <a:rPr lang="zh-CN" altLang="en-US" sz="3200" dirty="0">
                <a:solidFill>
                  <a:srgbClr val="517399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项目结构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31018" y="1290222"/>
            <a:ext cx="4110977" cy="44319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在主函数中首先进行初始化随机数、进程组向量。其中进程组向量是二维向量，每组里面包含很多进程。然后下一步是对进程的数据进行初始化，检测算法是否正确，定义出存储性能指标的向量。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圆角矩形 2">
            <a:extLst>
              <a:ext uri="{FF2B5EF4-FFF2-40B4-BE49-F238E27FC236}">
                <a16:creationId xmlns:a16="http://schemas.microsoft.com/office/drawing/2014/main" id="{0FA4BA95-CFC9-CF2A-336B-6DF2228BB232}"/>
              </a:ext>
            </a:extLst>
          </p:cNvPr>
          <p:cNvSpPr/>
          <p:nvPr/>
        </p:nvSpPr>
        <p:spPr>
          <a:xfrm>
            <a:off x="6676283" y="1143000"/>
            <a:ext cx="4620448" cy="52578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4" name="矩形 93">
            <a:extLst>
              <a:ext uri="{FF2B5EF4-FFF2-40B4-BE49-F238E27FC236}">
                <a16:creationId xmlns:a16="http://schemas.microsoft.com/office/drawing/2014/main" id="{361AB87C-8C39-4B16-49B0-6D7A40992C5E}"/>
              </a:ext>
            </a:extLst>
          </p:cNvPr>
          <p:cNvSpPr/>
          <p:nvPr/>
        </p:nvSpPr>
        <p:spPr>
          <a:xfrm>
            <a:off x="6611629" y="1104069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5" name="矩形 93">
            <a:extLst>
              <a:ext uri="{FF2B5EF4-FFF2-40B4-BE49-F238E27FC236}">
                <a16:creationId xmlns:a16="http://schemas.microsoft.com/office/drawing/2014/main" id="{E6D5E23B-9A90-35EE-0475-F716FA3CB724}"/>
              </a:ext>
            </a:extLst>
          </p:cNvPr>
          <p:cNvSpPr/>
          <p:nvPr/>
        </p:nvSpPr>
        <p:spPr>
          <a:xfrm rot="10800000">
            <a:off x="10977342" y="6109833"/>
            <a:ext cx="384043" cy="384043"/>
          </a:xfrm>
          <a:custGeom>
            <a:avLst/>
            <a:gdLst/>
            <a:ahLst/>
            <a:cxnLst/>
            <a:rect l="l" t="t" r="r" b="b"/>
            <a:pathLst>
              <a:path w="504056" h="504056">
                <a:moveTo>
                  <a:pt x="0" y="0"/>
                </a:moveTo>
                <a:lnTo>
                  <a:pt x="504056" y="0"/>
                </a:lnTo>
                <a:lnTo>
                  <a:pt x="504056" y="144016"/>
                </a:lnTo>
                <a:lnTo>
                  <a:pt x="144016" y="144016"/>
                </a:lnTo>
                <a:lnTo>
                  <a:pt x="144016" y="504056"/>
                </a:lnTo>
                <a:lnTo>
                  <a:pt x="0" y="5040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5DF422-FE38-3D17-3F74-017A60533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11" y="2141968"/>
            <a:ext cx="6138036" cy="325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4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random/>
      </p:transition>
    </mc:Choice>
    <mc:Fallback xmlns="">
      <p:transition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86"/>
</p:tagLst>
</file>

<file path=ppt/theme/theme1.xml><?xml version="1.0" encoding="utf-8"?>
<a:theme xmlns:a="http://schemas.openxmlformats.org/drawingml/2006/main" name="Office 主题">
  <a:themeElements>
    <a:clrScheme name="我的主题色">
      <a:dk1>
        <a:sysClr val="windowText" lastClr="000000"/>
      </a:dk1>
      <a:lt1>
        <a:sysClr val="window" lastClr="FFFFFF"/>
      </a:lt1>
      <a:dk2>
        <a:srgbClr val="0C0C0C"/>
      </a:dk2>
      <a:lt2>
        <a:srgbClr val="FFFFFF"/>
      </a:lt2>
      <a:accent1>
        <a:srgbClr val="4A5F74"/>
      </a:accent1>
      <a:accent2>
        <a:srgbClr val="304860"/>
      </a:accent2>
      <a:accent3>
        <a:srgbClr val="4A5F74"/>
      </a:accent3>
      <a:accent4>
        <a:srgbClr val="304860"/>
      </a:accent4>
      <a:accent5>
        <a:srgbClr val="4A5F74"/>
      </a:accent5>
      <a:accent6>
        <a:srgbClr val="304860"/>
      </a:accent6>
      <a:hlink>
        <a:srgbClr val="4A5F74"/>
      </a:hlink>
      <a:folHlink>
        <a:srgbClr val="30486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1204</Words>
  <Application>Microsoft Office PowerPoint</Application>
  <PresentationFormat>宽屏</PresentationFormat>
  <Paragraphs>97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FontAwesome</vt:lpstr>
      <vt:lpstr>等线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:description/>
  <cp:lastModifiedBy/>
  <cp:revision>1</cp:revision>
  <dcterms:created xsi:type="dcterms:W3CDTF">2021-05-02T07:40:26Z</dcterms:created>
  <dcterms:modified xsi:type="dcterms:W3CDTF">2024-07-14T07:00:58Z</dcterms:modified>
</cp:coreProperties>
</file>