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322" r:id="rId2"/>
    <p:sldId id="323" r:id="rId3"/>
    <p:sldId id="328" r:id="rId4"/>
    <p:sldId id="331" r:id="rId5"/>
    <p:sldId id="341" r:id="rId6"/>
    <p:sldId id="325" r:id="rId7"/>
    <p:sldId id="388" r:id="rId8"/>
    <p:sldId id="389" r:id="rId9"/>
    <p:sldId id="377" r:id="rId10"/>
    <p:sldId id="326" r:id="rId11"/>
    <p:sldId id="369" r:id="rId12"/>
    <p:sldId id="390" r:id="rId13"/>
    <p:sldId id="391" r:id="rId14"/>
    <p:sldId id="392" r:id="rId15"/>
    <p:sldId id="324" r:id="rId16"/>
    <p:sldId id="394" r:id="rId17"/>
    <p:sldId id="393" r:id="rId18"/>
    <p:sldId id="33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F53"/>
    <a:srgbClr val="A4A8A7"/>
    <a:srgbClr val="F5F4EF"/>
    <a:srgbClr val="4C5E74"/>
    <a:srgbClr val="D4A8A7"/>
    <a:srgbClr val="517399"/>
    <a:srgbClr val="4B6075"/>
    <a:srgbClr val="304860"/>
    <a:srgbClr val="4D5F75"/>
    <a:srgbClr val="4A5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200" y="72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1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2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5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6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2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2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2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7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6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3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4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2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2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4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1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517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4D2171-3F8B-4980-B5FA-991A6459E3B4}"/>
              </a:ext>
            </a:extLst>
          </p:cNvPr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4D5FB0D-4E9D-472F-9F2C-06BD79D234EA}"/>
              </a:ext>
            </a:extLst>
          </p:cNvPr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6477" y="2921175"/>
            <a:ext cx="7879056" cy="1015649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zh-CN" altLang="en-US" sz="6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itchFamily="34" charset="-122"/>
              </a:rPr>
              <a:t>操作系统项目实践答辩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98600" y="4132170"/>
            <a:ext cx="919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79" y="935036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079802" y="4285429"/>
            <a:ext cx="6032396" cy="461651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延边大学  工学院  </a:t>
            </a:r>
            <a:r>
              <a:rPr lang="en-US" altLang="zh-CN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级计算机科学与技术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F79834-0433-C53B-95F5-87E7AC5766DB}"/>
              </a:ext>
            </a:extLst>
          </p:cNvPr>
          <p:cNvGrpSpPr/>
          <p:nvPr/>
        </p:nvGrpSpPr>
        <p:grpSpPr>
          <a:xfrm>
            <a:off x="3690709" y="4948291"/>
            <a:ext cx="309030" cy="309030"/>
            <a:chOff x="3785450" y="3161055"/>
            <a:chExt cx="504762" cy="50476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D3F59AE-3BEC-5D68-88DB-42023785C5DD}"/>
                </a:ext>
              </a:extLst>
            </p:cNvPr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96">
              <a:extLst>
                <a:ext uri="{FF2B5EF4-FFF2-40B4-BE49-F238E27FC236}">
                  <a16:creationId xmlns:a16="http://schemas.microsoft.com/office/drawing/2014/main" id="{76D5C6E5-5A8D-C662-4C52-61B03A523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73E78A4-BD6D-8970-375D-956A77F616A4}"/>
              </a:ext>
            </a:extLst>
          </p:cNvPr>
          <p:cNvGrpSpPr/>
          <p:nvPr/>
        </p:nvGrpSpPr>
        <p:grpSpPr>
          <a:xfrm>
            <a:off x="6316266" y="4948291"/>
            <a:ext cx="309030" cy="309030"/>
            <a:chOff x="6389502" y="5571667"/>
            <a:chExt cx="309030" cy="30903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C82BBB9-5A3C-D51D-A941-BB96BE681D67}"/>
                </a:ext>
              </a:extLst>
            </p:cNvPr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C299EE72-4FAD-4DF0-C7F4-7E180069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algn="ctr"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10">
            <a:extLst>
              <a:ext uri="{FF2B5EF4-FFF2-40B4-BE49-F238E27FC236}">
                <a16:creationId xmlns:a16="http://schemas.microsoft.com/office/drawing/2014/main" id="{AD523D5B-6AF5-3B26-C8F3-7796F8FD1022}"/>
              </a:ext>
            </a:extLst>
          </p:cNvPr>
          <p:cNvSpPr txBox="1"/>
          <p:nvPr/>
        </p:nvSpPr>
        <p:spPr>
          <a:xfrm>
            <a:off x="6625296" y="490275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答辩人：金明俊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7733FE7D-E6CA-B31D-33ED-07FF857DBDCC}"/>
              </a:ext>
            </a:extLst>
          </p:cNvPr>
          <p:cNvSpPr txBox="1"/>
          <p:nvPr/>
        </p:nvSpPr>
        <p:spPr>
          <a:xfrm>
            <a:off x="3972169" y="490275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指导老师：金国哲</a:t>
            </a:r>
          </a:p>
        </p:txBody>
      </p:sp>
    </p:spTree>
    <p:extLst>
      <p:ext uri="{BB962C8B-B14F-4D97-AF65-F5344CB8AC3E}">
        <p14:creationId xmlns:p14="http://schemas.microsoft.com/office/powerpoint/2010/main" val="2999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9">
            <a:extLst>
              <a:ext uri="{FF2B5EF4-FFF2-40B4-BE49-F238E27FC236}">
                <a16:creationId xmlns:a16="http://schemas.microsoft.com/office/drawing/2014/main" id="{905AF199-B320-4D2F-90B4-DC56DC520E31}"/>
              </a:ext>
            </a:extLst>
          </p:cNvPr>
          <p:cNvSpPr txBox="1"/>
          <p:nvPr/>
        </p:nvSpPr>
        <p:spPr>
          <a:xfrm>
            <a:off x="5642459" y="3943803"/>
            <a:ext cx="25147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pt-BR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 P L E M E N T A T I O N  I D E A</a:t>
            </a:r>
            <a:endParaRPr lang="en-US" altLang="zh-CN" sz="1200" spc="2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50350EA9-A86E-41E7-93C0-0A076047323B}"/>
              </a:ext>
            </a:extLst>
          </p:cNvPr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8F349FB-07AE-421A-92F0-5BB947C24DF6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BABF16-300E-43B9-9917-D18A3AA668A9}"/>
              </a:ext>
            </a:extLst>
          </p:cNvPr>
          <p:cNvGrpSpPr/>
          <p:nvPr/>
        </p:nvGrpSpPr>
        <p:grpSpPr>
          <a:xfrm>
            <a:off x="3816466" y="2636309"/>
            <a:ext cx="1585382" cy="1585382"/>
            <a:chOff x="5735752" y="4046610"/>
            <a:chExt cx="720495" cy="72049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77B7911-5C13-4304-9A54-76BDFE89FFCB}"/>
                </a:ext>
              </a:extLst>
            </p:cNvPr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7510B01-0009-4107-92DC-C40719163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1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28372" y="2787381"/>
            <a:ext cx="4758051" cy="25911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FIFO</a:t>
            </a: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算法在访问一个页面未命中时，移除最早进入的页面，然后将新页面加载到缓存。如果页面有效，则增加命中次数。</a:t>
            </a:r>
            <a:endParaRPr lang="en-US" altLang="zh-CN" sz="24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861183" y="1933364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）先进先出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154120" y="224870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NeiCun.cpp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83A36B-DCE2-F862-E2F3-479FCCE2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" y="2061740"/>
            <a:ext cx="6594844" cy="25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28372" y="2787381"/>
            <a:ext cx="4758051" cy="25911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算法在访问一个页面未命中时，移除最久未使用的页面，然后将新页面加载到缓存。如果页面有效，则增加命中次数并更新页面的使用记录。</a:t>
            </a:r>
            <a:endParaRPr lang="en-US" altLang="zh-CN" sz="24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861183" y="1933364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）最近最少使用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154120" y="224870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NeiCun.cpp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1ECCE-6DB4-4A5F-5452-5BAA1146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" y="1836530"/>
            <a:ext cx="6475857" cy="31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6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28372" y="2787381"/>
            <a:ext cx="4758051" cy="25911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随机算法在访问一个页面未命中时，随机选择一个页面进行移除，然后将新页面加载到缓存。如果页面有效，则增加命中次数。</a:t>
            </a:r>
            <a:endParaRPr lang="en-US" altLang="zh-CN" sz="24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861183" y="1933364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Random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）随机替换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154120" y="224870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NeiCun.cpp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92EB96-0CDE-70B3-FB63-78111B84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" y="1645434"/>
            <a:ext cx="6557643" cy="35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28372" y="2787381"/>
            <a:ext cx="4758051" cy="25911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</a:t>
            </a: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算法在访问一个页面未命中时，查找在未来最晚使用的页面并将其移除，然后将新页面加载到缓存。如果页面有效，则增加命中次数。</a:t>
            </a:r>
            <a:endParaRPr lang="en-US" altLang="zh-CN" sz="24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861183" y="1933364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OPT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）最优置换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154120" y="224870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NeiCun.cpp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713B52-D8C0-40BF-BEF8-CA9A0769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" y="1140321"/>
            <a:ext cx="6577220" cy="457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5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C68C8C73-8396-4266-8813-9DEE5BF1377D}"/>
              </a:ext>
            </a:extLst>
          </p:cNvPr>
          <p:cNvSpPr txBox="1"/>
          <p:nvPr/>
        </p:nvSpPr>
        <p:spPr>
          <a:xfrm>
            <a:off x="5642458" y="3943803"/>
            <a:ext cx="31122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pt-BR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P R A C T I C E  S U M M A R Y</a:t>
            </a:r>
            <a:endParaRPr lang="en-US" altLang="zh-CN" sz="1200" spc="2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F7C16BA9-CDA0-417C-80C5-A83FE50C0B09}"/>
              </a:ext>
            </a:extLst>
          </p:cNvPr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CA633E20-153A-4F33-8E7C-4C1A0AD37EB3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项目实践总结</a:t>
            </a:r>
          </a:p>
        </p:txBody>
      </p:sp>
    </p:spTree>
    <p:extLst>
      <p:ext uri="{BB962C8B-B14F-4D97-AF65-F5344CB8AC3E}">
        <p14:creationId xmlns:p14="http://schemas.microsoft.com/office/powerpoint/2010/main" val="1459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16797" y="2370693"/>
            <a:ext cx="4758051" cy="25911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en-US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综合来看，</a:t>
            </a:r>
            <a:r>
              <a:rPr lang="en-US" altLang="zh-CN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</a:t>
            </a:r>
            <a:r>
              <a:rPr lang="zh-CN" altLang="en-US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算法是理论上的最优，表现最佳，用于评估其他算法的性能。</a:t>
            </a:r>
            <a:r>
              <a:rPr lang="en-US" altLang="zh-CN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仅次于</a:t>
            </a:r>
            <a:r>
              <a:rPr lang="en-US" altLang="zh-CN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</a:t>
            </a:r>
            <a:r>
              <a:rPr lang="zh-CN" altLang="en-US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，命中率较高，是实际应用中常用的页面置换算法。其次是</a:t>
            </a:r>
            <a:r>
              <a:rPr lang="en-US" altLang="zh-CN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FIFO</a:t>
            </a:r>
            <a:r>
              <a:rPr lang="zh-CN" altLang="en-US" sz="20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和随机算法，他们实现简单适用于资源有限或性能要求不高的场景。</a:t>
            </a:r>
            <a:endParaRPr lang="en-US" altLang="zh-CN" sz="20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849608" y="1678721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四种算法对比图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5149545" y="2248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评估结果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70FA06-3539-8FAF-FF6D-26E544E2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6" y="1390599"/>
            <a:ext cx="6852566" cy="40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A75A5B6-CE9C-4535-B7BF-8C712B47D763}"/>
              </a:ext>
            </a:extLst>
          </p:cNvPr>
          <p:cNvGrpSpPr/>
          <p:nvPr/>
        </p:nvGrpSpPr>
        <p:grpSpPr>
          <a:xfrm>
            <a:off x="1498951" y="1254938"/>
            <a:ext cx="9116839" cy="1117390"/>
            <a:chOff x="878194" y="1554016"/>
            <a:chExt cx="10111278" cy="181149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C0AB15A-35A4-4E79-857E-A9F748F28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194" y="1561871"/>
              <a:ext cx="5089833" cy="1803637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8472A31-1CD2-4A3B-A625-2D4CD397E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68027" y="1554016"/>
              <a:ext cx="5021445" cy="1779403"/>
            </a:xfrm>
            <a:prstGeom prst="rect">
              <a:avLst/>
            </a:prstGeom>
          </p:spPr>
        </p:pic>
      </p:grpSp>
      <p:sp>
        <p:nvSpPr>
          <p:cNvPr id="4" name="TextBox 13">
            <a:extLst>
              <a:ext uri="{FF2B5EF4-FFF2-40B4-BE49-F238E27FC236}">
                <a16:creationId xmlns:a16="http://schemas.microsoft.com/office/drawing/2014/main" id="{5E8584DE-114E-4114-9101-62570CB5A6AA}"/>
              </a:ext>
            </a:extLst>
          </p:cNvPr>
          <p:cNvSpPr txBox="1"/>
          <p:nvPr/>
        </p:nvSpPr>
        <p:spPr>
          <a:xfrm>
            <a:off x="4733932" y="26420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项目实践总结</a:t>
            </a:r>
          </a:p>
        </p:txBody>
      </p:sp>
      <p:sp>
        <p:nvSpPr>
          <p:cNvPr id="5" name="1">
            <a:extLst>
              <a:ext uri="{FF2B5EF4-FFF2-40B4-BE49-F238E27FC236}">
                <a16:creationId xmlns:a16="http://schemas.microsoft.com/office/drawing/2014/main" id="{39BAC0F9-EE01-4ED7-ADCF-9CF0020BFC4C}"/>
              </a:ext>
            </a:extLst>
          </p:cNvPr>
          <p:cNvSpPr/>
          <p:nvPr/>
        </p:nvSpPr>
        <p:spPr>
          <a:xfrm>
            <a:off x="3248921" y="2164092"/>
            <a:ext cx="449204" cy="449204"/>
          </a:xfrm>
          <a:prstGeom prst="ellipse">
            <a:avLst/>
          </a:prstGeom>
          <a:solidFill>
            <a:srgbClr val="D4A8A7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E3FA60CE-E7E8-4574-8928-729F6276A87A}"/>
              </a:ext>
            </a:extLst>
          </p:cNvPr>
          <p:cNvSpPr/>
          <p:nvPr/>
        </p:nvSpPr>
        <p:spPr>
          <a:xfrm>
            <a:off x="5835635" y="2164092"/>
            <a:ext cx="449204" cy="449204"/>
          </a:xfrm>
          <a:prstGeom prst="ellipse">
            <a:avLst/>
          </a:prstGeom>
          <a:solidFill>
            <a:srgbClr val="517399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1">
            <a:extLst>
              <a:ext uri="{FF2B5EF4-FFF2-40B4-BE49-F238E27FC236}">
                <a16:creationId xmlns:a16="http://schemas.microsoft.com/office/drawing/2014/main" id="{A463C40A-5DE7-4333-BFE5-9AF93B0F5F1B}"/>
              </a:ext>
            </a:extLst>
          </p:cNvPr>
          <p:cNvSpPr/>
          <p:nvPr/>
        </p:nvSpPr>
        <p:spPr>
          <a:xfrm>
            <a:off x="8225712" y="2154191"/>
            <a:ext cx="449204" cy="449204"/>
          </a:xfrm>
          <a:prstGeom prst="ellipse">
            <a:avLst/>
          </a:prstGeom>
          <a:solidFill>
            <a:srgbClr val="D4A8A7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8F0B8F-BC07-4E25-A40F-B50E1A16B091}"/>
              </a:ext>
            </a:extLst>
          </p:cNvPr>
          <p:cNvSpPr/>
          <p:nvPr/>
        </p:nvSpPr>
        <p:spPr>
          <a:xfrm>
            <a:off x="1049638" y="2777513"/>
            <a:ext cx="10020300" cy="332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通过这次虚拟内存管理模拟项目，我深入学习并应用了操作系统页面置换算法的相关知识。项目使用</a:t>
            </a:r>
            <a:r>
              <a:rPr lang="en-US" altLang="zh-CN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语言进行开发，并通过</a:t>
            </a:r>
            <a:r>
              <a:rPr lang="en-US" altLang="zh-CN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4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数据的可视化分析，实现了高效的数据处理和准确的性能评估。虽然系统还有进一步扩展的空间，例如增加更多的置换算法和优化性能，但本次项目不仅提升了我的编程技能，也加深了我对虚拟内存管理的理解。在开发过程中，我积累了宝贵的经验和教训，这对我未来的编程和项目管理工作将有很大帮助。这次实践让我深刻认识到理论与实践相结合的重要性，并在解决实际问题的过程中得到了极大的锻炼和成长。</a:t>
            </a:r>
            <a:endParaRPr lang="zh-CN" altLang="zh-CN" sz="2400" kern="100" dirty="0">
              <a:solidFill>
                <a:srgbClr val="444F5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109">
            <a:extLst>
              <a:ext uri="{FF2B5EF4-FFF2-40B4-BE49-F238E27FC236}">
                <a16:creationId xmlns:a16="http://schemas.microsoft.com/office/drawing/2014/main" id="{4B1521BF-0A01-4DE0-89E9-276955F80C03}"/>
              </a:ext>
            </a:extLst>
          </p:cNvPr>
          <p:cNvSpPr/>
          <p:nvPr/>
        </p:nvSpPr>
        <p:spPr>
          <a:xfrm>
            <a:off x="8282538" y="2274141"/>
            <a:ext cx="335551" cy="209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0" y="17010"/>
                </a:moveTo>
                <a:cubicBezTo>
                  <a:pt x="17550" y="10800"/>
                  <a:pt x="17550" y="10800"/>
                  <a:pt x="17550" y="10800"/>
                </a:cubicBezTo>
                <a:cubicBezTo>
                  <a:pt x="21094" y="8370"/>
                  <a:pt x="21094" y="8370"/>
                  <a:pt x="21094" y="8370"/>
                </a:cubicBezTo>
                <a:cubicBezTo>
                  <a:pt x="21431" y="8370"/>
                  <a:pt x="21600" y="7830"/>
                  <a:pt x="21600" y="7290"/>
                </a:cubicBezTo>
                <a:cubicBezTo>
                  <a:pt x="21600" y="7020"/>
                  <a:pt x="21431" y="6480"/>
                  <a:pt x="21094" y="6210"/>
                </a:cubicBezTo>
                <a:cubicBezTo>
                  <a:pt x="10969" y="270"/>
                  <a:pt x="10969" y="270"/>
                  <a:pt x="10969" y="270"/>
                </a:cubicBezTo>
                <a:cubicBezTo>
                  <a:pt x="10969" y="0"/>
                  <a:pt x="10800" y="0"/>
                  <a:pt x="10800" y="0"/>
                </a:cubicBezTo>
                <a:cubicBezTo>
                  <a:pt x="10800" y="0"/>
                  <a:pt x="10631" y="0"/>
                  <a:pt x="10631" y="0"/>
                </a:cubicBezTo>
                <a:cubicBezTo>
                  <a:pt x="506" y="6210"/>
                  <a:pt x="506" y="6210"/>
                  <a:pt x="506" y="6210"/>
                </a:cubicBezTo>
                <a:cubicBezTo>
                  <a:pt x="169" y="6480"/>
                  <a:pt x="0" y="7020"/>
                  <a:pt x="0" y="7290"/>
                </a:cubicBezTo>
                <a:cubicBezTo>
                  <a:pt x="0" y="7830"/>
                  <a:pt x="169" y="8370"/>
                  <a:pt x="506" y="8370"/>
                </a:cubicBezTo>
                <a:cubicBezTo>
                  <a:pt x="4050" y="10800"/>
                  <a:pt x="4050" y="10800"/>
                  <a:pt x="4050" y="10800"/>
                </a:cubicBezTo>
                <a:cubicBezTo>
                  <a:pt x="4050" y="17010"/>
                  <a:pt x="4050" y="17010"/>
                  <a:pt x="4050" y="17010"/>
                </a:cubicBezTo>
                <a:cubicBezTo>
                  <a:pt x="4050" y="17550"/>
                  <a:pt x="4219" y="18360"/>
                  <a:pt x="4725" y="19170"/>
                </a:cubicBezTo>
                <a:cubicBezTo>
                  <a:pt x="5063" y="19440"/>
                  <a:pt x="5569" y="19980"/>
                  <a:pt x="6244" y="20250"/>
                </a:cubicBezTo>
                <a:cubicBezTo>
                  <a:pt x="7425" y="21060"/>
                  <a:pt x="9112" y="21600"/>
                  <a:pt x="10800" y="21600"/>
                </a:cubicBezTo>
                <a:cubicBezTo>
                  <a:pt x="12487" y="21600"/>
                  <a:pt x="14175" y="21060"/>
                  <a:pt x="15356" y="20250"/>
                </a:cubicBezTo>
                <a:cubicBezTo>
                  <a:pt x="16031" y="19980"/>
                  <a:pt x="16537" y="19440"/>
                  <a:pt x="16875" y="19170"/>
                </a:cubicBezTo>
                <a:cubicBezTo>
                  <a:pt x="17381" y="18360"/>
                  <a:pt x="17550" y="17550"/>
                  <a:pt x="17550" y="17010"/>
                </a:cubicBezTo>
                <a:close/>
                <a:moveTo>
                  <a:pt x="844" y="7290"/>
                </a:moveTo>
                <a:cubicBezTo>
                  <a:pt x="10800" y="1350"/>
                  <a:pt x="10800" y="1350"/>
                  <a:pt x="10800" y="1350"/>
                </a:cubicBezTo>
                <a:cubicBezTo>
                  <a:pt x="20756" y="7290"/>
                  <a:pt x="20756" y="7290"/>
                  <a:pt x="20756" y="7290"/>
                </a:cubicBezTo>
                <a:cubicBezTo>
                  <a:pt x="10800" y="13500"/>
                  <a:pt x="10800" y="13500"/>
                  <a:pt x="10800" y="13500"/>
                </a:cubicBezTo>
                <a:lnTo>
                  <a:pt x="844" y="7290"/>
                </a:lnTo>
                <a:close/>
                <a:moveTo>
                  <a:pt x="16706" y="17010"/>
                </a:moveTo>
                <a:cubicBezTo>
                  <a:pt x="16706" y="17820"/>
                  <a:pt x="16200" y="18630"/>
                  <a:pt x="15187" y="19170"/>
                </a:cubicBezTo>
                <a:cubicBezTo>
                  <a:pt x="14006" y="19980"/>
                  <a:pt x="12487" y="20250"/>
                  <a:pt x="10800" y="20250"/>
                </a:cubicBezTo>
                <a:cubicBezTo>
                  <a:pt x="9112" y="20250"/>
                  <a:pt x="7594" y="19980"/>
                  <a:pt x="6412" y="19170"/>
                </a:cubicBezTo>
                <a:cubicBezTo>
                  <a:pt x="5400" y="18630"/>
                  <a:pt x="4894" y="17820"/>
                  <a:pt x="4894" y="17010"/>
                </a:cubicBezTo>
                <a:cubicBezTo>
                  <a:pt x="4894" y="11070"/>
                  <a:pt x="4894" y="11070"/>
                  <a:pt x="4894" y="11070"/>
                </a:cubicBezTo>
                <a:cubicBezTo>
                  <a:pt x="10631" y="14580"/>
                  <a:pt x="10631" y="14580"/>
                  <a:pt x="10631" y="14580"/>
                </a:cubicBezTo>
                <a:cubicBezTo>
                  <a:pt x="10800" y="14850"/>
                  <a:pt x="10969" y="14850"/>
                  <a:pt x="10969" y="14580"/>
                </a:cubicBezTo>
                <a:cubicBezTo>
                  <a:pt x="16706" y="11070"/>
                  <a:pt x="16706" y="11070"/>
                  <a:pt x="16706" y="11070"/>
                </a:cubicBezTo>
                <a:lnTo>
                  <a:pt x="16706" y="1701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2AC011-23F4-43B4-8448-71809B219F71}"/>
              </a:ext>
            </a:extLst>
          </p:cNvPr>
          <p:cNvGrpSpPr/>
          <p:nvPr/>
        </p:nvGrpSpPr>
        <p:grpSpPr>
          <a:xfrm>
            <a:off x="3383445" y="2298440"/>
            <a:ext cx="180155" cy="201712"/>
            <a:chOff x="4421537" y="3939143"/>
            <a:chExt cx="362904" cy="406336"/>
          </a:xfrm>
          <a:solidFill>
            <a:schemeClr val="bg1"/>
          </a:solidFill>
        </p:grpSpPr>
        <p:sp>
          <p:nvSpPr>
            <p:cNvPr id="19" name="Freeform 120">
              <a:extLst>
                <a:ext uri="{FF2B5EF4-FFF2-40B4-BE49-F238E27FC236}">
                  <a16:creationId xmlns:a16="http://schemas.microsoft.com/office/drawing/2014/main" id="{4849C93E-BFDF-49C3-BDBA-59308427B901}"/>
                </a:ext>
              </a:extLst>
            </p:cNvPr>
            <p:cNvSpPr/>
            <p:nvPr/>
          </p:nvSpPr>
          <p:spPr>
            <a:xfrm>
              <a:off x="4465792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1296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1296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21">
              <a:extLst>
                <a:ext uri="{FF2B5EF4-FFF2-40B4-BE49-F238E27FC236}">
                  <a16:creationId xmlns:a16="http://schemas.microsoft.com/office/drawing/2014/main" id="{974C23C8-7E6B-4173-91E8-3325CF28A80E}"/>
                </a:ext>
              </a:extLst>
            </p:cNvPr>
            <p:cNvSpPr/>
            <p:nvPr/>
          </p:nvSpPr>
          <p:spPr>
            <a:xfrm>
              <a:off x="4561005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864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864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22">
              <a:extLst>
                <a:ext uri="{FF2B5EF4-FFF2-40B4-BE49-F238E27FC236}">
                  <a16:creationId xmlns:a16="http://schemas.microsoft.com/office/drawing/2014/main" id="{D012E292-448E-40B7-A1EB-6CEC09E07A41}"/>
                </a:ext>
              </a:extLst>
            </p:cNvPr>
            <p:cNvSpPr/>
            <p:nvPr/>
          </p:nvSpPr>
          <p:spPr>
            <a:xfrm>
              <a:off x="4691086" y="4065201"/>
              <a:ext cx="32186" cy="15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0"/>
                  </a:moveTo>
                  <a:cubicBezTo>
                    <a:pt x="2160" y="0"/>
                    <a:pt x="0" y="450"/>
                    <a:pt x="0" y="1350"/>
                  </a:cubicBezTo>
                  <a:cubicBezTo>
                    <a:pt x="12960" y="20700"/>
                    <a:pt x="12960" y="20700"/>
                    <a:pt x="12960" y="20700"/>
                  </a:cubicBezTo>
                  <a:cubicBezTo>
                    <a:pt x="12960" y="21150"/>
                    <a:pt x="15120" y="21600"/>
                    <a:pt x="17280" y="21600"/>
                  </a:cubicBezTo>
                  <a:cubicBezTo>
                    <a:pt x="21600" y="21600"/>
                    <a:pt x="21600" y="21150"/>
                    <a:pt x="21600" y="20250"/>
                  </a:cubicBezTo>
                  <a:cubicBezTo>
                    <a:pt x="10800" y="900"/>
                    <a:pt x="10800" y="900"/>
                    <a:pt x="10800" y="900"/>
                  </a:cubicBezTo>
                  <a:cubicBezTo>
                    <a:pt x="10800" y="450"/>
                    <a:pt x="8640" y="0"/>
                    <a:pt x="648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05E793D1-8B89-41CE-B1AC-A4CAF22FFEFF}"/>
                </a:ext>
              </a:extLst>
            </p:cNvPr>
            <p:cNvSpPr/>
            <p:nvPr/>
          </p:nvSpPr>
          <p:spPr>
            <a:xfrm>
              <a:off x="4421537" y="3939143"/>
              <a:ext cx="199816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0"/>
                  </a:moveTo>
                  <a:cubicBezTo>
                    <a:pt x="2057" y="0"/>
                    <a:pt x="2057" y="0"/>
                    <a:pt x="2057" y="0"/>
                  </a:cubicBezTo>
                  <a:cubicBezTo>
                    <a:pt x="686" y="0"/>
                    <a:pt x="0" y="506"/>
                    <a:pt x="0" y="1013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686" y="21600"/>
                    <a:pt x="2057" y="21600"/>
                  </a:cubicBezTo>
                  <a:cubicBezTo>
                    <a:pt x="19886" y="21600"/>
                    <a:pt x="19886" y="21600"/>
                    <a:pt x="19886" y="21600"/>
                  </a:cubicBezTo>
                  <a:cubicBezTo>
                    <a:pt x="20914" y="21600"/>
                    <a:pt x="21600" y="21094"/>
                    <a:pt x="21600" y="20587"/>
                  </a:cubicBezTo>
                  <a:cubicBezTo>
                    <a:pt x="21600" y="1013"/>
                    <a:pt x="21600" y="1013"/>
                    <a:pt x="21600" y="1013"/>
                  </a:cubicBezTo>
                  <a:cubicBezTo>
                    <a:pt x="21600" y="506"/>
                    <a:pt x="20914" y="0"/>
                    <a:pt x="19886" y="0"/>
                  </a:cubicBezTo>
                  <a:close/>
                  <a:moveTo>
                    <a:pt x="9943" y="20756"/>
                  </a:moveTo>
                  <a:cubicBezTo>
                    <a:pt x="1371" y="20756"/>
                    <a:pt x="1371" y="20756"/>
                    <a:pt x="1371" y="20756"/>
                  </a:cubicBezTo>
                  <a:cubicBezTo>
                    <a:pt x="1371" y="844"/>
                    <a:pt x="1371" y="844"/>
                    <a:pt x="1371" y="844"/>
                  </a:cubicBezTo>
                  <a:cubicBezTo>
                    <a:pt x="9943" y="844"/>
                    <a:pt x="9943" y="844"/>
                    <a:pt x="9943" y="844"/>
                  </a:cubicBezTo>
                  <a:lnTo>
                    <a:pt x="9943" y="20756"/>
                  </a:lnTo>
                  <a:close/>
                  <a:moveTo>
                    <a:pt x="20229" y="20756"/>
                  </a:moveTo>
                  <a:cubicBezTo>
                    <a:pt x="11657" y="20756"/>
                    <a:pt x="11657" y="20756"/>
                    <a:pt x="11657" y="20756"/>
                  </a:cubicBezTo>
                  <a:cubicBezTo>
                    <a:pt x="11657" y="844"/>
                    <a:pt x="11657" y="844"/>
                    <a:pt x="11657" y="844"/>
                  </a:cubicBezTo>
                  <a:cubicBezTo>
                    <a:pt x="20229" y="844"/>
                    <a:pt x="20229" y="844"/>
                    <a:pt x="20229" y="844"/>
                  </a:cubicBezTo>
                  <a:lnTo>
                    <a:pt x="20229" y="207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24">
              <a:extLst>
                <a:ext uri="{FF2B5EF4-FFF2-40B4-BE49-F238E27FC236}">
                  <a16:creationId xmlns:a16="http://schemas.microsoft.com/office/drawing/2014/main" id="{6328CCD9-5DC9-4971-AB51-B3D4565B0926}"/>
                </a:ext>
              </a:extLst>
            </p:cNvPr>
            <p:cNvSpPr/>
            <p:nvPr/>
          </p:nvSpPr>
          <p:spPr>
            <a:xfrm>
              <a:off x="4630739" y="3939143"/>
              <a:ext cx="153702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extrusionOk="0">
                  <a:moveTo>
                    <a:pt x="14988" y="844"/>
                  </a:moveTo>
                  <a:cubicBezTo>
                    <a:pt x="14547" y="338"/>
                    <a:pt x="13224" y="0"/>
                    <a:pt x="11902" y="0"/>
                  </a:cubicBezTo>
                  <a:cubicBezTo>
                    <a:pt x="2204" y="506"/>
                    <a:pt x="2204" y="506"/>
                    <a:pt x="2204" y="506"/>
                  </a:cubicBezTo>
                  <a:cubicBezTo>
                    <a:pt x="1322" y="506"/>
                    <a:pt x="441" y="1013"/>
                    <a:pt x="0" y="1350"/>
                  </a:cubicBezTo>
                  <a:cubicBezTo>
                    <a:pt x="6612" y="20756"/>
                    <a:pt x="6612" y="20756"/>
                    <a:pt x="6612" y="20756"/>
                  </a:cubicBezTo>
                  <a:cubicBezTo>
                    <a:pt x="6612" y="21262"/>
                    <a:pt x="7935" y="21600"/>
                    <a:pt x="9257" y="21600"/>
                  </a:cubicBezTo>
                  <a:cubicBezTo>
                    <a:pt x="18955" y="21094"/>
                    <a:pt x="18955" y="21094"/>
                    <a:pt x="18955" y="21094"/>
                  </a:cubicBezTo>
                  <a:cubicBezTo>
                    <a:pt x="19837" y="21094"/>
                    <a:pt x="20278" y="20925"/>
                    <a:pt x="20718" y="20756"/>
                  </a:cubicBezTo>
                  <a:cubicBezTo>
                    <a:pt x="21159" y="20587"/>
                    <a:pt x="21600" y="20250"/>
                    <a:pt x="21159" y="20081"/>
                  </a:cubicBezTo>
                  <a:lnTo>
                    <a:pt x="14988" y="844"/>
                  </a:lnTo>
                  <a:close/>
                  <a:moveTo>
                    <a:pt x="8816" y="20925"/>
                  </a:moveTo>
                  <a:cubicBezTo>
                    <a:pt x="2204" y="1350"/>
                    <a:pt x="2204" y="1350"/>
                    <a:pt x="2204" y="1350"/>
                  </a:cubicBezTo>
                  <a:cubicBezTo>
                    <a:pt x="12784" y="675"/>
                    <a:pt x="12784" y="675"/>
                    <a:pt x="12784" y="675"/>
                  </a:cubicBezTo>
                  <a:cubicBezTo>
                    <a:pt x="19396" y="20250"/>
                    <a:pt x="19396" y="20250"/>
                    <a:pt x="19396" y="20250"/>
                  </a:cubicBezTo>
                  <a:lnTo>
                    <a:pt x="8816" y="2092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37A44B-A310-438E-8DE8-A99C3E75ADE5}"/>
              </a:ext>
            </a:extLst>
          </p:cNvPr>
          <p:cNvGrpSpPr/>
          <p:nvPr/>
        </p:nvGrpSpPr>
        <p:grpSpPr>
          <a:xfrm>
            <a:off x="5962815" y="2260189"/>
            <a:ext cx="196785" cy="257009"/>
            <a:chOff x="2010348" y="1501133"/>
            <a:chExt cx="311121" cy="406336"/>
          </a:xfrm>
          <a:solidFill>
            <a:schemeClr val="bg1"/>
          </a:solidFill>
        </p:grpSpPr>
        <p:sp>
          <p:nvSpPr>
            <p:cNvPr id="17" name="Freeform 236">
              <a:extLst>
                <a:ext uri="{FF2B5EF4-FFF2-40B4-BE49-F238E27FC236}">
                  <a16:creationId xmlns:a16="http://schemas.microsoft.com/office/drawing/2014/main" id="{8AE6147A-81EC-483A-81CA-70A31226B587}"/>
                </a:ext>
              </a:extLst>
            </p:cNvPr>
            <p:cNvSpPr/>
            <p:nvPr/>
          </p:nvSpPr>
          <p:spPr>
            <a:xfrm>
              <a:off x="2010348" y="1501133"/>
              <a:ext cx="311121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4" y="2363"/>
                  </a:moveTo>
                  <a:cubicBezTo>
                    <a:pt x="16310" y="844"/>
                    <a:pt x="13665" y="0"/>
                    <a:pt x="10800" y="0"/>
                  </a:cubicBezTo>
                  <a:cubicBezTo>
                    <a:pt x="7935" y="0"/>
                    <a:pt x="5290" y="844"/>
                    <a:pt x="3306" y="2363"/>
                  </a:cubicBezTo>
                  <a:cubicBezTo>
                    <a:pt x="1102" y="3881"/>
                    <a:pt x="0" y="6075"/>
                    <a:pt x="0" y="8269"/>
                  </a:cubicBezTo>
                  <a:cubicBezTo>
                    <a:pt x="0" y="10294"/>
                    <a:pt x="1763" y="13162"/>
                    <a:pt x="5069" y="16706"/>
                  </a:cubicBezTo>
                  <a:cubicBezTo>
                    <a:pt x="6171" y="18056"/>
                    <a:pt x="7494" y="19237"/>
                    <a:pt x="8376" y="19912"/>
                  </a:cubicBezTo>
                  <a:cubicBezTo>
                    <a:pt x="8816" y="20419"/>
                    <a:pt x="9257" y="20756"/>
                    <a:pt x="9478" y="20925"/>
                  </a:cubicBezTo>
                  <a:cubicBezTo>
                    <a:pt x="9478" y="21094"/>
                    <a:pt x="9698" y="21094"/>
                    <a:pt x="9698" y="21262"/>
                  </a:cubicBezTo>
                  <a:cubicBezTo>
                    <a:pt x="9698" y="21262"/>
                    <a:pt x="9918" y="21262"/>
                    <a:pt x="9918" y="21262"/>
                  </a:cubicBezTo>
                  <a:cubicBezTo>
                    <a:pt x="9918" y="21431"/>
                    <a:pt x="9918" y="21431"/>
                    <a:pt x="9918" y="21431"/>
                  </a:cubicBezTo>
                  <a:cubicBezTo>
                    <a:pt x="10139" y="21431"/>
                    <a:pt x="1058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020" y="21600"/>
                    <a:pt x="11461" y="21431"/>
                    <a:pt x="11682" y="21431"/>
                  </a:cubicBezTo>
                  <a:cubicBezTo>
                    <a:pt x="11682" y="21262"/>
                    <a:pt x="11682" y="21262"/>
                    <a:pt x="11682" y="21262"/>
                  </a:cubicBezTo>
                  <a:cubicBezTo>
                    <a:pt x="11682" y="21262"/>
                    <a:pt x="11902" y="21262"/>
                    <a:pt x="11902" y="21262"/>
                  </a:cubicBezTo>
                  <a:cubicBezTo>
                    <a:pt x="12122" y="20925"/>
                    <a:pt x="12122" y="20925"/>
                    <a:pt x="12122" y="20925"/>
                  </a:cubicBezTo>
                  <a:cubicBezTo>
                    <a:pt x="12343" y="20756"/>
                    <a:pt x="12784" y="20419"/>
                    <a:pt x="13224" y="19912"/>
                  </a:cubicBezTo>
                  <a:cubicBezTo>
                    <a:pt x="14106" y="19237"/>
                    <a:pt x="15429" y="18056"/>
                    <a:pt x="16531" y="16706"/>
                  </a:cubicBezTo>
                  <a:cubicBezTo>
                    <a:pt x="19837" y="13162"/>
                    <a:pt x="21600" y="10294"/>
                    <a:pt x="21600" y="8269"/>
                  </a:cubicBezTo>
                  <a:cubicBezTo>
                    <a:pt x="21600" y="6075"/>
                    <a:pt x="20498" y="3881"/>
                    <a:pt x="18294" y="2363"/>
                  </a:cubicBezTo>
                  <a:close/>
                  <a:moveTo>
                    <a:pt x="15869" y="16200"/>
                  </a:moveTo>
                  <a:cubicBezTo>
                    <a:pt x="13665" y="18562"/>
                    <a:pt x="11241" y="20587"/>
                    <a:pt x="11020" y="20756"/>
                  </a:cubicBezTo>
                  <a:cubicBezTo>
                    <a:pt x="10800" y="20925"/>
                    <a:pt x="10800" y="20925"/>
                    <a:pt x="10800" y="20925"/>
                  </a:cubicBezTo>
                  <a:cubicBezTo>
                    <a:pt x="10580" y="20756"/>
                    <a:pt x="10580" y="20756"/>
                    <a:pt x="10580" y="20756"/>
                  </a:cubicBezTo>
                  <a:cubicBezTo>
                    <a:pt x="10359" y="20587"/>
                    <a:pt x="7935" y="18562"/>
                    <a:pt x="5731" y="16200"/>
                  </a:cubicBezTo>
                  <a:cubicBezTo>
                    <a:pt x="2645" y="12825"/>
                    <a:pt x="1102" y="10125"/>
                    <a:pt x="1102" y="8269"/>
                  </a:cubicBezTo>
                  <a:cubicBezTo>
                    <a:pt x="1102" y="6244"/>
                    <a:pt x="1984" y="4388"/>
                    <a:pt x="3967" y="2869"/>
                  </a:cubicBezTo>
                  <a:cubicBezTo>
                    <a:pt x="5731" y="1519"/>
                    <a:pt x="8155" y="844"/>
                    <a:pt x="10800" y="844"/>
                  </a:cubicBezTo>
                  <a:cubicBezTo>
                    <a:pt x="13445" y="844"/>
                    <a:pt x="15869" y="1519"/>
                    <a:pt x="17633" y="2869"/>
                  </a:cubicBezTo>
                  <a:cubicBezTo>
                    <a:pt x="19616" y="4388"/>
                    <a:pt x="20498" y="6244"/>
                    <a:pt x="20498" y="8269"/>
                  </a:cubicBezTo>
                  <a:cubicBezTo>
                    <a:pt x="20498" y="10125"/>
                    <a:pt x="18955" y="12825"/>
                    <a:pt x="15869" y="162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37">
              <a:extLst>
                <a:ext uri="{FF2B5EF4-FFF2-40B4-BE49-F238E27FC236}">
                  <a16:creationId xmlns:a16="http://schemas.microsoft.com/office/drawing/2014/main" id="{50EE9400-E8FE-46C6-92BA-622320CB0402}"/>
                </a:ext>
              </a:extLst>
            </p:cNvPr>
            <p:cNvSpPr/>
            <p:nvPr/>
          </p:nvSpPr>
          <p:spPr>
            <a:xfrm>
              <a:off x="2100198" y="1586959"/>
              <a:ext cx="132764" cy="13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5143" y="0"/>
                    <a:pt x="0" y="4629"/>
                    <a:pt x="0" y="10800"/>
                  </a:cubicBezTo>
                  <a:cubicBezTo>
                    <a:pt x="0" y="16457"/>
                    <a:pt x="5143" y="21600"/>
                    <a:pt x="10800" y="21600"/>
                  </a:cubicBezTo>
                  <a:cubicBezTo>
                    <a:pt x="16457" y="21600"/>
                    <a:pt x="21600" y="16457"/>
                    <a:pt x="21600" y="10800"/>
                  </a:cubicBezTo>
                  <a:cubicBezTo>
                    <a:pt x="21600" y="4629"/>
                    <a:pt x="16457" y="0"/>
                    <a:pt x="10800" y="0"/>
                  </a:cubicBezTo>
                  <a:close/>
                  <a:moveTo>
                    <a:pt x="16457" y="16457"/>
                  </a:moveTo>
                  <a:cubicBezTo>
                    <a:pt x="14914" y="18000"/>
                    <a:pt x="12857" y="19029"/>
                    <a:pt x="10800" y="19029"/>
                  </a:cubicBezTo>
                  <a:cubicBezTo>
                    <a:pt x="6171" y="19029"/>
                    <a:pt x="2571" y="15429"/>
                    <a:pt x="2571" y="10800"/>
                  </a:cubicBezTo>
                  <a:cubicBezTo>
                    <a:pt x="2571" y="6171"/>
                    <a:pt x="6171" y="2571"/>
                    <a:pt x="10800" y="2571"/>
                  </a:cubicBezTo>
                  <a:cubicBezTo>
                    <a:pt x="12857" y="2571"/>
                    <a:pt x="14914" y="3086"/>
                    <a:pt x="16457" y="4629"/>
                  </a:cubicBezTo>
                  <a:cubicBezTo>
                    <a:pt x="18514" y="6171"/>
                    <a:pt x="19029" y="8229"/>
                    <a:pt x="19029" y="10800"/>
                  </a:cubicBezTo>
                  <a:cubicBezTo>
                    <a:pt x="19029" y="12857"/>
                    <a:pt x="18514" y="14914"/>
                    <a:pt x="16457" y="1645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0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5161" y="2996175"/>
            <a:ext cx="7879056" cy="1015649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6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恳请各位老师批评指正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98600" y="413217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79" y="935036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90709" y="4948291"/>
            <a:ext cx="309030" cy="309030"/>
            <a:chOff x="3785450" y="3161055"/>
            <a:chExt cx="504762" cy="504762"/>
          </a:xfrm>
        </p:grpSpPr>
        <p:sp>
          <p:nvSpPr>
            <p:cNvPr id="11" name="椭圆 10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16266" y="4948291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algn="ctr"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6625296" y="490275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答辩人：金明俊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3972169" y="490275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指导老师：金国哲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9F87B-D424-D551-4569-8A885743C236}"/>
              </a:ext>
            </a:extLst>
          </p:cNvPr>
          <p:cNvSpPr/>
          <p:nvPr/>
        </p:nvSpPr>
        <p:spPr>
          <a:xfrm>
            <a:off x="3079802" y="4285429"/>
            <a:ext cx="6032396" cy="461651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延边大学  工学院  </a:t>
            </a:r>
            <a:r>
              <a:rPr lang="en-US" altLang="zh-CN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级计算机科学与技术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38970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52374" y="358411"/>
            <a:ext cx="1569636" cy="646317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36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5" name="矩形 4"/>
          <p:cNvSpPr/>
          <p:nvPr/>
        </p:nvSpPr>
        <p:spPr>
          <a:xfrm>
            <a:off x="5338077" y="850980"/>
            <a:ext cx="1561173" cy="40009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517399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726134" y="1312035"/>
            <a:ext cx="768927" cy="1"/>
          </a:xfrm>
          <a:prstGeom prst="line">
            <a:avLst/>
          </a:prstGeom>
          <a:ln w="38100">
            <a:solidFill>
              <a:srgbClr val="44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974653" y="2438662"/>
            <a:ext cx="896928" cy="896928"/>
            <a:chOff x="5735754" y="1140916"/>
            <a:chExt cx="720495" cy="720495"/>
          </a:xfrm>
        </p:grpSpPr>
        <p:sp>
          <p:nvSpPr>
            <p:cNvPr id="10" name="椭圆 9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41149" y="2438307"/>
            <a:ext cx="896928" cy="896928"/>
            <a:chOff x="5735752" y="2095665"/>
            <a:chExt cx="720495" cy="720495"/>
          </a:xfrm>
        </p:grpSpPr>
        <p:sp>
          <p:nvSpPr>
            <p:cNvPr id="13" name="椭圆 12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62484" y="2423571"/>
            <a:ext cx="896928" cy="896928"/>
            <a:chOff x="5735752" y="4046610"/>
            <a:chExt cx="720495" cy="720495"/>
          </a:xfrm>
        </p:grpSpPr>
        <p:sp>
          <p:nvSpPr>
            <p:cNvPr id="19" name="椭圆 18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172939" y="2408823"/>
            <a:ext cx="896928" cy="896928"/>
            <a:chOff x="5735752" y="5029310"/>
            <a:chExt cx="720495" cy="720495"/>
          </a:xfrm>
        </p:grpSpPr>
        <p:sp>
          <p:nvSpPr>
            <p:cNvPr id="22" name="椭圆 21"/>
            <p:cNvSpPr/>
            <p:nvPr/>
          </p:nvSpPr>
          <p:spPr>
            <a:xfrm>
              <a:off x="5735752" y="5029310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5850198" y="5182740"/>
              <a:ext cx="461688" cy="40782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31"/>
          <p:cNvSpPr txBox="1"/>
          <p:nvPr/>
        </p:nvSpPr>
        <p:spPr>
          <a:xfrm>
            <a:off x="1359024" y="3689256"/>
            <a:ext cx="212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  <p:sp>
        <p:nvSpPr>
          <p:cNvPr id="25" name="TextBox 32"/>
          <p:cNvSpPr txBox="1"/>
          <p:nvPr/>
        </p:nvSpPr>
        <p:spPr>
          <a:xfrm>
            <a:off x="3825520" y="3680957"/>
            <a:ext cx="212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sp>
        <p:nvSpPr>
          <p:cNvPr id="27" name="TextBox 34"/>
          <p:cNvSpPr txBox="1"/>
          <p:nvPr/>
        </p:nvSpPr>
        <p:spPr>
          <a:xfrm>
            <a:off x="6461656" y="3689256"/>
            <a:ext cx="14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实现思路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8780162" y="3689256"/>
            <a:ext cx="17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项目实践总结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4012681" y="4148872"/>
            <a:ext cx="1753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</p:cNvCxnSpPr>
          <p:nvPr/>
        </p:nvCxnSpPr>
        <p:spPr>
          <a:xfrm flipV="1">
            <a:off x="6292016" y="4148358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cxnSpLocks/>
          </p:cNvCxnSpPr>
          <p:nvPr/>
        </p:nvCxnSpPr>
        <p:spPr>
          <a:xfrm flipV="1">
            <a:off x="8730395" y="4148341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"/>
          <p:cNvSpPr txBox="1"/>
          <p:nvPr/>
        </p:nvSpPr>
        <p:spPr>
          <a:xfrm>
            <a:off x="1040924" y="4294438"/>
            <a:ext cx="25874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A N D  B R I E F  E X P L A N A T I O N</a:t>
            </a:r>
            <a:endParaRPr lang="zh-CN" altLang="en-US" sz="1600" dirty="0">
              <a:solidFill>
                <a:srgbClr val="444F53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3825520" y="4294438"/>
            <a:ext cx="21281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S T R U </a:t>
            </a:r>
          </a:p>
          <a:p>
            <a:pPr marL="0" lvl="1" algn="ctr"/>
            <a:r>
              <a:rPr lang="en-US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 U R E</a:t>
            </a:r>
            <a:endParaRPr lang="zh-CN" altLang="en-US" sz="1600" dirty="0">
              <a:solidFill>
                <a:srgbClr val="444F53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6495061" y="4294439"/>
            <a:ext cx="15857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 P L E M E N T A T I O N  I D E A</a:t>
            </a:r>
            <a:endParaRPr lang="en-US" altLang="zh-CN" sz="1600" spc="250" dirty="0">
              <a:solidFill>
                <a:srgbClr val="444F5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9"/>
          <p:cNvSpPr txBox="1"/>
          <p:nvPr/>
        </p:nvSpPr>
        <p:spPr>
          <a:xfrm>
            <a:off x="8498823" y="4294439"/>
            <a:ext cx="23010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P R A C T I C E  S U M M A R Y</a:t>
            </a:r>
            <a:endParaRPr lang="en-US" altLang="zh-CN" sz="1600" spc="250" dirty="0">
              <a:solidFill>
                <a:srgbClr val="444F5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AA3012B-6C74-4B27-B20D-A318E3E8F675}"/>
              </a:ext>
            </a:extLst>
          </p:cNvPr>
          <p:cNvCxnSpPr>
            <a:cxnSpLocks/>
          </p:cNvCxnSpPr>
          <p:nvPr/>
        </p:nvCxnSpPr>
        <p:spPr>
          <a:xfrm flipV="1">
            <a:off x="1354192" y="4137616"/>
            <a:ext cx="1960874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92156"/>
            <a:ext cx="8910066" cy="2083451"/>
            <a:chOff x="3281934" y="2392156"/>
            <a:chExt cx="8910066" cy="2083451"/>
          </a:xfrm>
        </p:grpSpPr>
        <p:sp>
          <p:nvSpPr>
            <p:cNvPr id="4" name="椭圆 3"/>
            <p:cNvSpPr/>
            <p:nvPr/>
          </p:nvSpPr>
          <p:spPr>
            <a:xfrm>
              <a:off x="3281934" y="2392156"/>
              <a:ext cx="2001012" cy="2077974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5676286" y="3943804"/>
            <a:ext cx="37483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A N D  B R I E F  E X P L A N A T I O N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  <p:sp>
        <p:nvSpPr>
          <p:cNvPr id="13" name="TextBox 31"/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68A0F31F-9D1A-4A3B-BF18-8B1BDD91B031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</p:spTree>
    <p:extLst>
      <p:ext uri="{BB962C8B-B14F-4D97-AF65-F5344CB8AC3E}">
        <p14:creationId xmlns:p14="http://schemas.microsoft.com/office/powerpoint/2010/main" val="38157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6AECF1-68B2-70FD-8046-5D92DA8E85AE}"/>
              </a:ext>
            </a:extLst>
          </p:cNvPr>
          <p:cNvSpPr/>
          <p:nvPr/>
        </p:nvSpPr>
        <p:spPr>
          <a:xfrm>
            <a:off x="1531748" y="1143128"/>
            <a:ext cx="9065704" cy="5344758"/>
          </a:xfrm>
          <a:prstGeom prst="rect">
            <a:avLst/>
          </a:prstGeom>
          <a:solidFill>
            <a:srgbClr val="517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5977" y="2691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6375B-4B9D-4F1C-9915-C97336D70512}"/>
              </a:ext>
            </a:extLst>
          </p:cNvPr>
          <p:cNvGrpSpPr/>
          <p:nvPr/>
        </p:nvGrpSpPr>
        <p:grpSpPr>
          <a:xfrm>
            <a:off x="4602250" y="5543613"/>
            <a:ext cx="3072280" cy="663143"/>
            <a:chOff x="6582017" y="3665408"/>
            <a:chExt cx="4242446" cy="915720"/>
          </a:xfrm>
        </p:grpSpPr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9ABBBB57-E484-425C-9FCE-C73E29E6F036}"/>
                </a:ext>
              </a:extLst>
            </p:cNvPr>
            <p:cNvSpPr/>
            <p:nvPr/>
          </p:nvSpPr>
          <p:spPr>
            <a:xfrm>
              <a:off x="6582017" y="3665408"/>
              <a:ext cx="915720" cy="915720"/>
            </a:xfrm>
            <a:prstGeom prst="ellipse">
              <a:avLst/>
            </a:prstGeom>
            <a:solidFill>
              <a:srgbClr val="D4A8A7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735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3FEA3E89-4588-460E-9C64-EDB475BD20B1}"/>
                </a:ext>
              </a:extLst>
            </p:cNvPr>
            <p:cNvSpPr/>
            <p:nvPr/>
          </p:nvSpPr>
          <p:spPr>
            <a:xfrm>
              <a:off x="7690926" y="3665408"/>
              <a:ext cx="915720" cy="91572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2192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735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AAE7AF8E-3DBC-4364-87EA-11CC44B58744}"/>
                </a:ext>
              </a:extLst>
            </p:cNvPr>
            <p:cNvSpPr/>
            <p:nvPr/>
          </p:nvSpPr>
          <p:spPr>
            <a:xfrm>
              <a:off x="8799835" y="3665408"/>
              <a:ext cx="915720" cy="915720"/>
            </a:xfrm>
            <a:prstGeom prst="ellipse">
              <a:avLst/>
            </a:prstGeom>
            <a:solidFill>
              <a:srgbClr val="D4A8A7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735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49925784-789D-426E-9988-061533A6E271}"/>
                </a:ext>
              </a:extLst>
            </p:cNvPr>
            <p:cNvSpPr/>
            <p:nvPr/>
          </p:nvSpPr>
          <p:spPr>
            <a:xfrm>
              <a:off x="9908743" y="3665408"/>
              <a:ext cx="915720" cy="91572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60" tIns="0" rIns="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1C7D2DB-3567-49DE-9FB0-C1E7C78DE4CB}"/>
                </a:ext>
              </a:extLst>
            </p:cNvPr>
            <p:cNvGrpSpPr/>
            <p:nvPr/>
          </p:nvGrpSpPr>
          <p:grpSpPr>
            <a:xfrm>
              <a:off x="10162646" y="3843470"/>
              <a:ext cx="420983" cy="481351"/>
              <a:chOff x="2767503" y="6351130"/>
              <a:chExt cx="356636" cy="407777"/>
            </a:xfrm>
            <a:solidFill>
              <a:srgbClr val="F4F1EC"/>
            </a:solidFill>
          </p:grpSpPr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E7E41AFC-032A-4B8D-A54D-792DB731208B}"/>
                  </a:ext>
                </a:extLst>
              </p:cNvPr>
              <p:cNvSpPr/>
              <p:nvPr/>
            </p:nvSpPr>
            <p:spPr>
              <a:xfrm>
                <a:off x="2767503" y="6351130"/>
                <a:ext cx="356636" cy="407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5906"/>
                    </a:moveTo>
                    <a:cubicBezTo>
                      <a:pt x="18707" y="5737"/>
                      <a:pt x="18707" y="5737"/>
                      <a:pt x="18707" y="5737"/>
                    </a:cubicBezTo>
                    <a:cubicBezTo>
                      <a:pt x="19864" y="4894"/>
                      <a:pt x="19864" y="4894"/>
                      <a:pt x="19864" y="4894"/>
                    </a:cubicBezTo>
                    <a:cubicBezTo>
                      <a:pt x="20057" y="4725"/>
                      <a:pt x="20057" y="4556"/>
                      <a:pt x="19864" y="4387"/>
                    </a:cubicBezTo>
                    <a:cubicBezTo>
                      <a:pt x="19671" y="4219"/>
                      <a:pt x="19286" y="4219"/>
                      <a:pt x="19286" y="4387"/>
                    </a:cubicBezTo>
                    <a:cubicBezTo>
                      <a:pt x="18129" y="5231"/>
                      <a:pt x="18129" y="5231"/>
                      <a:pt x="18129" y="5231"/>
                    </a:cubicBezTo>
                    <a:cubicBezTo>
                      <a:pt x="17936" y="5062"/>
                      <a:pt x="17936" y="5062"/>
                      <a:pt x="17936" y="5062"/>
                    </a:cubicBezTo>
                    <a:cubicBezTo>
                      <a:pt x="16200" y="3712"/>
                      <a:pt x="13886" y="2869"/>
                      <a:pt x="11571" y="2700"/>
                    </a:cubicBezTo>
                    <a:cubicBezTo>
                      <a:pt x="11186" y="2700"/>
                      <a:pt x="11186" y="2700"/>
                      <a:pt x="11186" y="2700"/>
                    </a:cubicBezTo>
                    <a:cubicBezTo>
                      <a:pt x="11186" y="844"/>
                      <a:pt x="11186" y="844"/>
                      <a:pt x="11186" y="844"/>
                    </a:cubicBezTo>
                    <a:cubicBezTo>
                      <a:pt x="12150" y="844"/>
                      <a:pt x="12150" y="844"/>
                      <a:pt x="12150" y="844"/>
                    </a:cubicBezTo>
                    <a:cubicBezTo>
                      <a:pt x="12536" y="844"/>
                      <a:pt x="12729" y="675"/>
                      <a:pt x="12729" y="506"/>
                    </a:cubicBezTo>
                    <a:cubicBezTo>
                      <a:pt x="12729" y="169"/>
                      <a:pt x="12536" y="0"/>
                      <a:pt x="12150" y="0"/>
                    </a:cubicBezTo>
                    <a:cubicBezTo>
                      <a:pt x="9450" y="0"/>
                      <a:pt x="9450" y="0"/>
                      <a:pt x="9450" y="0"/>
                    </a:cubicBezTo>
                    <a:cubicBezTo>
                      <a:pt x="9064" y="0"/>
                      <a:pt x="8871" y="169"/>
                      <a:pt x="8871" y="506"/>
                    </a:cubicBezTo>
                    <a:cubicBezTo>
                      <a:pt x="8871" y="675"/>
                      <a:pt x="9064" y="844"/>
                      <a:pt x="9450" y="844"/>
                    </a:cubicBezTo>
                    <a:cubicBezTo>
                      <a:pt x="10414" y="844"/>
                      <a:pt x="10414" y="844"/>
                      <a:pt x="10414" y="844"/>
                    </a:cubicBezTo>
                    <a:cubicBezTo>
                      <a:pt x="10414" y="2700"/>
                      <a:pt x="10414" y="2700"/>
                      <a:pt x="10414" y="2700"/>
                    </a:cubicBezTo>
                    <a:cubicBezTo>
                      <a:pt x="10029" y="2700"/>
                      <a:pt x="10029" y="2700"/>
                      <a:pt x="10029" y="2700"/>
                    </a:cubicBezTo>
                    <a:cubicBezTo>
                      <a:pt x="4436" y="3037"/>
                      <a:pt x="0" y="7256"/>
                      <a:pt x="0" y="12150"/>
                    </a:cubicBezTo>
                    <a:cubicBezTo>
                      <a:pt x="0" y="17381"/>
                      <a:pt x="4821" y="21600"/>
                      <a:pt x="10800" y="21600"/>
                    </a:cubicBezTo>
                    <a:cubicBezTo>
                      <a:pt x="16779" y="21600"/>
                      <a:pt x="21600" y="17381"/>
                      <a:pt x="21600" y="12150"/>
                    </a:cubicBezTo>
                    <a:cubicBezTo>
                      <a:pt x="21600" y="9956"/>
                      <a:pt x="20636" y="7762"/>
                      <a:pt x="18900" y="5906"/>
                    </a:cubicBezTo>
                    <a:close/>
                    <a:moveTo>
                      <a:pt x="17743" y="18394"/>
                    </a:moveTo>
                    <a:cubicBezTo>
                      <a:pt x="16971" y="19238"/>
                      <a:pt x="15814" y="19744"/>
                      <a:pt x="14657" y="20250"/>
                    </a:cubicBezTo>
                    <a:cubicBezTo>
                      <a:pt x="13500" y="20756"/>
                      <a:pt x="12150" y="20925"/>
                      <a:pt x="10800" y="20925"/>
                    </a:cubicBezTo>
                    <a:cubicBezTo>
                      <a:pt x="9450" y="20925"/>
                      <a:pt x="8100" y="20756"/>
                      <a:pt x="6943" y="20250"/>
                    </a:cubicBezTo>
                    <a:cubicBezTo>
                      <a:pt x="5786" y="19744"/>
                      <a:pt x="4629" y="19238"/>
                      <a:pt x="3857" y="18394"/>
                    </a:cubicBezTo>
                    <a:cubicBezTo>
                      <a:pt x="2893" y="17550"/>
                      <a:pt x="2121" y="16706"/>
                      <a:pt x="1543" y="15525"/>
                    </a:cubicBezTo>
                    <a:cubicBezTo>
                      <a:pt x="1157" y="14513"/>
                      <a:pt x="771" y="13331"/>
                      <a:pt x="771" y="12150"/>
                    </a:cubicBezTo>
                    <a:cubicBezTo>
                      <a:pt x="771" y="10969"/>
                      <a:pt x="1157" y="9956"/>
                      <a:pt x="1543" y="8775"/>
                    </a:cubicBezTo>
                    <a:cubicBezTo>
                      <a:pt x="2121" y="7762"/>
                      <a:pt x="2893" y="6919"/>
                      <a:pt x="3857" y="6075"/>
                    </a:cubicBezTo>
                    <a:cubicBezTo>
                      <a:pt x="4629" y="5231"/>
                      <a:pt x="5786" y="4556"/>
                      <a:pt x="6943" y="4219"/>
                    </a:cubicBezTo>
                    <a:cubicBezTo>
                      <a:pt x="9450" y="3206"/>
                      <a:pt x="12150" y="3206"/>
                      <a:pt x="14657" y="4219"/>
                    </a:cubicBezTo>
                    <a:cubicBezTo>
                      <a:pt x="15814" y="4556"/>
                      <a:pt x="16971" y="5231"/>
                      <a:pt x="17743" y="6075"/>
                    </a:cubicBezTo>
                    <a:cubicBezTo>
                      <a:pt x="18707" y="6919"/>
                      <a:pt x="19479" y="7762"/>
                      <a:pt x="20057" y="8775"/>
                    </a:cubicBezTo>
                    <a:cubicBezTo>
                      <a:pt x="20443" y="9956"/>
                      <a:pt x="20829" y="10969"/>
                      <a:pt x="20829" y="12150"/>
                    </a:cubicBezTo>
                    <a:cubicBezTo>
                      <a:pt x="20829" y="13331"/>
                      <a:pt x="20443" y="14513"/>
                      <a:pt x="20057" y="15525"/>
                    </a:cubicBezTo>
                    <a:cubicBezTo>
                      <a:pt x="19479" y="16706"/>
                      <a:pt x="18707" y="17550"/>
                      <a:pt x="17743" y="1839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C045F22F-BC92-4129-AFD5-CCB90B8A555C}"/>
                  </a:ext>
                </a:extLst>
              </p:cNvPr>
              <p:cNvSpPr/>
              <p:nvPr/>
            </p:nvSpPr>
            <p:spPr>
              <a:xfrm>
                <a:off x="2914194" y="6462831"/>
                <a:ext cx="63253" cy="149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40" y="12868"/>
                    </a:moveTo>
                    <a:cubicBezTo>
                      <a:pt x="12960" y="12868"/>
                      <a:pt x="12960" y="12868"/>
                      <a:pt x="12960" y="12868"/>
                    </a:cubicBezTo>
                    <a:cubicBezTo>
                      <a:pt x="12960" y="919"/>
                      <a:pt x="12960" y="919"/>
                      <a:pt x="12960" y="919"/>
                    </a:cubicBezTo>
                    <a:cubicBezTo>
                      <a:pt x="12960" y="460"/>
                      <a:pt x="11880" y="0"/>
                      <a:pt x="10800" y="0"/>
                    </a:cubicBezTo>
                    <a:cubicBezTo>
                      <a:pt x="9720" y="0"/>
                      <a:pt x="8640" y="460"/>
                      <a:pt x="8640" y="919"/>
                    </a:cubicBezTo>
                    <a:cubicBezTo>
                      <a:pt x="8640" y="12868"/>
                      <a:pt x="8640" y="12868"/>
                      <a:pt x="8640" y="12868"/>
                    </a:cubicBezTo>
                    <a:cubicBezTo>
                      <a:pt x="7560" y="12868"/>
                      <a:pt x="7560" y="12868"/>
                      <a:pt x="7560" y="12868"/>
                    </a:cubicBezTo>
                    <a:cubicBezTo>
                      <a:pt x="3240" y="13787"/>
                      <a:pt x="0" y="15166"/>
                      <a:pt x="0" y="17004"/>
                    </a:cubicBezTo>
                    <a:cubicBezTo>
                      <a:pt x="0" y="19762"/>
                      <a:pt x="5400" y="21600"/>
                      <a:pt x="10800" y="21600"/>
                    </a:cubicBezTo>
                    <a:cubicBezTo>
                      <a:pt x="16200" y="21600"/>
                      <a:pt x="21600" y="19762"/>
                      <a:pt x="21600" y="17004"/>
                    </a:cubicBezTo>
                    <a:cubicBezTo>
                      <a:pt x="21600" y="15166"/>
                      <a:pt x="18360" y="13787"/>
                      <a:pt x="14040" y="12868"/>
                    </a:cubicBezTo>
                    <a:close/>
                    <a:moveTo>
                      <a:pt x="10800" y="19302"/>
                    </a:moveTo>
                    <a:cubicBezTo>
                      <a:pt x="7560" y="19302"/>
                      <a:pt x="5400" y="18383"/>
                      <a:pt x="5400" y="17004"/>
                    </a:cubicBezTo>
                    <a:cubicBezTo>
                      <a:pt x="5400" y="16085"/>
                      <a:pt x="7560" y="14706"/>
                      <a:pt x="10800" y="14706"/>
                    </a:cubicBezTo>
                    <a:cubicBezTo>
                      <a:pt x="10800" y="14706"/>
                      <a:pt x="10800" y="14706"/>
                      <a:pt x="10800" y="14706"/>
                    </a:cubicBezTo>
                    <a:cubicBezTo>
                      <a:pt x="14040" y="14706"/>
                      <a:pt x="16200" y="16085"/>
                      <a:pt x="16200" y="17004"/>
                    </a:cubicBezTo>
                    <a:cubicBezTo>
                      <a:pt x="16200" y="18383"/>
                      <a:pt x="14040" y="19302"/>
                      <a:pt x="10800" y="1930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CD6F711-0551-47BA-B4B2-5A61C16F1403}"/>
                </a:ext>
              </a:extLst>
            </p:cNvPr>
            <p:cNvGrpSpPr/>
            <p:nvPr/>
          </p:nvGrpSpPr>
          <p:grpSpPr>
            <a:xfrm>
              <a:off x="9015468" y="3906321"/>
              <a:ext cx="481350" cy="363794"/>
              <a:chOff x="10075168" y="5586718"/>
              <a:chExt cx="407776" cy="308188"/>
            </a:xfrm>
            <a:solidFill>
              <a:srgbClr val="F4F1EC"/>
            </a:solidFill>
          </p:grpSpPr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B04B84BF-4719-422F-BAFD-1A71D7A9DFCD}"/>
                  </a:ext>
                </a:extLst>
              </p:cNvPr>
              <p:cNvSpPr/>
              <p:nvPr/>
            </p:nvSpPr>
            <p:spPr>
              <a:xfrm>
                <a:off x="10256850" y="5668812"/>
                <a:ext cx="178991" cy="178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971" y="21600"/>
                      <a:pt x="21600" y="16971"/>
                      <a:pt x="21600" y="10800"/>
                    </a:cubicBezTo>
                    <a:cubicBezTo>
                      <a:pt x="21600" y="5014"/>
                      <a:pt x="16971" y="0"/>
                      <a:pt x="10800" y="0"/>
                    </a:cubicBezTo>
                    <a:cubicBezTo>
                      <a:pt x="4629" y="0"/>
                      <a:pt x="0" y="5014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lose/>
                    <a:moveTo>
                      <a:pt x="4243" y="4243"/>
                    </a:moveTo>
                    <a:cubicBezTo>
                      <a:pt x="6171" y="2700"/>
                      <a:pt x="8486" y="1929"/>
                      <a:pt x="10800" y="1929"/>
                    </a:cubicBezTo>
                    <a:cubicBezTo>
                      <a:pt x="13114" y="1929"/>
                      <a:pt x="15429" y="2700"/>
                      <a:pt x="17357" y="4243"/>
                    </a:cubicBezTo>
                    <a:cubicBezTo>
                      <a:pt x="18900" y="6171"/>
                      <a:pt x="20057" y="8486"/>
                      <a:pt x="20057" y="10800"/>
                    </a:cubicBezTo>
                    <a:cubicBezTo>
                      <a:pt x="20057" y="13500"/>
                      <a:pt x="18900" y="15429"/>
                      <a:pt x="17357" y="17357"/>
                    </a:cubicBezTo>
                    <a:cubicBezTo>
                      <a:pt x="15429" y="18900"/>
                      <a:pt x="13114" y="20057"/>
                      <a:pt x="10800" y="20057"/>
                    </a:cubicBezTo>
                    <a:cubicBezTo>
                      <a:pt x="8486" y="20057"/>
                      <a:pt x="6171" y="18900"/>
                      <a:pt x="4243" y="17357"/>
                    </a:cubicBezTo>
                    <a:cubicBezTo>
                      <a:pt x="2700" y="15429"/>
                      <a:pt x="1543" y="13500"/>
                      <a:pt x="1543" y="10800"/>
                    </a:cubicBezTo>
                    <a:cubicBezTo>
                      <a:pt x="1543" y="8486"/>
                      <a:pt x="2700" y="6171"/>
                      <a:pt x="4243" y="424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1" name="Freeform 27">
                <a:extLst>
                  <a:ext uri="{FF2B5EF4-FFF2-40B4-BE49-F238E27FC236}">
                    <a16:creationId xmlns:a16="http://schemas.microsoft.com/office/drawing/2014/main" id="{7C4C3C10-ABC4-45C9-BC40-7967B05BAA3F}"/>
                  </a:ext>
                </a:extLst>
              </p:cNvPr>
              <p:cNvSpPr/>
              <p:nvPr/>
            </p:nvSpPr>
            <p:spPr>
              <a:xfrm>
                <a:off x="10314719" y="5729373"/>
                <a:ext cx="63253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200" y="21600"/>
                      <a:pt x="21600" y="17053"/>
                      <a:pt x="21600" y="10232"/>
                    </a:cubicBezTo>
                    <a:cubicBezTo>
                      <a:pt x="21600" y="4547"/>
                      <a:pt x="16200" y="0"/>
                      <a:pt x="10800" y="0"/>
                    </a:cubicBezTo>
                    <a:cubicBezTo>
                      <a:pt x="5400" y="0"/>
                      <a:pt x="0" y="4547"/>
                      <a:pt x="0" y="10232"/>
                    </a:cubicBezTo>
                    <a:cubicBezTo>
                      <a:pt x="0" y="17053"/>
                      <a:pt x="5400" y="21600"/>
                      <a:pt x="10800" y="21600"/>
                    </a:cubicBezTo>
                    <a:close/>
                    <a:moveTo>
                      <a:pt x="10800" y="4547"/>
                    </a:moveTo>
                    <a:cubicBezTo>
                      <a:pt x="14040" y="4547"/>
                      <a:pt x="16200" y="6821"/>
                      <a:pt x="16200" y="10232"/>
                    </a:cubicBezTo>
                    <a:cubicBezTo>
                      <a:pt x="16200" y="13642"/>
                      <a:pt x="14040" y="15916"/>
                      <a:pt x="10800" y="15916"/>
                    </a:cubicBezTo>
                    <a:cubicBezTo>
                      <a:pt x="7560" y="15916"/>
                      <a:pt x="5400" y="13642"/>
                      <a:pt x="5400" y="10232"/>
                    </a:cubicBezTo>
                    <a:cubicBezTo>
                      <a:pt x="5400" y="6821"/>
                      <a:pt x="7560" y="4547"/>
                      <a:pt x="10800" y="4547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2" name="Freeform 28">
                <a:extLst>
                  <a:ext uri="{FF2B5EF4-FFF2-40B4-BE49-F238E27FC236}">
                    <a16:creationId xmlns:a16="http://schemas.microsoft.com/office/drawing/2014/main" id="{1AB1A632-9413-4C85-8A8F-A6D9A7B27A01}"/>
                  </a:ext>
                </a:extLst>
              </p:cNvPr>
              <p:cNvSpPr/>
              <p:nvPr/>
            </p:nvSpPr>
            <p:spPr>
              <a:xfrm>
                <a:off x="10123616" y="5691691"/>
                <a:ext cx="86131" cy="16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0"/>
                    </a:moveTo>
                    <a:cubicBezTo>
                      <a:pt x="1600" y="0"/>
                      <a:pt x="1600" y="0"/>
                      <a:pt x="1600" y="0"/>
                    </a:cubicBezTo>
                    <a:cubicBezTo>
                      <a:pt x="800" y="0"/>
                      <a:pt x="0" y="4320"/>
                      <a:pt x="0" y="12960"/>
                    </a:cubicBezTo>
                    <a:cubicBezTo>
                      <a:pt x="0" y="17280"/>
                      <a:pt x="800" y="21600"/>
                      <a:pt x="1600" y="21600"/>
                    </a:cubicBezTo>
                    <a:cubicBezTo>
                      <a:pt x="19200" y="21600"/>
                      <a:pt x="19200" y="21600"/>
                      <a:pt x="19200" y="21600"/>
                    </a:cubicBezTo>
                    <a:cubicBezTo>
                      <a:pt x="20800" y="21600"/>
                      <a:pt x="21600" y="17280"/>
                      <a:pt x="21600" y="12960"/>
                    </a:cubicBezTo>
                    <a:cubicBezTo>
                      <a:pt x="21600" y="4320"/>
                      <a:pt x="20800" y="0"/>
                      <a:pt x="192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3" name="Freeform 29">
                <a:extLst>
                  <a:ext uri="{FF2B5EF4-FFF2-40B4-BE49-F238E27FC236}">
                    <a16:creationId xmlns:a16="http://schemas.microsoft.com/office/drawing/2014/main" id="{AE287C3A-03FA-4A0D-B9FE-FD5E6E46CCFF}"/>
                  </a:ext>
                </a:extLst>
              </p:cNvPr>
              <p:cNvSpPr/>
              <p:nvPr/>
            </p:nvSpPr>
            <p:spPr>
              <a:xfrm>
                <a:off x="10075168" y="5586718"/>
                <a:ext cx="407776" cy="308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8" y="2449"/>
                    </a:moveTo>
                    <a:cubicBezTo>
                      <a:pt x="8269" y="2449"/>
                      <a:pt x="8269" y="2449"/>
                      <a:pt x="8269" y="2449"/>
                    </a:cubicBezTo>
                    <a:cubicBezTo>
                      <a:pt x="8269" y="1336"/>
                      <a:pt x="8269" y="1336"/>
                      <a:pt x="8269" y="1336"/>
                    </a:cubicBezTo>
                    <a:cubicBezTo>
                      <a:pt x="8269" y="668"/>
                      <a:pt x="7762" y="0"/>
                      <a:pt x="7256" y="0"/>
                    </a:cubicBezTo>
                    <a:cubicBezTo>
                      <a:pt x="3544" y="0"/>
                      <a:pt x="3544" y="0"/>
                      <a:pt x="3544" y="0"/>
                    </a:cubicBezTo>
                    <a:cubicBezTo>
                      <a:pt x="3037" y="0"/>
                      <a:pt x="2531" y="668"/>
                      <a:pt x="2531" y="1336"/>
                    </a:cubicBezTo>
                    <a:cubicBezTo>
                      <a:pt x="2531" y="2449"/>
                      <a:pt x="2531" y="2449"/>
                      <a:pt x="2531" y="2449"/>
                    </a:cubicBezTo>
                    <a:cubicBezTo>
                      <a:pt x="1012" y="2449"/>
                      <a:pt x="1012" y="2449"/>
                      <a:pt x="1012" y="2449"/>
                    </a:cubicBezTo>
                    <a:cubicBezTo>
                      <a:pt x="506" y="2449"/>
                      <a:pt x="0" y="3118"/>
                      <a:pt x="0" y="3786"/>
                    </a:cubicBezTo>
                    <a:cubicBezTo>
                      <a:pt x="0" y="20264"/>
                      <a:pt x="0" y="20264"/>
                      <a:pt x="0" y="20264"/>
                    </a:cubicBezTo>
                    <a:cubicBezTo>
                      <a:pt x="0" y="21155"/>
                      <a:pt x="506" y="21600"/>
                      <a:pt x="1012" y="21600"/>
                    </a:cubicBezTo>
                    <a:cubicBezTo>
                      <a:pt x="20588" y="21600"/>
                      <a:pt x="20588" y="21600"/>
                      <a:pt x="20588" y="21600"/>
                    </a:cubicBezTo>
                    <a:cubicBezTo>
                      <a:pt x="21094" y="21600"/>
                      <a:pt x="21600" y="21155"/>
                      <a:pt x="21600" y="20264"/>
                    </a:cubicBezTo>
                    <a:cubicBezTo>
                      <a:pt x="21600" y="3786"/>
                      <a:pt x="21600" y="3786"/>
                      <a:pt x="21600" y="3786"/>
                    </a:cubicBezTo>
                    <a:cubicBezTo>
                      <a:pt x="21600" y="3118"/>
                      <a:pt x="21094" y="2449"/>
                      <a:pt x="20588" y="2449"/>
                    </a:cubicBezTo>
                    <a:close/>
                    <a:moveTo>
                      <a:pt x="20756" y="20709"/>
                    </a:moveTo>
                    <a:cubicBezTo>
                      <a:pt x="844" y="20709"/>
                      <a:pt x="844" y="20709"/>
                      <a:pt x="844" y="20709"/>
                    </a:cubicBezTo>
                    <a:cubicBezTo>
                      <a:pt x="844" y="3563"/>
                      <a:pt x="844" y="3563"/>
                      <a:pt x="844" y="3563"/>
                    </a:cubicBezTo>
                    <a:cubicBezTo>
                      <a:pt x="3206" y="3563"/>
                      <a:pt x="3206" y="3563"/>
                      <a:pt x="3206" y="3563"/>
                    </a:cubicBezTo>
                    <a:cubicBezTo>
                      <a:pt x="3206" y="891"/>
                      <a:pt x="3206" y="891"/>
                      <a:pt x="3206" y="891"/>
                    </a:cubicBezTo>
                    <a:cubicBezTo>
                      <a:pt x="7425" y="891"/>
                      <a:pt x="7425" y="891"/>
                      <a:pt x="7425" y="891"/>
                    </a:cubicBezTo>
                    <a:cubicBezTo>
                      <a:pt x="7425" y="3563"/>
                      <a:pt x="7425" y="3563"/>
                      <a:pt x="7425" y="3563"/>
                    </a:cubicBezTo>
                    <a:cubicBezTo>
                      <a:pt x="20756" y="3563"/>
                      <a:pt x="20756" y="3563"/>
                      <a:pt x="20756" y="3563"/>
                    </a:cubicBezTo>
                    <a:lnTo>
                      <a:pt x="20756" y="20709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</p:grpSp>
        <p:sp>
          <p:nvSpPr>
            <p:cNvPr id="15" name="Freeform 111">
              <a:extLst>
                <a:ext uri="{FF2B5EF4-FFF2-40B4-BE49-F238E27FC236}">
                  <a16:creationId xmlns:a16="http://schemas.microsoft.com/office/drawing/2014/main" id="{DBB68B59-F3FC-4E67-B29C-3D140BE80C9E}"/>
                </a:ext>
              </a:extLst>
            </p:cNvPr>
            <p:cNvSpPr/>
            <p:nvPr/>
          </p:nvSpPr>
          <p:spPr>
            <a:xfrm>
              <a:off x="6810769" y="3868084"/>
              <a:ext cx="480362" cy="47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600" extrusionOk="0">
                  <a:moveTo>
                    <a:pt x="20612" y="7931"/>
                  </a:moveTo>
                  <a:cubicBezTo>
                    <a:pt x="19794" y="5231"/>
                    <a:pt x="18158" y="2869"/>
                    <a:pt x="15703" y="1519"/>
                  </a:cubicBezTo>
                  <a:cubicBezTo>
                    <a:pt x="14067" y="506"/>
                    <a:pt x="12267" y="0"/>
                    <a:pt x="10467" y="0"/>
                  </a:cubicBezTo>
                  <a:cubicBezTo>
                    <a:pt x="6703" y="0"/>
                    <a:pt x="3267" y="2025"/>
                    <a:pt x="1467" y="5400"/>
                  </a:cubicBezTo>
                  <a:cubicBezTo>
                    <a:pt x="-6" y="7931"/>
                    <a:pt x="-333" y="10800"/>
                    <a:pt x="322" y="13669"/>
                  </a:cubicBezTo>
                  <a:cubicBezTo>
                    <a:pt x="1140" y="16369"/>
                    <a:pt x="2776" y="18731"/>
                    <a:pt x="5231" y="20081"/>
                  </a:cubicBezTo>
                  <a:cubicBezTo>
                    <a:pt x="6867" y="21094"/>
                    <a:pt x="8667" y="21600"/>
                    <a:pt x="10467" y="21600"/>
                  </a:cubicBezTo>
                  <a:cubicBezTo>
                    <a:pt x="14231" y="21600"/>
                    <a:pt x="17667" y="19575"/>
                    <a:pt x="19467" y="16200"/>
                  </a:cubicBezTo>
                  <a:cubicBezTo>
                    <a:pt x="20940" y="13669"/>
                    <a:pt x="21267" y="10800"/>
                    <a:pt x="20612" y="7931"/>
                  </a:cubicBezTo>
                  <a:close/>
                  <a:moveTo>
                    <a:pt x="20122" y="9281"/>
                  </a:moveTo>
                  <a:cubicBezTo>
                    <a:pt x="20122" y="9787"/>
                    <a:pt x="20122" y="10294"/>
                    <a:pt x="20122" y="10969"/>
                  </a:cubicBezTo>
                  <a:cubicBezTo>
                    <a:pt x="20122" y="10969"/>
                    <a:pt x="20122" y="10969"/>
                    <a:pt x="20122" y="10969"/>
                  </a:cubicBezTo>
                  <a:cubicBezTo>
                    <a:pt x="17012" y="14175"/>
                    <a:pt x="17012" y="14175"/>
                    <a:pt x="17012" y="14175"/>
                  </a:cubicBezTo>
                  <a:cubicBezTo>
                    <a:pt x="15540" y="13331"/>
                    <a:pt x="15540" y="13331"/>
                    <a:pt x="15540" y="13331"/>
                  </a:cubicBezTo>
                  <a:cubicBezTo>
                    <a:pt x="19958" y="8775"/>
                    <a:pt x="19958" y="8775"/>
                    <a:pt x="19958" y="8775"/>
                  </a:cubicBezTo>
                  <a:lnTo>
                    <a:pt x="20122" y="9281"/>
                  </a:lnTo>
                  <a:close/>
                  <a:moveTo>
                    <a:pt x="19303" y="6412"/>
                  </a:moveTo>
                  <a:cubicBezTo>
                    <a:pt x="19467" y="6919"/>
                    <a:pt x="19631" y="7256"/>
                    <a:pt x="19794" y="7762"/>
                  </a:cubicBezTo>
                  <a:cubicBezTo>
                    <a:pt x="19794" y="7931"/>
                    <a:pt x="19794" y="7931"/>
                    <a:pt x="19794" y="7931"/>
                  </a:cubicBezTo>
                  <a:cubicBezTo>
                    <a:pt x="14885" y="12994"/>
                    <a:pt x="14885" y="12994"/>
                    <a:pt x="14885" y="12994"/>
                  </a:cubicBezTo>
                  <a:cubicBezTo>
                    <a:pt x="13412" y="11981"/>
                    <a:pt x="13412" y="11981"/>
                    <a:pt x="13412" y="11981"/>
                  </a:cubicBezTo>
                  <a:cubicBezTo>
                    <a:pt x="19140" y="6075"/>
                    <a:pt x="19140" y="6075"/>
                    <a:pt x="19140" y="6075"/>
                  </a:cubicBezTo>
                  <a:lnTo>
                    <a:pt x="19303" y="6412"/>
                  </a:lnTo>
                  <a:close/>
                  <a:moveTo>
                    <a:pt x="17831" y="4219"/>
                  </a:moveTo>
                  <a:cubicBezTo>
                    <a:pt x="17994" y="4387"/>
                    <a:pt x="18158" y="4556"/>
                    <a:pt x="18158" y="4725"/>
                  </a:cubicBezTo>
                  <a:cubicBezTo>
                    <a:pt x="18322" y="4894"/>
                    <a:pt x="18485" y="5062"/>
                    <a:pt x="18649" y="5231"/>
                  </a:cubicBezTo>
                  <a:cubicBezTo>
                    <a:pt x="18649" y="5400"/>
                    <a:pt x="18649" y="5400"/>
                    <a:pt x="18649" y="5400"/>
                  </a:cubicBezTo>
                  <a:cubicBezTo>
                    <a:pt x="12594" y="11644"/>
                    <a:pt x="12594" y="11644"/>
                    <a:pt x="12594" y="11644"/>
                  </a:cubicBezTo>
                  <a:cubicBezTo>
                    <a:pt x="11122" y="10800"/>
                    <a:pt x="11122" y="10800"/>
                    <a:pt x="11122" y="10800"/>
                  </a:cubicBezTo>
                  <a:cubicBezTo>
                    <a:pt x="17667" y="4050"/>
                    <a:pt x="17667" y="4050"/>
                    <a:pt x="17667" y="4050"/>
                  </a:cubicBezTo>
                  <a:lnTo>
                    <a:pt x="17831" y="4219"/>
                  </a:lnTo>
                  <a:close/>
                  <a:moveTo>
                    <a:pt x="10794" y="844"/>
                  </a:moveTo>
                  <a:cubicBezTo>
                    <a:pt x="11122" y="844"/>
                    <a:pt x="11122" y="844"/>
                    <a:pt x="11122" y="844"/>
                  </a:cubicBezTo>
                  <a:cubicBezTo>
                    <a:pt x="11449" y="844"/>
                    <a:pt x="11940" y="844"/>
                    <a:pt x="12267" y="1012"/>
                  </a:cubicBezTo>
                  <a:cubicBezTo>
                    <a:pt x="12758" y="1012"/>
                    <a:pt x="12758" y="1012"/>
                    <a:pt x="12758" y="1012"/>
                  </a:cubicBezTo>
                  <a:cubicBezTo>
                    <a:pt x="10794" y="2869"/>
                    <a:pt x="10794" y="2869"/>
                    <a:pt x="10794" y="2869"/>
                  </a:cubicBezTo>
                  <a:lnTo>
                    <a:pt x="10794" y="844"/>
                  </a:lnTo>
                  <a:close/>
                  <a:moveTo>
                    <a:pt x="10794" y="4050"/>
                  </a:moveTo>
                  <a:cubicBezTo>
                    <a:pt x="13576" y="1350"/>
                    <a:pt x="13576" y="1350"/>
                    <a:pt x="13576" y="1350"/>
                  </a:cubicBezTo>
                  <a:cubicBezTo>
                    <a:pt x="13576" y="1350"/>
                    <a:pt x="13576" y="1350"/>
                    <a:pt x="13576" y="1350"/>
                  </a:cubicBezTo>
                  <a:cubicBezTo>
                    <a:pt x="14067" y="1519"/>
                    <a:pt x="14558" y="1687"/>
                    <a:pt x="14885" y="1856"/>
                  </a:cubicBezTo>
                  <a:cubicBezTo>
                    <a:pt x="15212" y="2025"/>
                    <a:pt x="15212" y="2025"/>
                    <a:pt x="15212" y="2025"/>
                  </a:cubicBezTo>
                  <a:cubicBezTo>
                    <a:pt x="10794" y="6412"/>
                    <a:pt x="10794" y="6412"/>
                    <a:pt x="10794" y="6412"/>
                  </a:cubicBezTo>
                  <a:lnTo>
                    <a:pt x="10794" y="4050"/>
                  </a:lnTo>
                  <a:close/>
                  <a:moveTo>
                    <a:pt x="10794" y="7594"/>
                  </a:moveTo>
                  <a:cubicBezTo>
                    <a:pt x="15867" y="2362"/>
                    <a:pt x="15867" y="2362"/>
                    <a:pt x="15867" y="2362"/>
                  </a:cubicBezTo>
                  <a:cubicBezTo>
                    <a:pt x="16031" y="2531"/>
                    <a:pt x="16031" y="2531"/>
                    <a:pt x="16031" y="2531"/>
                  </a:cubicBezTo>
                  <a:cubicBezTo>
                    <a:pt x="16358" y="2869"/>
                    <a:pt x="16685" y="3037"/>
                    <a:pt x="17012" y="3375"/>
                  </a:cubicBezTo>
                  <a:cubicBezTo>
                    <a:pt x="17176" y="3544"/>
                    <a:pt x="17176" y="3544"/>
                    <a:pt x="17176" y="3544"/>
                  </a:cubicBezTo>
                  <a:cubicBezTo>
                    <a:pt x="10794" y="9956"/>
                    <a:pt x="10794" y="9956"/>
                    <a:pt x="10794" y="9956"/>
                  </a:cubicBezTo>
                  <a:lnTo>
                    <a:pt x="10794" y="7594"/>
                  </a:lnTo>
                  <a:close/>
                  <a:moveTo>
                    <a:pt x="18485" y="16369"/>
                  </a:moveTo>
                  <a:cubicBezTo>
                    <a:pt x="18158" y="16875"/>
                    <a:pt x="17831" y="17550"/>
                    <a:pt x="17340" y="17888"/>
                  </a:cubicBezTo>
                  <a:cubicBezTo>
                    <a:pt x="16685" y="18563"/>
                    <a:pt x="16031" y="19069"/>
                    <a:pt x="15212" y="19575"/>
                  </a:cubicBezTo>
                  <a:cubicBezTo>
                    <a:pt x="13740" y="20419"/>
                    <a:pt x="12103" y="20756"/>
                    <a:pt x="10467" y="20756"/>
                  </a:cubicBezTo>
                  <a:cubicBezTo>
                    <a:pt x="9649" y="20756"/>
                    <a:pt x="8831" y="20756"/>
                    <a:pt x="8012" y="20419"/>
                  </a:cubicBezTo>
                  <a:cubicBezTo>
                    <a:pt x="7194" y="20250"/>
                    <a:pt x="6376" y="19913"/>
                    <a:pt x="5558" y="19406"/>
                  </a:cubicBezTo>
                  <a:cubicBezTo>
                    <a:pt x="4412" y="18731"/>
                    <a:pt x="3431" y="17888"/>
                    <a:pt x="2776" y="16875"/>
                  </a:cubicBezTo>
                  <a:cubicBezTo>
                    <a:pt x="1958" y="15863"/>
                    <a:pt x="1467" y="14681"/>
                    <a:pt x="1140" y="13331"/>
                  </a:cubicBezTo>
                  <a:cubicBezTo>
                    <a:pt x="812" y="12150"/>
                    <a:pt x="649" y="10800"/>
                    <a:pt x="812" y="9619"/>
                  </a:cubicBezTo>
                  <a:cubicBezTo>
                    <a:pt x="976" y="8269"/>
                    <a:pt x="1467" y="6919"/>
                    <a:pt x="2122" y="5737"/>
                  </a:cubicBezTo>
                  <a:cubicBezTo>
                    <a:pt x="2449" y="5062"/>
                    <a:pt x="3103" y="4219"/>
                    <a:pt x="3594" y="3712"/>
                  </a:cubicBezTo>
                  <a:cubicBezTo>
                    <a:pt x="4249" y="3037"/>
                    <a:pt x="4903" y="2531"/>
                    <a:pt x="5722" y="2025"/>
                  </a:cubicBezTo>
                  <a:cubicBezTo>
                    <a:pt x="6867" y="1350"/>
                    <a:pt x="8340" y="844"/>
                    <a:pt x="9812" y="844"/>
                  </a:cubicBezTo>
                  <a:cubicBezTo>
                    <a:pt x="10140" y="844"/>
                    <a:pt x="10140" y="844"/>
                    <a:pt x="10140" y="844"/>
                  </a:cubicBezTo>
                  <a:cubicBezTo>
                    <a:pt x="10140" y="10800"/>
                    <a:pt x="10140" y="10800"/>
                    <a:pt x="10140" y="10800"/>
                  </a:cubicBezTo>
                  <a:cubicBezTo>
                    <a:pt x="10140" y="10969"/>
                    <a:pt x="10140" y="11138"/>
                    <a:pt x="10303" y="11138"/>
                  </a:cubicBezTo>
                  <a:cubicBezTo>
                    <a:pt x="18649" y="16200"/>
                    <a:pt x="18649" y="16200"/>
                    <a:pt x="18649" y="16200"/>
                  </a:cubicBezTo>
                  <a:lnTo>
                    <a:pt x="18485" y="16369"/>
                  </a:lnTo>
                  <a:close/>
                  <a:moveTo>
                    <a:pt x="19140" y="15525"/>
                  </a:moveTo>
                  <a:cubicBezTo>
                    <a:pt x="17667" y="14681"/>
                    <a:pt x="17667" y="14681"/>
                    <a:pt x="17667" y="14681"/>
                  </a:cubicBezTo>
                  <a:cubicBezTo>
                    <a:pt x="20122" y="12150"/>
                    <a:pt x="20122" y="12150"/>
                    <a:pt x="20122" y="12150"/>
                  </a:cubicBezTo>
                  <a:cubicBezTo>
                    <a:pt x="19958" y="12994"/>
                    <a:pt x="19958" y="12994"/>
                    <a:pt x="19958" y="12994"/>
                  </a:cubicBezTo>
                  <a:cubicBezTo>
                    <a:pt x="19794" y="13669"/>
                    <a:pt x="19467" y="14513"/>
                    <a:pt x="19140" y="15188"/>
                  </a:cubicBezTo>
                  <a:lnTo>
                    <a:pt x="19140" y="15525"/>
                  </a:lnTo>
                  <a:close/>
                </a:path>
              </a:pathLst>
            </a:custGeom>
            <a:solidFill>
              <a:srgbClr val="F4F1EC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F4F1EC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08CD1F3-42C3-4760-8019-D043A5FF2F0C}"/>
                </a:ext>
              </a:extLst>
            </p:cNvPr>
            <p:cNvGrpSpPr/>
            <p:nvPr/>
          </p:nvGrpSpPr>
          <p:grpSpPr>
            <a:xfrm>
              <a:off x="7957111" y="3868085"/>
              <a:ext cx="376502" cy="481350"/>
              <a:chOff x="1972139" y="1461858"/>
              <a:chExt cx="318954" cy="407776"/>
            </a:xfrm>
            <a:solidFill>
              <a:srgbClr val="F4F1EC"/>
            </a:solidFill>
          </p:grpSpPr>
          <p:sp>
            <p:nvSpPr>
              <p:cNvPr id="17" name="Freeform 178">
                <a:extLst>
                  <a:ext uri="{FF2B5EF4-FFF2-40B4-BE49-F238E27FC236}">
                    <a16:creationId xmlns:a16="http://schemas.microsoft.com/office/drawing/2014/main" id="{5847DE87-DD07-4976-A44B-46C332155A35}"/>
                  </a:ext>
                </a:extLst>
              </p:cNvPr>
              <p:cNvSpPr/>
              <p:nvPr/>
            </p:nvSpPr>
            <p:spPr>
              <a:xfrm>
                <a:off x="2016550" y="1461858"/>
                <a:ext cx="274543" cy="35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543"/>
                    </a:moveTo>
                    <a:cubicBezTo>
                      <a:pt x="21600" y="5543"/>
                      <a:pt x="21600" y="5352"/>
                      <a:pt x="21600" y="5352"/>
                    </a:cubicBezTo>
                    <a:cubicBezTo>
                      <a:pt x="14567" y="0"/>
                      <a:pt x="14567" y="0"/>
                      <a:pt x="14567" y="0"/>
                    </a:cubicBezTo>
                    <a:cubicBezTo>
                      <a:pt x="14567" y="0"/>
                      <a:pt x="14316" y="0"/>
                      <a:pt x="14316" y="0"/>
                    </a:cubicBezTo>
                    <a:cubicBezTo>
                      <a:pt x="1507" y="0"/>
                      <a:pt x="1507" y="0"/>
                      <a:pt x="1507" y="0"/>
                    </a:cubicBezTo>
                    <a:cubicBezTo>
                      <a:pt x="753" y="0"/>
                      <a:pt x="0" y="382"/>
                      <a:pt x="0" y="1147"/>
                    </a:cubicBezTo>
                    <a:cubicBezTo>
                      <a:pt x="0" y="20453"/>
                      <a:pt x="0" y="20453"/>
                      <a:pt x="0" y="20453"/>
                    </a:cubicBezTo>
                    <a:cubicBezTo>
                      <a:pt x="0" y="21027"/>
                      <a:pt x="753" y="21600"/>
                      <a:pt x="1507" y="21600"/>
                    </a:cubicBezTo>
                    <a:cubicBezTo>
                      <a:pt x="20344" y="21600"/>
                      <a:pt x="20344" y="21600"/>
                      <a:pt x="20344" y="21600"/>
                    </a:cubicBezTo>
                    <a:cubicBezTo>
                      <a:pt x="21098" y="21600"/>
                      <a:pt x="21600" y="21027"/>
                      <a:pt x="21600" y="20453"/>
                    </a:cubicBezTo>
                    <a:lnTo>
                      <a:pt x="21600" y="5543"/>
                    </a:lnTo>
                    <a:close/>
                    <a:moveTo>
                      <a:pt x="14316" y="956"/>
                    </a:moveTo>
                    <a:cubicBezTo>
                      <a:pt x="20344" y="5543"/>
                      <a:pt x="20344" y="5543"/>
                      <a:pt x="20344" y="5543"/>
                    </a:cubicBezTo>
                    <a:cubicBezTo>
                      <a:pt x="14316" y="5543"/>
                      <a:pt x="14316" y="5543"/>
                      <a:pt x="14316" y="5543"/>
                    </a:cubicBezTo>
                    <a:lnTo>
                      <a:pt x="14316" y="956"/>
                    </a:lnTo>
                    <a:close/>
                    <a:moveTo>
                      <a:pt x="20595" y="20644"/>
                    </a:moveTo>
                    <a:cubicBezTo>
                      <a:pt x="1256" y="20644"/>
                      <a:pt x="1256" y="20644"/>
                      <a:pt x="1256" y="20644"/>
                    </a:cubicBezTo>
                    <a:cubicBezTo>
                      <a:pt x="1256" y="765"/>
                      <a:pt x="1256" y="765"/>
                      <a:pt x="1256" y="765"/>
                    </a:cubicBezTo>
                    <a:cubicBezTo>
                      <a:pt x="13060" y="765"/>
                      <a:pt x="13060" y="765"/>
                      <a:pt x="13060" y="765"/>
                    </a:cubicBezTo>
                    <a:cubicBezTo>
                      <a:pt x="13060" y="5352"/>
                      <a:pt x="13060" y="5352"/>
                      <a:pt x="13060" y="5352"/>
                    </a:cubicBezTo>
                    <a:cubicBezTo>
                      <a:pt x="13060" y="5926"/>
                      <a:pt x="13814" y="6499"/>
                      <a:pt x="14567" y="6499"/>
                    </a:cubicBezTo>
                    <a:cubicBezTo>
                      <a:pt x="20595" y="6499"/>
                      <a:pt x="20595" y="6499"/>
                      <a:pt x="20595" y="6499"/>
                    </a:cubicBezTo>
                    <a:lnTo>
                      <a:pt x="20595" y="20644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18" name="Freeform 179">
                <a:extLst>
                  <a:ext uri="{FF2B5EF4-FFF2-40B4-BE49-F238E27FC236}">
                    <a16:creationId xmlns:a16="http://schemas.microsoft.com/office/drawing/2014/main" id="{718BC655-44DD-4BCC-8DEA-9EBA56FA6539}"/>
                  </a:ext>
                </a:extLst>
              </p:cNvPr>
              <p:cNvSpPr/>
              <p:nvPr/>
            </p:nvSpPr>
            <p:spPr>
              <a:xfrm>
                <a:off x="1972139" y="1508960"/>
                <a:ext cx="274543" cy="360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20644"/>
                    </a:moveTo>
                    <a:cubicBezTo>
                      <a:pt x="1005" y="20644"/>
                      <a:pt x="1005" y="20644"/>
                      <a:pt x="1005" y="20644"/>
                    </a:cubicBezTo>
                    <a:cubicBezTo>
                      <a:pt x="1005" y="382"/>
                      <a:pt x="1005" y="382"/>
                      <a:pt x="1005" y="382"/>
                    </a:cubicBezTo>
                    <a:cubicBezTo>
                      <a:pt x="1005" y="191"/>
                      <a:pt x="753" y="0"/>
                      <a:pt x="502" y="0"/>
                    </a:cubicBezTo>
                    <a:cubicBezTo>
                      <a:pt x="251" y="0"/>
                      <a:pt x="0" y="191"/>
                      <a:pt x="0" y="382"/>
                    </a:cubicBezTo>
                    <a:cubicBezTo>
                      <a:pt x="0" y="20453"/>
                      <a:pt x="0" y="20453"/>
                      <a:pt x="0" y="20453"/>
                    </a:cubicBezTo>
                    <a:cubicBezTo>
                      <a:pt x="0" y="21027"/>
                      <a:pt x="502" y="21600"/>
                      <a:pt x="1507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349" y="21600"/>
                      <a:pt x="21600" y="21409"/>
                      <a:pt x="21600" y="21027"/>
                    </a:cubicBezTo>
                    <a:cubicBezTo>
                      <a:pt x="21600" y="20835"/>
                      <a:pt x="21349" y="20644"/>
                      <a:pt x="20847" y="2064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A6D96E4-27EE-F6BF-DEB1-26D329EF4272}"/>
              </a:ext>
            </a:extLst>
          </p:cNvPr>
          <p:cNvSpPr txBox="1"/>
          <p:nvPr/>
        </p:nvSpPr>
        <p:spPr>
          <a:xfrm>
            <a:off x="2369462" y="1496644"/>
            <a:ext cx="7374700" cy="386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</a:t>
            </a:r>
            <a:r>
              <a:rPr lang="en-US" altLang="zh-CN" sz="1800" b="1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：虚拟内存管理</a:t>
            </a:r>
            <a:endParaRPr lang="zh-CN" altLang="zh-CN" sz="1800" kern="100" dirty="0">
              <a:solidFill>
                <a:schemeClr val="bg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【目标】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实现一个虚拟内存管理模拟，包括页表管理、页面置换算法等。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【任务】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地址转换：实现逻辑地址到物理地址的转换，模拟页表的工作原理。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页面置换：实现几种基本的页面置换算法，如</a:t>
            </a:r>
            <a:r>
              <a:rPr lang="en-US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、随机等。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性能评估：模拟内存访问，评估不同页面置换算法的性能。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【学习目标】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理解虚拟内存的概念和作用。掌握页表和页面置换算法的工作原理。</a:t>
            </a:r>
          </a:p>
        </p:txBody>
      </p:sp>
    </p:spTree>
    <p:extLst>
      <p:ext uri="{BB962C8B-B14F-4D97-AF65-F5344CB8AC3E}">
        <p14:creationId xmlns:p14="http://schemas.microsoft.com/office/powerpoint/2010/main" val="15743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552628" y="2676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7D7846-25ED-4283-AB48-49491BDAE259}"/>
              </a:ext>
            </a:extLst>
          </p:cNvPr>
          <p:cNvSpPr/>
          <p:nvPr/>
        </p:nvSpPr>
        <p:spPr>
          <a:xfrm>
            <a:off x="729963" y="1453942"/>
            <a:ext cx="6740013" cy="4380271"/>
          </a:xfrm>
          <a:prstGeom prst="rect">
            <a:avLst/>
          </a:prstGeom>
          <a:solidFill>
            <a:srgbClr val="517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1" name="文本框 51">
            <a:extLst>
              <a:ext uri="{FF2B5EF4-FFF2-40B4-BE49-F238E27FC236}">
                <a16:creationId xmlns:a16="http://schemas.microsoft.com/office/drawing/2014/main" id="{4AE50FED-9A17-4F2F-92D7-4244A009B9A6}"/>
              </a:ext>
            </a:extLst>
          </p:cNvPr>
          <p:cNvSpPr txBox="1"/>
          <p:nvPr/>
        </p:nvSpPr>
        <p:spPr>
          <a:xfrm>
            <a:off x="1957109" y="17817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简单说明</a:t>
            </a:r>
          </a:p>
        </p:txBody>
      </p:sp>
      <p:sp>
        <p:nvSpPr>
          <p:cNvPr id="172" name="文本框 52">
            <a:extLst>
              <a:ext uri="{FF2B5EF4-FFF2-40B4-BE49-F238E27FC236}">
                <a16:creationId xmlns:a16="http://schemas.microsoft.com/office/drawing/2014/main" id="{4D0605A1-15DE-46B1-8762-51D007C046C1}"/>
              </a:ext>
            </a:extLst>
          </p:cNvPr>
          <p:cNvSpPr txBox="1"/>
          <p:nvPr/>
        </p:nvSpPr>
        <p:spPr>
          <a:xfrm>
            <a:off x="1957107" y="2219452"/>
            <a:ext cx="4111733" cy="12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100" spc="100">
                <a:solidFill>
                  <a:schemeClr val="bg1"/>
                </a:solidFill>
                <a:ea typeface="苹方 常规" panose="020B0300000000000000" pitchFamily="34" charset="-122"/>
              </a:defRPr>
            </a:lvl1pPr>
          </a:lstStyle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Visual Studio 2022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编译器，用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，实现了对三种算法的性能评估。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" name="文本框 53">
            <a:extLst>
              <a:ext uri="{FF2B5EF4-FFF2-40B4-BE49-F238E27FC236}">
                <a16:creationId xmlns:a16="http://schemas.microsoft.com/office/drawing/2014/main" id="{69BFC1A9-8F5D-456E-A33D-ECEEDAAF1003}"/>
              </a:ext>
            </a:extLst>
          </p:cNvPr>
          <p:cNvSpPr txBox="1"/>
          <p:nvPr/>
        </p:nvSpPr>
        <p:spPr>
          <a:xfrm>
            <a:off x="1957109" y="3783171"/>
            <a:ext cx="121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置换算法</a:t>
            </a:r>
          </a:p>
        </p:txBody>
      </p:sp>
      <p:sp>
        <p:nvSpPr>
          <p:cNvPr id="174" name="文本框 54">
            <a:extLst>
              <a:ext uri="{FF2B5EF4-FFF2-40B4-BE49-F238E27FC236}">
                <a16:creationId xmlns:a16="http://schemas.microsoft.com/office/drawing/2014/main" id="{A8F1126D-3345-476E-B03D-662DAF576843}"/>
              </a:ext>
            </a:extLst>
          </p:cNvPr>
          <p:cNvSpPr txBox="1"/>
          <p:nvPr/>
        </p:nvSpPr>
        <p:spPr>
          <a:xfrm>
            <a:off x="1957108" y="4220878"/>
            <a:ext cx="4111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100" spc="100">
                <a:solidFill>
                  <a:schemeClr val="bg1"/>
                </a:solidFill>
                <a:ea typeface="苹方 常规" panose="020B0300000000000000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先进先出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、最近最少使用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、随机替换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和最佳置换（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OPT</a:t>
            </a:r>
            <a:r>
              <a:rPr lang="zh-CN" altLang="en-US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A8107D7D-4FAB-4D3E-89BE-CB0FF5144840}"/>
              </a:ext>
            </a:extLst>
          </p:cNvPr>
          <p:cNvGrpSpPr/>
          <p:nvPr/>
        </p:nvGrpSpPr>
        <p:grpSpPr>
          <a:xfrm>
            <a:off x="1377052" y="1861280"/>
            <a:ext cx="387168" cy="433498"/>
            <a:chOff x="4421537" y="3939143"/>
            <a:chExt cx="362904" cy="406336"/>
          </a:xfrm>
          <a:solidFill>
            <a:srgbClr val="F0EFF1"/>
          </a:solidFill>
        </p:grpSpPr>
        <p:sp>
          <p:nvSpPr>
            <p:cNvPr id="177" name="Freeform 120">
              <a:extLst>
                <a:ext uri="{FF2B5EF4-FFF2-40B4-BE49-F238E27FC236}">
                  <a16:creationId xmlns:a16="http://schemas.microsoft.com/office/drawing/2014/main" id="{8DF47E80-4E6D-4198-A30B-CC165730C4DF}"/>
                </a:ext>
              </a:extLst>
            </p:cNvPr>
            <p:cNvSpPr/>
            <p:nvPr/>
          </p:nvSpPr>
          <p:spPr>
            <a:xfrm>
              <a:off x="4465792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1296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1296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121">
              <a:extLst>
                <a:ext uri="{FF2B5EF4-FFF2-40B4-BE49-F238E27FC236}">
                  <a16:creationId xmlns:a16="http://schemas.microsoft.com/office/drawing/2014/main" id="{446FDB26-8A6F-4661-B8DF-323857AF63DC}"/>
                </a:ext>
              </a:extLst>
            </p:cNvPr>
            <p:cNvSpPr/>
            <p:nvPr/>
          </p:nvSpPr>
          <p:spPr>
            <a:xfrm>
              <a:off x="4561005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864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864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122">
              <a:extLst>
                <a:ext uri="{FF2B5EF4-FFF2-40B4-BE49-F238E27FC236}">
                  <a16:creationId xmlns:a16="http://schemas.microsoft.com/office/drawing/2014/main" id="{C4D921FB-41ED-4F87-B6DE-34BB3E5EB2DF}"/>
                </a:ext>
              </a:extLst>
            </p:cNvPr>
            <p:cNvSpPr/>
            <p:nvPr/>
          </p:nvSpPr>
          <p:spPr>
            <a:xfrm>
              <a:off x="4691086" y="4065201"/>
              <a:ext cx="32186" cy="15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0"/>
                  </a:moveTo>
                  <a:cubicBezTo>
                    <a:pt x="2160" y="0"/>
                    <a:pt x="0" y="450"/>
                    <a:pt x="0" y="1350"/>
                  </a:cubicBezTo>
                  <a:cubicBezTo>
                    <a:pt x="12960" y="20700"/>
                    <a:pt x="12960" y="20700"/>
                    <a:pt x="12960" y="20700"/>
                  </a:cubicBezTo>
                  <a:cubicBezTo>
                    <a:pt x="12960" y="21150"/>
                    <a:pt x="15120" y="21600"/>
                    <a:pt x="17280" y="21600"/>
                  </a:cubicBezTo>
                  <a:cubicBezTo>
                    <a:pt x="21600" y="21600"/>
                    <a:pt x="21600" y="21150"/>
                    <a:pt x="21600" y="20250"/>
                  </a:cubicBezTo>
                  <a:cubicBezTo>
                    <a:pt x="10800" y="900"/>
                    <a:pt x="10800" y="900"/>
                    <a:pt x="10800" y="900"/>
                  </a:cubicBezTo>
                  <a:cubicBezTo>
                    <a:pt x="10800" y="450"/>
                    <a:pt x="8640" y="0"/>
                    <a:pt x="648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123">
              <a:extLst>
                <a:ext uri="{FF2B5EF4-FFF2-40B4-BE49-F238E27FC236}">
                  <a16:creationId xmlns:a16="http://schemas.microsoft.com/office/drawing/2014/main" id="{A797DC9B-EEB1-443A-BA9D-92D0F797E40B}"/>
                </a:ext>
              </a:extLst>
            </p:cNvPr>
            <p:cNvSpPr/>
            <p:nvPr/>
          </p:nvSpPr>
          <p:spPr>
            <a:xfrm>
              <a:off x="4421537" y="3939143"/>
              <a:ext cx="199816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0"/>
                  </a:moveTo>
                  <a:cubicBezTo>
                    <a:pt x="2057" y="0"/>
                    <a:pt x="2057" y="0"/>
                    <a:pt x="2057" y="0"/>
                  </a:cubicBezTo>
                  <a:cubicBezTo>
                    <a:pt x="686" y="0"/>
                    <a:pt x="0" y="506"/>
                    <a:pt x="0" y="1013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686" y="21600"/>
                    <a:pt x="2057" y="21600"/>
                  </a:cubicBezTo>
                  <a:cubicBezTo>
                    <a:pt x="19886" y="21600"/>
                    <a:pt x="19886" y="21600"/>
                    <a:pt x="19886" y="21600"/>
                  </a:cubicBezTo>
                  <a:cubicBezTo>
                    <a:pt x="20914" y="21600"/>
                    <a:pt x="21600" y="21094"/>
                    <a:pt x="21600" y="20587"/>
                  </a:cubicBezTo>
                  <a:cubicBezTo>
                    <a:pt x="21600" y="1013"/>
                    <a:pt x="21600" y="1013"/>
                    <a:pt x="21600" y="1013"/>
                  </a:cubicBezTo>
                  <a:cubicBezTo>
                    <a:pt x="21600" y="506"/>
                    <a:pt x="20914" y="0"/>
                    <a:pt x="19886" y="0"/>
                  </a:cubicBezTo>
                  <a:close/>
                  <a:moveTo>
                    <a:pt x="9943" y="20756"/>
                  </a:moveTo>
                  <a:cubicBezTo>
                    <a:pt x="1371" y="20756"/>
                    <a:pt x="1371" y="20756"/>
                    <a:pt x="1371" y="20756"/>
                  </a:cubicBezTo>
                  <a:cubicBezTo>
                    <a:pt x="1371" y="844"/>
                    <a:pt x="1371" y="844"/>
                    <a:pt x="1371" y="844"/>
                  </a:cubicBezTo>
                  <a:cubicBezTo>
                    <a:pt x="9943" y="844"/>
                    <a:pt x="9943" y="844"/>
                    <a:pt x="9943" y="844"/>
                  </a:cubicBezTo>
                  <a:lnTo>
                    <a:pt x="9943" y="20756"/>
                  </a:lnTo>
                  <a:close/>
                  <a:moveTo>
                    <a:pt x="20229" y="20756"/>
                  </a:moveTo>
                  <a:cubicBezTo>
                    <a:pt x="11657" y="20756"/>
                    <a:pt x="11657" y="20756"/>
                    <a:pt x="11657" y="20756"/>
                  </a:cubicBezTo>
                  <a:cubicBezTo>
                    <a:pt x="11657" y="844"/>
                    <a:pt x="11657" y="844"/>
                    <a:pt x="11657" y="844"/>
                  </a:cubicBezTo>
                  <a:cubicBezTo>
                    <a:pt x="20229" y="844"/>
                    <a:pt x="20229" y="844"/>
                    <a:pt x="20229" y="844"/>
                  </a:cubicBezTo>
                  <a:lnTo>
                    <a:pt x="20229" y="207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124">
              <a:extLst>
                <a:ext uri="{FF2B5EF4-FFF2-40B4-BE49-F238E27FC236}">
                  <a16:creationId xmlns:a16="http://schemas.microsoft.com/office/drawing/2014/main" id="{C0D4DE17-FB6D-45BA-AAA5-F3FE91B73337}"/>
                </a:ext>
              </a:extLst>
            </p:cNvPr>
            <p:cNvSpPr/>
            <p:nvPr/>
          </p:nvSpPr>
          <p:spPr>
            <a:xfrm>
              <a:off x="4630739" y="3939143"/>
              <a:ext cx="153702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extrusionOk="0">
                  <a:moveTo>
                    <a:pt x="14988" y="844"/>
                  </a:moveTo>
                  <a:cubicBezTo>
                    <a:pt x="14547" y="338"/>
                    <a:pt x="13224" y="0"/>
                    <a:pt x="11902" y="0"/>
                  </a:cubicBezTo>
                  <a:cubicBezTo>
                    <a:pt x="2204" y="506"/>
                    <a:pt x="2204" y="506"/>
                    <a:pt x="2204" y="506"/>
                  </a:cubicBezTo>
                  <a:cubicBezTo>
                    <a:pt x="1322" y="506"/>
                    <a:pt x="441" y="1013"/>
                    <a:pt x="0" y="1350"/>
                  </a:cubicBezTo>
                  <a:cubicBezTo>
                    <a:pt x="6612" y="20756"/>
                    <a:pt x="6612" y="20756"/>
                    <a:pt x="6612" y="20756"/>
                  </a:cubicBezTo>
                  <a:cubicBezTo>
                    <a:pt x="6612" y="21262"/>
                    <a:pt x="7935" y="21600"/>
                    <a:pt x="9257" y="21600"/>
                  </a:cubicBezTo>
                  <a:cubicBezTo>
                    <a:pt x="18955" y="21094"/>
                    <a:pt x="18955" y="21094"/>
                    <a:pt x="18955" y="21094"/>
                  </a:cubicBezTo>
                  <a:cubicBezTo>
                    <a:pt x="19837" y="21094"/>
                    <a:pt x="20278" y="20925"/>
                    <a:pt x="20718" y="20756"/>
                  </a:cubicBezTo>
                  <a:cubicBezTo>
                    <a:pt x="21159" y="20587"/>
                    <a:pt x="21600" y="20250"/>
                    <a:pt x="21159" y="20081"/>
                  </a:cubicBezTo>
                  <a:lnTo>
                    <a:pt x="14988" y="844"/>
                  </a:lnTo>
                  <a:close/>
                  <a:moveTo>
                    <a:pt x="8816" y="20925"/>
                  </a:moveTo>
                  <a:cubicBezTo>
                    <a:pt x="2204" y="1350"/>
                    <a:pt x="2204" y="1350"/>
                    <a:pt x="2204" y="1350"/>
                  </a:cubicBezTo>
                  <a:cubicBezTo>
                    <a:pt x="12784" y="675"/>
                    <a:pt x="12784" y="675"/>
                    <a:pt x="12784" y="675"/>
                  </a:cubicBezTo>
                  <a:cubicBezTo>
                    <a:pt x="19396" y="20250"/>
                    <a:pt x="19396" y="20250"/>
                    <a:pt x="19396" y="20250"/>
                  </a:cubicBezTo>
                  <a:lnTo>
                    <a:pt x="8816" y="2092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6" name="Freeform 125">
            <a:extLst>
              <a:ext uri="{FF2B5EF4-FFF2-40B4-BE49-F238E27FC236}">
                <a16:creationId xmlns:a16="http://schemas.microsoft.com/office/drawing/2014/main" id="{EAB67F45-A5A6-4A0E-B8FF-AFDBD6D75270}"/>
              </a:ext>
            </a:extLst>
          </p:cNvPr>
          <p:cNvSpPr/>
          <p:nvPr/>
        </p:nvSpPr>
        <p:spPr>
          <a:xfrm>
            <a:off x="1359584" y="3882629"/>
            <a:ext cx="364826" cy="43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0" y="2531"/>
                </a:moveTo>
                <a:cubicBezTo>
                  <a:pt x="2000" y="2531"/>
                  <a:pt x="2000" y="2531"/>
                  <a:pt x="2000" y="2531"/>
                </a:cubicBezTo>
                <a:cubicBezTo>
                  <a:pt x="1400" y="2531"/>
                  <a:pt x="1000" y="2194"/>
                  <a:pt x="1000" y="1688"/>
                </a:cubicBezTo>
                <a:cubicBezTo>
                  <a:pt x="1000" y="1181"/>
                  <a:pt x="1400" y="844"/>
                  <a:pt x="2000" y="844"/>
                </a:cubicBezTo>
                <a:cubicBezTo>
                  <a:pt x="21200" y="844"/>
                  <a:pt x="21200" y="844"/>
                  <a:pt x="21200" y="844"/>
                </a:cubicBezTo>
                <a:cubicBezTo>
                  <a:pt x="21400" y="844"/>
                  <a:pt x="21600" y="675"/>
                  <a:pt x="21600" y="338"/>
                </a:cubicBezTo>
                <a:cubicBezTo>
                  <a:pt x="21600" y="169"/>
                  <a:pt x="21400" y="0"/>
                  <a:pt x="2120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800" y="0"/>
                  <a:pt x="0" y="675"/>
                  <a:pt x="0" y="1688"/>
                </a:cubicBezTo>
                <a:cubicBezTo>
                  <a:pt x="0" y="19912"/>
                  <a:pt x="0" y="19912"/>
                  <a:pt x="0" y="19912"/>
                </a:cubicBezTo>
                <a:cubicBezTo>
                  <a:pt x="0" y="20925"/>
                  <a:pt x="800" y="21600"/>
                  <a:pt x="2000" y="21600"/>
                </a:cubicBezTo>
                <a:cubicBezTo>
                  <a:pt x="21200" y="21600"/>
                  <a:pt x="21200" y="21600"/>
                  <a:pt x="21200" y="21600"/>
                </a:cubicBezTo>
                <a:cubicBezTo>
                  <a:pt x="21400" y="21600"/>
                  <a:pt x="21600" y="21431"/>
                  <a:pt x="21600" y="21262"/>
                </a:cubicBezTo>
                <a:cubicBezTo>
                  <a:pt x="21600" y="2869"/>
                  <a:pt x="21600" y="2869"/>
                  <a:pt x="21600" y="2869"/>
                </a:cubicBezTo>
                <a:cubicBezTo>
                  <a:pt x="21600" y="2700"/>
                  <a:pt x="21400" y="2531"/>
                  <a:pt x="21200" y="2531"/>
                </a:cubicBezTo>
                <a:close/>
                <a:moveTo>
                  <a:pt x="11200" y="3206"/>
                </a:moveTo>
                <a:cubicBezTo>
                  <a:pt x="16400" y="3206"/>
                  <a:pt x="16400" y="3206"/>
                  <a:pt x="16400" y="3206"/>
                </a:cubicBezTo>
                <a:cubicBezTo>
                  <a:pt x="16400" y="9787"/>
                  <a:pt x="16400" y="9787"/>
                  <a:pt x="16400" y="9787"/>
                </a:cubicBezTo>
                <a:cubicBezTo>
                  <a:pt x="14200" y="8775"/>
                  <a:pt x="14200" y="8775"/>
                  <a:pt x="14200" y="8775"/>
                </a:cubicBezTo>
                <a:cubicBezTo>
                  <a:pt x="14000" y="8775"/>
                  <a:pt x="13600" y="8775"/>
                  <a:pt x="13400" y="8775"/>
                </a:cubicBezTo>
                <a:cubicBezTo>
                  <a:pt x="11200" y="9787"/>
                  <a:pt x="11200" y="9787"/>
                  <a:pt x="11200" y="9787"/>
                </a:cubicBezTo>
                <a:lnTo>
                  <a:pt x="11200" y="3206"/>
                </a:lnTo>
                <a:close/>
                <a:moveTo>
                  <a:pt x="20800" y="20756"/>
                </a:moveTo>
                <a:cubicBezTo>
                  <a:pt x="2000" y="20756"/>
                  <a:pt x="2000" y="20756"/>
                  <a:pt x="2000" y="20756"/>
                </a:cubicBezTo>
                <a:cubicBezTo>
                  <a:pt x="1400" y="20756"/>
                  <a:pt x="1000" y="20419"/>
                  <a:pt x="1000" y="19912"/>
                </a:cubicBezTo>
                <a:cubicBezTo>
                  <a:pt x="1000" y="3038"/>
                  <a:pt x="1000" y="3038"/>
                  <a:pt x="1000" y="3038"/>
                </a:cubicBezTo>
                <a:cubicBezTo>
                  <a:pt x="1200" y="3206"/>
                  <a:pt x="1200" y="3206"/>
                  <a:pt x="1200" y="3206"/>
                </a:cubicBezTo>
                <a:cubicBezTo>
                  <a:pt x="1600" y="3206"/>
                  <a:pt x="1800" y="3206"/>
                  <a:pt x="2000" y="3206"/>
                </a:cubicBezTo>
                <a:cubicBezTo>
                  <a:pt x="10400" y="3206"/>
                  <a:pt x="10400" y="3206"/>
                  <a:pt x="10400" y="3206"/>
                </a:cubicBezTo>
                <a:cubicBezTo>
                  <a:pt x="10400" y="9787"/>
                  <a:pt x="10400" y="9787"/>
                  <a:pt x="10400" y="9787"/>
                </a:cubicBezTo>
                <a:cubicBezTo>
                  <a:pt x="10400" y="10294"/>
                  <a:pt x="11000" y="10631"/>
                  <a:pt x="11600" y="10462"/>
                </a:cubicBezTo>
                <a:cubicBezTo>
                  <a:pt x="13800" y="9619"/>
                  <a:pt x="13800" y="9619"/>
                  <a:pt x="13800" y="9619"/>
                </a:cubicBezTo>
                <a:cubicBezTo>
                  <a:pt x="16000" y="10462"/>
                  <a:pt x="16000" y="10462"/>
                  <a:pt x="16000" y="10462"/>
                </a:cubicBezTo>
                <a:cubicBezTo>
                  <a:pt x="16600" y="10631"/>
                  <a:pt x="17200" y="10294"/>
                  <a:pt x="17200" y="9787"/>
                </a:cubicBezTo>
                <a:cubicBezTo>
                  <a:pt x="17200" y="3206"/>
                  <a:pt x="17200" y="3206"/>
                  <a:pt x="17200" y="3206"/>
                </a:cubicBezTo>
                <a:cubicBezTo>
                  <a:pt x="20800" y="3206"/>
                  <a:pt x="20800" y="3206"/>
                  <a:pt x="20800" y="3206"/>
                </a:cubicBezTo>
                <a:lnTo>
                  <a:pt x="20800" y="20756"/>
                </a:lnTo>
                <a:close/>
              </a:path>
            </a:pathLst>
          </a:custGeom>
          <a:solidFill>
            <a:srgbClr val="F0EFF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6FD0D-B65A-4545-B844-D4CC8F2A8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19" y="1884546"/>
            <a:ext cx="4789077" cy="31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55907" y="2631619"/>
            <a:ext cx="1627039" cy="1627039"/>
            <a:chOff x="5735752" y="2095665"/>
            <a:chExt cx="720495" cy="720495"/>
          </a:xfrm>
        </p:grpSpPr>
        <p:sp>
          <p:nvSpPr>
            <p:cNvPr id="20" name="椭圆 19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9">
            <a:extLst>
              <a:ext uri="{FF2B5EF4-FFF2-40B4-BE49-F238E27FC236}">
                <a16:creationId xmlns:a16="http://schemas.microsoft.com/office/drawing/2014/main" id="{936C89A2-8AC5-43F6-A4C5-3EB58B5AB975}"/>
              </a:ext>
            </a:extLst>
          </p:cNvPr>
          <p:cNvSpPr txBox="1"/>
          <p:nvPr/>
        </p:nvSpPr>
        <p:spPr>
          <a:xfrm>
            <a:off x="5642459" y="3943802"/>
            <a:ext cx="21797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200" dirty="0">
                <a:solidFill>
                  <a:srgbClr val="F5F4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S T R U C T U R E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A5FFAA0F-3396-4901-B89D-6A07D935FEE1}"/>
              </a:ext>
            </a:extLst>
          </p:cNvPr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941F426-C183-4D4B-9E58-FF665FEFE495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36479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9780" y="1318717"/>
            <a:ext cx="4289896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首先在项目的头文件中定义好全局变量，分别是每页的大小，访问序列的长度和总页数。</a:t>
            </a:r>
            <a:endParaRPr lang="en-US" altLang="zh-CN" sz="28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然后定义出页表项结构体，属性有物理帧页号和有效标记。</a:t>
            </a:r>
            <a:endParaRPr lang="en-US" altLang="zh-CN" sz="28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最后是核心的虚拟内存管理类，属性有页表，</a:t>
            </a:r>
            <a:r>
              <a:rPr lang="en-US" altLang="zh-CN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FIFO</a:t>
            </a:r>
            <a:r>
              <a:rPr lang="zh-CN" altLang="en-US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算法和</a:t>
            </a:r>
            <a:r>
              <a:rPr lang="en-US" altLang="zh-CN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算法的队列，缓存容量和命中次数。</a:t>
            </a:r>
            <a:endParaRPr lang="en-US" altLang="zh-CN" sz="28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角矩形 2">
            <a:extLst>
              <a:ext uri="{FF2B5EF4-FFF2-40B4-BE49-F238E27FC236}">
                <a16:creationId xmlns:a16="http://schemas.microsoft.com/office/drawing/2014/main" id="{0FA4BA95-CFC9-CF2A-336B-6DF2228BB232}"/>
              </a:ext>
            </a:extLst>
          </p:cNvPr>
          <p:cNvSpPr/>
          <p:nvPr/>
        </p:nvSpPr>
        <p:spPr>
          <a:xfrm>
            <a:off x="6492177" y="1141933"/>
            <a:ext cx="4685102" cy="52578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93">
            <a:extLst>
              <a:ext uri="{FF2B5EF4-FFF2-40B4-BE49-F238E27FC236}">
                <a16:creationId xmlns:a16="http://schemas.microsoft.com/office/drawing/2014/main" id="{361AB87C-8C39-4B16-49B0-6D7A40992C5E}"/>
              </a:ext>
            </a:extLst>
          </p:cNvPr>
          <p:cNvSpPr/>
          <p:nvPr/>
        </p:nvSpPr>
        <p:spPr>
          <a:xfrm>
            <a:off x="6427523" y="11030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93">
            <a:extLst>
              <a:ext uri="{FF2B5EF4-FFF2-40B4-BE49-F238E27FC236}">
                <a16:creationId xmlns:a16="http://schemas.microsoft.com/office/drawing/2014/main" id="{E6D5E23B-9A90-35EE-0475-F716FA3CB724}"/>
              </a:ext>
            </a:extLst>
          </p:cNvPr>
          <p:cNvSpPr/>
          <p:nvPr/>
        </p:nvSpPr>
        <p:spPr>
          <a:xfrm rot="10800000">
            <a:off x="10857890" y="609937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342D00-CE46-C228-512F-2EEA6E53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8" y="1143713"/>
            <a:ext cx="5296861" cy="4725000"/>
          </a:xfrm>
          <a:prstGeom prst="rect">
            <a:avLst/>
          </a:prstGeom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BD1EB034-D078-77D7-7E28-BE1047F4405E}"/>
              </a:ext>
            </a:extLst>
          </p:cNvPr>
          <p:cNvSpPr txBox="1"/>
          <p:nvPr/>
        </p:nvSpPr>
        <p:spPr>
          <a:xfrm>
            <a:off x="3740748" y="229141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头文件</a:t>
            </a:r>
            <a:r>
              <a:rPr lang="en-US" altLang="zh-CN" sz="3200" dirty="0" err="1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NeiCun.h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11431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6912" y="1554841"/>
            <a:ext cx="4110977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类中方法依次是虚拟内存管理程序的构造函数，三种置换算法和一种用于对比的</a:t>
            </a:r>
            <a:r>
              <a:rPr lang="en-US" altLang="zh-CN" sz="32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</a:t>
            </a:r>
            <a:r>
              <a:rPr lang="zh-CN" altLang="en-US" sz="32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算法的函数，获取命中率的函数，重置统计信息的函数。模拟页面置换算法的函数和生成访问序列的函数。</a:t>
            </a:r>
            <a:endParaRPr lang="en-US" altLang="zh-CN" sz="32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角矩形 2">
            <a:extLst>
              <a:ext uri="{FF2B5EF4-FFF2-40B4-BE49-F238E27FC236}">
                <a16:creationId xmlns:a16="http://schemas.microsoft.com/office/drawing/2014/main" id="{0FA4BA95-CFC9-CF2A-336B-6DF2228BB232}"/>
              </a:ext>
            </a:extLst>
          </p:cNvPr>
          <p:cNvSpPr/>
          <p:nvPr/>
        </p:nvSpPr>
        <p:spPr>
          <a:xfrm>
            <a:off x="6492177" y="1141933"/>
            <a:ext cx="4620448" cy="52578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93">
            <a:extLst>
              <a:ext uri="{FF2B5EF4-FFF2-40B4-BE49-F238E27FC236}">
                <a16:creationId xmlns:a16="http://schemas.microsoft.com/office/drawing/2014/main" id="{361AB87C-8C39-4B16-49B0-6D7A40992C5E}"/>
              </a:ext>
            </a:extLst>
          </p:cNvPr>
          <p:cNvSpPr/>
          <p:nvPr/>
        </p:nvSpPr>
        <p:spPr>
          <a:xfrm>
            <a:off x="6427523" y="11030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93">
            <a:extLst>
              <a:ext uri="{FF2B5EF4-FFF2-40B4-BE49-F238E27FC236}">
                <a16:creationId xmlns:a16="http://schemas.microsoft.com/office/drawing/2014/main" id="{E6D5E23B-9A90-35EE-0475-F716FA3CB724}"/>
              </a:ext>
            </a:extLst>
          </p:cNvPr>
          <p:cNvSpPr/>
          <p:nvPr/>
        </p:nvSpPr>
        <p:spPr>
          <a:xfrm rot="10800000">
            <a:off x="10793236" y="610876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BD1EB034-D078-77D7-7E28-BE1047F4405E}"/>
              </a:ext>
            </a:extLst>
          </p:cNvPr>
          <p:cNvSpPr txBox="1"/>
          <p:nvPr/>
        </p:nvSpPr>
        <p:spPr>
          <a:xfrm>
            <a:off x="3740748" y="229141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头文件</a:t>
            </a:r>
            <a:r>
              <a:rPr lang="en-US" altLang="zh-CN" sz="3200" dirty="0" err="1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NeiCun.h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B18225-A09A-C1E1-76F0-FC62F02A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7" y="1848142"/>
            <a:ext cx="6276996" cy="33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88536" y="229141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main.cpp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075" y="4273313"/>
            <a:ext cx="7909850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rgbClr val="444F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在主函数中，首先生成一个随机的访问序列，模拟程序对虚拟内存中页面的访问。然后执行页面置换算法的模拟，并将结果保存到文件中以便后续分析。最后输出提示模拟完成。</a:t>
            </a:r>
            <a:endParaRPr lang="en-US" altLang="zh-CN" sz="2800" dirty="0">
              <a:solidFill>
                <a:srgbClr val="444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角矩形 2">
            <a:extLst>
              <a:ext uri="{FF2B5EF4-FFF2-40B4-BE49-F238E27FC236}">
                <a16:creationId xmlns:a16="http://schemas.microsoft.com/office/drawing/2014/main" id="{0FA4BA95-CFC9-CF2A-336B-6DF2228BB232}"/>
              </a:ext>
            </a:extLst>
          </p:cNvPr>
          <p:cNvSpPr/>
          <p:nvPr/>
        </p:nvSpPr>
        <p:spPr>
          <a:xfrm>
            <a:off x="1809750" y="4031376"/>
            <a:ext cx="8572500" cy="22950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93">
            <a:extLst>
              <a:ext uri="{FF2B5EF4-FFF2-40B4-BE49-F238E27FC236}">
                <a16:creationId xmlns:a16="http://schemas.microsoft.com/office/drawing/2014/main" id="{361AB87C-8C39-4B16-49B0-6D7A40992C5E}"/>
              </a:ext>
            </a:extLst>
          </p:cNvPr>
          <p:cNvSpPr/>
          <p:nvPr/>
        </p:nvSpPr>
        <p:spPr>
          <a:xfrm>
            <a:off x="1757032" y="40021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93">
            <a:extLst>
              <a:ext uri="{FF2B5EF4-FFF2-40B4-BE49-F238E27FC236}">
                <a16:creationId xmlns:a16="http://schemas.microsoft.com/office/drawing/2014/main" id="{E6D5E23B-9A90-35EE-0475-F716FA3CB724}"/>
              </a:ext>
            </a:extLst>
          </p:cNvPr>
          <p:cNvSpPr/>
          <p:nvPr/>
        </p:nvSpPr>
        <p:spPr>
          <a:xfrm rot="10800000">
            <a:off x="10050925" y="60092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B42477-CEDD-DE33-0142-000FF86D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60" y="1055853"/>
            <a:ext cx="8361207" cy="25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Microsoft Office PowerPoint</Application>
  <PresentationFormat>宽屏</PresentationFormat>
  <Paragraphs>88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FontAwesome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2021-05-02T07:40:26Z</dcterms:created>
  <dcterms:modified xsi:type="dcterms:W3CDTF">2024-07-15T08:00:34Z</dcterms:modified>
</cp:coreProperties>
</file>