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59ba8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2ce59ba892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419ae7c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6f419ae7cf_4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5c4cbbde_1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SSD는 erase 기능만 제공, TestShell에서 Start/End 계산해서 erase 반복호출하여 erase_range 구현</a:t>
            </a:r>
            <a:endParaRPr/>
          </a:p>
        </p:txBody>
      </p:sp>
      <p:sp>
        <p:nvSpPr>
          <p:cNvPr id="173" name="Google Shape;173;g2ce5c4cbbde_12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e5c4cbbde_1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Singleton 적용으로 Log file을 한 곳에서 관리. (자원 공유 용이)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이를 통해 프로젝트 내에 공통 Log 파일에 대한 관리 문제 해소.</a:t>
            </a:r>
            <a:endParaRPr/>
          </a:p>
        </p:txBody>
      </p:sp>
      <p:sp>
        <p:nvSpPr>
          <p:cNvPr id="183" name="Google Shape;183;g2ce5c4cbbde_12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e5c4cbbde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run_list.lst 파일에 적어놓은 순서대로 test를 실행함.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Run…까지 출력했다가, 후에 Pass 혹은 Fail을 결정한 뒤 출력한다.</a:t>
            </a:r>
            <a:endParaRPr/>
          </a:p>
        </p:txBody>
      </p:sp>
      <p:sp>
        <p:nvSpPr>
          <p:cNvPr id="195" name="Google Shape;195;g2ce5c4cbbde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e5c4cbbde_1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nand.txt에 접근하는 것을 최소화 하기위해 write buffer 기능을 추가하였다.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최대 9개의 Write 또는 Era</a:t>
            </a:r>
            <a:r>
              <a:rPr lang="ko"/>
              <a:t>se 명령어가 buffer.txt에 저장될 수 있으며 10번째 명령어가 입력되면 nand.txt로 flush된다.</a:t>
            </a:r>
            <a:endParaRPr/>
          </a:p>
        </p:txBody>
      </p:sp>
      <p:sp>
        <p:nvSpPr>
          <p:cNvPr id="205" name="Google Shape;205;g2ce5c4cbbde_1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e5c4cbbde_1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Write buffer이 내용을 최적화하는 기능을 추가했다. Write buffer에 저장된 명령어들은 상황에 따라서는 전부 실행될 필요가 없다.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해당 슬라이드는 명령어들이 write buffer로 부터 제거되는 조건을 pseudo code로 작성한 것이다. 이 로직은 새로운 명령어가 buffer에 추가될 때마다 수행된다.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중복되는 LBA를 가진 Write는 가장 마지막 명령어만 수행하면 되기 때문에 나머지 명령어들은 제거한다.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마지막 Erase 명령어의 LBA 구간에 포함되는 LBA를 가진 명령어들은 제거한다.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2.번과 같다.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ce5c4cbbde_15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e5c4cbbde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Write buffer는 fast read에도 활용될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buffer의 가장 마지막 명령어부터 순회하면서 Read 명령어의 LBA를 포함하는 명령어를 찾아 그 명령어의 결과를 반환한다.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같은 LBA를 가지는 Write 명령어를 찾았다면 그 명령어의 data값을 반환한다.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Erase 명령어의 LBA 구간에 포함된다면 0x00000000을 반환한다.</a:t>
            </a:r>
            <a:endParaRPr/>
          </a:p>
        </p:txBody>
      </p:sp>
      <p:sp>
        <p:nvSpPr>
          <p:cNvPr id="224" name="Google Shape;224;g2ce5c4cbbde_1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e59ba892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재빌드 이슈를 해결하기 위해서 각 테스트 스크립트들을 별도의 프로젝트로 분리함.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tclist 파일에 작성되어 있는 Test들을 TestShell에서 수행 가능.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Test 추가시 tc list에 새로운 test 프로젝트 이름만 추가하면 TestShell 빌드 없이 동작 가능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—--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그리하여 프로젝트별로 빌드가 가능하고, 별도의 exe 파일로 실행시키기 때문에 재빌드 이슈를 해결할 수 있음.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단, 테스트 스크립트들을 실행시키는 TC Manager 모듈은 tclList 파일을 참고한다.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tclList 파일은 실행시킬 테스트스크립트 파일의 이름들이 적혀 있다.</a:t>
            </a:r>
            <a:endParaRPr/>
          </a:p>
        </p:txBody>
      </p:sp>
      <p:sp>
        <p:nvSpPr>
          <p:cNvPr id="233" name="Google Shape;233;g2ce59ba892e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f419ae7c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6f419ae7cf_4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e59ba89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Red-Green-Refactor 순서에 따라서 TDD를 진행함.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개발한 내용은 help 메소드이며, 명령어에 대한 설명을 콘솔에 출력하는 기능이다.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가운데 화면을 보면 알 수 있듯이 우선, Test 코드를 먼저 작성하였고, help 메소드를 호출할 경우에는 아무 문자열인 asdf를 화면에 출력했다.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 후, TDD Cycle을 거듭 반복하면서 우측 화면에 보이는 것과 같이 테스트, 함수가 구체화되어 갔다.</a:t>
            </a:r>
            <a:endParaRPr/>
          </a:p>
        </p:txBody>
      </p:sp>
      <p:sp>
        <p:nvSpPr>
          <p:cNvPr id="264" name="Google Shape;264;g2ce59ba892e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59ba892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2ce59ba892e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e5c4cbbde_1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앞서 화면에서 설명한 것과 마찬가지로, Red-Green-Refactor Cycle을 반복하면서 기능 개발을 수행했다.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개발한 내용은 명령어의 인자에 대한 유효성 검증이다.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가운데 화면에서 보면 알 수 있듯이, 테스트 코드와 함수는 별도의 내용이 없다.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TDD Cycle을 반복하면서 Custom Exception을 검증하는 방식으로 개발이 되었다.</a:t>
            </a:r>
            <a:endParaRPr/>
          </a:p>
        </p:txBody>
      </p:sp>
      <p:sp>
        <p:nvSpPr>
          <p:cNvPr id="284" name="Google Shape;284;g2ce5c4cbbde_13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e59ba89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위 예시는 Shell에서 SSD에 대한 테스트를 진행하기 위해 SSD에 대한 Mocking을 활용한 예시이다.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SSD 개발과 Shell 개발을 분리하여 진행했기 때문에 이러한 Mocking을 활용하였다.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구체적으로 설명하면 개발중인 SSD의 부모 클래스인 ISSD 인터페이스를 먼저 개발하였다.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그리고, ISSD를 상속한 MockSSD 클래스를 별도로 생성한 뒤 Stub을 설정하여 테스트를 진행했다.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우측 화면이 Mocking을 활용하여 개발한 테스트 코드이다.</a:t>
            </a:r>
            <a:endParaRPr/>
          </a:p>
        </p:txBody>
      </p:sp>
      <p:sp>
        <p:nvSpPr>
          <p:cNvPr id="303" name="Google Shape;303;g2ce59ba892e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e5c4cbbde_1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다음은 SSD.exe의 main에 해당하는 Application class를 테스트 하기 위한 Test Case를 작성한 것이다.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SSD.exe에 전달되는 매개변수들의 유효성을 확인하고 각 함수에 맞는 type casting이 이루어 지는지 Test한다.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 때 SSD의 함수들이 호출되는지 여부를 확인하기 위해서 Mocking을 활용하였다.</a:t>
            </a:r>
            <a:endParaRPr/>
          </a:p>
        </p:txBody>
      </p:sp>
      <p:sp>
        <p:nvSpPr>
          <p:cNvPr id="323" name="Google Shape;323;g2ce5c4cbbde_13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f419ae7cf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26f419ae7cf_4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e5c4cbbde_1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command pattern을 적용하여 Application class 수정없이 새로운 command를 추가할 수 있게 하였다. (OCP 만족)</a:t>
            </a:r>
            <a:endParaRPr/>
          </a:p>
        </p:txBody>
      </p:sp>
      <p:sp>
        <p:nvSpPr>
          <p:cNvPr id="345" name="Google Shape;345;g2ce5c4cbbde_15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e5c4cbbde_1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fast-read/write를 위한 클래스를 추출하여, </a:t>
            </a:r>
            <a:r>
              <a:rPr lang="ko">
                <a:solidFill>
                  <a:schemeClr val="dk1"/>
                </a:solidFill>
              </a:rPr>
              <a:t>buffer에 명령어를 추가/검색하는</a:t>
            </a:r>
            <a:r>
              <a:rPr lang="ko"/>
              <a:t> 기능을 한곳에 모아 응집도를 높였습니다. (SRP를 만족)</a:t>
            </a:r>
            <a:endParaRPr/>
          </a:p>
        </p:txBody>
      </p:sp>
      <p:sp>
        <p:nvSpPr>
          <p:cNvPr id="355" name="Google Shape;355;g2ce5c4cbbde_18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ce5c4cbbde_1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fast-write를 위해 buffer에서 필요없는 명령어를 제거하는 부분을 함수 추출하여 추상화 레벨을 맞춰 가독성과 응집도를 높였습니다.</a:t>
            </a:r>
            <a:endParaRPr/>
          </a:p>
        </p:txBody>
      </p:sp>
      <p:sp>
        <p:nvSpPr>
          <p:cNvPr id="365" name="Google Shape;365;g2ce5c4cbbde_18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f419ae7c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매 test case 마다 공통으로 필요한 기능들을 Fixture로 구현하여 중복을 제거하였습니다. </a:t>
            </a:r>
            <a:endParaRPr/>
          </a:p>
        </p:txBody>
      </p:sp>
      <p:sp>
        <p:nvSpPr>
          <p:cNvPr id="375" name="Google Shape;375;g26f419ae7cf_2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e59ba892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기존에는 </a:t>
            </a:r>
            <a:r>
              <a:rPr lang="ko">
                <a:solidFill>
                  <a:schemeClr val="dk1"/>
                </a:solidFill>
              </a:rPr>
              <a:t>커맨드에 따른 작업처리가 모두 </a:t>
            </a:r>
            <a:r>
              <a:rPr lang="ko"/>
              <a:t>TestShell Class에서 이루어지고 있어,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TestShell 클래스의 책임이 많고 유연성이 떨어져서 새로운 커맨드 추가 등 기능 확장시 어려움이 있음.</a:t>
            </a:r>
            <a:endParaRPr/>
          </a:p>
        </p:txBody>
      </p:sp>
      <p:sp>
        <p:nvSpPr>
          <p:cNvPr id="385" name="Google Shape;385;g2ce59ba892e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e59ba892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Factory Method 패턴을 통해 커맨드 생성을 Factory에게 위임하고,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Command 패턴을 통해 TestShell에서 구체적인 Command를 알필요없이 작업을 생성/수행이 가능.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Command의 추가/수정 용이</a:t>
            </a:r>
            <a:endParaRPr/>
          </a:p>
        </p:txBody>
      </p:sp>
      <p:sp>
        <p:nvSpPr>
          <p:cNvPr id="395" name="Google Shape;395;g2ce59ba892e_0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e59ba89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인사, 리뷰, 간단한 coding rule 등</a:t>
            </a:r>
            <a:endParaRPr/>
          </a:p>
        </p:txBody>
      </p:sp>
      <p:sp>
        <p:nvSpPr>
          <p:cNvPr id="97" name="Google Shape;97;g2ce59ba892e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e5c4cbbde_1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print 함수 body를 4개의 private 함수로 분리하여 가독성 향상 및 정보 은닉</a:t>
            </a:r>
            <a:endParaRPr/>
          </a:p>
        </p:txBody>
      </p:sp>
      <p:sp>
        <p:nvSpPr>
          <p:cNvPr id="407" name="Google Shape;407;g2ce5c4cbbde_16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e59ba89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2ce59ba892e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f419ae7cf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최초 요구 사양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read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write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fullread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fullwrite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help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exit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추가 요구 사양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erase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logger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runner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write buffer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Test추가시 TestShell 재빌드 이슈 해결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3" name="Google Shape;423;g26f419ae7cf_4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ce59ba892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g2ce59ba892e_0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f419ae7c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6f419ae7cf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e59ba892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SSD.exe의 write 기능을 구현하였다.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PowerShell에서 명령어를 입력하면 nand.txt에 정상적으로 값이 쓰이는 것을 볼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writebuffer 기능이 추가되었기 때문에 nand.txt에 값이 쓰이는 것을 확인하기 위해서 write명령 이후에 flush 명령을 사용하였다.</a:t>
            </a:r>
            <a:endParaRPr/>
          </a:p>
        </p:txBody>
      </p:sp>
      <p:sp>
        <p:nvSpPr>
          <p:cNvPr id="109" name="Google Shape;109;g2ce59ba892e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e5c4cbbde_1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SSD.exe의 Read 기능을 구현하였다.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PowerShell에서 명령어를 입력하면 result.txt에 정상적으로 출력되는 것을 확인 할 수 있다.</a:t>
            </a:r>
            <a:endParaRPr/>
          </a:p>
        </p:txBody>
      </p:sp>
      <p:sp>
        <p:nvSpPr>
          <p:cNvPr id="117" name="Google Shape;117;g2ce5c4cbbde_15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59ba892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CMD/TestScript에 대한 help 구현, exit 동작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write/read cmd, lba, value에 대한 유효성 검사 후 동작 수행</a:t>
            </a:r>
            <a:endParaRPr/>
          </a:p>
        </p:txBody>
      </p:sp>
      <p:sp>
        <p:nvSpPr>
          <p:cNvPr id="126" name="Google Shape;126;g2ce59ba892e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59ba892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ssd read/write 반복호출로 fullread/write 구현</a:t>
            </a:r>
            <a:endParaRPr/>
          </a:p>
        </p:txBody>
      </p:sp>
      <p:sp>
        <p:nvSpPr>
          <p:cNvPr id="139" name="Google Shape;139;g2ce59ba892e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e59ba892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구현된 fullwrite/fullread 통해 testapp1 구현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0~5 lba에 다른값을 overwrite 후 정상적으로 read 되는지 testapp2 구현</a:t>
            </a:r>
            <a:endParaRPr/>
          </a:p>
        </p:txBody>
      </p:sp>
      <p:sp>
        <p:nvSpPr>
          <p:cNvPr id="148" name="Google Shape;148;g2ce59ba892e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제목 슬라이드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753999" y="3975906"/>
            <a:ext cx="2990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b="0" sz="11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/>
        </p:nvSpPr>
        <p:spPr>
          <a:xfrm>
            <a:off x="464120" y="241358"/>
            <a:ext cx="134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996923" y="1464470"/>
            <a:ext cx="4738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4" name="Google Shape;54;p13"/>
          <p:cNvGrpSpPr/>
          <p:nvPr/>
        </p:nvGrpSpPr>
        <p:grpSpPr>
          <a:xfrm>
            <a:off x="830790" y="1134952"/>
            <a:ext cx="5089521" cy="2429999"/>
            <a:chOff x="900000" y="1513268"/>
            <a:chExt cx="5513510" cy="3239999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8" name="Google Shape;58;p13"/>
            <p:cNvGrpSpPr/>
            <p:nvPr/>
          </p:nvGrpSpPr>
          <p:grpSpPr>
            <a:xfrm>
              <a:off x="900002" y="1513268"/>
              <a:ext cx="5513508" cy="3239999"/>
              <a:chOff x="900002" y="1513268"/>
              <a:chExt cx="5513508" cy="3239999"/>
            </a:xfrm>
          </p:grpSpPr>
          <p:sp>
            <p:nvSpPr>
              <p:cNvPr id="59" name="Google Shape;59;p13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0" name="Google Shape;60;p13"/>
              <p:cNvGrpSpPr/>
              <p:nvPr/>
            </p:nvGrpSpPr>
            <p:grpSpPr>
              <a:xfrm>
                <a:off x="900002" y="1513269"/>
                <a:ext cx="5513508" cy="3239997"/>
                <a:chOff x="900000" y="1513269"/>
                <a:chExt cx="3240000" cy="3239997"/>
              </a:xfrm>
            </p:grpSpPr>
            <p:sp>
              <p:nvSpPr>
                <p:cNvPr id="61" name="Google Shape;61;p13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2" name="Google Shape;62;p13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3" name="Google Shape;63;p13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4" name="Google Shape;64;p13"/>
          <p:cNvSpPr txBox="1"/>
          <p:nvPr>
            <p:ph idx="3" type="body"/>
          </p:nvPr>
        </p:nvSpPr>
        <p:spPr>
          <a:xfrm>
            <a:off x="996923" y="2517744"/>
            <a:ext cx="4738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4" type="body"/>
          </p:nvPr>
        </p:nvSpPr>
        <p:spPr>
          <a:xfrm>
            <a:off x="5753999" y="3696067"/>
            <a:ext cx="2990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24000" y="1395138"/>
            <a:ext cx="66960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68" name="Google Shape;68;p14"/>
          <p:cNvGrpSpPr/>
          <p:nvPr/>
        </p:nvGrpSpPr>
        <p:grpSpPr>
          <a:xfrm>
            <a:off x="830745" y="1125137"/>
            <a:ext cx="7608646" cy="2439815"/>
            <a:chOff x="899999" y="1500182"/>
            <a:chExt cx="5513512" cy="3253087"/>
          </a:xfrm>
        </p:grpSpPr>
        <p:sp>
          <p:nvSpPr>
            <p:cNvPr id="69" name="Google Shape;69;p14"/>
            <p:cNvSpPr/>
            <p:nvPr/>
          </p:nvSpPr>
          <p:spPr>
            <a:xfrm>
              <a:off x="899999" y="1513268"/>
              <a:ext cx="58800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0" name="Google Shape;70;p14"/>
            <p:cNvGrpSpPr/>
            <p:nvPr/>
          </p:nvGrpSpPr>
          <p:grpSpPr>
            <a:xfrm>
              <a:off x="900000" y="1500182"/>
              <a:ext cx="5513511" cy="3253087"/>
              <a:chOff x="900000" y="1500182"/>
              <a:chExt cx="5513511" cy="3253087"/>
            </a:xfrm>
          </p:grpSpPr>
          <p:grpSp>
            <p:nvGrpSpPr>
              <p:cNvPr id="71" name="Google Shape;71;p14"/>
              <p:cNvGrpSpPr/>
              <p:nvPr/>
            </p:nvGrpSpPr>
            <p:grpSpPr>
              <a:xfrm>
                <a:off x="900000" y="1500182"/>
                <a:ext cx="5513511" cy="3253087"/>
                <a:chOff x="899999" y="1500182"/>
                <a:chExt cx="3240002" cy="3253087"/>
              </a:xfrm>
            </p:grpSpPr>
            <p:sp>
              <p:nvSpPr>
                <p:cNvPr id="72" name="Google Shape;72;p14"/>
                <p:cNvSpPr/>
                <p:nvPr/>
              </p:nvSpPr>
              <p:spPr>
                <a:xfrm rot="-5400000">
                  <a:off x="1880699" y="519482"/>
                  <a:ext cx="108000" cy="20694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3" name="Google Shape;73;p14"/>
                <p:cNvSpPr/>
                <p:nvPr/>
              </p:nvSpPr>
              <p:spPr>
                <a:xfrm rot="5400000">
                  <a:off x="3051300" y="3664568"/>
                  <a:ext cx="108000" cy="20694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74" name="Google Shape;74;p14"/>
              <p:cNvSpPr/>
              <p:nvPr/>
            </p:nvSpPr>
            <p:spPr>
              <a:xfrm rot="10800000">
                <a:off x="6354700" y="3673267"/>
                <a:ext cx="58800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/>
        </p:nvSpPr>
        <p:spPr>
          <a:xfrm>
            <a:off x="280313" y="245924"/>
            <a:ext cx="174300" cy="4764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4485" y="987282"/>
            <a:ext cx="78867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9" name="Google Shape;79;p15"/>
          <p:cNvCxnSpPr/>
          <p:nvPr/>
        </p:nvCxnSpPr>
        <p:spPr>
          <a:xfrm>
            <a:off x="540544" y="720002"/>
            <a:ext cx="860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5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58.png"/><Relationship Id="rId7" Type="http://schemas.openxmlformats.org/officeDocument/2006/relationships/image" Target="../media/image30.png"/><Relationship Id="rId8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51.png"/><Relationship Id="rId8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Relationship Id="rId7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753999" y="3975906"/>
            <a:ext cx="2990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r>
              <a:rPr lang="ko"/>
              <a:t>최승호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r>
              <a:rPr lang="ko"/>
              <a:t>김진우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r>
              <a:rPr lang="ko"/>
              <a:t>황인택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r>
              <a:rPr lang="ko"/>
              <a:t>이시환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r>
              <a:rPr lang="ko"/>
              <a:t>서영기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996923" y="1464470"/>
            <a:ext cx="4738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" sz="4000"/>
              <a:t>C</a:t>
            </a:r>
            <a:r>
              <a:rPr lang="ko"/>
              <a:t>lean Code - C팀</a:t>
            </a:r>
            <a:endParaRPr/>
          </a:p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996923" y="2517744"/>
            <a:ext cx="4738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SSD Project</a:t>
            </a:r>
            <a:endParaRPr/>
          </a:p>
        </p:txBody>
      </p:sp>
      <p:sp>
        <p:nvSpPr>
          <p:cNvPr id="88" name="Google Shape;88;p17"/>
          <p:cNvSpPr txBox="1"/>
          <p:nvPr>
            <p:ph idx="4" type="body"/>
          </p:nvPr>
        </p:nvSpPr>
        <p:spPr>
          <a:xfrm>
            <a:off x="5753999" y="3696067"/>
            <a:ext cx="2990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ko"/>
              <a:t>Clean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224000" y="1395151"/>
            <a:ext cx="66960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추가</a:t>
            </a:r>
            <a:r>
              <a:rPr lang="ko" sz="2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기능 요구사항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369025" y="3113775"/>
            <a:ext cx="316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SSD - Erase 명령어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Logger 기능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Runner 기능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SSD - Write Buffer 기능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시나리오 추가시, 재빌드 이슈 해결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286325" y="969775"/>
            <a:ext cx="419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SSD - Erase 명령어 추가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9" y="2358549"/>
            <a:ext cx="1551475" cy="13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730525" y="1789150"/>
            <a:ext cx="155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0000FF"/>
                </a:solidFill>
                <a:highlight>
                  <a:srgbClr val="FFFFFF"/>
                </a:highlight>
              </a:rPr>
              <a:t>erase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544200" y="1789150"/>
            <a:ext cx="207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0000FF"/>
                </a:solidFill>
                <a:highlight>
                  <a:srgbClr val="FFFFFF"/>
                </a:highlight>
              </a:rPr>
              <a:t>erase_range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650" y="1325224"/>
            <a:ext cx="2290750" cy="38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</a:t>
            </a:r>
            <a:r>
              <a:rPr lang="ko"/>
              <a:t>추가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286325" y="969775"/>
            <a:ext cx="419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Logger 기능 추가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50" y="1973926"/>
            <a:ext cx="4151725" cy="11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50" y="3738975"/>
            <a:ext cx="3478549" cy="12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362650" y="1462975"/>
            <a:ext cx="312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0000FF"/>
                </a:solidFill>
                <a:highlight>
                  <a:srgbClr val="FFFFFF"/>
                </a:highlight>
              </a:rPr>
              <a:t>일관된 로그 포맷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62650" y="3169575"/>
            <a:ext cx="312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0000FF"/>
                </a:solidFill>
                <a:highlight>
                  <a:srgbClr val="FFFFFF"/>
                </a:highlight>
              </a:rPr>
              <a:t>로그 파일 관리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814050" y="1404525"/>
            <a:ext cx="312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0000FF"/>
                </a:solidFill>
                <a:highlight>
                  <a:srgbClr val="FFFFFF"/>
                </a:highlight>
              </a:rPr>
              <a:t>Singleton 적용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050" y="1973925"/>
            <a:ext cx="3843248" cy="30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</a:t>
            </a:r>
            <a:r>
              <a:rPr lang="ko"/>
              <a:t>추가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895925" y="1080175"/>
            <a:ext cx="216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Runner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75" y="2495550"/>
            <a:ext cx="68199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025" y="1848725"/>
            <a:ext cx="6858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075" y="3501525"/>
            <a:ext cx="32099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0700" y="3425325"/>
            <a:ext cx="41624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</a:t>
            </a:r>
            <a:r>
              <a:rPr lang="ko"/>
              <a:t>추가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454475" y="1061525"/>
            <a:ext cx="450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SSD - Write Buffer 기능 추가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375" y="1757375"/>
            <a:ext cx="20574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788" y="1281113"/>
            <a:ext cx="1514475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25" y="1757375"/>
            <a:ext cx="2682100" cy="2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454475" y="1061525"/>
            <a:ext cx="82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SSD - Write Buffer 최적화 기능 추가(Fast Write)</a:t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523425" y="1630925"/>
            <a:ext cx="54318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300"/>
              <a:t>F</a:t>
            </a:r>
            <a:r>
              <a:rPr lang="ko" sz="1200"/>
              <a:t>OR i in BufferSize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CurCmd = Buffer[i]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IF LastCmd == “Write” &amp;&amp; </a:t>
            </a:r>
            <a:r>
              <a:rPr lang="ko" sz="1200">
                <a:solidFill>
                  <a:schemeClr val="dk1"/>
                </a:solidFill>
              </a:rPr>
              <a:t>CurCmd </a:t>
            </a:r>
            <a:r>
              <a:rPr lang="ko" sz="1200"/>
              <a:t>== “Write”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IF </a:t>
            </a:r>
            <a:r>
              <a:rPr lang="ko" sz="1200">
                <a:solidFill>
                  <a:schemeClr val="dk1"/>
                </a:solidFill>
              </a:rPr>
              <a:t>LastCmd</a:t>
            </a:r>
            <a:r>
              <a:rPr lang="ko" sz="1200"/>
              <a:t>.LBA == </a:t>
            </a:r>
            <a:r>
              <a:rPr lang="ko" sz="1200">
                <a:solidFill>
                  <a:schemeClr val="dk1"/>
                </a:solidFill>
              </a:rPr>
              <a:t>CurCmd</a:t>
            </a:r>
            <a:r>
              <a:rPr lang="ko" sz="1200"/>
              <a:t>.LBA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	RemoveFromBuffer(CurCmd)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IF </a:t>
            </a:r>
            <a:r>
              <a:rPr lang="ko" sz="1200">
                <a:solidFill>
                  <a:schemeClr val="dk1"/>
                </a:solidFill>
              </a:rPr>
              <a:t>LastCmd </a:t>
            </a:r>
            <a:r>
              <a:rPr lang="ko" sz="1200"/>
              <a:t>== “Erase” &amp;&amp; </a:t>
            </a:r>
            <a:r>
              <a:rPr lang="ko" sz="1200">
                <a:solidFill>
                  <a:schemeClr val="dk1"/>
                </a:solidFill>
              </a:rPr>
              <a:t>CurCmd</a:t>
            </a:r>
            <a:r>
              <a:rPr lang="ko" sz="1200"/>
              <a:t> == “Erase”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	IF </a:t>
            </a:r>
            <a:r>
              <a:rPr lang="ko" sz="1200">
                <a:solidFill>
                  <a:schemeClr val="dk1"/>
                </a:solidFill>
              </a:rPr>
              <a:t>LastCmd</a:t>
            </a:r>
            <a:r>
              <a:rPr lang="ko" sz="1200"/>
              <a:t>.area include </a:t>
            </a:r>
            <a:r>
              <a:rPr lang="ko" sz="1200">
                <a:solidFill>
                  <a:schemeClr val="dk1"/>
                </a:solidFill>
              </a:rPr>
              <a:t>CurCmd</a:t>
            </a:r>
            <a:r>
              <a:rPr lang="ko" sz="1200"/>
              <a:t>.area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		</a:t>
            </a:r>
            <a:r>
              <a:rPr lang="ko" sz="1200">
                <a:solidFill>
                  <a:schemeClr val="dk1"/>
                </a:solidFill>
              </a:rPr>
              <a:t>RemoveFromBuffer(CurCmd)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IF </a:t>
            </a:r>
            <a:r>
              <a:rPr lang="ko" sz="1200">
                <a:solidFill>
                  <a:schemeClr val="dk1"/>
                </a:solidFill>
              </a:rPr>
              <a:t>LastCmd </a:t>
            </a:r>
            <a:r>
              <a:rPr lang="ko" sz="1200"/>
              <a:t>== “Erase” &amp;&amp; </a:t>
            </a:r>
            <a:r>
              <a:rPr lang="ko" sz="1200">
                <a:solidFill>
                  <a:schemeClr val="dk1"/>
                </a:solidFill>
              </a:rPr>
              <a:t>CurCmd </a:t>
            </a:r>
            <a:r>
              <a:rPr lang="ko" sz="1200"/>
              <a:t>== “Write”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	IF </a:t>
            </a:r>
            <a:r>
              <a:rPr lang="ko" sz="1200">
                <a:solidFill>
                  <a:schemeClr val="dk1"/>
                </a:solidFill>
              </a:rPr>
              <a:t>LastCmd</a:t>
            </a:r>
            <a:r>
              <a:rPr lang="ko" sz="1200"/>
              <a:t>.area include </a:t>
            </a:r>
            <a:r>
              <a:rPr lang="ko" sz="1200">
                <a:solidFill>
                  <a:schemeClr val="dk1"/>
                </a:solidFill>
              </a:rPr>
              <a:t>CurCmd</a:t>
            </a:r>
            <a:r>
              <a:rPr lang="ko" sz="1200"/>
              <a:t>.LBA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		</a:t>
            </a:r>
            <a:r>
              <a:rPr lang="ko" sz="1200">
                <a:solidFill>
                  <a:schemeClr val="dk1"/>
                </a:solidFill>
              </a:rPr>
              <a:t>RemoveFromBuffer(CurCmd)</a:t>
            </a:r>
            <a:endParaRPr sz="1200"/>
          </a:p>
        </p:txBody>
      </p:sp>
      <p:sp>
        <p:nvSpPr>
          <p:cNvPr id="219" name="Google Shape;219;p31"/>
          <p:cNvSpPr txBox="1"/>
          <p:nvPr/>
        </p:nvSpPr>
        <p:spPr>
          <a:xfrm>
            <a:off x="5099450" y="1826600"/>
            <a:ext cx="34785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ex1)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W 0 0xAAAABBBB		// cur CMD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W 0 0xBBBBCCCC		// last CMD</a:t>
            </a:r>
            <a:endParaRPr sz="1200"/>
          </a:p>
        </p:txBody>
      </p:sp>
      <p:sp>
        <p:nvSpPr>
          <p:cNvPr id="220" name="Google Shape;220;p31"/>
          <p:cNvSpPr txBox="1"/>
          <p:nvPr/>
        </p:nvSpPr>
        <p:spPr>
          <a:xfrm>
            <a:off x="5099450" y="2893475"/>
            <a:ext cx="34785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ex2)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E 1 2    // 1 &lt;= LBA &lt;= 2	// cur CMD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E 0 5    // 0 &lt;= LBA &lt;= 4	// last CMD</a:t>
            </a:r>
            <a:endParaRPr sz="1200"/>
          </a:p>
        </p:txBody>
      </p:sp>
      <p:sp>
        <p:nvSpPr>
          <p:cNvPr id="221" name="Google Shape;221;p31"/>
          <p:cNvSpPr txBox="1"/>
          <p:nvPr/>
        </p:nvSpPr>
        <p:spPr>
          <a:xfrm>
            <a:off x="5099450" y="4078750"/>
            <a:ext cx="34785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ex3)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W 10 0xAAAABBBB	// cur CMD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E 9 10				// last CMD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454475" y="1061525"/>
            <a:ext cx="830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SSD - Write Buffer 최적화 기능 추가(Fast Read)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523425" y="1630925"/>
            <a:ext cx="54318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300"/>
              <a:t>F</a:t>
            </a:r>
            <a:r>
              <a:rPr lang="ko" sz="1200"/>
              <a:t>OR i in BufferSize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CurCmd = Buffer[i]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IF </a:t>
            </a:r>
            <a:r>
              <a:rPr lang="ko" sz="1200">
                <a:solidFill>
                  <a:schemeClr val="dk1"/>
                </a:solidFill>
              </a:rPr>
              <a:t>CurCmd </a:t>
            </a:r>
            <a:r>
              <a:rPr lang="ko" sz="1200"/>
              <a:t>== “Write”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IF </a:t>
            </a:r>
            <a:r>
              <a:rPr lang="ko" sz="1200">
                <a:solidFill>
                  <a:schemeClr val="dk1"/>
                </a:solidFill>
              </a:rPr>
              <a:t>Read</a:t>
            </a:r>
            <a:r>
              <a:rPr lang="ko" sz="1200">
                <a:solidFill>
                  <a:schemeClr val="dk1"/>
                </a:solidFill>
              </a:rPr>
              <a:t>Cmd</a:t>
            </a:r>
            <a:r>
              <a:rPr lang="ko" sz="1200"/>
              <a:t>.LBA == </a:t>
            </a:r>
            <a:r>
              <a:rPr lang="ko" sz="1200">
                <a:solidFill>
                  <a:schemeClr val="dk1"/>
                </a:solidFill>
              </a:rPr>
              <a:t>CurCmd</a:t>
            </a:r>
            <a:r>
              <a:rPr lang="ko" sz="1200"/>
              <a:t>.LBA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	Return CurCmd.Data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IF </a:t>
            </a:r>
            <a:r>
              <a:rPr lang="ko" sz="1200">
                <a:solidFill>
                  <a:schemeClr val="dk1"/>
                </a:solidFill>
              </a:rPr>
              <a:t>CurCmd</a:t>
            </a:r>
            <a:r>
              <a:rPr lang="ko" sz="1200"/>
              <a:t> == “Erase”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	IF </a:t>
            </a:r>
            <a:r>
              <a:rPr lang="ko" sz="1200">
                <a:solidFill>
                  <a:schemeClr val="dk1"/>
                </a:solidFill>
              </a:rPr>
              <a:t>Cur</a:t>
            </a:r>
            <a:r>
              <a:rPr lang="ko" sz="1200">
                <a:solidFill>
                  <a:schemeClr val="dk1"/>
                </a:solidFill>
              </a:rPr>
              <a:t>Cmd</a:t>
            </a:r>
            <a:r>
              <a:rPr lang="ko" sz="1200"/>
              <a:t>.area include </a:t>
            </a:r>
            <a:r>
              <a:rPr lang="ko" sz="1200">
                <a:solidFill>
                  <a:schemeClr val="dk1"/>
                </a:solidFill>
              </a:rPr>
              <a:t>Read</a:t>
            </a:r>
            <a:r>
              <a:rPr lang="ko" sz="1200">
                <a:solidFill>
                  <a:schemeClr val="dk1"/>
                </a:solidFill>
              </a:rPr>
              <a:t>Cmd</a:t>
            </a:r>
            <a:r>
              <a:rPr lang="ko" sz="1200"/>
              <a:t>.LBA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			</a:t>
            </a:r>
            <a:r>
              <a:rPr lang="ko" sz="1200">
                <a:solidFill>
                  <a:schemeClr val="dk1"/>
                </a:solidFill>
              </a:rPr>
              <a:t>Return “0x00000000”</a:t>
            </a:r>
            <a:endParaRPr sz="1200"/>
          </a:p>
        </p:txBody>
      </p:sp>
      <p:sp>
        <p:nvSpPr>
          <p:cNvPr id="229" name="Google Shape;229;p32"/>
          <p:cNvSpPr txBox="1"/>
          <p:nvPr/>
        </p:nvSpPr>
        <p:spPr>
          <a:xfrm>
            <a:off x="5099450" y="1826600"/>
            <a:ext cx="34785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ex1)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W 2 0xAAAABBBB			// cur CMD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read 2					// read CMD</a:t>
            </a:r>
            <a:endParaRPr sz="1200"/>
          </a:p>
        </p:txBody>
      </p:sp>
      <p:sp>
        <p:nvSpPr>
          <p:cNvPr id="230" name="Google Shape;230;p32"/>
          <p:cNvSpPr txBox="1"/>
          <p:nvPr/>
        </p:nvSpPr>
        <p:spPr>
          <a:xfrm>
            <a:off x="5099450" y="2893475"/>
            <a:ext cx="34785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ex2)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E 1 2    // 1 &lt;= LBA &lt;= 2		// cur CMD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/>
              <a:t>read 2					// read CMD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713425" y="1744650"/>
            <a:ext cx="4754100" cy="29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4083825" y="1862200"/>
            <a:ext cx="1315200" cy="262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</a:t>
            </a:r>
            <a:r>
              <a:rPr lang="ko"/>
              <a:t>추가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625" y="1744657"/>
            <a:ext cx="30099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54475" y="968200"/>
            <a:ext cx="581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시나리오 추가 시, 재빌드 이슈 해결</a:t>
            </a:r>
            <a:endParaRPr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723925" y="2543300"/>
            <a:ext cx="1245600" cy="1001700"/>
            <a:chOff x="342925" y="2467100"/>
            <a:chExt cx="1245600" cy="1001700"/>
          </a:xfrm>
        </p:grpSpPr>
        <p:sp>
          <p:nvSpPr>
            <p:cNvPr id="241" name="Google Shape;241;p33"/>
            <p:cNvSpPr/>
            <p:nvPr/>
          </p:nvSpPr>
          <p:spPr>
            <a:xfrm>
              <a:off x="399850" y="2467100"/>
              <a:ext cx="1001700" cy="100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 txBox="1"/>
            <p:nvPr/>
          </p:nvSpPr>
          <p:spPr>
            <a:xfrm>
              <a:off x="342925" y="2744750"/>
              <a:ext cx="1245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2"/>
                  </a:solidFill>
                </a:rPr>
                <a:t>TestShell.exe</a:t>
              </a:r>
              <a:endParaRPr sz="1300">
                <a:solidFill>
                  <a:schemeClr val="dk2"/>
                </a:solidFill>
              </a:endParaRPr>
            </a:p>
          </p:txBody>
        </p:sp>
      </p:grpSp>
      <p:grpSp>
        <p:nvGrpSpPr>
          <p:cNvPr id="243" name="Google Shape;243;p33"/>
          <p:cNvGrpSpPr/>
          <p:nvPr/>
        </p:nvGrpSpPr>
        <p:grpSpPr>
          <a:xfrm>
            <a:off x="2182400" y="2543300"/>
            <a:ext cx="1377300" cy="1001700"/>
            <a:chOff x="1725200" y="2467100"/>
            <a:chExt cx="1377300" cy="1001700"/>
          </a:xfrm>
        </p:grpSpPr>
        <p:sp>
          <p:nvSpPr>
            <p:cNvPr id="244" name="Google Shape;244;p33"/>
            <p:cNvSpPr/>
            <p:nvPr/>
          </p:nvSpPr>
          <p:spPr>
            <a:xfrm>
              <a:off x="1913000" y="2467100"/>
              <a:ext cx="1001700" cy="100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3"/>
            <p:cNvSpPr txBox="1"/>
            <p:nvPr/>
          </p:nvSpPr>
          <p:spPr>
            <a:xfrm>
              <a:off x="1725200" y="2553200"/>
              <a:ext cx="1377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chemeClr val="dk2"/>
                  </a:solidFill>
                </a:rPr>
                <a:t>TC </a:t>
              </a:r>
              <a:endParaRPr sz="16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chemeClr val="dk2"/>
                  </a:solidFill>
                </a:rPr>
                <a:t>Manager</a:t>
              </a:r>
              <a:endParaRPr sz="1600">
                <a:solidFill>
                  <a:schemeClr val="dk2"/>
                </a:solidFill>
              </a:endParaRPr>
            </a:p>
          </p:txBody>
        </p:sp>
      </p:grpSp>
      <p:sp>
        <p:nvSpPr>
          <p:cNvPr id="246" name="Google Shape;246;p33"/>
          <p:cNvSpPr/>
          <p:nvPr/>
        </p:nvSpPr>
        <p:spPr>
          <a:xfrm>
            <a:off x="1872350" y="2800550"/>
            <a:ext cx="397800" cy="48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4245425" y="1964450"/>
            <a:ext cx="1001700" cy="100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4021788" y="2112050"/>
            <a:ext cx="137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TestScenario</a:t>
            </a:r>
            <a:br>
              <a:rPr lang="ko" sz="1200">
                <a:solidFill>
                  <a:schemeClr val="dk2"/>
                </a:solidFill>
              </a:rPr>
            </a:br>
            <a:r>
              <a:rPr lang="ko" sz="1200">
                <a:solidFill>
                  <a:schemeClr val="dk2"/>
                </a:solidFill>
              </a:rPr>
              <a:t>_FullWrite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.exe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4245425" y="3305500"/>
            <a:ext cx="1001700" cy="100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4090163" y="3469200"/>
            <a:ext cx="137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TestScenario</a:t>
            </a:r>
            <a:br>
              <a:rPr lang="ko" sz="1200">
                <a:solidFill>
                  <a:schemeClr val="dk2"/>
                </a:solidFill>
              </a:rPr>
            </a:br>
            <a:r>
              <a:rPr lang="ko" sz="1200">
                <a:solidFill>
                  <a:schemeClr val="dk2"/>
                </a:solidFill>
              </a:rPr>
              <a:t>_WriteAging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.exe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51" name="Google Shape;251;p33"/>
          <p:cNvCxnSpPr/>
          <p:nvPr/>
        </p:nvCxnSpPr>
        <p:spPr>
          <a:xfrm flipH="1" rot="10800000">
            <a:off x="3417075" y="2647950"/>
            <a:ext cx="614400" cy="4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3"/>
          <p:cNvCxnSpPr/>
          <p:nvPr/>
        </p:nvCxnSpPr>
        <p:spPr>
          <a:xfrm>
            <a:off x="3396725" y="3058050"/>
            <a:ext cx="645300" cy="5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3"/>
          <p:cNvSpPr/>
          <p:nvPr/>
        </p:nvSpPr>
        <p:spPr>
          <a:xfrm>
            <a:off x="2401100" y="4154800"/>
            <a:ext cx="9399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2478500" y="4154800"/>
            <a:ext cx="7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tclList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55" name="Google Shape;255;p33"/>
          <p:cNvCxnSpPr>
            <a:endCxn id="254" idx="0"/>
          </p:cNvCxnSpPr>
          <p:nvPr/>
        </p:nvCxnSpPr>
        <p:spPr>
          <a:xfrm>
            <a:off x="2861150" y="3544900"/>
            <a:ext cx="9900" cy="6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625" y="3649657"/>
            <a:ext cx="21145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224000" y="1395151"/>
            <a:ext cx="66960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TDD/Mocking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/>
          <p:nvPr/>
        </p:nvSpPr>
        <p:spPr>
          <a:xfrm>
            <a:off x="5822100" y="814250"/>
            <a:ext cx="3245700" cy="4197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225475" y="814250"/>
            <a:ext cx="1574700" cy="41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1857350" y="828450"/>
            <a:ext cx="3863100" cy="28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TDD 활용 예시 - 1</a:t>
            </a:r>
            <a:endParaRPr/>
          </a:p>
        </p:txBody>
      </p:sp>
      <p:grpSp>
        <p:nvGrpSpPr>
          <p:cNvPr id="270" name="Google Shape;270;p35"/>
          <p:cNvGrpSpPr/>
          <p:nvPr/>
        </p:nvGrpSpPr>
        <p:grpSpPr>
          <a:xfrm>
            <a:off x="267262" y="945823"/>
            <a:ext cx="1491127" cy="3251844"/>
            <a:chOff x="267300" y="785527"/>
            <a:chExt cx="2200275" cy="4018094"/>
          </a:xfrm>
        </p:grpSpPr>
        <p:pic>
          <p:nvPicPr>
            <p:cNvPr id="271" name="Google Shape;27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3850" y="785527"/>
              <a:ext cx="2087175" cy="391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7300" y="1177351"/>
              <a:ext cx="2200275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6050" y="2996626"/>
              <a:ext cx="2162776" cy="1806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4800" y="2882025"/>
              <a:ext cx="2162775" cy="171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5" name="Google Shape;27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3375" y="814242"/>
            <a:ext cx="3056201" cy="255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3375" y="3466175"/>
            <a:ext cx="3056200" cy="15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20074" y="2677687"/>
            <a:ext cx="3696325" cy="77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20075" y="928037"/>
            <a:ext cx="3696315" cy="16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/>
          <p:nvPr/>
        </p:nvSpPr>
        <p:spPr>
          <a:xfrm flipH="1" rot="10800000">
            <a:off x="3539013" y="4091775"/>
            <a:ext cx="731700" cy="648300"/>
          </a:xfrm>
          <a:prstGeom prst="bentArrow">
            <a:avLst>
              <a:gd fmla="val 25000" name="adj1"/>
              <a:gd fmla="val 25000" name="adj2"/>
              <a:gd fmla="val 20947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7245" y="4197675"/>
            <a:ext cx="1491150" cy="35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7247" y="4551300"/>
            <a:ext cx="1491150" cy="37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조원 소개 및 역할 분담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4475" y="987275"/>
            <a:ext cx="7886700" cy="3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최승호 (팀장)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S.LSI AP S/W 개발팀 DTV SoC 그룹, Devops CI/CD, Device Driver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Test Shell 기능 구현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김진우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S.LSI CP S/W 개발팀, NR(5G) PHY SW 개발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Test Shell 기능 구현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황인택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S.LSI AP S/W 개발팀, NPU BSP(bootloader, storage) 개발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SSD 기능 구현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이시환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S.LSI CP S/W 개발팀, Android RIL(Radio Interface Layer) 개발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SSD 기능 구현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서영기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TSP총괄 사업부 Test기술팀, Application Developer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Test Shell 기능 구현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1857350" y="2484875"/>
            <a:ext cx="4286400" cy="252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256550" y="814250"/>
            <a:ext cx="3811200" cy="4197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225475" y="814250"/>
            <a:ext cx="1574700" cy="41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1857350" y="828450"/>
            <a:ext cx="2844600" cy="16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TDD 활용 예시 - 2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13" y="1261200"/>
            <a:ext cx="1530225" cy="245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45" y="928045"/>
            <a:ext cx="1486900" cy="252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074" y="928049"/>
            <a:ext cx="2704914" cy="76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0075" y="1767050"/>
            <a:ext cx="2315719" cy="5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7823" y="2790423"/>
            <a:ext cx="3474900" cy="20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2488" y="967998"/>
            <a:ext cx="3365584" cy="15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/>
          <p:nvPr/>
        </p:nvSpPr>
        <p:spPr>
          <a:xfrm>
            <a:off x="4572000" y="2511900"/>
            <a:ext cx="789300" cy="2452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98525" y="2546300"/>
            <a:ext cx="3538650" cy="7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98513" y="3424225"/>
            <a:ext cx="2209800" cy="781050"/>
          </a:xfrm>
          <a:prstGeom prst="rect">
            <a:avLst/>
          </a:prstGeom>
          <a:solidFill>
            <a:srgbClr val="999999"/>
          </a:solidFill>
          <a:ln>
            <a:noFill/>
          </a:ln>
        </p:spPr>
      </p:pic>
      <p:sp>
        <p:nvSpPr>
          <p:cNvPr id="300" name="Google Shape;300;p36"/>
          <p:cNvSpPr/>
          <p:nvPr/>
        </p:nvSpPr>
        <p:spPr>
          <a:xfrm rot="-1796532">
            <a:off x="4734336" y="1780036"/>
            <a:ext cx="464612" cy="6713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184925" y="796025"/>
            <a:ext cx="2755200" cy="22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Mocking 활용 예시 - 1</a:t>
            </a:r>
            <a:endParaRPr/>
          </a:p>
        </p:txBody>
      </p:sp>
      <p:pic>
        <p:nvPicPr>
          <p:cNvPr id="307" name="Google Shape;3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25" y="896898"/>
            <a:ext cx="264343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25" y="2225313"/>
            <a:ext cx="2643425" cy="692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37"/>
          <p:cNvGrpSpPr/>
          <p:nvPr/>
        </p:nvGrpSpPr>
        <p:grpSpPr>
          <a:xfrm>
            <a:off x="3016324" y="796025"/>
            <a:ext cx="3111350" cy="4261050"/>
            <a:chOff x="3016324" y="796025"/>
            <a:chExt cx="3111350" cy="4261050"/>
          </a:xfrm>
        </p:grpSpPr>
        <p:pic>
          <p:nvPicPr>
            <p:cNvPr id="310" name="Google Shape;310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16324" y="796025"/>
              <a:ext cx="3111350" cy="4261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7"/>
            <p:cNvSpPr/>
            <p:nvPr/>
          </p:nvSpPr>
          <p:spPr>
            <a:xfrm>
              <a:off x="3215475" y="4240000"/>
              <a:ext cx="918000" cy="156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37"/>
          <p:cNvGrpSpPr/>
          <p:nvPr/>
        </p:nvGrpSpPr>
        <p:grpSpPr>
          <a:xfrm>
            <a:off x="6191663" y="820676"/>
            <a:ext cx="2820000" cy="1009925"/>
            <a:chOff x="6191663" y="820676"/>
            <a:chExt cx="2820000" cy="1009925"/>
          </a:xfrm>
        </p:grpSpPr>
        <p:pic>
          <p:nvPicPr>
            <p:cNvPr id="313" name="Google Shape;313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91663" y="820676"/>
              <a:ext cx="2820000" cy="100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37"/>
            <p:cNvSpPr/>
            <p:nvPr/>
          </p:nvSpPr>
          <p:spPr>
            <a:xfrm>
              <a:off x="6418425" y="1120500"/>
              <a:ext cx="2535300" cy="281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7"/>
          <p:cNvGrpSpPr/>
          <p:nvPr/>
        </p:nvGrpSpPr>
        <p:grpSpPr>
          <a:xfrm>
            <a:off x="6191676" y="1931477"/>
            <a:ext cx="2820000" cy="1429493"/>
            <a:chOff x="6191676" y="1931477"/>
            <a:chExt cx="2820000" cy="1429493"/>
          </a:xfrm>
        </p:grpSpPr>
        <p:pic>
          <p:nvPicPr>
            <p:cNvPr id="316" name="Google Shape;316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91676" y="1931477"/>
              <a:ext cx="2820000" cy="1429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37"/>
            <p:cNvSpPr/>
            <p:nvPr/>
          </p:nvSpPr>
          <p:spPr>
            <a:xfrm>
              <a:off x="6343800" y="2135150"/>
              <a:ext cx="2150700" cy="487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37"/>
          <p:cNvGrpSpPr/>
          <p:nvPr/>
        </p:nvGrpSpPr>
        <p:grpSpPr>
          <a:xfrm>
            <a:off x="6191675" y="3461849"/>
            <a:ext cx="2839519" cy="1429500"/>
            <a:chOff x="6191675" y="3461849"/>
            <a:chExt cx="2839519" cy="1429500"/>
          </a:xfrm>
        </p:grpSpPr>
        <p:pic>
          <p:nvPicPr>
            <p:cNvPr id="319" name="Google Shape;319;p3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191675" y="3461849"/>
              <a:ext cx="2839519" cy="14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37"/>
            <p:cNvSpPr/>
            <p:nvPr/>
          </p:nvSpPr>
          <p:spPr>
            <a:xfrm>
              <a:off x="6334025" y="3689275"/>
              <a:ext cx="2421300" cy="383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/>
          <p:nvPr/>
        </p:nvSpPr>
        <p:spPr>
          <a:xfrm>
            <a:off x="184925" y="1710425"/>
            <a:ext cx="2755200" cy="20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Mocking 활용 예시 - 2 </a:t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0" y="2922075"/>
            <a:ext cx="2662150" cy="723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0" y="1846022"/>
            <a:ext cx="2662150" cy="940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38"/>
          <p:cNvGrpSpPr/>
          <p:nvPr/>
        </p:nvGrpSpPr>
        <p:grpSpPr>
          <a:xfrm>
            <a:off x="3019425" y="819487"/>
            <a:ext cx="2756808" cy="1997875"/>
            <a:chOff x="3019425" y="819488"/>
            <a:chExt cx="2756808" cy="1997875"/>
          </a:xfrm>
        </p:grpSpPr>
        <p:pic>
          <p:nvPicPr>
            <p:cNvPr id="330" name="Google Shape;330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19425" y="819487"/>
              <a:ext cx="2756808" cy="19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38"/>
            <p:cNvSpPr/>
            <p:nvPr/>
          </p:nvSpPr>
          <p:spPr>
            <a:xfrm>
              <a:off x="3194550" y="1532375"/>
              <a:ext cx="1936500" cy="594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8"/>
          <p:cNvGrpSpPr/>
          <p:nvPr/>
        </p:nvGrpSpPr>
        <p:grpSpPr>
          <a:xfrm>
            <a:off x="5949988" y="819507"/>
            <a:ext cx="2885585" cy="1851943"/>
            <a:chOff x="5949988" y="819507"/>
            <a:chExt cx="2885585" cy="1851943"/>
          </a:xfrm>
        </p:grpSpPr>
        <p:pic>
          <p:nvPicPr>
            <p:cNvPr id="333" name="Google Shape;333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49988" y="819507"/>
              <a:ext cx="2885585" cy="18519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38"/>
            <p:cNvSpPr/>
            <p:nvPr/>
          </p:nvSpPr>
          <p:spPr>
            <a:xfrm>
              <a:off x="6131175" y="1590575"/>
              <a:ext cx="1595700" cy="594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38"/>
          <p:cNvGrpSpPr/>
          <p:nvPr/>
        </p:nvGrpSpPr>
        <p:grpSpPr>
          <a:xfrm>
            <a:off x="3019425" y="2917082"/>
            <a:ext cx="4010025" cy="2114550"/>
            <a:chOff x="3019425" y="2917082"/>
            <a:chExt cx="4010025" cy="2114550"/>
          </a:xfrm>
        </p:grpSpPr>
        <p:pic>
          <p:nvPicPr>
            <p:cNvPr id="336" name="Google Shape;336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19425" y="2917082"/>
              <a:ext cx="4010025" cy="211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38"/>
            <p:cNvSpPr/>
            <p:nvPr/>
          </p:nvSpPr>
          <p:spPr>
            <a:xfrm>
              <a:off x="3279525" y="3585175"/>
              <a:ext cx="2039700" cy="773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1224000" y="1395151"/>
            <a:ext cx="66960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Refactoring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Refactoring - SSD</a:t>
            </a:r>
            <a:endParaRPr/>
          </a:p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454475" y="1423100"/>
            <a:ext cx="39417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Application(ISSD* ssd) : ssd(ssd) {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t/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}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F51B5"/>
                </a:solidFill>
              </a:rPr>
              <a:t>void</a:t>
            </a:r>
            <a:r>
              <a:rPr lang="ko" sz="3800">
                <a:solidFill>
                  <a:srgbClr val="37474F"/>
                </a:solidFill>
              </a:rPr>
              <a:t> run(</a:t>
            </a:r>
            <a:r>
              <a:rPr lang="ko" sz="3800">
                <a:solidFill>
                  <a:srgbClr val="3F51B5"/>
                </a:solidFill>
              </a:rPr>
              <a:t>int</a:t>
            </a:r>
            <a:r>
              <a:rPr lang="ko" sz="3800">
                <a:solidFill>
                  <a:srgbClr val="37474F"/>
                </a:solidFill>
              </a:rPr>
              <a:t> argc, </a:t>
            </a:r>
            <a:r>
              <a:rPr lang="ko" sz="3800">
                <a:solidFill>
                  <a:srgbClr val="3F51B5"/>
                </a:solidFill>
              </a:rPr>
              <a:t>char</a:t>
            </a:r>
            <a:r>
              <a:rPr lang="ko" sz="3800">
                <a:solidFill>
                  <a:srgbClr val="37474F"/>
                </a:solidFill>
              </a:rPr>
              <a:t>* argv[]) {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...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</a:t>
            </a:r>
            <a:r>
              <a:rPr lang="ko" sz="3800">
                <a:solidFill>
                  <a:srgbClr val="3F51B5"/>
                </a:solidFill>
              </a:rPr>
              <a:t>if</a:t>
            </a:r>
            <a:r>
              <a:rPr lang="ko" sz="3800">
                <a:solidFill>
                  <a:srgbClr val="37474F"/>
                </a:solidFill>
              </a:rPr>
              <a:t> (argv[</a:t>
            </a:r>
            <a:r>
              <a:rPr lang="ko" sz="3800">
                <a:solidFill>
                  <a:srgbClr val="C53929"/>
                </a:solidFill>
              </a:rPr>
              <a:t>1</a:t>
            </a:r>
            <a:r>
              <a:rPr lang="ko" sz="3800">
                <a:solidFill>
                  <a:srgbClr val="37474F"/>
                </a:solidFill>
              </a:rPr>
              <a:t>][</a:t>
            </a:r>
            <a:r>
              <a:rPr lang="ko" sz="3800">
                <a:solidFill>
                  <a:srgbClr val="C53929"/>
                </a:solidFill>
              </a:rPr>
              <a:t>0</a:t>
            </a:r>
            <a:r>
              <a:rPr lang="ko" sz="3800">
                <a:solidFill>
                  <a:srgbClr val="37474F"/>
                </a:solidFill>
              </a:rPr>
              <a:t>] == 'R') {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    ssd-&gt;read(stoi(argv[</a:t>
            </a:r>
            <a:r>
              <a:rPr lang="ko" sz="3800">
                <a:solidFill>
                  <a:srgbClr val="C53929"/>
                </a:solidFill>
              </a:rPr>
              <a:t>2</a:t>
            </a:r>
            <a:r>
              <a:rPr lang="ko" sz="3800">
                <a:solidFill>
                  <a:srgbClr val="37474F"/>
                </a:solidFill>
              </a:rPr>
              <a:t>]));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    </a:t>
            </a:r>
            <a:r>
              <a:rPr lang="ko" sz="3800">
                <a:solidFill>
                  <a:srgbClr val="3F51B5"/>
                </a:solidFill>
              </a:rPr>
              <a:t>return</a:t>
            </a:r>
            <a:r>
              <a:rPr lang="ko" sz="3800">
                <a:solidFill>
                  <a:srgbClr val="37474F"/>
                </a:solidFill>
              </a:rPr>
              <a:t>;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}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</a:t>
            </a:r>
            <a:r>
              <a:rPr lang="ko" sz="3800">
                <a:solidFill>
                  <a:srgbClr val="3F51B5"/>
                </a:solidFill>
              </a:rPr>
              <a:t>if</a:t>
            </a:r>
            <a:r>
              <a:rPr lang="ko" sz="3800">
                <a:solidFill>
                  <a:srgbClr val="37474F"/>
                </a:solidFill>
              </a:rPr>
              <a:t> (argv[</a:t>
            </a:r>
            <a:r>
              <a:rPr lang="ko" sz="3800">
                <a:solidFill>
                  <a:srgbClr val="C53929"/>
                </a:solidFill>
              </a:rPr>
              <a:t>1</a:t>
            </a:r>
            <a:r>
              <a:rPr lang="ko" sz="3800">
                <a:solidFill>
                  <a:srgbClr val="37474F"/>
                </a:solidFill>
              </a:rPr>
              <a:t>][</a:t>
            </a:r>
            <a:r>
              <a:rPr lang="ko" sz="3800">
                <a:solidFill>
                  <a:srgbClr val="C53929"/>
                </a:solidFill>
              </a:rPr>
              <a:t>0</a:t>
            </a:r>
            <a:r>
              <a:rPr lang="ko" sz="3800">
                <a:solidFill>
                  <a:srgbClr val="37474F"/>
                </a:solidFill>
              </a:rPr>
              <a:t>] == 'W') {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    ssd-&gt;write(stoi(argv[</a:t>
            </a:r>
            <a:r>
              <a:rPr lang="ko" sz="3800">
                <a:solidFill>
                  <a:srgbClr val="C53929"/>
                </a:solidFill>
              </a:rPr>
              <a:t>2</a:t>
            </a:r>
            <a:r>
              <a:rPr lang="ko" sz="3800">
                <a:solidFill>
                  <a:srgbClr val="37474F"/>
                </a:solidFill>
              </a:rPr>
              <a:t>]), argv[</a:t>
            </a:r>
            <a:r>
              <a:rPr lang="ko" sz="3800">
                <a:solidFill>
                  <a:srgbClr val="C53929"/>
                </a:solidFill>
              </a:rPr>
              <a:t>3</a:t>
            </a:r>
            <a:r>
              <a:rPr lang="ko" sz="3800">
                <a:solidFill>
                  <a:srgbClr val="37474F"/>
                </a:solidFill>
              </a:rPr>
              <a:t>]);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    </a:t>
            </a:r>
            <a:r>
              <a:rPr lang="ko" sz="3800">
                <a:solidFill>
                  <a:srgbClr val="3F51B5"/>
                </a:solidFill>
              </a:rPr>
              <a:t>return</a:t>
            </a:r>
            <a:r>
              <a:rPr lang="ko" sz="3800">
                <a:solidFill>
                  <a:srgbClr val="37474F"/>
                </a:solidFill>
              </a:rPr>
              <a:t>;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}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    cout &lt;&lt; </a:t>
            </a:r>
            <a:r>
              <a:rPr lang="ko" sz="3800">
                <a:solidFill>
                  <a:srgbClr val="388E3C"/>
                </a:solidFill>
              </a:rPr>
              <a:t>"Invalid parameters!"</a:t>
            </a:r>
            <a:r>
              <a:rPr lang="ko" sz="3800">
                <a:solidFill>
                  <a:srgbClr val="37474F"/>
                </a:solidFill>
              </a:rPr>
              <a:t> &lt;&lt; endl;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solidFill>
                  <a:srgbClr val="37474F"/>
                </a:solidFill>
              </a:rPr>
              <a:t>}</a:t>
            </a:r>
            <a:endParaRPr sz="38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678"/>
              <a:buFont typeface="Arial"/>
              <a:buNone/>
            </a:pPr>
            <a:r>
              <a:t/>
            </a:r>
            <a:endParaRPr sz="99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 sz="1395"/>
          </a:p>
        </p:txBody>
      </p:sp>
      <p:sp>
        <p:nvSpPr>
          <p:cNvPr id="349" name="Google Shape;349;p40"/>
          <p:cNvSpPr txBox="1"/>
          <p:nvPr>
            <p:ph idx="1" type="body"/>
          </p:nvPr>
        </p:nvSpPr>
        <p:spPr>
          <a:xfrm>
            <a:off x="2877150" y="1424100"/>
            <a:ext cx="31065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F51B5"/>
                </a:solidFill>
              </a:rPr>
              <a:t>void</a:t>
            </a:r>
            <a:r>
              <a:rPr lang="ko" sz="962">
                <a:solidFill>
                  <a:srgbClr val="37474F"/>
                </a:solidFill>
              </a:rPr>
              <a:t> run(</a:t>
            </a:r>
            <a:r>
              <a:rPr lang="ko" sz="962">
                <a:solidFill>
                  <a:srgbClr val="3F51B5"/>
                </a:solidFill>
              </a:rPr>
              <a:t>int</a:t>
            </a:r>
            <a:r>
              <a:rPr lang="ko" sz="962">
                <a:solidFill>
                  <a:srgbClr val="37474F"/>
                </a:solidFill>
              </a:rPr>
              <a:t> argc, </a:t>
            </a:r>
            <a:r>
              <a:rPr lang="ko" sz="962">
                <a:solidFill>
                  <a:srgbClr val="3F51B5"/>
                </a:solidFill>
              </a:rPr>
              <a:t>char</a:t>
            </a:r>
            <a:r>
              <a:rPr lang="ko" sz="962">
                <a:solidFill>
                  <a:srgbClr val="37474F"/>
                </a:solidFill>
              </a:rPr>
              <a:t>* argv[]) {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...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</a:t>
            </a:r>
            <a:r>
              <a:rPr b="1" lang="ko" sz="962">
                <a:solidFill>
                  <a:srgbClr val="37474F"/>
                </a:solidFill>
              </a:rPr>
              <a:t>Command* cmd = findCommand(argv[</a:t>
            </a:r>
            <a:r>
              <a:rPr b="1" lang="ko" sz="962">
                <a:solidFill>
                  <a:srgbClr val="C53929"/>
                </a:solidFill>
              </a:rPr>
              <a:t>1</a:t>
            </a:r>
            <a:r>
              <a:rPr b="1" lang="ko" sz="962">
                <a:solidFill>
                  <a:srgbClr val="37474F"/>
                </a:solidFill>
              </a:rPr>
              <a:t>]);</a:t>
            </a:r>
            <a:endParaRPr b="1"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</a:t>
            </a:r>
            <a:r>
              <a:rPr lang="ko" sz="962">
                <a:solidFill>
                  <a:srgbClr val="3F51B5"/>
                </a:solidFill>
              </a:rPr>
              <a:t>if</a:t>
            </a:r>
            <a:r>
              <a:rPr lang="ko" sz="962">
                <a:solidFill>
                  <a:srgbClr val="37474F"/>
                </a:solidFill>
              </a:rPr>
              <a:t> (cmd == </a:t>
            </a:r>
            <a:r>
              <a:rPr lang="ko" sz="962">
                <a:solidFill>
                  <a:srgbClr val="3F51B5"/>
                </a:solidFill>
              </a:rPr>
              <a:t>nullptr</a:t>
            </a:r>
            <a:r>
              <a:rPr lang="ko" sz="962">
                <a:solidFill>
                  <a:srgbClr val="37474F"/>
                </a:solidFill>
              </a:rPr>
              <a:t>) {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    cout &lt;&lt; </a:t>
            </a:r>
            <a:r>
              <a:rPr lang="ko" sz="962">
                <a:solidFill>
                  <a:srgbClr val="388E3C"/>
                </a:solidFill>
              </a:rPr>
              <a:t>"[Error] Can't find command!"</a:t>
            </a:r>
            <a:r>
              <a:rPr lang="ko" sz="962">
                <a:solidFill>
                  <a:srgbClr val="37474F"/>
                </a:solidFill>
              </a:rPr>
              <a:t> &lt;&lt; endl;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    </a:t>
            </a:r>
            <a:r>
              <a:rPr lang="ko" sz="962">
                <a:solidFill>
                  <a:srgbClr val="3F51B5"/>
                </a:solidFill>
              </a:rPr>
              <a:t>return</a:t>
            </a:r>
            <a:r>
              <a:rPr lang="ko" sz="962">
                <a:solidFill>
                  <a:srgbClr val="37474F"/>
                </a:solidFill>
              </a:rPr>
              <a:t>;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}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...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</a:t>
            </a:r>
            <a:r>
              <a:rPr lang="ko" sz="962">
                <a:solidFill>
                  <a:srgbClr val="3F51B5"/>
                </a:solidFill>
              </a:rPr>
              <a:t>try</a:t>
            </a:r>
            <a:r>
              <a:rPr lang="ko" sz="962">
                <a:solidFill>
                  <a:srgbClr val="37474F"/>
                </a:solidFill>
              </a:rPr>
              <a:t> {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    </a:t>
            </a:r>
            <a:r>
              <a:rPr b="1" lang="ko" sz="962">
                <a:solidFill>
                  <a:srgbClr val="37474F"/>
                </a:solidFill>
              </a:rPr>
              <a:t>cmd-&gt;execute(ssd, argv);</a:t>
            </a:r>
            <a:endParaRPr b="1"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}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</a:t>
            </a:r>
            <a:r>
              <a:rPr lang="ko" sz="962">
                <a:solidFill>
                  <a:srgbClr val="3F51B5"/>
                </a:solidFill>
              </a:rPr>
              <a:t>catch</a:t>
            </a:r>
            <a:r>
              <a:rPr lang="ko" sz="962">
                <a:solidFill>
                  <a:srgbClr val="37474F"/>
                </a:solidFill>
              </a:rPr>
              <a:t> (exception&amp; e) {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    cout &lt;&lt; e.what() &lt;&lt; endl;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    cout &lt;&lt; </a:t>
            </a:r>
            <a:r>
              <a:rPr lang="ko" sz="962">
                <a:solidFill>
                  <a:srgbClr val="388E3C"/>
                </a:solidFill>
              </a:rPr>
              <a:t>"[Error] Fail "</a:t>
            </a:r>
            <a:r>
              <a:rPr lang="ko" sz="962">
                <a:solidFill>
                  <a:srgbClr val="37474F"/>
                </a:solidFill>
              </a:rPr>
              <a:t>;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    cout &lt;&lt; cmd-&gt;getTitle() &lt;&lt; </a:t>
            </a:r>
            <a:r>
              <a:rPr lang="ko" sz="962">
                <a:solidFill>
                  <a:srgbClr val="388E3C"/>
                </a:solidFill>
              </a:rPr>
              <a:t>"!"</a:t>
            </a:r>
            <a:r>
              <a:rPr lang="ko" sz="962">
                <a:solidFill>
                  <a:srgbClr val="37474F"/>
                </a:solidFill>
              </a:rPr>
              <a:t> &lt;&lt; endl;</a:t>
            </a:r>
            <a:endParaRPr sz="962">
              <a:solidFill>
                <a:srgbClr val="37474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    }</a:t>
            </a:r>
            <a:endParaRPr sz="962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62">
                <a:solidFill>
                  <a:srgbClr val="37474F"/>
                </a:solidFill>
              </a:rPr>
              <a:t>}</a:t>
            </a:r>
            <a:endParaRPr sz="962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62">
              <a:solidFill>
                <a:srgbClr val="37474F"/>
              </a:solidFill>
            </a:endParaRPr>
          </a:p>
        </p:txBody>
      </p:sp>
      <p:sp>
        <p:nvSpPr>
          <p:cNvPr id="350" name="Google Shape;350;p40"/>
          <p:cNvSpPr txBox="1"/>
          <p:nvPr>
            <p:ph idx="4294967295" type="body"/>
          </p:nvPr>
        </p:nvSpPr>
        <p:spPr>
          <a:xfrm>
            <a:off x="454475" y="883100"/>
            <a:ext cx="2422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Before</a:t>
            </a:r>
            <a:endParaRPr/>
          </a:p>
        </p:txBody>
      </p:sp>
      <p:sp>
        <p:nvSpPr>
          <p:cNvPr id="351" name="Google Shape;351;p40"/>
          <p:cNvSpPr txBox="1"/>
          <p:nvPr>
            <p:ph idx="4294967295" type="body"/>
          </p:nvPr>
        </p:nvSpPr>
        <p:spPr>
          <a:xfrm>
            <a:off x="2877150" y="883100"/>
            <a:ext cx="2096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After</a:t>
            </a:r>
            <a:endParaRPr/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975" y="1053182"/>
            <a:ext cx="2855550" cy="327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Refactoring - SSD</a:t>
            </a:r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454475" y="1423100"/>
            <a:ext cx="39417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void write(int lba, string data) {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rgbClr val="0000FF"/>
                </a:solidFill>
              </a:rPr>
              <a:t>	int size = bufferFile.readFileLines(writeBuffer, 10);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rgbClr val="0000FF"/>
                </a:solidFill>
              </a:rPr>
              <a:t>	writeBuffer[size++] = "W " + to_string(lba) + " " + data;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rgbClr val="0000FF"/>
                </a:solidFill>
              </a:rPr>
              <a:t>	bufferFile.writeFileLines(writeBuffer, size);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	if (size &gt;= 10)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		flush();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void erase(int lba, int size) {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rgbClr val="0000FF"/>
                </a:solidFill>
              </a:rPr>
              <a:t>	int len = bufferFile.readFileLines(writeBuffer, 10);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rgbClr val="0000FF"/>
                </a:solidFill>
              </a:rPr>
              <a:t>	writeBuffer[len++] = "E " + to_string(lba) + " " + to_string(size);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rgbClr val="0000FF"/>
                </a:solidFill>
              </a:rPr>
              <a:t>	bufferFile.writeFileLines(writeBuffer, len);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	if (len &gt;= 10)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		flush();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359" name="Google Shape;359;p41"/>
          <p:cNvSpPr txBox="1"/>
          <p:nvPr>
            <p:ph idx="1" type="body"/>
          </p:nvPr>
        </p:nvSpPr>
        <p:spPr>
          <a:xfrm>
            <a:off x="4839300" y="1423175"/>
            <a:ext cx="39417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// fast-write/read를 위한 buffer 관련 기능 클래스로 추출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class </a:t>
            </a:r>
            <a:r>
              <a:rPr b="1" lang="ko">
                <a:solidFill>
                  <a:srgbClr val="0000FF"/>
                </a:solidFill>
              </a:rPr>
              <a:t>CommandQueue </a:t>
            </a:r>
            <a:r>
              <a:rPr lang="ko"/>
              <a:t>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public: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void </a:t>
            </a:r>
            <a:r>
              <a:rPr lang="ko">
                <a:solidFill>
                  <a:srgbClr val="0000FF"/>
                </a:solidFill>
              </a:rPr>
              <a:t>addItem</a:t>
            </a:r>
            <a:r>
              <a:rPr lang="ko"/>
              <a:t>(CommandQueueItem item);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string </a:t>
            </a:r>
            <a:r>
              <a:rPr lang="ko">
                <a:solidFill>
                  <a:srgbClr val="0000FF"/>
                </a:solidFill>
              </a:rPr>
              <a:t>findData</a:t>
            </a:r>
            <a:r>
              <a:rPr lang="ko"/>
              <a:t>(int lba);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bool </a:t>
            </a:r>
            <a:r>
              <a:rPr lang="ko">
                <a:solidFill>
                  <a:srgbClr val="0000FF"/>
                </a:solidFill>
              </a:rPr>
              <a:t>isFull</a:t>
            </a:r>
            <a:r>
              <a:rPr lang="ko"/>
              <a:t>();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void </a:t>
            </a:r>
            <a:r>
              <a:rPr lang="ko">
                <a:solidFill>
                  <a:srgbClr val="0000FF"/>
                </a:solidFill>
              </a:rPr>
              <a:t>clear</a:t>
            </a:r>
            <a:r>
              <a:rPr lang="ko"/>
              <a:t>();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vector&lt;CommandQueueItem&gt; </a:t>
            </a:r>
            <a:r>
              <a:rPr lang="ko">
                <a:solidFill>
                  <a:srgbClr val="0000FF"/>
                </a:solidFill>
              </a:rPr>
              <a:t>getItems</a:t>
            </a:r>
            <a:r>
              <a:rPr lang="ko"/>
              <a:t>();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void </a:t>
            </a:r>
            <a:r>
              <a:rPr lang="ko">
                <a:solidFill>
                  <a:srgbClr val="0000FF"/>
                </a:solidFill>
              </a:rPr>
              <a:t>setItems</a:t>
            </a:r>
            <a:r>
              <a:rPr lang="ko"/>
              <a:t>(vector&lt;CommandQueueItem&gt; items);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};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void write(int lba, string data)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…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</a:t>
            </a:r>
            <a:r>
              <a:rPr lang="ko">
                <a:solidFill>
                  <a:srgbClr val="0000FF"/>
                </a:solidFill>
              </a:rPr>
              <a:t>cq.addItem({ CMD[WRITE], to_string(lba), data});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if (cq.isFull())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	flush();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}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}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void erase(int lba, int size)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…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</a:t>
            </a:r>
            <a:r>
              <a:rPr lang="ko">
                <a:solidFill>
                  <a:srgbClr val="0000FF"/>
                </a:solidFill>
              </a:rPr>
              <a:t>cq.addItem({ CMD[ERASE], to_string(lba), to_string(size) });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if (cq.isFull())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	flush();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}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}</a:t>
            </a:r>
            <a:endParaRPr/>
          </a:p>
        </p:txBody>
      </p:sp>
      <p:sp>
        <p:nvSpPr>
          <p:cNvPr id="360" name="Google Shape;360;p41"/>
          <p:cNvSpPr txBox="1"/>
          <p:nvPr>
            <p:ph idx="4294967295" type="body"/>
          </p:nvPr>
        </p:nvSpPr>
        <p:spPr>
          <a:xfrm>
            <a:off x="454475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Before</a:t>
            </a:r>
            <a:endParaRPr/>
          </a:p>
        </p:txBody>
      </p:sp>
      <p:sp>
        <p:nvSpPr>
          <p:cNvPr id="361" name="Google Shape;361;p41"/>
          <p:cNvSpPr txBox="1"/>
          <p:nvPr>
            <p:ph idx="4294967295" type="body"/>
          </p:nvPr>
        </p:nvSpPr>
        <p:spPr>
          <a:xfrm>
            <a:off x="4839300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After</a:t>
            </a:r>
            <a:endParaRPr/>
          </a:p>
        </p:txBody>
      </p:sp>
      <p:sp>
        <p:nvSpPr>
          <p:cNvPr id="362" name="Google Shape;362;p41"/>
          <p:cNvSpPr/>
          <p:nvPr/>
        </p:nvSpPr>
        <p:spPr>
          <a:xfrm>
            <a:off x="4970925" y="1260800"/>
            <a:ext cx="3571500" cy="18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2"/>
                </a:solidFill>
              </a:rPr>
              <a:t>// 클래스 추출 : fast-write/read를 위한 buffer 관련 기능 담당</a:t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chemeClr val="dk2"/>
                </a:solidFill>
              </a:rPr>
              <a:t>class </a:t>
            </a:r>
            <a:r>
              <a:rPr b="1" lang="ko" sz="950">
                <a:solidFill>
                  <a:srgbClr val="0000FF"/>
                </a:solidFill>
              </a:rPr>
              <a:t>CommandQueue </a:t>
            </a:r>
            <a:r>
              <a:rPr lang="ko" sz="950">
                <a:solidFill>
                  <a:schemeClr val="dk2"/>
                </a:solidFill>
              </a:rPr>
              <a:t>{</a:t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chemeClr val="dk2"/>
                </a:solidFill>
              </a:rPr>
              <a:t>public:</a:t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chemeClr val="dk2"/>
                </a:solidFill>
              </a:rPr>
              <a:t>	void </a:t>
            </a:r>
            <a:r>
              <a:rPr lang="ko" sz="950">
                <a:solidFill>
                  <a:srgbClr val="0000FF"/>
                </a:solidFill>
              </a:rPr>
              <a:t>addItem</a:t>
            </a:r>
            <a:r>
              <a:rPr lang="ko" sz="950">
                <a:solidFill>
                  <a:schemeClr val="dk2"/>
                </a:solidFill>
              </a:rPr>
              <a:t>(CommandQueueItem item); // fast-write</a:t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chemeClr val="dk2"/>
                </a:solidFill>
              </a:rPr>
              <a:t>	string </a:t>
            </a:r>
            <a:r>
              <a:rPr lang="ko" sz="950">
                <a:solidFill>
                  <a:srgbClr val="0000FF"/>
                </a:solidFill>
              </a:rPr>
              <a:t>findData</a:t>
            </a:r>
            <a:r>
              <a:rPr lang="ko" sz="950">
                <a:solidFill>
                  <a:schemeClr val="dk2"/>
                </a:solidFill>
              </a:rPr>
              <a:t>(int lba);                               // fast-read</a:t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chemeClr val="dk2"/>
                </a:solidFill>
              </a:rPr>
              <a:t>	bool </a:t>
            </a:r>
            <a:r>
              <a:rPr lang="ko" sz="950">
                <a:solidFill>
                  <a:srgbClr val="0000FF"/>
                </a:solidFill>
              </a:rPr>
              <a:t>isFull</a:t>
            </a:r>
            <a:r>
              <a:rPr lang="ko" sz="950">
                <a:solidFill>
                  <a:schemeClr val="dk2"/>
                </a:solidFill>
              </a:rPr>
              <a:t>();</a:t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chemeClr val="dk2"/>
                </a:solidFill>
              </a:rPr>
              <a:t>	void </a:t>
            </a:r>
            <a:r>
              <a:rPr lang="ko" sz="950">
                <a:solidFill>
                  <a:srgbClr val="0000FF"/>
                </a:solidFill>
              </a:rPr>
              <a:t>clear</a:t>
            </a:r>
            <a:r>
              <a:rPr lang="ko" sz="950">
                <a:solidFill>
                  <a:schemeClr val="dk2"/>
                </a:solidFill>
              </a:rPr>
              <a:t>();</a:t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chemeClr val="dk2"/>
                </a:solidFill>
              </a:rPr>
              <a:t>	vector&lt;CommandQueueItem&gt; </a:t>
            </a:r>
            <a:r>
              <a:rPr lang="ko" sz="950">
                <a:solidFill>
                  <a:srgbClr val="0000FF"/>
                </a:solidFill>
              </a:rPr>
              <a:t>getItems</a:t>
            </a:r>
            <a:r>
              <a:rPr lang="ko" sz="950">
                <a:solidFill>
                  <a:schemeClr val="dk2"/>
                </a:solidFill>
              </a:rPr>
              <a:t>();</a:t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chemeClr val="dk2"/>
                </a:solidFill>
              </a:rPr>
              <a:t>	void </a:t>
            </a:r>
            <a:r>
              <a:rPr lang="ko" sz="950">
                <a:solidFill>
                  <a:srgbClr val="0000FF"/>
                </a:solidFill>
              </a:rPr>
              <a:t>setItems</a:t>
            </a:r>
            <a:r>
              <a:rPr lang="ko" sz="950">
                <a:solidFill>
                  <a:schemeClr val="dk2"/>
                </a:solidFill>
              </a:rPr>
              <a:t>(vector&lt;CommandQueueItem&gt; items);</a:t>
            </a:r>
            <a:endParaRPr sz="95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chemeClr val="dk2"/>
                </a:solidFill>
              </a:rPr>
              <a:t>};</a:t>
            </a:r>
            <a:endParaRPr sz="9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Refactoring - SSD</a:t>
            </a:r>
            <a:endParaRPr/>
          </a:p>
        </p:txBody>
      </p:sp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454475" y="1423100"/>
            <a:ext cx="39417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void </a:t>
            </a:r>
            <a:r>
              <a:rPr b="1" lang="ko"/>
              <a:t>addItem</a:t>
            </a:r>
            <a:r>
              <a:rPr lang="ko"/>
              <a:t>(CommandQueueItem item)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	vector&lt;CommandQueueItem&gt; items = getItems();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reverse(items.begin(), items.end());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if (item.cmdName == CMD[ERASE]) {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int itemFirstLba = stoi(item.parameter1);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int itemLastLba = itemFirstLba + stoi(item.parameter2) - 1;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for (auto iter = items.begin(); iter != items.end();) {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if (iter-&gt;cmdName == CMD[WRITE]) {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	...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} else if (iter-&gt;cmdName == CMD[ERASE]) {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		...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	}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	iter++;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}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} else if (item.cmdName == CMD[WRITE]) {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int itemLba = stoi(item.parameter1);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for (auto iter = items.begin(); iter != items.end();) {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if (iter-&gt;cmdName == CMD[WRITE]) {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	...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}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	iter++;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	}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}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reverse(items.begin(), items.end());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	items.push_back(item);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	setItems(items);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}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4839300" y="1423175"/>
            <a:ext cx="39417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void </a:t>
            </a:r>
            <a:r>
              <a:rPr b="1" lang="ko"/>
              <a:t>addItem</a:t>
            </a:r>
            <a:r>
              <a:rPr lang="ko"/>
              <a:t>(CommandQueueItem item)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vector&lt;CommandQueueItem&gt; items = getItems();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for (auto iter = items.rbegin(); iter != items.rend();)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if (</a:t>
            </a:r>
            <a:r>
              <a:rPr b="1" lang="ko">
                <a:solidFill>
                  <a:srgbClr val="0000FF"/>
                </a:solidFill>
              </a:rPr>
              <a:t>isRemovable(item, *iter)</a:t>
            </a:r>
            <a:r>
              <a:rPr lang="ko"/>
              <a:t>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	iter = items.erase(iter);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	continue;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}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	iter++;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}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items.push_back(item);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setItems(items);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370" name="Google Shape;370;p42"/>
          <p:cNvSpPr txBox="1"/>
          <p:nvPr>
            <p:ph idx="4294967295" type="body"/>
          </p:nvPr>
        </p:nvSpPr>
        <p:spPr>
          <a:xfrm>
            <a:off x="454475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Before</a:t>
            </a:r>
            <a:endParaRPr/>
          </a:p>
        </p:txBody>
      </p:sp>
      <p:sp>
        <p:nvSpPr>
          <p:cNvPr id="371" name="Google Shape;371;p42"/>
          <p:cNvSpPr txBox="1"/>
          <p:nvPr>
            <p:ph idx="4294967295" type="body"/>
          </p:nvPr>
        </p:nvSpPr>
        <p:spPr>
          <a:xfrm>
            <a:off x="4839300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After</a:t>
            </a: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4970925" y="1260800"/>
            <a:ext cx="3571500" cy="22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// 메서드 추출 : fast-write를 위해, buffer에서 필요없는 명령어를 찾아 삭제하는 기능을 담당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bool </a:t>
            </a:r>
            <a:r>
              <a:rPr b="1" lang="ko" sz="900">
                <a:solidFill>
                  <a:srgbClr val="0000FF"/>
                </a:solidFill>
              </a:rPr>
              <a:t>isRemovable</a:t>
            </a:r>
            <a:r>
              <a:rPr lang="ko" sz="900">
                <a:solidFill>
                  <a:schemeClr val="dk2"/>
                </a:solidFill>
              </a:rPr>
              <a:t>(CommandQueueItem newItem, item) {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if (newItem.cmdName == CMD[ERASE]) {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	if (item.cmdName == CMD[WRITE] &amp;&amp; …) {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		return true;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	}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	if (item.cmdName == CMD[ERASE] &amp;&amp; …) {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		return true;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	}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}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else if (newItem.cmdName == CMD[WRITE]) {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	if (item.cmdName == CMD[WRITE] &amp;&amp; …) {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		return true;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	}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}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return false;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}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Refactoring - SSDTest</a:t>
            </a:r>
            <a:endParaRPr/>
          </a:p>
        </p:txBody>
      </p:sp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454475" y="1423100"/>
            <a:ext cx="39417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TEST_F(TestSSD, WriteOneData)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initNand();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initResult();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initBuffer();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	SSD ssd;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	ssd.write(3, "0x00000001");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	ssd.flush();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	vector&lt;string&gt; nandData;</a:t>
            </a:r>
            <a:endParaRPr>
              <a:solidFill>
                <a:srgbClr val="FF0000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	ifstream nandIs(TEST_NAND_FILE_PATH);</a:t>
            </a:r>
            <a:endParaRPr>
              <a:solidFill>
                <a:srgbClr val="FF0000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	string line;</a:t>
            </a:r>
            <a:endParaRPr>
              <a:solidFill>
                <a:srgbClr val="FF0000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	while (getline(nandIs, line)) {</a:t>
            </a:r>
            <a:endParaRPr>
              <a:solidFill>
                <a:srgbClr val="FF0000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		nandData.push_back(line);</a:t>
            </a:r>
            <a:endParaRPr>
              <a:solidFill>
                <a:srgbClr val="FF0000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	}</a:t>
            </a:r>
            <a:endParaRPr>
              <a:solidFill>
                <a:srgbClr val="FF0000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	nandIs.close();</a:t>
            </a:r>
            <a:endParaRPr>
              <a:solidFill>
                <a:srgbClr val="FF0000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	EXPECT_EQ("0x00000001", </a:t>
            </a:r>
            <a:r>
              <a:rPr lang="ko">
                <a:solidFill>
                  <a:srgbClr val="FF0000"/>
                </a:solidFill>
              </a:rPr>
              <a:t>nandData[3]</a:t>
            </a:r>
            <a:r>
              <a:rPr lang="ko"/>
              <a:t>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initNand();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initResult();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	initBuffer();</a:t>
            </a:r>
            <a:endParaRPr>
              <a:solidFill>
                <a:srgbClr val="0000FF"/>
              </a:solidFill>
            </a:endParaRPr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379" name="Google Shape;379;p43"/>
          <p:cNvSpPr txBox="1"/>
          <p:nvPr>
            <p:ph idx="1" type="body"/>
          </p:nvPr>
        </p:nvSpPr>
        <p:spPr>
          <a:xfrm>
            <a:off x="4839300" y="1423175"/>
            <a:ext cx="39417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TEST_F(TestSSDFixture, WriteOneData) {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SSD ssd;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ssd.write(3, "0x00000001");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ssd.flush();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	EXPECT_EQ("0x00000001", readNand(3));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ko"/>
              <a:t>}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</p:txBody>
      </p:sp>
      <p:sp>
        <p:nvSpPr>
          <p:cNvPr id="380" name="Google Shape;380;p43"/>
          <p:cNvSpPr txBox="1"/>
          <p:nvPr>
            <p:ph idx="4294967295" type="body"/>
          </p:nvPr>
        </p:nvSpPr>
        <p:spPr>
          <a:xfrm>
            <a:off x="454475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Before</a:t>
            </a:r>
            <a:endParaRPr/>
          </a:p>
        </p:txBody>
      </p:sp>
      <p:sp>
        <p:nvSpPr>
          <p:cNvPr id="381" name="Google Shape;381;p43"/>
          <p:cNvSpPr txBox="1"/>
          <p:nvPr>
            <p:ph idx="4294967295" type="body"/>
          </p:nvPr>
        </p:nvSpPr>
        <p:spPr>
          <a:xfrm>
            <a:off x="4839300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After</a:t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4970925" y="1260800"/>
            <a:ext cx="3571500" cy="23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// Fixture 사용 : 매 test case마다 공통으로 필요한 기능 구현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class TestSSDFixture : public Test {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void SetUp() override {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initNand(); initResult(); initBuffer();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}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void TearDown() override {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	</a:t>
            </a:r>
            <a:r>
              <a:rPr lang="ko" sz="900">
                <a:solidFill>
                  <a:schemeClr val="dk2"/>
                </a:solidFill>
              </a:rPr>
              <a:t>initNand(); initResult(); initBuffer();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}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void writeNand(int lba, string data);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void writeBufferW(int lba, string data);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void writeBufferE(int lba, int size);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string readNand(int lba);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string readResult();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	vector&lt;string&gt; readBuffer();</a:t>
            </a:r>
            <a:endParaRPr sz="900">
              <a:solidFill>
                <a:schemeClr val="dk2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};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Refactoring - TestShell</a:t>
            </a:r>
            <a:endParaRPr/>
          </a:p>
        </p:txBody>
      </p:sp>
      <p:sp>
        <p:nvSpPr>
          <p:cNvPr id="388" name="Google Shape;388;p44"/>
          <p:cNvSpPr txBox="1"/>
          <p:nvPr>
            <p:ph idx="4294967295" type="body"/>
          </p:nvPr>
        </p:nvSpPr>
        <p:spPr>
          <a:xfrm>
            <a:off x="97475" y="883100"/>
            <a:ext cx="1488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Before</a:t>
            </a:r>
            <a:endParaRPr/>
          </a:p>
        </p:txBody>
      </p:sp>
      <p:sp>
        <p:nvSpPr>
          <p:cNvPr id="389" name="Google Shape;389;p44"/>
          <p:cNvSpPr txBox="1"/>
          <p:nvPr>
            <p:ph idx="4294967295" type="body"/>
          </p:nvPr>
        </p:nvSpPr>
        <p:spPr>
          <a:xfrm>
            <a:off x="4839300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After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97475" y="1260800"/>
            <a:ext cx="4298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TestShell.cpp</a:t>
            </a:r>
            <a:r>
              <a:rPr lang="ko"/>
              <a:t>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void processCommand(string command)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 (command == "fullread")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fullread();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else if (command == "fullwrite")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getValue();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fullwrite(this-&gt;value);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else if (command == "read")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getLba();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read(this-&gt;start_lba);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else if (command == "write")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getLba();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getValue();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write(this-&gt;start_lba, this-&gt;value);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…</a:t>
            </a:r>
            <a:endParaRPr/>
          </a:p>
        </p:txBody>
      </p:sp>
      <p:sp>
        <p:nvSpPr>
          <p:cNvPr id="391" name="Google Shape;391;p44"/>
          <p:cNvSpPr txBox="1"/>
          <p:nvPr/>
        </p:nvSpPr>
        <p:spPr>
          <a:xfrm>
            <a:off x="4660800" y="1260800"/>
            <a:ext cx="728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TestShell.cpp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TestShell(ISSD* ssd)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commander = new </a:t>
            </a:r>
            <a:r>
              <a:rPr b="1" lang="ko">
                <a:solidFill>
                  <a:srgbClr val="0000FF"/>
                </a:solidFill>
              </a:rPr>
              <a:t>CommandProcessor</a:t>
            </a:r>
            <a:r>
              <a:rPr lang="ko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new </a:t>
            </a:r>
            <a:r>
              <a:rPr b="1" lang="ko">
                <a:solidFill>
                  <a:srgbClr val="0000FF"/>
                </a:solidFill>
              </a:rPr>
              <a:t>CommandFactory</a:t>
            </a:r>
            <a:r>
              <a:rPr lang="ko"/>
              <a:t>(ssd, new TCManager(...)));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void processCommand()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commander-&gt;</a:t>
            </a:r>
            <a:r>
              <a:rPr b="1" lang="ko">
                <a:solidFill>
                  <a:srgbClr val="0000FF"/>
                </a:solidFill>
              </a:rPr>
              <a:t>processCommand</a:t>
            </a:r>
            <a:r>
              <a:rPr lang="ko"/>
              <a:t>(getCommand());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…</a:t>
            </a:r>
            <a:endParaRPr/>
          </a:p>
        </p:txBody>
      </p:sp>
      <p:cxnSp>
        <p:nvCxnSpPr>
          <p:cNvPr id="392" name="Google Shape;392;p44"/>
          <p:cNvCxnSpPr/>
          <p:nvPr/>
        </p:nvCxnSpPr>
        <p:spPr>
          <a:xfrm>
            <a:off x="4324350" y="1147750"/>
            <a:ext cx="12000" cy="3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Refactoring - TestShell</a:t>
            </a:r>
            <a:endParaRPr/>
          </a:p>
        </p:txBody>
      </p:sp>
      <p:sp>
        <p:nvSpPr>
          <p:cNvPr id="398" name="Google Shape;398;p45"/>
          <p:cNvSpPr txBox="1"/>
          <p:nvPr>
            <p:ph idx="4294967295" type="body"/>
          </p:nvPr>
        </p:nvSpPr>
        <p:spPr>
          <a:xfrm>
            <a:off x="133175" y="907425"/>
            <a:ext cx="1488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Before</a:t>
            </a:r>
            <a:endParaRPr/>
          </a:p>
        </p:txBody>
      </p:sp>
      <p:sp>
        <p:nvSpPr>
          <p:cNvPr id="399" name="Google Shape;399;p45"/>
          <p:cNvSpPr txBox="1"/>
          <p:nvPr>
            <p:ph idx="4294967295" type="body"/>
          </p:nvPr>
        </p:nvSpPr>
        <p:spPr>
          <a:xfrm>
            <a:off x="4184450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After</a:t>
            </a:r>
            <a:endParaRPr/>
          </a:p>
        </p:txBody>
      </p:sp>
      <p:pic>
        <p:nvPicPr>
          <p:cNvPr id="400" name="Google Shape;4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75" y="1472750"/>
            <a:ext cx="2735975" cy="235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5"/>
          <p:cNvCxnSpPr/>
          <p:nvPr/>
        </p:nvCxnSpPr>
        <p:spPr>
          <a:xfrm>
            <a:off x="4008875" y="933450"/>
            <a:ext cx="12000" cy="3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2" name="Google Shape;4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875" y="1159550"/>
            <a:ext cx="4524375" cy="373130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5"/>
          <p:cNvSpPr txBox="1"/>
          <p:nvPr/>
        </p:nvSpPr>
        <p:spPr>
          <a:xfrm>
            <a:off x="6917525" y="2286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D0D0D"/>
                </a:solidFill>
                <a:highlight>
                  <a:srgbClr val="FFFFFF"/>
                </a:highlight>
              </a:rPr>
              <a:t>Factory Method</a:t>
            </a:r>
            <a:r>
              <a:rPr lang="ko" sz="1200">
                <a:solidFill>
                  <a:srgbClr val="0D0D0D"/>
                </a:solidFill>
                <a:highlight>
                  <a:srgbClr val="FFFFFF"/>
                </a:highlight>
              </a:rPr>
              <a:t> : 객체 생성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D0D0D"/>
                </a:solidFill>
                <a:highlight>
                  <a:srgbClr val="FFFFFF"/>
                </a:highlight>
              </a:rPr>
              <a:t>(createCommand)</a:t>
            </a:r>
            <a:endParaRPr/>
          </a:p>
        </p:txBody>
      </p:sp>
      <p:sp>
        <p:nvSpPr>
          <p:cNvPr id="404" name="Google Shape;404;p45"/>
          <p:cNvSpPr txBox="1"/>
          <p:nvPr/>
        </p:nvSpPr>
        <p:spPr>
          <a:xfrm>
            <a:off x="6917525" y="3155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D0D0D"/>
                </a:solidFill>
                <a:highlight>
                  <a:srgbClr val="FFFFFF"/>
                </a:highlight>
              </a:rPr>
              <a:t>Command </a:t>
            </a:r>
            <a:r>
              <a:rPr 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ko" sz="1200">
                <a:solidFill>
                  <a:srgbClr val="0D0D0D"/>
                </a:solidFill>
                <a:highlight>
                  <a:srgbClr val="FFFFFF"/>
                </a:highlight>
              </a:rPr>
              <a:t> 작업 실행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D0D0D"/>
                </a:solidFill>
                <a:highlight>
                  <a:srgbClr val="FFFFFF"/>
                </a:highlight>
              </a:rPr>
              <a:t>(execute)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Ground Rule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4485" y="987282"/>
            <a:ext cx="78867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출퇴근 시 서로 인사하기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리뷰시 비속어 사용하지 않기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쉬는 시간에는 푹 쉬기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어려운 부분은 서로 돕기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시간 잘지키기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리뷰는 10자 이상 써주기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1인당 1일 1커밋, 1리뷰 하기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Pull request 2명 이상에게 리뷰받기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커밋시 디스크립션만 보고 리뷰 가능하게 쓰기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커밋메시지는 최대 50자 이내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코드 한 줄에 100자 이상 넘지 않기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ko" sz="1600">
                <a:solidFill>
                  <a:srgbClr val="1F2328"/>
                </a:solidFill>
                <a:highlight>
                  <a:srgbClr val="FFFFFF"/>
                </a:highlight>
              </a:rPr>
              <a:t>brace( { ) 내 코드가 한줄이더라도 brace로 반드시 감싸는 것으로 한다.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Refactoring - Logger @ TestShell</a:t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0" y="1424100"/>
            <a:ext cx="45720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class Logger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public: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Logger();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~Logger();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</a:t>
            </a:r>
            <a:r>
              <a:rPr b="1" lang="ko" sz="1000">
                <a:solidFill>
                  <a:srgbClr val="FF0000"/>
                </a:solidFill>
              </a:rPr>
              <a:t>string print(string log, string func = __builtin_FUNCTION());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private: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ofstream logFile;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string LogBuffer;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int currentLogSize;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queue&lt;string&gt; logFileList;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};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8"/>
              <a:buNone/>
            </a:pPr>
            <a:r>
              <a:t/>
            </a:r>
            <a:endParaRPr sz="3400">
              <a:solidFill>
                <a:srgbClr val="37474F"/>
              </a:solidFill>
            </a:endParaRPr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4572050" y="1423175"/>
            <a:ext cx="4572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class Logger {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public: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Logger();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~Logger();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80">
                <a:solidFill>
                  <a:srgbClr val="FF0000"/>
                </a:solidFill>
              </a:rPr>
              <a:t>    string print(string log, string func = __builtin_FUNCTION()) {</a:t>
            </a:r>
            <a:endParaRPr b="1" sz="108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    cout &lt;&lt; log &lt;&lt; endl;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    openFile();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    string logFormat = collectLog(log, func);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    separateLogFiles();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    compressLogFiles();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    return logFormat;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}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private: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80">
                <a:solidFill>
                  <a:srgbClr val="FF0000"/>
                </a:solidFill>
              </a:rPr>
              <a:t>    void openFile(void);</a:t>
            </a:r>
            <a:endParaRPr b="1" sz="108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80">
                <a:solidFill>
                  <a:srgbClr val="FF0000"/>
                </a:solidFill>
              </a:rPr>
              <a:t>    void separateLogFiles(void);</a:t>
            </a:r>
            <a:endParaRPr b="1" sz="108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80">
                <a:solidFill>
                  <a:srgbClr val="FF0000"/>
                </a:solidFill>
              </a:rPr>
              <a:t>    void compressLogFiles(void);</a:t>
            </a:r>
            <a:endParaRPr b="1" sz="108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80">
                <a:solidFill>
                  <a:srgbClr val="FF0000"/>
                </a:solidFill>
              </a:rPr>
              <a:t>    string collectLog(string log, string func);</a:t>
            </a:r>
            <a:endParaRPr b="1" sz="108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ofstream logFile;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size_t currentLogSize;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    queue&lt;string&gt; logFileList;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80">
                <a:solidFill>
                  <a:schemeClr val="dk1"/>
                </a:solidFill>
              </a:rPr>
              <a:t>};</a:t>
            </a:r>
            <a:endParaRPr sz="10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939">
              <a:solidFill>
                <a:schemeClr val="dk1"/>
              </a:solidFill>
            </a:endParaRPr>
          </a:p>
        </p:txBody>
      </p:sp>
      <p:sp>
        <p:nvSpPr>
          <p:cNvPr id="412" name="Google Shape;412;p46"/>
          <p:cNvSpPr txBox="1"/>
          <p:nvPr>
            <p:ph idx="4294967295" type="body"/>
          </p:nvPr>
        </p:nvSpPr>
        <p:spPr>
          <a:xfrm>
            <a:off x="454475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Before</a:t>
            </a:r>
            <a:endParaRPr/>
          </a:p>
        </p:txBody>
      </p:sp>
      <p:sp>
        <p:nvSpPr>
          <p:cNvPr id="413" name="Google Shape;413;p46"/>
          <p:cNvSpPr txBox="1"/>
          <p:nvPr>
            <p:ph idx="4294967295" type="body"/>
          </p:nvPr>
        </p:nvSpPr>
        <p:spPr>
          <a:xfrm>
            <a:off x="4839300" y="883100"/>
            <a:ext cx="3941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After</a:t>
            </a: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>
            <a:off x="4552950" y="1147750"/>
            <a:ext cx="12000" cy="3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소감</a:t>
            </a:r>
            <a:endParaRPr/>
          </a:p>
        </p:txBody>
      </p:sp>
      <p:sp>
        <p:nvSpPr>
          <p:cNvPr id="420" name="Google Shape;420;p47"/>
          <p:cNvSpPr txBox="1"/>
          <p:nvPr>
            <p:ph idx="1" type="body"/>
          </p:nvPr>
        </p:nvSpPr>
        <p:spPr>
          <a:xfrm>
            <a:off x="192875" y="987275"/>
            <a:ext cx="87867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최승호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TDD나 Refactoring에 대한 이상과 현실의 차이를 느꼈지만, 그럼에도 Clean Code를 위해 이러한 방향을 추구해야함도 다시 한번 상기할 수 있었습니다.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김진우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전체적인 내용이 업무에 상당히 도움이 될 것이라는 것을 느꼈습니다. 하지만 현업에서 마주하는 상황과의 괴리도 느낄 수 있었습니다.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황인택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TDD와 Clean Code의 효과를 확인 할 수 있는 시간이었습니다. 현업 과제에 어떻게 적용할 수 있을지 고민해보겠습니다.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이시환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Unit Test를 먼저 만들어 놓음으로 인해 개발 및 refactoring을 안심하고 할 수 있었습니다.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서영기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즐거운 팀 프로젝트였습니다!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idx="1" type="body"/>
          </p:nvPr>
        </p:nvSpPr>
        <p:spPr>
          <a:xfrm>
            <a:off x="1224000" y="1395151"/>
            <a:ext cx="66960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과제 시연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"/>
          <p:cNvSpPr txBox="1"/>
          <p:nvPr>
            <p:ph idx="1" type="body"/>
          </p:nvPr>
        </p:nvSpPr>
        <p:spPr>
          <a:xfrm>
            <a:off x="1224000" y="1395151"/>
            <a:ext cx="66960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431" name="Google Shape;431;p49"/>
          <p:cNvSpPr txBox="1"/>
          <p:nvPr>
            <p:ph idx="4294967295" type="body"/>
          </p:nvPr>
        </p:nvSpPr>
        <p:spPr>
          <a:xfrm>
            <a:off x="2202898" y="2571744"/>
            <a:ext cx="4738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/>
              <a:t>SSD Project</a:t>
            </a:r>
            <a:endParaRPr/>
          </a:p>
        </p:txBody>
      </p:sp>
      <p:sp>
        <p:nvSpPr>
          <p:cNvPr id="432" name="Google Shape;432;p49"/>
          <p:cNvSpPr txBox="1"/>
          <p:nvPr>
            <p:ph idx="4294967295" type="body"/>
          </p:nvPr>
        </p:nvSpPr>
        <p:spPr>
          <a:xfrm>
            <a:off x="5205425" y="3040853"/>
            <a:ext cx="3125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b="1" lang="ko" sz="2333"/>
              <a:t>C</a:t>
            </a:r>
            <a:r>
              <a:rPr lang="ko"/>
              <a:t>lean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224000" y="1395151"/>
            <a:ext cx="66960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최초 기능 요구사항</a:t>
            </a:r>
            <a:endParaRPr/>
          </a:p>
        </p:txBody>
      </p:sp>
      <p:sp>
        <p:nvSpPr>
          <p:cNvPr id="106" name="Google Shape;106;p20"/>
          <p:cNvSpPr txBox="1"/>
          <p:nvPr>
            <p:ph idx="4294967295" type="body"/>
          </p:nvPr>
        </p:nvSpPr>
        <p:spPr>
          <a:xfrm>
            <a:off x="521275" y="2310150"/>
            <a:ext cx="2814000" cy="23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 sz="1600"/>
              <a:t>read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 sz="1600"/>
              <a:t>write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 sz="1600"/>
              <a:t>fullread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 sz="1600"/>
              <a:t>fullwrite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 sz="1600"/>
              <a:t>help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 sz="1600"/>
              <a:t>exit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 sz="1600"/>
              <a:t>TestApp1 - FullWrite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" sz="1600"/>
              <a:t>TestApp2 - Write Aging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구현 - SSD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52450" y="811150"/>
            <a:ext cx="250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Write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00" y="1471900"/>
            <a:ext cx="4187950" cy="6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875" y="924382"/>
            <a:ext cx="34385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구현 - SSD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52450" y="811150"/>
            <a:ext cx="250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Read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875" y="924382"/>
            <a:ext cx="343852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00" y="1549125"/>
            <a:ext cx="2605450" cy="7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00" y="2807800"/>
            <a:ext cx="3286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구현 - Test Shell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52450" y="811150"/>
            <a:ext cx="250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help/exit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2600" l="0" r="0" t="0"/>
          <a:stretch/>
        </p:blipFill>
        <p:spPr>
          <a:xfrm>
            <a:off x="636750" y="1380550"/>
            <a:ext cx="5212550" cy="35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6249525" y="1380550"/>
            <a:ext cx="216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write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94834" l="0" r="54195" t="0"/>
          <a:stretch/>
        </p:blipFill>
        <p:spPr>
          <a:xfrm>
            <a:off x="6249525" y="1949950"/>
            <a:ext cx="2436775" cy="4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51288" l="0" r="54195" t="43545"/>
          <a:stretch/>
        </p:blipFill>
        <p:spPr>
          <a:xfrm>
            <a:off x="6249525" y="2465825"/>
            <a:ext cx="2436775" cy="4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44264" l="0" r="54195" t="50569"/>
          <a:stretch/>
        </p:blipFill>
        <p:spPr>
          <a:xfrm>
            <a:off x="6249525" y="4261200"/>
            <a:ext cx="2436775" cy="4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37241" l="0" r="54195" t="57593"/>
          <a:stretch/>
        </p:blipFill>
        <p:spPr>
          <a:xfrm>
            <a:off x="6249525" y="3744925"/>
            <a:ext cx="2436775" cy="4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6249525" y="3165750"/>
            <a:ext cx="216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read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구현 - Test Shell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3288" l="0" r="0" t="0"/>
          <a:stretch/>
        </p:blipFill>
        <p:spPr>
          <a:xfrm>
            <a:off x="2084975" y="1650225"/>
            <a:ext cx="2286000" cy="31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2084975" y="1080825"/>
            <a:ext cx="216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fullwrite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42863" l="0" r="0" t="0"/>
          <a:stretch/>
        </p:blipFill>
        <p:spPr>
          <a:xfrm>
            <a:off x="4550663" y="1655238"/>
            <a:ext cx="1934650" cy="31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550663" y="1085838"/>
            <a:ext cx="216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fullread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54485" y="232607"/>
            <a:ext cx="788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</a:pPr>
            <a:r>
              <a:rPr lang="ko"/>
              <a:t>기능 구현 - Test Script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411050" y="886475"/>
            <a:ext cx="30564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testapp2</a:t>
            </a:r>
            <a:endParaRPr b="1" sz="2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2500"/>
              <a:buChar char="-"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Write Aging</a:t>
            </a:r>
            <a:endParaRPr b="1" sz="25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5" y="4056757"/>
            <a:ext cx="25146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25" y="1937075"/>
            <a:ext cx="2514600" cy="154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5"/>
          <p:cNvGrpSpPr/>
          <p:nvPr/>
        </p:nvGrpSpPr>
        <p:grpSpPr>
          <a:xfrm>
            <a:off x="1504175" y="3617763"/>
            <a:ext cx="78900" cy="302700"/>
            <a:chOff x="3525050" y="2232975"/>
            <a:chExt cx="78900" cy="302700"/>
          </a:xfrm>
        </p:grpSpPr>
        <p:sp>
          <p:nvSpPr>
            <p:cNvPr id="155" name="Google Shape;155;p25"/>
            <p:cNvSpPr/>
            <p:nvPr/>
          </p:nvSpPr>
          <p:spPr>
            <a:xfrm>
              <a:off x="3525050" y="2232975"/>
              <a:ext cx="78900" cy="78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3525050" y="2344875"/>
              <a:ext cx="78900" cy="78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3525050" y="2456775"/>
              <a:ext cx="78900" cy="78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8" name="Google Shape;158;p25"/>
          <p:cNvPicPr preferRelativeResize="0"/>
          <p:nvPr/>
        </p:nvPicPr>
        <p:blipFill rotWithShape="1">
          <a:blip r:embed="rId5">
            <a:alphaModFix/>
          </a:blip>
          <a:srcRect b="11410" l="0" r="0" t="0"/>
          <a:stretch/>
        </p:blipFill>
        <p:spPr>
          <a:xfrm>
            <a:off x="5785375" y="834925"/>
            <a:ext cx="3294550" cy="12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1400" y="2571744"/>
            <a:ext cx="3294550" cy="254878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286325" y="834925"/>
            <a:ext cx="25146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testapp1</a:t>
            </a:r>
            <a:endParaRPr b="1" sz="2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2500"/>
              <a:buChar char="-"/>
            </a:pPr>
            <a:r>
              <a:rPr b="1" lang="ko" sz="2500">
                <a:solidFill>
                  <a:srgbClr val="1F2328"/>
                </a:solidFill>
                <a:highlight>
                  <a:srgbClr val="FFFFFF"/>
                </a:highlight>
              </a:rPr>
              <a:t>fullwrite</a:t>
            </a:r>
            <a:endParaRPr b="1" sz="25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grpSp>
        <p:nvGrpSpPr>
          <p:cNvPr id="161" name="Google Shape;161;p25"/>
          <p:cNvGrpSpPr/>
          <p:nvPr/>
        </p:nvGrpSpPr>
        <p:grpSpPr>
          <a:xfrm rot="-5400000">
            <a:off x="6579350" y="2190788"/>
            <a:ext cx="78900" cy="302700"/>
            <a:chOff x="3525050" y="2232975"/>
            <a:chExt cx="78900" cy="302700"/>
          </a:xfrm>
        </p:grpSpPr>
        <p:sp>
          <p:nvSpPr>
            <p:cNvPr id="162" name="Google Shape;162;p25"/>
            <p:cNvSpPr/>
            <p:nvPr/>
          </p:nvSpPr>
          <p:spPr>
            <a:xfrm>
              <a:off x="3525050" y="2232975"/>
              <a:ext cx="78900" cy="78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3525050" y="2344875"/>
              <a:ext cx="78900" cy="78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3525050" y="2456775"/>
              <a:ext cx="78900" cy="78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