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8209F-6C2B-4806-8983-A67EF2EE63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11DFD-FE63-47AF-AA5A-5272F506706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5B9FC-C8BD-4193-A517-72EAF021B6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5B9FC-C8BD-4193-A517-72EAF021B6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5B9FC-C8BD-4193-A517-72EAF021B6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5B9FC-C8BD-4193-A517-72EAF021B6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5B9FC-C8BD-4193-A517-72EAF021B6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5B9FC-C8BD-4193-A517-72EAF021B6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1CF5-5429-407E-B7D3-DE4086E97B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D845-5F21-49E2-A077-CE9E176FE3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1CF5-5429-407E-B7D3-DE4086E97B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D845-5F21-49E2-A077-CE9E176FE3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1CF5-5429-407E-B7D3-DE4086E97B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D845-5F21-49E2-A077-CE9E176FE3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invGray">
          <a:xfrm flipH="1">
            <a:off x="0" y="6502400"/>
            <a:ext cx="503369" cy="190500"/>
          </a:xfrm>
          <a:prstGeom prst="rect">
            <a:avLst/>
          </a:prstGeom>
          <a:solidFill>
            <a:srgbClr val="2A54A8"/>
          </a:solidFill>
          <a:ln>
            <a:solidFill>
              <a:srgbClr val="2A54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21793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21793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21793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21793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2400">
              <a:solidFill>
                <a:srgbClr val="FFFFFF"/>
              </a:solidFill>
              <a:latin typeface="Foundry Gridnik Medium"/>
              <a:ea typeface="宋体" pitchFamily="2" charset="-122"/>
            </a:endParaRPr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gray">
          <a:xfrm flipH="1">
            <a:off x="458908" y="255589"/>
            <a:ext cx="11733092" cy="623887"/>
          </a:xfrm>
          <a:prstGeom prst="rect">
            <a:avLst/>
          </a:prstGeom>
          <a:solidFill>
            <a:srgbClr val="2A54A8"/>
          </a:solidFill>
          <a:ln>
            <a:solidFill>
              <a:srgbClr val="2A54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21793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21793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21793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21793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2400" b="1">
              <a:solidFill>
                <a:srgbClr val="FFFFFF"/>
              </a:solidFill>
              <a:latin typeface="Foundry Gridnik Medium"/>
              <a:ea typeface="宋体" pitchFamily="2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invGray">
          <a:xfrm>
            <a:off x="100040" y="6518275"/>
            <a:ext cx="403330" cy="153988"/>
          </a:xfrm>
          <a:prstGeom prst="rect">
            <a:avLst/>
          </a:prstGeom>
          <a:solidFill>
            <a:srgbClr val="2A54A8"/>
          </a:solidFill>
          <a:ln w="9525">
            <a:solidFill>
              <a:srgbClr val="2A54A8"/>
            </a:solidFill>
            <a:miter lim="800000"/>
          </a:ln>
        </p:spPr>
        <p:txBody>
          <a:bodyPr wrap="none" lIns="121899" tIns="0" rIns="121899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21793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21793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21793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21793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EC5CA0AF-A3A0-422E-B472-99D483C87D43}" type="slidenum">
              <a:rPr lang="en-US" altLang="zh-CN" sz="1000" smtClean="0">
                <a:solidFill>
                  <a:srgbClr val="FFFFFF"/>
                </a:solidFill>
                <a:ea typeface="宋体" pitchFamily="2" charset="-122"/>
                <a:cs typeface="Arial" panose="020B0604020202020204" pitchFamily="34" charset="0"/>
              </a:rPr>
            </a:fld>
            <a:endParaRPr lang="en-US" altLang="zh-CN" sz="1000" dirty="0">
              <a:solidFill>
                <a:srgbClr val="FFFFFF"/>
              </a:solidFill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gray">
          <a:xfrm flipH="1">
            <a:off x="1" y="255589"/>
            <a:ext cx="250890" cy="623887"/>
          </a:xfrm>
          <a:prstGeom prst="rect">
            <a:avLst/>
          </a:prstGeom>
          <a:solidFill>
            <a:srgbClr val="2A54A8"/>
          </a:solidFill>
          <a:ln>
            <a:solidFill>
              <a:srgbClr val="2A54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21793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21793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21793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21793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2400">
              <a:solidFill>
                <a:srgbClr val="FFFFFF"/>
              </a:solidFill>
              <a:latin typeface="Foundry Gridnik Medium"/>
              <a:ea typeface="宋体" pitchFamily="2" charset="-122"/>
            </a:endParaRPr>
          </a:p>
        </p:txBody>
      </p:sp>
      <p:pic>
        <p:nvPicPr>
          <p:cNvPr id="7" name="Picture 8" descr="新品牌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2801" y="6446839"/>
            <a:ext cx="136243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28"/>
          <p:cNvSpPr>
            <a:spLocks noGrp="1"/>
          </p:cNvSpPr>
          <p:nvPr>
            <p:ph type="title"/>
          </p:nvPr>
        </p:nvSpPr>
        <p:spPr bwMode="gray">
          <a:xfrm>
            <a:off x="545118" y="255907"/>
            <a:ext cx="10537440" cy="624291"/>
          </a:xfrm>
          <a:prstGeom prst="rect">
            <a:avLst/>
          </a:prstGeom>
        </p:spPr>
        <p:txBody>
          <a:bodyPr wrap="square" lIns="121899" tIns="60949" rIns="121899" bIns="60949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000" b="1" kern="1200" cap="none" spc="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2016InspurCONFIDENTIAL.Allrightsreserved.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1CF5-5429-407E-B7D3-DE4086E97B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D845-5F21-49E2-A077-CE9E176FE3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1CF5-5429-407E-B7D3-DE4086E97B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D845-5F21-49E2-A077-CE9E176FE3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1CF5-5429-407E-B7D3-DE4086E97B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D845-5F21-49E2-A077-CE9E176FE3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1CF5-5429-407E-B7D3-DE4086E97B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D845-5F21-49E2-A077-CE9E176FE3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1CF5-5429-407E-B7D3-DE4086E97B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D845-5F21-49E2-A077-CE9E176FE3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1CF5-5429-407E-B7D3-DE4086E97B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D845-5F21-49E2-A077-CE9E176FE3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1CF5-5429-407E-B7D3-DE4086E97B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D845-5F21-49E2-A077-CE9E176FE3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1CF5-5429-407E-B7D3-DE4086E97B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D845-5F21-49E2-A077-CE9E176FE3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21CF5-5429-407E-B7D3-DE4086E97B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CD845-5F21-49E2-A077-CE9E176FE3B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2.jpeg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22" name="对象 7" hidden="1"/>
          <p:cNvGraphicFramePr/>
          <p:nvPr>
            <p:custDataLst>
              <p:tags r:id="rId1"/>
            </p:custDataLst>
          </p:nvPr>
        </p:nvGraphicFramePr>
        <p:xfrm>
          <a:off x="3176" y="894"/>
          <a:ext cx="211083" cy="158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对象 7" hidden="1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" y="894"/>
                        <a:ext cx="211083" cy="1587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4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/>
          <a:lstStyle/>
          <a:p>
            <a:pPr defTabSz="1217295">
              <a:tabLst>
                <a:tab pos="1216660" algn="l"/>
              </a:tabLst>
            </a:pPr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235525" name="Rectangle 3"/>
          <p:cNvSpPr>
            <a:spLocks noGrp="1" noChangeArrowheads="1"/>
          </p:cNvSpPr>
          <p:nvPr>
            <p:ph idx="4294967295"/>
            <p:custDataLst>
              <p:tags r:id="rId5"/>
            </p:custDataLst>
          </p:nvPr>
        </p:nvSpPr>
        <p:spPr bwMode="auto">
          <a:xfrm>
            <a:off x="650466" y="880198"/>
            <a:ext cx="9871679" cy="562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000" dirty="0">
                <a:latin typeface="微软雅黑" charset="-122"/>
                <a:ea typeface="微软雅黑" charset="-122"/>
                <a:cs typeface="微软雅黑" charset="-122"/>
              </a:rPr>
              <a:t>   项目概述</a:t>
            </a:r>
            <a:endParaRPr kumimoji="1" lang="zh-CN" altLang="en-US" sz="2000" dirty="0">
              <a:latin typeface="微软雅黑" charset="-122"/>
              <a:ea typeface="微软雅黑" charset="-122"/>
              <a:cs typeface="微软雅黑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000" dirty="0">
                <a:latin typeface="微软雅黑" charset="-122"/>
                <a:ea typeface="微软雅黑" charset="-122"/>
                <a:cs typeface="微软雅黑" charset="-122"/>
              </a:rPr>
              <a:t>   </a:t>
            </a:r>
            <a:r>
              <a:rPr kumimoji="1" lang="zh-CN" altLang="en-US" sz="2000" dirty="0">
                <a:latin typeface="微软雅黑" charset="-122"/>
                <a:ea typeface="微软雅黑" charset="-122"/>
                <a:cs typeface="微软雅黑" charset="-122"/>
              </a:rPr>
              <a:t>市场分析</a:t>
            </a:r>
            <a:endParaRPr kumimoji="1" lang="zh-CN" altLang="en-US" sz="2000" dirty="0">
              <a:latin typeface="微软雅黑" charset="-122"/>
              <a:ea typeface="微软雅黑" charset="-122"/>
              <a:cs typeface="微软雅黑" charset="-122"/>
            </a:endParaRPr>
          </a:p>
          <a:p>
            <a:pPr marL="571500" indent="-5715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kumimoji="1" lang="zh-CN" altLang="en-US" sz="2000" dirty="0">
                <a:latin typeface="微软雅黑" charset="-122"/>
                <a:ea typeface="微软雅黑" charset="-122"/>
                <a:cs typeface="微软雅黑" charset="-122"/>
              </a:rPr>
              <a:t>需求定义</a:t>
            </a:r>
            <a:endParaRPr kumimoji="1" lang="zh-CN" altLang="en-US" sz="2000" dirty="0">
              <a:latin typeface="微软雅黑" charset="-122"/>
              <a:ea typeface="微软雅黑" charset="-122"/>
              <a:cs typeface="微软雅黑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000" b="1" dirty="0">
                <a:solidFill>
                  <a:schemeClr val="accent1"/>
                </a:solidFill>
                <a:latin typeface="微软雅黑" charset="-122"/>
                <a:ea typeface="微软雅黑" charset="-122"/>
                <a:cs typeface="微软雅黑" charset="-122"/>
              </a:rPr>
              <a:t>   </a:t>
            </a:r>
            <a:r>
              <a:rPr kumimoji="1" lang="zh-CN" altLang="en-US" sz="2000" b="1" dirty="0">
                <a:solidFill>
                  <a:schemeClr val="accent1"/>
                </a:solidFill>
                <a:latin typeface="微软雅黑" charset="-122"/>
                <a:ea typeface="微软雅黑" charset="-122"/>
                <a:cs typeface="微软雅黑" charset="-122"/>
              </a:rPr>
              <a:t>执行策略</a:t>
            </a:r>
            <a:endParaRPr kumimoji="1" lang="en-US" altLang="zh-CN" sz="2000" b="1" dirty="0">
              <a:solidFill>
                <a:schemeClr val="accent1"/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sz="1600" dirty="0">
                <a:latin typeface="微软雅黑" charset="-122"/>
                <a:ea typeface="微软雅黑" charset="-122"/>
                <a:cs typeface="微软雅黑" charset="-122"/>
              </a:rPr>
              <a:t>里程碑计划</a:t>
            </a:r>
            <a:endParaRPr kumimoji="1" lang="en-US" altLang="zh-CN" sz="1600" dirty="0">
              <a:latin typeface="微软雅黑" charset="-122"/>
              <a:ea typeface="微软雅黑" charset="-122"/>
              <a:cs typeface="微软雅黑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sz="1600" dirty="0">
                <a:latin typeface="微软雅黑" charset="-122"/>
                <a:ea typeface="微软雅黑" charset="-122"/>
                <a:cs typeface="微软雅黑" charset="-122"/>
              </a:rPr>
              <a:t>产品营销策略</a:t>
            </a:r>
            <a:endParaRPr kumimoji="1" lang="en-US" altLang="zh-CN" sz="1600" dirty="0">
              <a:latin typeface="微软雅黑" charset="-122"/>
              <a:ea typeface="微软雅黑" charset="-122"/>
              <a:cs typeface="微软雅黑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sz="1600" dirty="0">
                <a:latin typeface="微软雅黑" charset="-122"/>
                <a:ea typeface="微软雅黑" charset="-122"/>
                <a:cs typeface="微软雅黑" charset="-122"/>
              </a:rPr>
              <a:t>配套软件方案</a:t>
            </a:r>
            <a:endParaRPr kumimoji="1" lang="en-US" altLang="zh-CN" sz="1600" dirty="0">
              <a:latin typeface="微软雅黑" charset="-122"/>
              <a:ea typeface="微软雅黑" charset="-122"/>
              <a:cs typeface="微软雅黑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sz="1600" b="1" dirty="0">
                <a:solidFill>
                  <a:schemeClr val="accent1"/>
                </a:solidFill>
                <a:latin typeface="微软雅黑" charset="-122"/>
                <a:ea typeface="微软雅黑" charset="-122"/>
                <a:cs typeface="微软雅黑" charset="-122"/>
              </a:rPr>
              <a:t>技术可行性分析</a:t>
            </a:r>
            <a:endParaRPr kumimoji="1" lang="en-US" altLang="zh-CN" sz="1600" b="1" dirty="0">
              <a:solidFill>
                <a:schemeClr val="accent1"/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sz="1600" dirty="0">
                <a:latin typeface="微软雅黑" charset="-122"/>
                <a:ea typeface="微软雅黑" charset="-122"/>
                <a:cs typeface="微软雅黑" charset="-122"/>
              </a:rPr>
              <a:t>资源投入分析</a:t>
            </a:r>
            <a:endParaRPr kumimoji="1" lang="en-US" altLang="zh-CN" sz="1600" dirty="0">
              <a:latin typeface="微软雅黑" charset="-122"/>
              <a:ea typeface="微软雅黑" charset="-122"/>
              <a:cs typeface="微软雅黑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sz="1600" dirty="0">
                <a:latin typeface="微软雅黑" charset="-122"/>
                <a:ea typeface="微软雅黑" charset="-122"/>
                <a:cs typeface="微软雅黑" charset="-122"/>
              </a:rPr>
              <a:t>风险和问题</a:t>
            </a:r>
            <a:endParaRPr kumimoji="1" lang="zh-CN" altLang="en-US" sz="1600" dirty="0">
              <a:latin typeface="微软雅黑" charset="-122"/>
              <a:ea typeface="微软雅黑" charset="-122"/>
              <a:cs typeface="微软雅黑" charset="-122"/>
            </a:endParaRPr>
          </a:p>
          <a:p>
            <a:pPr marL="571500" indent="-57150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kumimoji="1" lang="zh-CN" altLang="en-US" sz="2000" dirty="0">
                <a:latin typeface="微软雅黑" charset="-122"/>
                <a:ea typeface="微软雅黑" charset="-122"/>
                <a:cs typeface="微软雅黑" charset="-122"/>
              </a:rPr>
              <a:t>决策申请</a:t>
            </a:r>
            <a:endParaRPr kumimoji="1" lang="zh-CN" altLang="en-US" sz="2000" dirty="0">
              <a:latin typeface="微软雅黑" charset="-122"/>
              <a:ea typeface="微软雅黑" charset="-122"/>
              <a:cs typeface="微软雅黑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ClrTx/>
              <a:buNone/>
            </a:pP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353425" cy="57606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技术准备度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10900" y="1422990"/>
          <a:ext cx="11570201" cy="4520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307"/>
                <a:gridCol w="3698809"/>
                <a:gridCol w="2024449"/>
                <a:gridCol w="2102144"/>
                <a:gridCol w="2437492"/>
              </a:tblGrid>
              <a:tr h="4365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华文细黑"/>
                        </a:rPr>
                        <a:t>关键技术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华文细黑"/>
                        </a:rPr>
                        <a:t>技术准备度描述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华文细黑"/>
                        </a:rPr>
                        <a:t>当前状态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华文细黑"/>
                        </a:rPr>
                        <a:t>风险描述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华文细黑"/>
                        </a:rPr>
                        <a:t>风险应对措施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35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日志存储分析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采集带外、带内设备硬件日志，研究大规模日志采集、存储方案，使用关键字检索日志相关度，日志分析诊断技术。</a:t>
                      </a:r>
                      <a:endParaRPr lang="zh-CN" altLang="en-US" sz="1200" kern="12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研究进行中</a:t>
                      </a:r>
                      <a:endParaRPr lang="zh-CN" altLang="en-US" sz="1200" kern="12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大规模日志存储方案需要研究，日志诊断模型需要一步步总结提炼，人力相对紧张</a:t>
                      </a:r>
                      <a:endParaRPr lang="zh-CN" altLang="en-US" sz="1200" kern="12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调研开源日志存储框架方案，梳理研究并抽象日志诊断逻辑，加班加点完成工作</a:t>
                      </a:r>
                      <a:endParaRPr lang="zh-CN" altLang="en-US" sz="1200" kern="12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35"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latin typeface="微软雅黑" pitchFamily="34" charset="-122"/>
                          <a:ea typeface="微软雅黑" pitchFamily="34" charset="-122"/>
                        </a:rPr>
                        <a:t>InService</a:t>
                      </a:r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</a:rPr>
                        <a:t>大规模设备管理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不同产品线、不同业务类型采用分库分表存储，提高数据读写速率；资源调度采用云端统一调度，规避数据并发；业务集群采用</a:t>
                      </a:r>
                      <a:r>
                        <a:rPr lang="en-US" altLang="zh-CN" sz="1200" kern="12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SpringCloud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和容器相结合实现业务模块的扩缩容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研究进行中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无法模拟大规模数据下的全链路压力测试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模块压力测试；搭建虚拟测试设备进行压测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35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功耗管理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采集瞬时功率，研究基于时间窗口的功率预测，利用继承树的功耗控制算法，平衡高低负载的功率供给，实现功耗优化</a:t>
                      </a:r>
                      <a:endParaRPr lang="zh-CN" altLang="en-US" sz="1200" kern="12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研究进行中</a:t>
                      </a:r>
                      <a:endParaRPr lang="zh-CN" altLang="en-US" sz="1200" kern="1200" dirty="0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准确的功耗预测实时性较低，无法满足功耗控制的实时性要求</a:t>
                      </a:r>
                      <a:endParaRPr lang="zh-CN" altLang="en-US" sz="1200" kern="1200" dirty="0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使用实时性高的算法，采取较为保守的功耗优化算法</a:t>
                      </a:r>
                      <a:endParaRPr lang="zh-CN" altLang="en-US" sz="1200" kern="1200" dirty="0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35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网络自动拓扑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研究服务器与网络设备自动拓扑技术与滑框分片加载技术，大批量数据页面渲染，基于用户行为实现视口位置变化缩放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加载，实现完整的自动网络拓扑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网络自动拓扑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V7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开发中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除了华为交换机外，其他厂商交换机与服务器拓扑关系算法难以找到；设备量大页面卡顿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借助中讯、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NFV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客户设备，研究寻找；滑框分片加载数据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35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多数据中心管理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基于联邦集群理念，研究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  <a:sym typeface="+mn-ea"/>
                        </a:rPr>
                        <a:t>大规模数据通信交互、</a:t>
                      </a:r>
                      <a:endParaRPr lang="en-US" altLang="zh-CN" sz="1200" kern="100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跨集群资源同步；异步任务调度等技术</a:t>
                      </a: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+mn-ea"/>
                        </a:rPr>
                        <a:t>研究进行中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缺失该领域的工程师和专家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加大时间投入，集中多人力量攻关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353425" cy="57606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关键技术实现路径策略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125952" y="1348332"/>
          <a:ext cx="9940097" cy="4511953"/>
        </p:xfrm>
        <a:graphic>
          <a:graphicData uri="http://schemas.openxmlformats.org/drawingml/2006/table">
            <a:tbl>
              <a:tblPr firstRow="1" bandRow="1"/>
              <a:tblGrid>
                <a:gridCol w="2311389"/>
                <a:gridCol w="1920240"/>
                <a:gridCol w="4565469"/>
                <a:gridCol w="1142999"/>
              </a:tblGrid>
              <a:tr h="7004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华文细黑"/>
                        </a:rPr>
                        <a:t>关键能力</a:t>
                      </a:r>
                      <a:endParaRPr lang="en-US" altLang="zh-CN" sz="1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华文细黑"/>
                        </a:rPr>
                        <a:t>（平台、芯片、关键技术）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7FC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华文细黑"/>
                        </a:rPr>
                        <a:t>获取方式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7FC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华文细黑"/>
                        </a:rPr>
                        <a:t>交付规格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7FC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华文细黑"/>
                        </a:rPr>
                        <a:t>交付时间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7FC3"/>
                    </a:solidFill>
                  </a:tcPr>
                </a:tc>
              </a:tr>
              <a:tr h="924252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日志存储分析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7FC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r>
                        <a:rPr lang="zh-CN" altLang="en-US" sz="1200" b="0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华文细黑"/>
                        </a:rPr>
                        <a:t>自研</a:t>
                      </a:r>
                      <a:endParaRPr lang="zh-CN" altLang="en-US" sz="1200" b="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7FC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zh-CN" altLang="en-US" sz="1200" b="0" baseline="0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实现大规模带内外硬件日志的采集框架</a:t>
                      </a:r>
                      <a:endParaRPr lang="en-US" altLang="zh-CN" sz="1200" b="0" baseline="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zh-CN" altLang="en-US" sz="1200" b="0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实现大规模日志的结构化存储</a:t>
                      </a:r>
                      <a:endParaRPr lang="en-US" altLang="zh-CN" sz="1200" b="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zh-CN" altLang="en-US" sz="1200" b="0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实现日志的相关度检索</a:t>
                      </a:r>
                      <a:endParaRPr lang="en-US" altLang="zh-CN" sz="1200" b="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zh-CN" altLang="en-US" sz="1200" b="0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实现日志分析模型的抽象</a:t>
                      </a:r>
                      <a:endParaRPr lang="zh-CN" altLang="en-US" sz="1200" b="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7FC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r>
                        <a:rPr lang="en-US" altLang="zh-CN" sz="1200" b="0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华文细黑"/>
                        </a:rPr>
                        <a:t>2022.12.30</a:t>
                      </a:r>
                      <a:endParaRPr lang="en-US" altLang="zh-CN" sz="1200" b="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7FC3">
                        <a:tint val="40000"/>
                      </a:srgbClr>
                    </a:solidFill>
                  </a:tcPr>
                </a:tc>
              </a:tr>
              <a:tr h="501327"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latin typeface="微软雅黑" pitchFamily="34" charset="-122"/>
                          <a:ea typeface="微软雅黑" pitchFamily="34" charset="-122"/>
                        </a:rPr>
                        <a:t>InService</a:t>
                      </a:r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</a:rPr>
                        <a:t>大规模设备管理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7FC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华文细黑"/>
                        </a:rPr>
                        <a:t>自研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7FC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支持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50w+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设备的在线管理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2.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支持业务扩缩容，滚动更新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3.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支持数据库分库分表，读写分离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7FC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华文细黑"/>
                        </a:rPr>
                        <a:t>2022.12.30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7FC3">
                        <a:tint val="20000"/>
                      </a:srgbClr>
                    </a:solidFill>
                  </a:tcPr>
                </a:tc>
              </a:tr>
              <a:tr h="501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功耗优化</a:t>
                      </a:r>
                      <a:endParaRPr lang="zh-CN" altLang="en-US" sz="1400" dirty="0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华文细黑"/>
                        </a:rPr>
                        <a:t>自研</a:t>
                      </a:r>
                      <a:r>
                        <a:rPr lang="en-US" altLang="zh-CN" sz="1200" b="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华文细黑"/>
                        </a:rPr>
                        <a:t>+</a:t>
                      </a:r>
                      <a:r>
                        <a:rPr lang="zh-CN" altLang="en-US" sz="1200" b="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华文细黑"/>
                        </a:rPr>
                        <a:t>合作伙伴合作</a:t>
                      </a:r>
                      <a:endParaRPr lang="zh-CN" altLang="en-US" sz="1200" b="0" dirty="0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8E9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zh-CN" altLang="en-US" sz="1200" b="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实现功耗优化算法</a:t>
                      </a:r>
                      <a:endParaRPr lang="en-US" altLang="zh-CN" sz="1200" b="0" dirty="0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zh-CN" altLang="en-US" sz="1200" b="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实现</a:t>
                      </a:r>
                      <a:r>
                        <a:rPr lang="zh-CN" altLang="en-US" sz="1200" kern="12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继承树的功耗控制算法</a:t>
                      </a:r>
                      <a:endParaRPr lang="en-US" altLang="zh-CN" sz="1200" kern="1200" dirty="0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华文细黑"/>
                        </a:rPr>
                        <a:t>2022.12.30</a:t>
                      </a:r>
                      <a:endParaRPr lang="en-US" altLang="zh-CN" sz="1200" b="0" dirty="0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8E9"/>
                    </a:solidFill>
                  </a:tcPr>
                </a:tc>
              </a:tr>
              <a:tr h="718863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网络自动拓扑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7FC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华文细黑"/>
                        </a:rPr>
                        <a:t>自研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7FC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+mn-ea"/>
                        </a:rPr>
                        <a:t>核心层、汇聚层、接入层设备的管理、自动、手动拓扑图的绘制， 华为交换机能够自动拓扑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7FC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华文细黑"/>
                        </a:rPr>
                        <a:t>2022.12.30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7FC3">
                        <a:tint val="20000"/>
                      </a:srgbClr>
                    </a:solidFill>
                  </a:tcPr>
                </a:tc>
              </a:tr>
              <a:tr h="513473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多数据中心管理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7FC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华文细黑"/>
                        </a:rPr>
                        <a:t>自研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7FC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+mn-ea"/>
                        </a:rPr>
                        <a:t>实现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+mn-ea"/>
                        </a:rPr>
                        <a:t>ISPIM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+mn-ea"/>
                        </a:rPr>
                        <a:t>多数据中心联邦集群管理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7FC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华文细黑"/>
                        </a:rPr>
                        <a:t>2022.12.30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7FC3">
                        <a:tint val="40000"/>
                      </a:srgbClr>
                    </a:solidFill>
                  </a:tcPr>
                </a:tc>
              </a:tr>
              <a:tr h="513473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7FC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7FC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7FC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defRPr>
                      </a:lvl9pPr>
                    </a:lstStyle>
                    <a:p>
                      <a:endParaRPr lang="en-US" altLang="zh-CN" sz="12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7FC3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05543" y="1532145"/>
          <a:ext cx="10580914" cy="4810305"/>
        </p:xfrm>
        <a:graphic>
          <a:graphicData uri="http://schemas.openxmlformats.org/drawingml/2006/table">
            <a:tbl>
              <a:tblPr firstRow="1" bandRow="1"/>
              <a:tblGrid>
                <a:gridCol w="1276916"/>
                <a:gridCol w="2432935"/>
                <a:gridCol w="6098553"/>
                <a:gridCol w="772510"/>
              </a:tblGrid>
              <a:tr h="432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2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关键技术点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7FC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2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关键技术难点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7FC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2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技术解决方案分析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7FC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2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宋体" pitchFamily="2" charset="-122"/>
                        </a:rPr>
                        <a:t>风险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7FC3"/>
                    </a:solidFill>
                  </a:tcPr>
                </a:tc>
              </a:tr>
              <a:tr h="446385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日志存储分析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7FC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00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200" kern="100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、大规模设备日志采集</a:t>
                      </a:r>
                      <a:endParaRPr lang="zh-CN" altLang="en-US" sz="1200" kern="1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00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200" kern="100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、大规模设备日志结构化存储</a:t>
                      </a:r>
                      <a:endParaRPr lang="zh-CN" altLang="en-US" sz="1200" kern="1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00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1200" kern="100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、日志诊断分析模型建立</a:t>
                      </a:r>
                      <a:endParaRPr lang="zh-CN" altLang="en-US" sz="1200" kern="1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7FC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00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200" kern="100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、采用大规模监控任务框架，实现日志的平稳采集</a:t>
                      </a:r>
                      <a:endParaRPr lang="zh-CN" altLang="en-US" sz="1200" kern="1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00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200" kern="100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、基于</a:t>
                      </a:r>
                      <a:r>
                        <a:rPr lang="en-US" altLang="zh-CN" sz="1200" kern="100" dirty="0" err="1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ElasticSeach</a:t>
                      </a:r>
                      <a:r>
                        <a:rPr lang="zh-CN" altLang="en-US" sz="1200" kern="100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自动索引技术，解决日志存储的分片问题</a:t>
                      </a:r>
                      <a:endParaRPr lang="zh-CN" altLang="en-US" sz="1200" kern="1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00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1200" kern="100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、梳理故障诊断流程逻辑，抽象化诊断流程，逐步建立诊断模型</a:t>
                      </a:r>
                      <a:endParaRPr lang="zh-CN" altLang="en-US" sz="1200" kern="1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7FC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200" kern="100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zh-CN" altLang="zh-CN" sz="1200" kern="1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7FC3">
                        <a:tint val="40000"/>
                      </a:srgbClr>
                    </a:solidFill>
                  </a:tcPr>
                </a:tc>
              </a:tr>
              <a:tr h="5712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err="1">
                          <a:latin typeface="微软雅黑" pitchFamily="34" charset="-122"/>
                          <a:ea typeface="微软雅黑" pitchFamily="34" charset="-122"/>
                        </a:rPr>
                        <a:t>InService</a:t>
                      </a:r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</a:rPr>
                        <a:t>大规模设备管理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7FC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、大规模数据读写速率；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、云端数据并发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、业务扩缩容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7FC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、不同产品线、不同业务类型采用分库分表存储及读写分离，热点数据采用内存缓存，非及时性数据采用队列缓存进行削峰填谷。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、资源调度采用云端统一调度，可以根据时间片、业务压力、流量、业务优先级等指标进行分片，保证数据不丢失，延时低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、业务集群采用</a:t>
                      </a:r>
                      <a:r>
                        <a:rPr lang="en-US" altLang="zh-CN" sz="1200" kern="12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SpringCloud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和容器相结合实现业务模块的扩缩容，根据设备量、客户量进行扩缩容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7FC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20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7FC3">
                        <a:tint val="20000"/>
                      </a:srgbClr>
                    </a:solidFill>
                  </a:tcPr>
                </a:tc>
              </a:tr>
              <a:tr h="4463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功耗优化</a:t>
                      </a:r>
                      <a:endParaRPr lang="zh-CN" altLang="en-US" sz="1400" kern="1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200" kern="1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、功耗优化后对业务的影响的衡量</a:t>
                      </a:r>
                      <a:endParaRPr lang="en-US" altLang="zh-CN" sz="1200" kern="100" dirty="0" smtClean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200" kern="1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、功耗优化算法的调优及测试</a:t>
                      </a:r>
                      <a:endParaRPr lang="en-US" altLang="zh-CN" sz="1200" kern="1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200" kern="1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、编写工作负载程序，对</a:t>
                      </a:r>
                      <a:r>
                        <a:rPr lang="en-US" altLang="zh-CN" sz="1200" kern="1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CUPS</a:t>
                      </a:r>
                      <a:r>
                        <a:rPr lang="zh-CN" altLang="en-US" sz="1200" kern="1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进行调整，比较功耗优化前后的负载的工作表现</a:t>
                      </a:r>
                      <a:endParaRPr lang="en-US" altLang="zh-CN" sz="1200" kern="100" dirty="0" smtClean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200" kern="1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、池化功率供给，抽象化功耗策略模型，和合作何伙伴交流优化方式并测试</a:t>
                      </a:r>
                      <a:endParaRPr lang="en-US" altLang="zh-CN" sz="1200" kern="1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00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8E9"/>
                    </a:solidFill>
                  </a:tcPr>
                </a:tc>
              </a:tr>
              <a:tr h="446385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网络自动拓扑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7FC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、如何找出各大厂商交换机与设备的链路关系以及验证</a:t>
                      </a:r>
                      <a:endParaRPr lang="en-US" altLang="zh-CN" sz="1200" kern="100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、如何呈现数据中心复杂、量大的网络关系</a:t>
                      </a:r>
                      <a:endParaRPr lang="en-US" altLang="zh-CN" sz="1200" kern="100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7FC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、借助</a:t>
                      </a: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NFV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、中讯客户的环境，进行技术攻关与验证；</a:t>
                      </a:r>
                      <a:endParaRPr lang="en-US" altLang="zh-CN" sz="1200" kern="100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、采用瓦片技术，分片分批加载连通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子图，计算后置，前端仅展示的方式进行数据聚合加载；</a:t>
                      </a:r>
                      <a:endParaRPr lang="zh-CN" altLang="en-US" sz="1200" kern="100" dirty="0" smtClean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7FC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7FC3">
                        <a:tint val="20000"/>
                      </a:srgbClr>
                    </a:solidFill>
                  </a:tcPr>
                </a:tc>
              </a:tr>
              <a:tr h="446385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多数据中心管理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7FC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  <a:sym typeface="+mn-ea"/>
                        </a:rPr>
                        <a:t>1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  <a:sym typeface="+mn-ea"/>
                        </a:rPr>
                        <a:t>、大规模数据通信交互；</a:t>
                      </a:r>
                      <a:endParaRPr lang="en-US" altLang="zh-CN" sz="1200" kern="100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  <a:sym typeface="+mn-ea"/>
                        </a:rPr>
                        <a:t>2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  <a:sym typeface="+mn-ea"/>
                        </a:rPr>
                        <a:t>、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跨集群资源同步；</a:t>
                      </a:r>
                      <a:endParaRPr lang="en-US" altLang="zh-CN" sz="120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、任务调度全异步；</a:t>
                      </a:r>
                      <a:endParaRPr lang="en-US" altLang="zh-CN" sz="1200" kern="100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7FC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、采用</a:t>
                      </a:r>
                      <a:r>
                        <a:rPr lang="en-US" altLang="zh-CN" sz="1200" kern="100" dirty="0" err="1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websocket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长链接、</a:t>
                      </a:r>
                      <a:r>
                        <a:rPr lang="en-US" altLang="zh-CN" sz="1200" kern="100" dirty="0" err="1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mq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消息组件等技术，实现实时通信，数据交互；</a:t>
                      </a:r>
                      <a:endParaRPr lang="en-US" altLang="zh-CN" sz="1200" kern="100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、资源同步可采用消息组件、定时分析数据差异、实时同步等手段保障数据一致性；</a:t>
                      </a:r>
                      <a:endParaRPr lang="en-US" altLang="zh-CN" sz="1200" kern="100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、任务调度流程全异步化设计实现，如异步调度、异步运行、异步回调等，有效对密集调度进行流量削峰；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7FC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zh-CN" altLang="zh-CN" sz="1200" kern="100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7FC3">
                        <a:tint val="40000"/>
                      </a:srgbClr>
                    </a:solidFill>
                  </a:tcPr>
                </a:tc>
              </a:tr>
              <a:tr h="446385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7FC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7FC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7FC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7FC3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353425" cy="57606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初步可行性分析结论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353425" cy="57606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CBB</a:t>
            </a:r>
            <a:r>
              <a:rPr lang="zh-CN" altLang="en-US" dirty="0"/>
              <a:t>分析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56590" y="1168623"/>
          <a:ext cx="10925823" cy="3393422"/>
        </p:xfrm>
        <a:graphic>
          <a:graphicData uri="http://schemas.openxmlformats.org/drawingml/2006/table">
            <a:tbl>
              <a:tblPr/>
              <a:tblGrid>
                <a:gridCol w="1215321"/>
                <a:gridCol w="1471505"/>
                <a:gridCol w="972065"/>
                <a:gridCol w="7266932"/>
              </a:tblGrid>
              <a:tr h="5919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CBB</a:t>
                      </a:r>
                      <a:r>
                        <a:rPr lang="zh-CN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模块类型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CBB</a:t>
                      </a:r>
                      <a:r>
                        <a:rPr lang="zh-CN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模块名称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输出</a:t>
                      </a:r>
                      <a:r>
                        <a:rPr lang="en-US" altLang="zh-C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复用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带外管理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ISM-SDK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复用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dirty="0">
                          <a:latin typeface="微软雅黑" charset="-122"/>
                          <a:ea typeface="微软雅黑" charset="-122"/>
                        </a:rPr>
                        <a:t>ISM-SDK</a:t>
                      </a:r>
                      <a:r>
                        <a:rPr lang="zh-CN" altLang="en-US" sz="1400" dirty="0">
                          <a:latin typeface="微软雅黑" charset="-122"/>
                          <a:ea typeface="微软雅黑" charset="-122"/>
                        </a:rPr>
                        <a:t>是浪潮服务器统一管理运维</a:t>
                      </a:r>
                      <a:r>
                        <a:rPr lang="en-US" altLang="zh-CN" sz="1400" dirty="0">
                          <a:latin typeface="微软雅黑" charset="-122"/>
                          <a:ea typeface="微软雅黑" charset="-122"/>
                        </a:rPr>
                        <a:t>SDK</a:t>
                      </a:r>
                      <a:r>
                        <a:rPr lang="zh-CN" altLang="en-US" sz="1400" dirty="0">
                          <a:latin typeface="微软雅黑" charset="-122"/>
                          <a:ea typeface="微软雅黑" charset="-122"/>
                        </a:rPr>
                        <a:t>，通过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微软雅黑" charset="-122"/>
                          <a:ea typeface="微软雅黑" charset="-122"/>
                        </a:rPr>
                        <a:t>带外</a:t>
                      </a:r>
                      <a:r>
                        <a:rPr lang="zh-CN" altLang="en-US" sz="1400" dirty="0">
                          <a:latin typeface="微软雅黑" charset="-122"/>
                          <a:ea typeface="微软雅黑" charset="-122"/>
                        </a:rPr>
                        <a:t>的方式统一运维管理不同型号的浪潮服务器，屏蔽不同服务器的差异，提供标准的接口输出，功能覆盖服务器基本功能，可通过</a:t>
                      </a:r>
                      <a:r>
                        <a:rPr lang="en-US" altLang="zh-CN" sz="1400" dirty="0">
                          <a:latin typeface="微软雅黑" charset="-122"/>
                          <a:ea typeface="微软雅黑" charset="-122"/>
                        </a:rPr>
                        <a:t>IPMI/RESTful/Redfish</a:t>
                      </a:r>
                      <a:r>
                        <a:rPr lang="zh-CN" altLang="en-US" sz="1400" dirty="0">
                          <a:latin typeface="微软雅黑" charset="-122"/>
                          <a:ea typeface="微软雅黑" charset="-122"/>
                        </a:rPr>
                        <a:t>方式对服务器进行运维管理。</a:t>
                      </a:r>
                      <a:endParaRPr lang="en-US" altLang="zh-CN" sz="1400" dirty="0">
                        <a:latin typeface="微软雅黑" charset="-122"/>
                        <a:ea typeface="微软雅黑" charset="-12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latin typeface="微软雅黑" charset="-122"/>
                          <a:ea typeface="微软雅黑" charset="-122"/>
                        </a:rPr>
                        <a:t>标准化输出，通过</a:t>
                      </a:r>
                      <a:r>
                        <a:rPr lang="en-US" altLang="zh-CN" sz="1400" dirty="0">
                          <a:latin typeface="微软雅黑" charset="-122"/>
                          <a:ea typeface="微软雅黑" charset="-122"/>
                        </a:rPr>
                        <a:t>ISM-SDK</a:t>
                      </a:r>
                      <a:r>
                        <a:rPr lang="zh-CN" altLang="en-US" sz="1400" dirty="0">
                          <a:latin typeface="微软雅黑" charset="-122"/>
                          <a:ea typeface="微软雅黑" charset="-122"/>
                        </a:rPr>
                        <a:t>可以屏蔽不同服务器接口的差异，实现浪潮服务器的快速兼容。</a:t>
                      </a:r>
                      <a:endParaRPr lang="en-US" altLang="zh-CN" sz="14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带内管理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ISMA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复用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dirty="0">
                          <a:latin typeface="微软雅黑" charset="-122"/>
                          <a:ea typeface="微软雅黑" charset="-122"/>
                        </a:rPr>
                        <a:t>ISMA</a:t>
                      </a:r>
                      <a:r>
                        <a:rPr lang="zh-CN" altLang="en-US" sz="1400" dirty="0">
                          <a:latin typeface="微软雅黑" charset="-122"/>
                          <a:ea typeface="微软雅黑" charset="-122"/>
                        </a:rPr>
                        <a:t>是针对浪潮服务器统一管理运维</a:t>
                      </a:r>
                      <a:r>
                        <a:rPr lang="en-US" altLang="zh-CN" sz="1400" dirty="0">
                          <a:latin typeface="微软雅黑" charset="-122"/>
                          <a:ea typeface="微软雅黑" charset="-122"/>
                        </a:rPr>
                        <a:t>SDK</a:t>
                      </a:r>
                      <a:r>
                        <a:rPr lang="zh-CN" altLang="en-US" sz="1400" dirty="0">
                          <a:latin typeface="微软雅黑" charset="-122"/>
                          <a:ea typeface="微软雅黑" charset="-122"/>
                        </a:rPr>
                        <a:t>，通过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微软雅黑" charset="-122"/>
                          <a:ea typeface="微软雅黑" charset="-122"/>
                        </a:rPr>
                        <a:t>带内</a:t>
                      </a:r>
                      <a:r>
                        <a:rPr lang="zh-CN" altLang="en-US" sz="1400" dirty="0">
                          <a:latin typeface="微软雅黑" charset="-122"/>
                          <a:ea typeface="微软雅黑" charset="-122"/>
                        </a:rPr>
                        <a:t>的方式统一运维管理不同型号的浪潮服务器，屏蔽不同服务器的差异，提供标准的接口输出，通过集成厂商工具，驱动实现标准化管理。</a:t>
                      </a:r>
                      <a:endParaRPr lang="en-US" altLang="zh-CN" sz="1400" dirty="0">
                        <a:latin typeface="微软雅黑" charset="-122"/>
                        <a:ea typeface="微软雅黑" charset="-12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latin typeface="微软雅黑" charset="-122"/>
                          <a:ea typeface="微软雅黑" charset="-122"/>
                        </a:rPr>
                        <a:t>标准化输出，通过</a:t>
                      </a:r>
                      <a:r>
                        <a:rPr lang="en-US" altLang="zh-CN" sz="1400" dirty="0">
                          <a:latin typeface="微软雅黑" charset="-122"/>
                          <a:ea typeface="微软雅黑" charset="-122"/>
                        </a:rPr>
                        <a:t>ISMA</a:t>
                      </a:r>
                      <a:r>
                        <a:rPr lang="zh-CN" altLang="en-US" sz="1400" dirty="0">
                          <a:latin typeface="微软雅黑" charset="-122"/>
                          <a:ea typeface="微软雅黑" charset="-122"/>
                        </a:rPr>
                        <a:t>可以屏蔽不同服务器接口的差异，实现浪潮服务器的快速兼容。</a:t>
                      </a:r>
                      <a:endParaRPr lang="en-US" altLang="zh-CN" sz="14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安全组件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双因素认证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复用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latin typeface="微软雅黑" charset="-122"/>
                          <a:ea typeface="微软雅黑" charset="-122"/>
                        </a:rPr>
                        <a:t>双因素认证（</a:t>
                      </a:r>
                      <a:r>
                        <a:rPr lang="en-US" altLang="zh-CN" sz="1400" dirty="0">
                          <a:latin typeface="微软雅黑" charset="-122"/>
                          <a:ea typeface="微软雅黑" charset="-122"/>
                        </a:rPr>
                        <a:t>Two-factor authentication</a:t>
                      </a:r>
                      <a:r>
                        <a:rPr lang="zh-CN" altLang="en-US" sz="1400" dirty="0">
                          <a:latin typeface="微软雅黑" charset="-122"/>
                          <a:ea typeface="微软雅黑" charset="-122"/>
                        </a:rPr>
                        <a:t>，简称 </a:t>
                      </a:r>
                      <a:r>
                        <a:rPr lang="en-US" altLang="zh-CN" sz="1400" dirty="0">
                          <a:latin typeface="微软雅黑" charset="-122"/>
                          <a:ea typeface="微软雅黑" charset="-122"/>
                        </a:rPr>
                        <a:t>2FA</a:t>
                      </a:r>
                      <a:r>
                        <a:rPr lang="zh-CN" altLang="en-US" sz="1400" dirty="0">
                          <a:latin typeface="微软雅黑" charset="-122"/>
                          <a:ea typeface="微软雅黑" charset="-122"/>
                        </a:rPr>
                        <a:t>）</a:t>
                      </a:r>
                      <a:r>
                        <a:rPr lang="en-US" altLang="zh-CN" sz="1400" dirty="0">
                          <a:latin typeface="微软雅黑" charset="-122"/>
                          <a:ea typeface="微软雅黑" charset="-122"/>
                        </a:rPr>
                        <a:t>,</a:t>
                      </a:r>
                      <a:r>
                        <a:rPr lang="zh-CN" altLang="en-US" sz="1400" dirty="0">
                          <a:latin typeface="微软雅黑" charset="-122"/>
                          <a:ea typeface="微软雅黑" charset="-122"/>
                        </a:rPr>
                        <a:t>用户身份鉴别同时需要两个因素的证据，常用的双因素组合是密码 </a:t>
                      </a:r>
                      <a:r>
                        <a:rPr lang="en-US" altLang="zh-CN" sz="1400" dirty="0">
                          <a:latin typeface="微软雅黑" charset="-122"/>
                          <a:ea typeface="微软雅黑" charset="-122"/>
                        </a:rPr>
                        <a:t>+ </a:t>
                      </a:r>
                      <a:r>
                        <a:rPr lang="zh-CN" altLang="en-US" sz="1400" dirty="0">
                          <a:latin typeface="微软雅黑" charset="-122"/>
                          <a:ea typeface="微软雅黑" charset="-122"/>
                        </a:rPr>
                        <a:t>其它认证方式，如密码</a:t>
                      </a:r>
                      <a:r>
                        <a:rPr lang="en-US" altLang="zh-CN" sz="1400" dirty="0">
                          <a:latin typeface="微软雅黑" charset="-122"/>
                          <a:ea typeface="微软雅黑" charset="-122"/>
                        </a:rPr>
                        <a:t>+</a:t>
                      </a:r>
                      <a:r>
                        <a:rPr lang="zh-CN" altLang="en-US" sz="1400" dirty="0">
                          <a:latin typeface="微软雅黑" charset="-122"/>
                          <a:ea typeface="微软雅黑" charset="-122"/>
                        </a:rPr>
                        <a:t>个人证书、密码</a:t>
                      </a:r>
                      <a:r>
                        <a:rPr lang="en-US" altLang="zh-CN" sz="1400" dirty="0">
                          <a:latin typeface="微软雅黑" charset="-122"/>
                          <a:ea typeface="微软雅黑" charset="-122"/>
                        </a:rPr>
                        <a:t>+</a:t>
                      </a:r>
                      <a:r>
                        <a:rPr lang="zh-CN" altLang="en-US" sz="1400" dirty="0">
                          <a:latin typeface="微软雅黑" charset="-122"/>
                          <a:ea typeface="微软雅黑" charset="-122"/>
                        </a:rPr>
                        <a:t>手机验证码、密码</a:t>
                      </a:r>
                      <a:r>
                        <a:rPr lang="en-US" altLang="zh-CN" sz="1400" dirty="0">
                          <a:latin typeface="微软雅黑" charset="-122"/>
                          <a:ea typeface="微软雅黑" charset="-122"/>
                        </a:rPr>
                        <a:t>+</a:t>
                      </a:r>
                      <a:r>
                        <a:rPr lang="zh-CN" altLang="en-US" sz="1400" dirty="0">
                          <a:latin typeface="微软雅黑" charset="-122"/>
                          <a:ea typeface="微软雅黑" charset="-122"/>
                        </a:rPr>
                        <a:t>邮箱验证码、密码</a:t>
                      </a:r>
                      <a:r>
                        <a:rPr lang="en-US" altLang="zh-CN" sz="1400" dirty="0">
                          <a:latin typeface="微软雅黑" charset="-122"/>
                          <a:ea typeface="微软雅黑" charset="-122"/>
                        </a:rPr>
                        <a:t>+U</a:t>
                      </a:r>
                      <a:r>
                        <a:rPr lang="zh-CN" altLang="en-US" sz="1400" dirty="0">
                          <a:latin typeface="微软雅黑" charset="-122"/>
                          <a:ea typeface="微软雅黑" charset="-122"/>
                        </a:rPr>
                        <a:t>盾等。</a:t>
                      </a:r>
                      <a:endParaRPr lang="en-US" altLang="zh-CN" sz="1400" dirty="0">
                        <a:latin typeface="微软雅黑" charset="-122"/>
                        <a:ea typeface="微软雅黑" charset="-12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latin typeface="微软雅黑" charset="-122"/>
                          <a:ea typeface="微软雅黑" charset="-122"/>
                        </a:rPr>
                        <a:t>双因素认证通过加强认证方式和手段，提高产品的安全特性。</a:t>
                      </a:r>
                      <a:endParaRPr lang="en-US" altLang="zh-CN" sz="14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56590" y="871773"/>
            <a:ext cx="3450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CBB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输入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353425" cy="57606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CBB</a:t>
            </a:r>
            <a:r>
              <a:rPr lang="zh-CN" altLang="en-US" dirty="0"/>
              <a:t>分析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56590" y="1168623"/>
          <a:ext cx="10612919" cy="4299938"/>
        </p:xfrm>
        <a:graphic>
          <a:graphicData uri="http://schemas.openxmlformats.org/drawingml/2006/table">
            <a:tbl>
              <a:tblPr/>
              <a:tblGrid>
                <a:gridCol w="1215321"/>
                <a:gridCol w="1471505"/>
                <a:gridCol w="972065"/>
                <a:gridCol w="1581665"/>
                <a:gridCol w="2207740"/>
                <a:gridCol w="3164623"/>
              </a:tblGrid>
              <a:tr h="5919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CBB</a:t>
                      </a:r>
                      <a:r>
                        <a:rPr lang="zh-CN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模块类型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CBB</a:t>
                      </a:r>
                      <a:r>
                        <a:rPr lang="zh-CN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模块名称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输出</a:t>
                      </a:r>
                      <a:r>
                        <a:rPr lang="en-US" altLang="zh-C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复用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复用项目名称</a:t>
                      </a:r>
                      <a:r>
                        <a:rPr lang="en-US" altLang="zh-C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共用关系</a:t>
                      </a:r>
                      <a:r>
                        <a:rPr lang="en-US" altLang="zh-C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/CBB</a:t>
                      </a:r>
                      <a:r>
                        <a:rPr lang="zh-CN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库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CBB</a:t>
                      </a:r>
                      <a:r>
                        <a:rPr lang="zh-CN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编码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软件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CBB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服务微内核框架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输出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CDC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ISPIM-CDC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代码库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cdc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-boot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rtl="0" fontAlgn="ctr"/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cdc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-boot-</a:t>
                      </a: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autoconfigure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软件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CBB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各中间件配置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输出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CDC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ISPIM-CDC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代码库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cdc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-boot-starter-xxx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软件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CBB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工具集合二方库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输出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CDC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ISPIM-CDC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代码库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cdc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-commons-xxx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软件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CBB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MOD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框架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输出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CDC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ISPIM-CDC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代码库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cdc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-chaos-mod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软件</a:t>
                      </a: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CBB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任务框架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输出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CDC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ISPIM-CDC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代码库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cdc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-chaos-task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软件</a:t>
                      </a: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CBB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资源发现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输出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CDC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ISPIM-CDC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代码库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cdc</a:t>
                      </a: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-chaos-asset-discovery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软件</a:t>
                      </a: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CBB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资产管理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输出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CDC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ISPIM-CDC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代码库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cdc</a:t>
                      </a: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-chaos-asset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软件</a:t>
                      </a: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CBB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告警引擎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输出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CDC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ISPIM-CDC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代码库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cdc</a:t>
                      </a: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-chaos-alarm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软件</a:t>
                      </a: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CBB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监控管理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输出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CDC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ISPIM-CDC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代码库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cdc</a:t>
                      </a: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-chaos-monitor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软件</a:t>
                      </a: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CBB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控制管理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输出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CDC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ISPIM-CDC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代码库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cdc</a:t>
                      </a: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-chaos-control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软件</a:t>
                      </a: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CBB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日志管理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输出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CDC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ISPIM-CDC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代码库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cdc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-boot-starter-system-logger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756590" y="5779993"/>
          <a:ext cx="10612919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504"/>
                <a:gridCol w="2190291"/>
                <a:gridCol w="2566138"/>
                <a:gridCol w="2721663"/>
                <a:gridCol w="1853323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</a:rPr>
                        <a:t>领域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</a:rPr>
                        <a:t>项目计划拆解的模块数目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</a:rPr>
                        <a:t>项目计划复用</a:t>
                      </a:r>
                      <a:r>
                        <a:rPr lang="en-US" altLang="zh-CN" sz="1400" dirty="0">
                          <a:latin typeface="微软雅黑" pitchFamily="34" charset="-122"/>
                          <a:ea typeface="微软雅黑" pitchFamily="34" charset="-122"/>
                        </a:rPr>
                        <a:t>CBB</a:t>
                      </a:r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</a:rPr>
                        <a:t>的模块数目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</a:rPr>
                        <a:t>项目计划输出的</a:t>
                      </a:r>
                      <a:r>
                        <a:rPr lang="en-US" altLang="zh-CN" sz="1400" dirty="0">
                          <a:latin typeface="微软雅黑" pitchFamily="34" charset="-122"/>
                          <a:ea typeface="微软雅黑" pitchFamily="34" charset="-122"/>
                        </a:rPr>
                        <a:t>CBB</a:t>
                      </a:r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</a:rPr>
                        <a:t>模块数目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</a:rPr>
                        <a:t>计划的</a:t>
                      </a:r>
                      <a:r>
                        <a:rPr lang="en-US" altLang="zh-CN" sz="1400" dirty="0">
                          <a:latin typeface="微软雅黑" pitchFamily="34" charset="-122"/>
                          <a:ea typeface="微软雅黑" pitchFamily="34" charset="-122"/>
                        </a:rPr>
                        <a:t>CBB</a:t>
                      </a:r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</a:rPr>
                        <a:t>复用率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</a:rPr>
                        <a:t>软件</a:t>
                      </a:r>
                      <a:r>
                        <a:rPr lang="en-US" altLang="zh-CN" sz="1400" dirty="0">
                          <a:latin typeface="微软雅黑" pitchFamily="34" charset="-122"/>
                          <a:ea typeface="微软雅黑" pitchFamily="34" charset="-122"/>
                        </a:rPr>
                        <a:t>CBB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itchFamily="34" charset="-122"/>
                          <a:ea typeface="微软雅黑" pitchFamily="34" charset="-122"/>
                        </a:rPr>
                        <a:t>22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itchFamily="34" charset="-122"/>
                          <a:ea typeface="微软雅黑" pitchFamily="34" charset="-122"/>
                        </a:rPr>
                        <a:t>11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itchFamily="34" charset="-122"/>
                          <a:ea typeface="微软雅黑" pitchFamily="34" charset="-122"/>
                        </a:rPr>
                        <a:t>11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itchFamily="34" charset="-122"/>
                          <a:ea typeface="微软雅黑" pitchFamily="34" charset="-122"/>
                        </a:rPr>
                        <a:t>0.50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756590" y="871773"/>
            <a:ext cx="3450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CBB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输出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6590" y="5486916"/>
            <a:ext cx="3450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CBB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计划复用率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353425" cy="57606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专利信息分析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14509" y="1369988"/>
          <a:ext cx="1144717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54"/>
                <a:gridCol w="3075461"/>
                <a:gridCol w="5023033"/>
                <a:gridCol w="1272152"/>
                <a:gridCol w="97587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</a:rPr>
                        <a:t>专利类型</a:t>
                      </a:r>
                      <a:endParaRPr lang="en-US" altLang="zh-CN" sz="1400" dirty="0"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 dirty="0">
                          <a:latin typeface="微软雅黑" pitchFamily="34" charset="-122"/>
                          <a:ea typeface="微软雅黑" pitchFamily="34" charset="-122"/>
                        </a:rPr>
                        <a:t>专利介绍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 dirty="0">
                          <a:latin typeface="微软雅黑" pitchFamily="34" charset="-122"/>
                          <a:ea typeface="微软雅黑" pitchFamily="34" charset="-122"/>
                        </a:rPr>
                        <a:t>价值评估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 dirty="0">
                          <a:latin typeface="微软雅黑" pitchFamily="34" charset="-122"/>
                          <a:ea typeface="微软雅黑" pitchFamily="34" charset="-122"/>
                        </a:rPr>
                        <a:t>责任人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 dirty="0">
                          <a:latin typeface="微软雅黑" pitchFamily="34" charset="-122"/>
                          <a:ea typeface="微软雅黑" pitchFamily="34" charset="-122"/>
                        </a:rPr>
                        <a:t>完成时间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/>
                </a:tc>
              </a:tr>
              <a:tr h="2590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dirty="0">
                          <a:latin typeface="微软雅黑" pitchFamily="34" charset="-122"/>
                          <a:ea typeface="微软雅黑" pitchFamily="34" charset="-122"/>
                        </a:rPr>
                        <a:t>发明专利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华文细黑"/>
                        </a:rPr>
                        <a:t>服务器运维、日志分析、固件配置等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华文细黑"/>
                        </a:rPr>
                        <a:t>保护服务器管理套件等产品先进的技术理念和技术架构、方案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华文细黑"/>
                        </a:rPr>
                        <a:t>王晓通、李锋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华文细黑"/>
                        </a:rPr>
                        <a:t>2021.12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/>
                </a:tc>
              </a:tr>
              <a:tr h="2895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dirty="0">
                          <a:latin typeface="微软雅黑" pitchFamily="34" charset="-122"/>
                          <a:ea typeface="微软雅黑" pitchFamily="34" charset="-122"/>
                        </a:rPr>
                        <a:t>实用新型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华文细黑"/>
                        </a:rPr>
                        <a:t>机柜管理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华文细黑"/>
                        </a:rPr>
                        <a:t>通过研究可移动机柜装置，解放运维工程师的工作强度、提高工作效率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华文细黑"/>
                        </a:rPr>
                        <a:t>王晓通、李锋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华文细黑"/>
                        </a:rPr>
                        <a:t>2021.11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/>
                </a:tc>
              </a:tr>
              <a:tr h="3809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dirty="0">
                          <a:latin typeface="微软雅黑" pitchFamily="34" charset="-122"/>
                          <a:ea typeface="微软雅黑" pitchFamily="34" charset="-122"/>
                        </a:rPr>
                        <a:t>外观设计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华文细黑"/>
                        </a:rPr>
                        <a:t>智能一体机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华文细黑"/>
                        </a:rPr>
                        <a:t>结合主流设计，保护公司服务器的外观视觉传达，包括产品的智慧感和科技性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华文细黑"/>
                        </a:rPr>
                        <a:t>王晓通、李锋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华文细黑"/>
                        </a:rPr>
                        <a:t>2021.10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标题 1"/>
          <p:cNvSpPr txBox="1"/>
          <p:nvPr/>
        </p:nvSpPr>
        <p:spPr bwMode="auto">
          <a:xfrm>
            <a:off x="323528" y="903768"/>
            <a:ext cx="2187028" cy="57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5757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5757"/>
                </a:solidFill>
                <a:latin typeface="Arial" panose="020B0604020202020204" pitchFamily="34" charset="0"/>
                <a:ea typeface="黑体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5757"/>
                </a:solidFill>
                <a:latin typeface="Arial" panose="020B0604020202020204" pitchFamily="34" charset="0"/>
                <a:ea typeface="黑体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5757"/>
                </a:solidFill>
                <a:latin typeface="Arial" panose="020B0604020202020204" pitchFamily="34" charset="0"/>
                <a:ea typeface="黑体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5757"/>
                </a:solidFill>
                <a:latin typeface="Arial" panose="020B0604020202020204" pitchFamily="34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5757"/>
                </a:solidFill>
                <a:latin typeface="Arial" panose="020B0604020202020204" pitchFamily="34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5757"/>
                </a:solidFill>
                <a:latin typeface="Arial" panose="020B0604020202020204" pitchFamily="34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5757"/>
                </a:solidFill>
                <a:latin typeface="Arial" panose="020B0604020202020204" pitchFamily="34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5757"/>
                </a:solidFill>
                <a:latin typeface="Arial" panose="020B0604020202020204" pitchFamily="34" charset="0"/>
                <a:ea typeface="黑体" pitchFamily="49" charset="-122"/>
              </a:defRPr>
            </a:lvl9pPr>
          </a:lstStyle>
          <a:p>
            <a:r>
              <a:rPr lang="en-US" altLang="zh-CN" sz="18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华文细黑"/>
              </a:rPr>
              <a:t>1</a:t>
            </a:r>
            <a:r>
              <a:rPr lang="zh-CN" altLang="en-US" sz="18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华文细黑"/>
              </a:rPr>
              <a:t>、专利布局</a:t>
            </a:r>
            <a:endParaRPr lang="zh-CN" altLang="en-US" sz="18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华文细黑"/>
            </a:endParaRPr>
          </a:p>
        </p:txBody>
      </p:sp>
      <p:sp>
        <p:nvSpPr>
          <p:cNvPr id="12" name="标题 1"/>
          <p:cNvSpPr txBox="1"/>
          <p:nvPr/>
        </p:nvSpPr>
        <p:spPr bwMode="auto">
          <a:xfrm>
            <a:off x="323528" y="3159818"/>
            <a:ext cx="9937822" cy="57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eaLnBrk="1" hangingPunct="1">
              <a:defRPr sz="1800" b="1" kern="0">
                <a:solidFill>
                  <a:srgbClr val="000000"/>
                </a:solidFill>
                <a:latin typeface="+mn-lt"/>
                <a:ea typeface="微软雅黑" pitchFamily="34" charset="-122"/>
                <a:cs typeface="华文细黑"/>
              </a:defRPr>
            </a:lvl1pPr>
            <a:lvl2pPr eaLnBrk="1" hangingPunct="1">
              <a:defRPr sz="3600" b="1">
                <a:solidFill>
                  <a:srgbClr val="595757"/>
                </a:solidFill>
                <a:latin typeface="Arial" panose="020B0604020202020204" pitchFamily="34" charset="0"/>
                <a:ea typeface="黑体" pitchFamily="49" charset="-122"/>
              </a:defRPr>
            </a:lvl2pPr>
            <a:lvl3pPr eaLnBrk="1" hangingPunct="1">
              <a:defRPr sz="3600" b="1">
                <a:solidFill>
                  <a:srgbClr val="595757"/>
                </a:solidFill>
                <a:latin typeface="Arial" panose="020B0604020202020204" pitchFamily="34" charset="0"/>
                <a:ea typeface="黑体" pitchFamily="49" charset="-122"/>
              </a:defRPr>
            </a:lvl3pPr>
            <a:lvl4pPr eaLnBrk="1" hangingPunct="1">
              <a:defRPr sz="3600" b="1">
                <a:solidFill>
                  <a:srgbClr val="595757"/>
                </a:solidFill>
                <a:latin typeface="Arial" panose="020B0604020202020204" pitchFamily="34" charset="0"/>
                <a:ea typeface="黑体" pitchFamily="49" charset="-122"/>
              </a:defRPr>
            </a:lvl4pPr>
            <a:lvl5pPr eaLnBrk="1" hangingPunct="1">
              <a:defRPr sz="3600" b="1">
                <a:solidFill>
                  <a:srgbClr val="595757"/>
                </a:solidFill>
                <a:latin typeface="Arial" panose="020B0604020202020204" pitchFamily="34" charset="0"/>
                <a:ea typeface="黑体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5757"/>
                </a:solidFill>
                <a:latin typeface="Arial" panose="020B0604020202020204" pitchFamily="34" charset="0"/>
                <a:ea typeface="黑体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5757"/>
                </a:solidFill>
                <a:latin typeface="Arial" panose="020B0604020202020204" pitchFamily="34" charset="0"/>
                <a:ea typeface="黑体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5757"/>
                </a:solidFill>
                <a:latin typeface="Arial" panose="020B0604020202020204" pitchFamily="34" charset="0"/>
                <a:ea typeface="黑体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95757"/>
                </a:solidFill>
                <a:latin typeface="Arial" panose="020B0604020202020204" pitchFamily="34" charset="0"/>
                <a:ea typeface="黑体" pitchFamily="49" charset="-122"/>
              </a:defRPr>
            </a:lvl9pPr>
          </a:lstStyle>
          <a:p>
            <a:r>
              <a:rPr lang="zh-CN" altLang="zh-CN" dirty="0">
                <a:latin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</a:rPr>
              <a:t>、专利风险分析</a:t>
            </a:r>
            <a:endParaRPr lang="zh-CN" altLang="en-US" dirty="0">
              <a:latin typeface="微软雅黑" pitchFamily="3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14510" y="3624846"/>
          <a:ext cx="11447177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1800000"/>
                <a:gridCol w="900000"/>
                <a:gridCol w="973183"/>
                <a:gridCol w="933994"/>
                <a:gridCol w="1440000"/>
                <a:gridCol w="3060000"/>
                <a:gridCol w="10800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</a:rPr>
                        <a:t>风险类型</a:t>
                      </a:r>
                      <a:endParaRPr lang="en-US" altLang="zh-CN" sz="1400" dirty="0"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 dirty="0">
                          <a:latin typeface="微软雅黑" pitchFamily="34" charset="-122"/>
                          <a:ea typeface="微软雅黑" pitchFamily="34" charset="-122"/>
                        </a:rPr>
                        <a:t>风险描述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 dirty="0">
                          <a:latin typeface="微软雅黑" pitchFamily="34" charset="-122"/>
                          <a:ea typeface="微软雅黑" pitchFamily="34" charset="-122"/>
                        </a:rPr>
                        <a:t>发生概率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 dirty="0">
                          <a:latin typeface="微软雅黑" pitchFamily="34" charset="-122"/>
                          <a:ea typeface="微软雅黑" pitchFamily="34" charset="-122"/>
                        </a:rPr>
                        <a:t>影响程度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 dirty="0">
                          <a:latin typeface="微软雅黑" pitchFamily="34" charset="-122"/>
                          <a:ea typeface="微软雅黑" pitchFamily="34" charset="-122"/>
                        </a:rPr>
                        <a:t>风险等级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 dirty="0">
                          <a:latin typeface="微软雅黑" pitchFamily="34" charset="-122"/>
                          <a:ea typeface="微软雅黑" pitchFamily="34" charset="-122"/>
                        </a:rPr>
                        <a:t>风险影响的描述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dirty="0">
                          <a:latin typeface="微软雅黑" pitchFamily="34" charset="-122"/>
                          <a:ea typeface="微软雅黑" pitchFamily="34" charset="-122"/>
                        </a:rPr>
                        <a:t>风险响应计划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 dirty="0">
                          <a:latin typeface="微软雅黑" pitchFamily="34" charset="-122"/>
                          <a:ea typeface="微软雅黑" pitchFamily="34" charset="-122"/>
                        </a:rPr>
                        <a:t>责任人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华文细黑"/>
                        </a:rPr>
                        <a:t>专利侵权纠纷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华文细黑"/>
                        </a:rPr>
                        <a:t>竞争对手的专利无效、专利侵权诉讼等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华文细黑"/>
                        </a:rPr>
                        <a:t>较低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华文细黑"/>
                        </a:rPr>
                        <a:t>高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华文细黑"/>
                        </a:rPr>
                        <a:t>高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华文细黑"/>
                        </a:rPr>
                        <a:t>可能会带来巨额的专利经济价值赔偿等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华文细黑"/>
                        </a:rPr>
                        <a:t>对技术先进行全面的专利防侵权检索，判断是否有落入他人专利权保护范围的可能性，提前做好规避性的方案和应对措施。了解竞争对手的专利情况，建立专利预警机制，做到有备无患。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华文细黑"/>
                        </a:rPr>
                        <a:t>科技创新部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华文细黑"/>
                        </a:rPr>
                        <a:t>产品责任风险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华文细黑"/>
                        </a:rPr>
                        <a:t>产品是否能达到其所声称的要求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华文细黑"/>
                        </a:rPr>
                        <a:t>较低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华文细黑"/>
                        </a:rPr>
                        <a:t>中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华文细黑"/>
                        </a:rPr>
                        <a:t>中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华文细黑"/>
                        </a:rPr>
                        <a:t>可能会带来专利无效、驳回等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华文细黑"/>
                        </a:rPr>
                        <a:t>专利申请时不得夸大其词，要基于事实和理论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华文细黑"/>
                        </a:rPr>
                        <a:t>研发部门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华文细黑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SHAPEDONOTDELETE" val="phdskCW03U0.XAVYkI6ezYQ"/>
</p:tagLst>
</file>

<file path=ppt/tags/tag3.xml><?xml version="1.0" encoding="utf-8"?>
<p:tagLst xmlns:p="http://schemas.openxmlformats.org/presentationml/2006/main">
  <p:tag name="THINKCELLSHAPEDONOTDELETE" val="pAxrV9zbRgUCCMJ525WFoZg"/>
</p:tagLst>
</file>

<file path=ppt/tags/tag4.xml><?xml version="1.0" encoding="utf-8"?>
<p:tagLst xmlns:p="http://schemas.openxmlformats.org/presentationml/2006/main">
  <p:tag name="KSO_WM_UNIT_TABLE_BEAUTIFY" val="smartTable{3be8a955-f27e-478d-ab81-8ae9a0611aff}"/>
</p:tagLst>
</file>

<file path=ppt/tags/tag5.xml><?xml version="1.0" encoding="utf-8"?>
<p:tagLst xmlns:p="http://schemas.openxmlformats.org/presentationml/2006/main">
  <p:tag name="KSO_WM_UNIT_TABLE_BEAUTIFY" val="smartTable{95a55ec1-7bc8-4a9c-b210-4b9c69604462}"/>
</p:tagLst>
</file>

<file path=ppt/tags/tag6.xml><?xml version="1.0" encoding="utf-8"?>
<p:tagLst xmlns:p="http://schemas.openxmlformats.org/presentationml/2006/main">
  <p:tag name="KSO_WM_UNIT_TABLE_BEAUTIFY" val="smartTable{c771e38f-5b16-465a-8aa8-1a1228076c9a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3339</Words>
  <Application>WPS 演示</Application>
  <PresentationFormat>宽屏</PresentationFormat>
  <Paragraphs>505</Paragraphs>
  <Slides>7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8" baseType="lpstr">
      <vt:lpstr>Arial</vt:lpstr>
      <vt:lpstr>宋体</vt:lpstr>
      <vt:lpstr>Wingdings</vt:lpstr>
      <vt:lpstr>Foundry Gridnik Medium</vt:lpstr>
      <vt:lpstr>微软雅黑</vt:lpstr>
      <vt:lpstr>汉仪旗黑</vt:lpstr>
      <vt:lpstr>微软雅黑</vt:lpstr>
      <vt:lpstr>华文细黑</vt:lpstr>
      <vt:lpstr>Times New Roman</vt:lpstr>
      <vt:lpstr>黑体</vt:lpstr>
      <vt:lpstr>Thonburi</vt:lpstr>
      <vt:lpstr>宋体</vt:lpstr>
      <vt:lpstr>Arial Unicode MS</vt:lpstr>
      <vt:lpstr>等线</vt:lpstr>
      <vt:lpstr>汉仪中等线KW</vt:lpstr>
      <vt:lpstr>等线 Light</vt:lpstr>
      <vt:lpstr>汉仪书宋二KW</vt:lpstr>
      <vt:lpstr>黑体-简</vt:lpstr>
      <vt:lpstr>汉仪中黑KW</vt:lpstr>
      <vt:lpstr>Office 主题​​</vt:lpstr>
      <vt:lpstr>TCLayout.ActiveDocument.1</vt:lpstr>
      <vt:lpstr>目录</vt:lpstr>
      <vt:lpstr>技术准备度</vt:lpstr>
      <vt:lpstr>关键技术实现路径策略</vt:lpstr>
      <vt:lpstr>初步可行性分析结论</vt:lpstr>
      <vt:lpstr>CBB分析</vt:lpstr>
      <vt:lpstr>CBB分析</vt:lpstr>
      <vt:lpstr>专利信息分析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目录</dc:title>
  <dc:creator>Scott(孙志超)</dc:creator>
  <cp:lastModifiedBy>烜怎么念我说了算</cp:lastModifiedBy>
  <cp:revision>20</cp:revision>
  <dcterms:created xsi:type="dcterms:W3CDTF">2022-08-19T02:20:50Z</dcterms:created>
  <dcterms:modified xsi:type="dcterms:W3CDTF">2022-08-19T02:20:50Z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52047D9EEA4B395755F3FE62C66434AE</vt:lpwstr>
  </property>
  <property fmtid="{D5CDD505-2E9C-101B-9397-08002B2CF9AE}" pid="3" name="KSOProductBuildVer">
    <vt:lpwstr>2052-4.4.1.7360</vt:lpwstr>
  </property>
</Properties>
</file>