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小程序</a:t>
            </a:r>
            <a:endParaRPr 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思维导图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分包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rPr lang="en-US" sz="1200">
                <a:solidFill>
                  <a:srgbClr val="000000"/>
                </a:solidFill>
              </a:rPr>
              <a:t>2.单个分包或者主包大小不能超过2M</a:t>
            </a:r>
            <a:endParaRPr lang="en-US" sz="1200">
              <a:solidFill>
                <a:srgbClr val="000000"/>
              </a:solidFill>
            </a:endParaRPr>
          </a:p>
          <a:p>
            <a:pPr lvl="0"/>
            <a:r>
              <a:rPr lang="en-US" sz="1200">
                <a:solidFill>
                  <a:srgbClr val="000000"/>
                </a:solidFill>
              </a:rPr>
              <a:t>独立分包，本质也是分包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和普通分包的区别</a:t>
            </a:r>
            <a:endParaRPr lang="en-US" sz="1200">
              <a:solidFill>
                <a:srgbClr val="000000"/>
              </a:solidFill>
            </a:endParaRPr>
          </a:p>
          <a:p>
            <a:pPr lvl="2"/>
            <a:r>
              <a:rPr lang="en-US" sz="1200">
                <a:solidFill>
                  <a:srgbClr val="000000"/>
                </a:solidFill>
              </a:rPr>
              <a:t>1.普通分包必须依赖于主包才能运行：比如只能从主包的页面跳转过来</a:t>
            </a:r>
            <a:endParaRPr lang="en-US" sz="1200">
              <a:solidFill>
                <a:srgbClr val="000000"/>
              </a:solidFill>
            </a:endParaRPr>
          </a:p>
          <a:p>
            <a:pPr lvl="2"/>
            <a:r>
              <a:rPr lang="en-US" sz="1200">
                <a:solidFill>
                  <a:srgbClr val="000000"/>
                </a:solidFill>
              </a:rPr>
              <a:t>2.独立分包可以在不下载主包的前提下独立运行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运行场景：适用于具有功能独立性的页面</a:t>
            </a:r>
            <a:endParaRPr lang="en-US" sz="1200">
              <a:solidFill>
                <a:srgbClr val="000000"/>
              </a:solidFill>
            </a:endParaRPr>
          </a:p>
          <a:p>
            <a:pPr lvl="0"/>
            <a:r>
              <a:rPr lang="en-US" sz="1200">
                <a:solidFill>
                  <a:srgbClr val="000000"/>
                </a:solidFill>
              </a:rPr>
              <a:t>配置结构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subpackages:[{root:'包名',independent:true}]</a:t>
            </a:r>
            <a:endParaRPr lang="en-US" sz="1200">
              <a:solidFill>
                <a:srgbClr val="000000"/>
              </a:solidFill>
            </a:endParaRPr>
          </a:p>
          <a:p>
            <a:pPr lvl="0"/>
            <a:r>
              <a:rPr lang="en-US" sz="1200">
                <a:solidFill>
                  <a:srgbClr val="000000"/>
                </a:solidFill>
              </a:rPr>
              <a:t>分包预下载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app.json中，使用preloadRule节点定义分包的预下载规则preloadRules：{"pages/contact/contact":{packages:['包名’],network:"all"}}</a:t>
            </a:r>
            <a:endParaRPr lang="en-US" sz="1200">
              <a:solidFill>
                <a:srgbClr val="000000"/>
              </a:solidFill>
            </a:endParaRPr>
          </a:p>
          <a:p>
            <a:pPr lvl="1"/>
          </a:p>
          <a:p>
            <a:pPr lvl="1"/>
            <a:r>
              <a:rPr lang="en-US" sz="1200">
                <a:solidFill>
                  <a:srgbClr val="000000"/>
                </a:solidFill>
              </a:rPr>
              <a:t>分包预下载是指：在进入小程序的某个页面时，由框架自动预下载可能需要的分包，从而提升进入后续分包页面时的启动速度</a:t>
            </a:r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文件结构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0"/>
            <a:r>
              <a:rPr lang="en-US" sz="1200">
                <a:solidFill>
                  <a:srgbClr val="000000"/>
                </a:solidFill>
              </a:rPr>
              <a:t>pages小程序页面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index主页面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logs日志</a:t>
            </a:r>
            <a:endParaRPr lang="en-US" sz="1200">
              <a:solidFill>
                <a:srgbClr val="000000"/>
              </a:solidFill>
            </a:endParaRPr>
          </a:p>
          <a:p>
            <a:pPr lvl="0"/>
            <a:r>
              <a:rPr lang="en-US" sz="1200">
                <a:solidFill>
                  <a:srgbClr val="000000"/>
                </a:solidFill>
              </a:rPr>
              <a:t>sitemap.json(类似于seo)配置小程序及其页面是否允许被微信索引</a:t>
            </a:r>
            <a:endParaRPr lang="en-US" sz="1200">
              <a:solidFill>
                <a:srgbClr val="000000"/>
              </a:solidFill>
            </a:endParaRPr>
          </a:p>
          <a:p>
            <a:pPr lvl="0"/>
            <a:r>
              <a:rPr lang="en-US" sz="1200">
                <a:solidFill>
                  <a:srgbClr val="000000"/>
                </a:solidFill>
              </a:rPr>
              <a:t>project.config.json项目配置文件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checkSiteMap是否显示sitemap的索引</a:t>
            </a:r>
            <a:endParaRPr lang="en-US" sz="1200">
              <a:solidFill>
                <a:srgbClr val="000000"/>
              </a:solidFill>
            </a:endParaRPr>
          </a:p>
          <a:p>
            <a:pPr lvl="0"/>
            <a:r>
              <a:rPr lang="en-US" sz="1200">
                <a:solidFill>
                  <a:srgbClr val="000000"/>
                </a:solidFill>
              </a:rPr>
              <a:t>utils工具存放地址</a:t>
            </a:r>
            <a:endParaRPr lang="en-US" sz="1200">
              <a:solidFill>
                <a:srgbClr val="000000"/>
              </a:solidFill>
            </a:endParaRPr>
          </a:p>
          <a:p>
            <a:pPr lvl="0"/>
            <a:r>
              <a:rPr lang="en-US" sz="1200">
                <a:solidFill>
                  <a:srgbClr val="000000"/>
                </a:solidFill>
              </a:rPr>
              <a:t>app.js/json/wxss小程序入口文件，配置文件，样式文件</a:t>
            </a:r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代码结构区别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0"/>
            <a:r>
              <a:rPr lang="en-US" sz="1200">
                <a:solidFill>
                  <a:srgbClr val="000000"/>
                </a:solidFill>
              </a:rPr>
              <a:t>wxml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view--&gt;div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text--&gt;span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image--&gt;img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navigatorurl=""&gt;--&gt;ahref=""&gt;</a:t>
            </a:r>
            <a:endParaRPr lang="en-US" sz="1200">
              <a:solidFill>
                <a:srgbClr val="000000"/>
              </a:solidFill>
            </a:endParaRPr>
          </a:p>
          <a:p>
            <a:pPr lvl="0"/>
            <a:r>
              <a:rPr lang="en-US" sz="1200">
                <a:solidFill>
                  <a:srgbClr val="000000"/>
                </a:solidFill>
              </a:rPr>
              <a:t>wxss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新增rpx:可以在不同屏幕上小程序自动转换尺寸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提供全局样式和局部样式</a:t>
            </a:r>
            <a:endParaRPr lang="en-US" sz="1200">
              <a:solidFill>
                <a:srgbClr val="000000"/>
              </a:solidFill>
            </a:endParaRPr>
          </a:p>
          <a:p>
            <a:pPr lvl="0"/>
            <a:r>
              <a:rPr lang="en-US" sz="1200">
                <a:solidFill>
                  <a:srgbClr val="000000"/>
                </a:solidFill>
              </a:rPr>
              <a:t>js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app.js:调用APP()该函数来启动整个小程序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页面js：页面js用page()函数来运行页面</a:t>
            </a:r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通信主体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0"/>
            <a:r>
              <a:rPr lang="en-US" sz="1200">
                <a:solidFill>
                  <a:srgbClr val="000000"/>
                </a:solidFill>
              </a:rPr>
              <a:t>逻辑层</a:t>
            </a:r>
            <a:endParaRPr lang="en-US" sz="1200">
              <a:solidFill>
                <a:srgbClr val="000000"/>
              </a:solidFill>
            </a:endParaRPr>
          </a:p>
          <a:p>
            <a:pPr lvl="0"/>
            <a:r>
              <a:rPr lang="en-US" sz="1200">
                <a:solidFill>
                  <a:srgbClr val="000000"/>
                </a:solidFill>
              </a:rPr>
              <a:t>渲染过程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加载json--&gt;加载wxml和wxss--&gt;执行js文件,调用page()创建页面实例--&gt;渲染完毕</a:t>
            </a:r>
            <a:endParaRPr lang="en-US" sz="1200">
              <a:solidFill>
                <a:srgbClr val="000000"/>
              </a:solidFill>
            </a:endParaRPr>
          </a:p>
          <a:p>
            <a:pPr lvl="0"/>
            <a:r>
              <a:rPr lang="en-US" sz="1200">
                <a:solidFill>
                  <a:srgbClr val="000000"/>
                </a:solidFill>
              </a:rPr>
              <a:t>渲染层</a:t>
            </a:r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组件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0"/>
            <a:r>
              <a:rPr lang="en-US" sz="1200">
                <a:solidFill>
                  <a:srgbClr val="000000"/>
                </a:solidFill>
              </a:rPr>
              <a:t>视图容器类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view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scroll-view可滚动的视图区域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swiper/swiper-item</a:t>
            </a:r>
            <a:endParaRPr lang="en-US" sz="1200">
              <a:solidFill>
                <a:srgbClr val="000000"/>
              </a:solidFill>
            </a:endParaRPr>
          </a:p>
          <a:p>
            <a:pPr lvl="0"/>
            <a:r>
              <a:rPr lang="en-US" sz="1200">
                <a:solidFill>
                  <a:srgbClr val="000000"/>
                </a:solidFill>
              </a:rPr>
              <a:t>text/rich-text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长按选中：textselectable&gt;/text&gt;,只有text内的文字支持长按选中效果，view内的不行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rich-text可以渲染html结构,使用场景：后端返回html结构：rich-textnodes="h1style="color:red"&gt;/h1&gt;"&gt;/rich-text&gt;</a:t>
            </a:r>
            <a:endParaRPr lang="en-US" sz="1200">
              <a:solidFill>
                <a:srgbClr val="000000"/>
              </a:solidFill>
            </a:endParaRPr>
          </a:p>
          <a:p>
            <a:pPr lvl="0"/>
            <a:r>
              <a:rPr lang="en-US" sz="1200">
                <a:solidFill>
                  <a:srgbClr val="000000"/>
                </a:solidFill>
              </a:rPr>
              <a:t>button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open-type属性：调用微信的各种功能：客服，授权，转发，获取用户信息等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type属性</a:t>
            </a:r>
            <a:endParaRPr lang="en-US" sz="1200">
              <a:solidFill>
                <a:srgbClr val="000000"/>
              </a:solidFill>
            </a:endParaRPr>
          </a:p>
          <a:p>
            <a:pPr lvl="0"/>
            <a:r>
              <a:rPr lang="en-US" sz="1200">
                <a:solidFill>
                  <a:srgbClr val="000000"/>
                </a:solidFill>
              </a:rPr>
              <a:t>image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mode:指定图片的裁剪及缩放方式</a:t>
            </a:r>
            <a:endParaRPr lang="en-US" sz="1200">
              <a:solidFill>
                <a:srgbClr val="000000"/>
              </a:solidFill>
            </a:endParaRPr>
          </a:p>
          <a:p>
            <a:pPr lvl="2"/>
            <a:r>
              <a:rPr lang="en-US" sz="1200">
                <a:solidFill>
                  <a:srgbClr val="000000"/>
                </a:solidFill>
              </a:rPr>
              <a:t>scaleToFill：不保持缩放比，宽高拉伸至填满（默认）</a:t>
            </a:r>
            <a:endParaRPr lang="en-US" sz="1200">
              <a:solidFill>
                <a:srgbClr val="000000"/>
              </a:solidFill>
            </a:endParaRPr>
          </a:p>
          <a:p>
            <a:pPr lvl="2"/>
            <a:r>
              <a:rPr lang="en-US" sz="1200">
                <a:solidFill>
                  <a:srgbClr val="000000"/>
                </a:solidFill>
              </a:rPr>
              <a:t>aspectFit：保持缩放比，至长边完全显示</a:t>
            </a:r>
            <a:endParaRPr lang="en-US" sz="1200">
              <a:solidFill>
                <a:srgbClr val="000000"/>
              </a:solidFill>
            </a:endParaRPr>
          </a:p>
          <a:p>
            <a:pPr lvl="2"/>
            <a:r>
              <a:rPr lang="en-US" sz="1200">
                <a:solidFill>
                  <a:srgbClr val="000000"/>
                </a:solidFill>
              </a:rPr>
              <a:t>aspectFill：保持缩放比，至短边完全显示</a:t>
            </a:r>
            <a:endParaRPr lang="en-US" sz="1200">
              <a:solidFill>
                <a:srgbClr val="000000"/>
              </a:solidFill>
            </a:endParaRPr>
          </a:p>
          <a:p>
            <a:pPr lvl="2"/>
            <a:r>
              <a:rPr lang="en-US" sz="1200">
                <a:solidFill>
                  <a:srgbClr val="000000"/>
                </a:solidFill>
              </a:rPr>
              <a:t>widthfix：宽度固定，高度变化</a:t>
            </a:r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组件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2"/>
            <a:r>
              <a:rPr lang="en-US" sz="1200">
                <a:solidFill>
                  <a:srgbClr val="000000"/>
                </a:solidFill>
              </a:rPr>
              <a:t>heightfix：宽度变化，高度固定</a:t>
            </a:r>
            <a:endParaRPr lang="en-US" sz="1200">
              <a:solidFill>
                <a:srgbClr val="000000"/>
              </a:solidFill>
            </a:endParaRPr>
          </a:p>
          <a:p>
            <a:pPr lvl="0"/>
            <a:r>
              <a:rPr lang="en-US" sz="1200">
                <a:solidFill>
                  <a:srgbClr val="000000"/>
                </a:solidFill>
              </a:rPr>
              <a:t>自定义组件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局部引用组件：usingComponents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全局引用组件：APP.json:usingComponents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data数据：用于组件模板渲染的私有数据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properties</a:t>
            </a:r>
            <a:endParaRPr lang="en-US" sz="1200">
              <a:solidFill>
                <a:srgbClr val="000000"/>
              </a:solidFill>
            </a:endParaRPr>
          </a:p>
          <a:p>
            <a:pPr lvl="2"/>
            <a:r>
              <a:rPr lang="en-US" sz="1200">
                <a:solidFill>
                  <a:srgbClr val="000000"/>
                </a:solidFill>
              </a:rPr>
              <a:t>定义方式</a:t>
            </a:r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事件绑定：bindtap/bind:tap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0"/>
            <a:r>
              <a:rPr lang="en-US" sz="1200">
                <a:solidFill>
                  <a:srgbClr val="000000"/>
                </a:solidFill>
              </a:rPr>
              <a:t>tap，手指触摸后马上离开，类似于click事件:bindtap="handle"data-msg="{{}}"&gt;e.target.dataet.msg</a:t>
            </a:r>
            <a:endParaRPr lang="en-US" sz="1200">
              <a:solidFill>
                <a:srgbClr val="000000"/>
              </a:solidFill>
            </a:endParaRPr>
          </a:p>
          <a:p>
            <a:pPr lvl="0"/>
            <a:r>
              <a:rPr lang="en-US" sz="1200">
                <a:solidFill>
                  <a:srgbClr val="000000"/>
                </a:solidFill>
              </a:rPr>
              <a:t>input，文本框的输入事件：inputvalue="msg"bindinput="handleInput"&gt;e.detail.msg</a:t>
            </a:r>
            <a:endParaRPr lang="en-US" sz="1200">
              <a:solidFill>
                <a:srgbClr val="000000"/>
              </a:solidFill>
            </a:endParaRPr>
          </a:p>
          <a:p>
            <a:pPr lvl="0"/>
            <a:r>
              <a:rPr lang="en-US" sz="1200">
                <a:solidFill>
                  <a:srgbClr val="000000"/>
                </a:solidFill>
              </a:rPr>
              <a:t>change，状态发生改变时触发</a:t>
            </a:r>
            <a:endParaRPr lang="en-US" sz="1200">
              <a:solidFill>
                <a:srgbClr val="000000"/>
              </a:solidFill>
            </a:endParaRPr>
          </a:p>
          <a:p>
            <a:pPr lvl="0"/>
            <a:r>
              <a:rPr lang="en-US" sz="1200">
                <a:solidFill>
                  <a:srgbClr val="000000"/>
                </a:solidFill>
              </a:rPr>
              <a:t>事件对象event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type：事件类型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target：触发事件的组件的一些属性集合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detail:额外的信息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currentTarget：当前组件的一些属性集合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timeStamp:从页面打开到触发所经过的毫秒数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touches：触摸事件，当前停留在屏幕中的触摸点信息的数组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changedTouches：触摸事件，当前变化的触摸点信息的数组</a:t>
            </a:r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页面事件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0"/>
            <a:r>
              <a:rPr lang="en-US" sz="1200">
                <a:solidFill>
                  <a:srgbClr val="000000"/>
                </a:solidFill>
              </a:rPr>
              <a:t>下拉刷新enablePullDownRefresh:true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全局开启：app.json的window节点中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页面开启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下拉刷新窗口样式</a:t>
            </a:r>
            <a:endParaRPr lang="en-US" sz="1200">
              <a:solidFill>
                <a:srgbClr val="000000"/>
              </a:solidFill>
            </a:endParaRPr>
          </a:p>
          <a:p>
            <a:pPr lvl="2"/>
            <a:r>
              <a:rPr lang="en-US" sz="1200">
                <a:solidFill>
                  <a:srgbClr val="000000"/>
                </a:solidFill>
              </a:rPr>
              <a:t>backgroundColor:下拉刷新窗口背景颜色</a:t>
            </a:r>
            <a:endParaRPr lang="en-US" sz="1200">
              <a:solidFill>
                <a:srgbClr val="000000"/>
              </a:solidFill>
            </a:endParaRPr>
          </a:p>
          <a:p>
            <a:pPr lvl="2"/>
            <a:r>
              <a:rPr lang="en-US" sz="1200">
                <a:solidFill>
                  <a:srgbClr val="000000"/>
                </a:solidFill>
              </a:rPr>
              <a:t>backgroundTextStyle:dark/light下拉loading的样式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下拉刷新事件：页面中监听onPullDownRefresh(){}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停止下拉刷新的事件：wx.stopPullDownRefresh()</a:t>
            </a:r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登录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0"/>
            <a:r>
              <a:rPr lang="en-US" sz="1200">
                <a:solidFill>
                  <a:srgbClr val="000000"/>
                </a:solidFill>
              </a:rPr>
              <a:t>wx.login()---&gt;获取</a:t>
            </a:r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网络数据请求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0"/>
            <a:r>
              <a:rPr lang="en-US" sz="1200">
                <a:solidFill>
                  <a:srgbClr val="000000"/>
                </a:solidFill>
              </a:rPr>
              <a:t>request请求注意事项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1.域名仅支持https协议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2.域名不能使用IP地址或者localhost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3.域名必须经过icp备案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4.服务器域名一个月内最多可申请5次修改</a:t>
            </a:r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模板语法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0"/>
            <a:r>
              <a:rPr lang="en-US" sz="1200">
                <a:solidFill>
                  <a:srgbClr val="000000"/>
                </a:solidFill>
              </a:rPr>
              <a:t>列表渲染wx:for="{{}}"wx:key="index"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自定义索引的名字：wx:for-index="自定义索引名"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自定义循环项的名字：wx:for-item="自定义名称"</a:t>
            </a:r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模板样式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0"/>
            <a:r>
              <a:rPr lang="en-US" sz="1200">
                <a:solidFill>
                  <a:srgbClr val="000000"/>
                </a:solidFill>
              </a:rPr>
              <a:t>rpx原理：屏幕宽度划分为750份，当前的屏幕宽度为750rpx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小屏幕上1rpx代表的宽度较小</a:t>
            </a:r>
            <a:endParaRPr lang="en-US" sz="1200">
              <a:solidFill>
                <a:srgbClr val="000000"/>
              </a:solidFill>
            </a:endParaRPr>
          </a:p>
          <a:p>
            <a:pPr lvl="0"/>
            <a:r>
              <a:rPr lang="en-US" sz="1200">
                <a:solidFill>
                  <a:srgbClr val="000000"/>
                </a:solidFill>
              </a:rPr>
              <a:t>样式导入：@import后加上需要导入的外联样式的相对路径</a:t>
            </a:r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页面导航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0"/>
            <a:r>
              <a:rPr lang="en-US" sz="1200">
                <a:solidFill>
                  <a:srgbClr val="000000"/>
                </a:solidFill>
              </a:rPr>
              <a:t>声明式导航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navigator&gt;导航组件</a:t>
            </a:r>
            <a:endParaRPr lang="en-US" sz="1200">
              <a:solidFill>
                <a:srgbClr val="000000"/>
              </a:solidFill>
            </a:endParaRPr>
          </a:p>
          <a:p>
            <a:pPr lvl="2"/>
            <a:r>
              <a:rPr lang="en-US" sz="1200">
                <a:solidFill>
                  <a:srgbClr val="000000"/>
                </a:solidFill>
              </a:rPr>
              <a:t>navigatorurl=""&gt;url属性</a:t>
            </a:r>
            <a:endParaRPr lang="en-US" sz="1200">
              <a:solidFill>
                <a:srgbClr val="000000"/>
              </a:solidFill>
            </a:endParaRPr>
          </a:p>
          <a:p>
            <a:pPr lvl="2"/>
            <a:r>
              <a:rPr lang="en-US" sz="1200">
                <a:solidFill>
                  <a:srgbClr val="000000"/>
                </a:solidFill>
              </a:rPr>
              <a:t>open-type属性</a:t>
            </a:r>
            <a:endParaRPr lang="en-US" sz="1200">
              <a:solidFill>
                <a:srgbClr val="000000"/>
              </a:solidFill>
            </a:endParaRPr>
          </a:p>
          <a:p>
            <a:pPr lvl="3"/>
            <a:r>
              <a:rPr lang="en-US" sz="1200">
                <a:solidFill>
                  <a:srgbClr val="000000"/>
                </a:solidFill>
              </a:rPr>
              <a:t>switchTab</a:t>
            </a:r>
            <a:endParaRPr lang="en-US" sz="1200">
              <a:solidFill>
                <a:srgbClr val="000000"/>
              </a:solidFill>
            </a:endParaRPr>
          </a:p>
          <a:p>
            <a:pPr lvl="2"/>
            <a:r>
              <a:rPr lang="en-US" sz="1200">
                <a:solidFill>
                  <a:srgbClr val="000000"/>
                </a:solidFill>
              </a:rPr>
              <a:t>导航跳转分类</a:t>
            </a:r>
            <a:endParaRPr lang="en-US" sz="1200">
              <a:solidFill>
                <a:srgbClr val="000000"/>
              </a:solidFill>
            </a:endParaRPr>
          </a:p>
          <a:p>
            <a:pPr lvl="3"/>
            <a:r>
              <a:rPr lang="en-US" sz="1200">
                <a:solidFill>
                  <a:srgbClr val="000000"/>
                </a:solidFill>
              </a:rPr>
              <a:t>跳转至tabbar,需要指定open-type:switchTab</a:t>
            </a:r>
            <a:endParaRPr lang="en-US" sz="1200">
              <a:solidFill>
                <a:srgbClr val="000000"/>
              </a:solidFill>
            </a:endParaRPr>
          </a:p>
          <a:p>
            <a:pPr lvl="3"/>
            <a:r>
              <a:rPr lang="en-US" sz="1200">
                <a:solidFill>
                  <a:srgbClr val="000000"/>
                </a:solidFill>
              </a:rPr>
              <a:t>非tabbar页面：opentype:navigator</a:t>
            </a:r>
            <a:endParaRPr lang="en-US" sz="1200">
              <a:solidFill>
                <a:srgbClr val="000000"/>
              </a:solidFill>
            </a:endParaRPr>
          </a:p>
          <a:p>
            <a:pPr lvl="3"/>
            <a:r>
              <a:rPr lang="en-US" sz="1200">
                <a:solidFill>
                  <a:srgbClr val="000000"/>
                </a:solidFill>
              </a:rPr>
              <a:t>后退导航：open-type:navigateBack,delta:'返回的层数'</a:t>
            </a:r>
            <a:endParaRPr lang="en-US" sz="1200">
              <a:solidFill>
                <a:srgbClr val="000000"/>
              </a:solidFill>
            </a:endParaRPr>
          </a:p>
          <a:p>
            <a:pPr lvl="2"/>
            <a:r>
              <a:rPr lang="en-US" sz="1200">
                <a:solidFill>
                  <a:srgbClr val="000000"/>
                </a:solidFill>
              </a:rPr>
              <a:t>参数传递</a:t>
            </a:r>
            <a:endParaRPr lang="en-US" sz="1200">
              <a:solidFill>
                <a:srgbClr val="000000"/>
              </a:solidFill>
            </a:endParaRPr>
          </a:p>
          <a:p>
            <a:pPr lvl="3"/>
            <a:r>
              <a:rPr lang="en-US" sz="1200">
                <a:solidFill>
                  <a:srgbClr val="000000"/>
                </a:solidFill>
              </a:rPr>
              <a:t>url="跳转路径?参数名=参数值"</a:t>
            </a:r>
            <a:endParaRPr lang="en-US" sz="1200">
              <a:solidFill>
                <a:srgbClr val="000000"/>
              </a:solidFill>
            </a:endParaRPr>
          </a:p>
          <a:p>
            <a:pPr lvl="0"/>
            <a:r>
              <a:rPr lang="en-US" sz="1200">
                <a:solidFill>
                  <a:srgbClr val="000000"/>
                </a:solidFill>
              </a:rPr>
              <a:t>编程式导航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导航到tabBar页面，wx.switchTab()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导航到非tabbar页面，wx.navigateTo()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后退导航wx.navigatorBack()</a:t>
            </a:r>
            <a:endParaRPr lang="en-US" sz="1200">
              <a:solidFill>
                <a:srgbClr val="000000"/>
              </a:solidFill>
            </a:endParaRPr>
          </a:p>
          <a:p>
            <a:pPr lvl="2"/>
            <a:r>
              <a:rPr lang="en-US" sz="1200">
                <a:solidFill>
                  <a:srgbClr val="000000"/>
                </a:solidFill>
              </a:rPr>
              <a:t>没有url参数，但是多了一个delta参数：返回的页面数</a:t>
            </a:r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页面导航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0"/>
            <a:r>
              <a:rPr lang="en-US" sz="1200">
                <a:solidFill>
                  <a:srgbClr val="000000"/>
                </a:solidFill>
              </a:rPr>
              <a:t>导航传递参数的获取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onload生命周期函数的参数options获取</a:t>
            </a:r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全局配置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0"/>
            <a:r>
              <a:rPr lang="en-US" sz="1200">
                <a:solidFill>
                  <a:srgbClr val="000000"/>
                </a:solidFill>
              </a:rPr>
              <a:t>window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导航栏标题文字内容：navigatorBarTitleText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下拉刷新</a:t>
            </a:r>
            <a:endParaRPr lang="en-US" sz="1200">
              <a:solidFill>
                <a:srgbClr val="000000"/>
              </a:solidFill>
            </a:endParaRPr>
          </a:p>
          <a:p>
            <a:pPr lvl="2"/>
            <a:r>
              <a:rPr lang="en-US" sz="1200">
                <a:solidFill>
                  <a:srgbClr val="000000"/>
                </a:solidFill>
              </a:rPr>
              <a:t>enablePullDownRefresh</a:t>
            </a:r>
            <a:endParaRPr lang="en-US" sz="1200">
              <a:solidFill>
                <a:srgbClr val="000000"/>
              </a:solidFill>
            </a:endParaRPr>
          </a:p>
          <a:p>
            <a:pPr lvl="2"/>
            <a:r>
              <a:rPr lang="en-US" sz="1200">
                <a:solidFill>
                  <a:srgbClr val="000000"/>
                </a:solidFill>
              </a:rPr>
              <a:t>下拉刷新后如何自动恢复</a:t>
            </a:r>
            <a:endParaRPr lang="en-US" sz="1200">
              <a:solidFill>
                <a:srgbClr val="000000"/>
              </a:solidFill>
            </a:endParaRPr>
          </a:p>
          <a:p>
            <a:pPr lvl="2"/>
            <a:r>
              <a:rPr lang="en-US" sz="1200">
                <a:solidFill>
                  <a:srgbClr val="000000"/>
                </a:solidFill>
              </a:rPr>
              <a:t>backgroundColor：下拉刷新窗口颜色</a:t>
            </a:r>
            <a:endParaRPr lang="en-US" sz="1200">
              <a:solidFill>
                <a:srgbClr val="000000"/>
              </a:solidFill>
            </a:endParaRPr>
          </a:p>
          <a:p>
            <a:pPr lvl="2"/>
            <a:r>
              <a:rPr lang="en-US" sz="1200">
                <a:solidFill>
                  <a:srgbClr val="000000"/>
                </a:solidFill>
              </a:rPr>
              <a:t>backgroundTextStyle:dark/light：下拉刷新时loading的样式</a:t>
            </a:r>
            <a:endParaRPr lang="en-US" sz="1200">
              <a:solidFill>
                <a:srgbClr val="000000"/>
              </a:solidFill>
            </a:endParaRPr>
          </a:p>
          <a:p>
            <a:pPr lvl="2"/>
            <a:r>
              <a:rPr lang="en-US" sz="1200">
                <a:solidFill>
                  <a:srgbClr val="000000"/>
                </a:solidFill>
              </a:rPr>
              <a:t>触发事件：onPullDownRefresh</a:t>
            </a:r>
            <a:endParaRPr lang="en-US" sz="1200">
              <a:solidFill>
                <a:srgbClr val="000000"/>
              </a:solidFill>
            </a:endParaRPr>
          </a:p>
          <a:p>
            <a:pPr lvl="2"/>
            <a:r>
              <a:rPr lang="en-US" sz="1200">
                <a:solidFill>
                  <a:srgbClr val="000000"/>
                </a:solidFill>
              </a:rPr>
              <a:t>关闭下拉刷新的事件：wx.stopPullDownRefresh（）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上拉触底刷新加载数据</a:t>
            </a:r>
            <a:endParaRPr lang="en-US" sz="1200">
              <a:solidFill>
                <a:srgbClr val="000000"/>
              </a:solidFill>
            </a:endParaRPr>
          </a:p>
          <a:p>
            <a:pPr lvl="2"/>
            <a:r>
              <a:rPr lang="en-US" sz="1200">
                <a:solidFill>
                  <a:srgbClr val="000000"/>
                </a:solidFill>
              </a:rPr>
              <a:t>onReachBottomDistance:触底距离</a:t>
            </a:r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生命周期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0"/>
            <a:r>
              <a:rPr lang="en-US" sz="1200">
                <a:solidFill>
                  <a:srgbClr val="000000"/>
                </a:solidFill>
              </a:rPr>
              <a:t>应用生命周期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onLaunch:初始化完成时执行，仅一次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onshow:从应用后台切换至前台时触发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onHide:从应用前台切换至后台时触发</a:t>
            </a:r>
            <a:endParaRPr lang="en-US" sz="1200">
              <a:solidFill>
                <a:srgbClr val="000000"/>
              </a:solidFill>
            </a:endParaRPr>
          </a:p>
          <a:p>
            <a:pPr lvl="0"/>
            <a:r>
              <a:rPr lang="en-US" sz="1200">
                <a:solidFill>
                  <a:srgbClr val="000000"/>
                </a:solidFill>
              </a:rPr>
              <a:t>页面生命周期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onLoad:页面加载，仅一次，比如可以获取路由导航参数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onshow:监听页面显示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onReady:监听页面初次渲染完成，仅一次，对页面标题的修改需要在此时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onHide:监听页面隐藏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onUnload:监听页面卸载,,仅一次</a:t>
            </a:r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分包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0"/>
            <a:r>
              <a:rPr lang="en-US" sz="1200">
                <a:solidFill>
                  <a:srgbClr val="000000"/>
                </a:solidFill>
              </a:rPr>
              <a:t>优点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1.可以优化小程序首次启动的下载时间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2.在多人协作开发时可以更好的解耦，如可以按照功能点划分包实现多人开发</a:t>
            </a:r>
            <a:endParaRPr lang="en-US" sz="1200">
              <a:solidFill>
                <a:srgbClr val="000000"/>
              </a:solidFill>
            </a:endParaRPr>
          </a:p>
          <a:p>
            <a:pPr lvl="0"/>
            <a:r>
              <a:rPr lang="en-US" sz="1200">
                <a:solidFill>
                  <a:srgbClr val="000000"/>
                </a:solidFill>
              </a:rPr>
              <a:t>分包后项目结构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主包</a:t>
            </a:r>
            <a:endParaRPr lang="en-US" sz="1200">
              <a:solidFill>
                <a:srgbClr val="000000"/>
              </a:solidFill>
            </a:endParaRPr>
          </a:p>
          <a:p>
            <a:pPr lvl="2"/>
            <a:r>
              <a:rPr lang="en-US" sz="1200">
                <a:solidFill>
                  <a:srgbClr val="000000"/>
                </a:solidFill>
              </a:rPr>
              <a:t>TabBar页面</a:t>
            </a:r>
            <a:endParaRPr lang="en-US" sz="1200">
              <a:solidFill>
                <a:srgbClr val="000000"/>
              </a:solidFill>
            </a:endParaRPr>
          </a:p>
          <a:p>
            <a:pPr lvl="2"/>
            <a:r>
              <a:rPr lang="en-US" sz="1200">
                <a:solidFill>
                  <a:srgbClr val="000000"/>
                </a:solidFill>
              </a:rPr>
              <a:t>公共资源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分包A</a:t>
            </a:r>
            <a:endParaRPr lang="en-US" sz="1200">
              <a:solidFill>
                <a:srgbClr val="000000"/>
              </a:solidFill>
            </a:endParaRPr>
          </a:p>
          <a:p>
            <a:pPr lvl="2"/>
            <a:r>
              <a:rPr lang="en-US" sz="1200">
                <a:solidFill>
                  <a:srgbClr val="000000"/>
                </a:solidFill>
              </a:rPr>
              <a:t>页面</a:t>
            </a:r>
            <a:endParaRPr lang="en-US" sz="1200">
              <a:solidFill>
                <a:srgbClr val="000000"/>
              </a:solidFill>
            </a:endParaRPr>
          </a:p>
          <a:p>
            <a:pPr lvl="2"/>
            <a:r>
              <a:rPr lang="en-US" sz="1200">
                <a:solidFill>
                  <a:srgbClr val="000000"/>
                </a:solidFill>
              </a:rPr>
              <a:t>私有资源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分包N</a:t>
            </a:r>
            <a:endParaRPr lang="en-US" sz="1200">
              <a:solidFill>
                <a:srgbClr val="000000"/>
              </a:solidFill>
            </a:endParaRPr>
          </a:p>
          <a:p>
            <a:pPr lvl="0"/>
            <a:r>
              <a:rPr lang="en-US" sz="1200">
                <a:solidFill>
                  <a:srgbClr val="000000"/>
                </a:solidFill>
              </a:rPr>
              <a:t>分包的加载规则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1小程序启动的时候，默认会下载主包并启动主包内页面，tabbar必须放在主包中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2.当用户进入分包内某个页面时，客户端会把对应分包下载下来，可以按照不同的功能来划分为不同的分包</a:t>
            </a:r>
            <a:endParaRPr lang="en-US" sz="1200">
              <a:solidFill>
                <a:srgbClr val="000000"/>
              </a:solidFill>
            </a:endParaRPr>
          </a:p>
          <a:p>
            <a:pPr lvl="0"/>
            <a:r>
              <a:rPr lang="en-US" sz="1200">
                <a:solidFill>
                  <a:srgbClr val="000000"/>
                </a:solidFill>
              </a:rPr>
              <a:t>体积限制</a:t>
            </a:r>
            <a:endParaRPr lang="en-US" sz="1200">
              <a:solidFill>
                <a:srgbClr val="000000"/>
              </a:solidFill>
            </a:endParaRPr>
          </a:p>
          <a:p>
            <a:pPr lvl="1"/>
            <a:r>
              <a:rPr lang="en-US" sz="1200">
                <a:solidFill>
                  <a:srgbClr val="000000"/>
                </a:solidFill>
              </a:rPr>
              <a:t>1.所有包的大小不能超过16M(分包+主包)</a:t>
            </a:r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3020</Words>
  <Application>WPS 演示</Application>
  <PresentationFormat>On-screen Show (4:3)</PresentationFormat>
  <Paragraphs>199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微软雅黑</vt:lpstr>
      <vt:lpstr>Arial Unicode MS</vt:lpstr>
      <vt:lpstr>Office Theme</vt:lpstr>
      <vt:lpstr>小程序</vt:lpstr>
      <vt:lpstr>网络数据请求</vt:lpstr>
      <vt:lpstr>模板语法</vt:lpstr>
      <vt:lpstr>模板样式</vt:lpstr>
      <vt:lpstr>页面导航</vt:lpstr>
      <vt:lpstr>页面导航</vt:lpstr>
      <vt:lpstr>全局配置</vt:lpstr>
      <vt:lpstr>生命周期</vt:lpstr>
      <vt:lpstr>分包</vt:lpstr>
      <vt:lpstr>分包</vt:lpstr>
      <vt:lpstr>文件结构</vt:lpstr>
      <vt:lpstr>代码结构区别</vt:lpstr>
      <vt:lpstr>通信主体</vt:lpstr>
      <vt:lpstr>组件</vt:lpstr>
      <vt:lpstr>组件</vt:lpstr>
      <vt:lpstr>事件绑定：bindtap/bind:tap</vt:lpstr>
      <vt:lpstr>页面事件</vt:lpstr>
      <vt:lpstr>登录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zxcvbnm</cp:lastModifiedBy>
  <cp:revision>2</cp:revision>
  <dcterms:created xsi:type="dcterms:W3CDTF">2006-08-16T00:00:00Z</dcterms:created>
  <dcterms:modified xsi:type="dcterms:W3CDTF">2022-03-24T10:21:48Z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5048924ECC03414380C8DDF6B04281A3</vt:lpwstr>
  </property>
  <property fmtid="{D5CDD505-2E9C-101B-9397-08002B2CF9AE}" pid="3" name="KSOProductBuildVer">
    <vt:lpwstr>2052-11.1.0.11365</vt:lpwstr>
  </property>
</Properties>
</file>