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260" r:id="rId9"/>
    <p:sldId id="273" r:id="rId10"/>
    <p:sldId id="261" r:id="rId11"/>
    <p:sldId id="307" r:id="rId12"/>
    <p:sldId id="268" r:id="rId13"/>
    <p:sldId id="262" r:id="rId14"/>
    <p:sldId id="308" r:id="rId15"/>
    <p:sldId id="309" r:id="rId16"/>
    <p:sldId id="310" r:id="rId17"/>
    <p:sldId id="311" r:id="rId18"/>
    <p:sldId id="274" r:id="rId19"/>
    <p:sldId id="282" r:id="rId20"/>
    <p:sldId id="283" r:id="rId21"/>
    <p:sldId id="284" r:id="rId22"/>
    <p:sldId id="312" r:id="rId23"/>
    <p:sldId id="313" r:id="rId24"/>
    <p:sldId id="286" r:id="rId25"/>
    <p:sldId id="314" r:id="rId26"/>
    <p:sldId id="318" r:id="rId27"/>
    <p:sldId id="316" r:id="rId28"/>
    <p:sldId id="317" r:id="rId29"/>
    <p:sldId id="319" r:id="rId30"/>
    <p:sldId id="289" r:id="rId31"/>
    <p:sldId id="288" r:id="rId32"/>
    <p:sldId id="320" r:id="rId33"/>
    <p:sldId id="321" r:id="rId34"/>
    <p:sldId id="322" r:id="rId35"/>
    <p:sldId id="292" r:id="rId36"/>
    <p:sldId id="298" r:id="rId37"/>
    <p:sldId id="299" r:id="rId38"/>
    <p:sldId id="300" r:id="rId39"/>
    <p:sldId id="301" r:id="rId40"/>
    <p:sldId id="30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F55A-6B34-483B-9912-936BCF289B11}" v="484" dt="2023-10-05T07:23:09.922"/>
    <p1510:client id="{8EE47C05-C007-49FF-870F-7635DBC087A2}" v="187" dt="2023-10-05T06:25:56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5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87DA-F435-4A32-901E-0C7D683E8E5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335D-7E07-40AB-BBB0-24CE93363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Сбор и анализ требований 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r>
              <a:rPr lang="ru-RU" dirty="0">
                <a:latin typeface="Calibri"/>
                <a:ea typeface="Calibri"/>
                <a:cs typeface="Calibri"/>
              </a:rPr>
              <a:t>к программному продукту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84584" y="6165304"/>
            <a:ext cx="7592888" cy="864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Выполнили</a:t>
            </a:r>
            <a:r>
              <a:rPr lang="en-US" sz="2000" dirty="0"/>
              <a:t>: </a:t>
            </a:r>
            <a:r>
              <a:rPr lang="ru-RU" sz="2000" dirty="0"/>
              <a:t>Раенко Т.А. Качурин Н.С. </a:t>
            </a:r>
          </a:p>
        </p:txBody>
      </p:sp>
    </p:spTree>
    <p:extLst>
      <p:ext uri="{BB962C8B-B14F-4D97-AF65-F5344CB8AC3E}">
        <p14:creationId xmlns:p14="http://schemas.microsoft.com/office/powerpoint/2010/main" val="97862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1EB4CFC-D50A-4B62-0497-AA97CA3B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01" y="41350"/>
            <a:ext cx="7601675" cy="6856939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04DDBB-7788-5BEB-D152-06BB499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3" y="339560"/>
            <a:ext cx="8937850" cy="61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Основные барьеры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909" y="1677038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ea typeface="+mn-lt"/>
                <a:cs typeface="+mn-lt"/>
              </a:rPr>
              <a:t>Сложности</a:t>
            </a:r>
            <a:r>
              <a:rPr lang="ru-RU" dirty="0">
                <a:ea typeface="+mn-lt"/>
                <a:cs typeface="+mn-lt"/>
              </a:rPr>
              <a:t> в интерпретации и соблюдении сложного законодательства.</a:t>
            </a:r>
            <a:endParaRPr lang="ru-RU">
              <a:ea typeface="Calibri"/>
              <a:cs typeface="Calibri"/>
            </a:endParaRPr>
          </a:p>
          <a:p>
            <a:r>
              <a:rPr lang="ru-RU">
                <a:ea typeface="+mn-lt"/>
                <a:cs typeface="+mn-lt"/>
              </a:rPr>
              <a:t>Ограниченные бюджетные ресурсы для организации работы и обучения госслужащих.</a:t>
            </a:r>
            <a:endParaRPr lang="ru-RU">
              <a:ea typeface="Calibri"/>
              <a:cs typeface="Calibri"/>
            </a:endParaRPr>
          </a:p>
          <a:p>
            <a:r>
              <a:rPr lang="ru-RU">
                <a:ea typeface="+mn-lt"/>
                <a:cs typeface="+mn-lt"/>
              </a:rPr>
              <a:t>Технические проблемы или ограничения доступности информации для всех уровней управления.</a:t>
            </a:r>
            <a:endParaRPr lang="ru-RU">
              <a:ea typeface="Calibri"/>
              <a:cs typeface="Calibri"/>
            </a:endParaRPr>
          </a:p>
          <a:p>
            <a:pPr marL="0" lv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63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Сегмент 1: Корпоративные менеджеры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ru-RU" dirty="0">
                <a:ea typeface="+mn-lt"/>
                <a:cs typeface="+mn-lt"/>
              </a:rPr>
              <a:t>Гипотеза 1: Проблемой является низкая осведомленность корпоративных менеджеров о необходимости управления корпоративными стандартами и политиками, возможно, из-за недостаточной эффективности системы </a:t>
            </a:r>
            <a:r>
              <a:rPr lang="ru-RU" dirty="0" err="1">
                <a:ea typeface="+mn-lt"/>
                <a:cs typeface="+mn-lt"/>
              </a:rPr>
              <a:t>AutoHandbooks</a:t>
            </a:r>
            <a:r>
              <a:rPr lang="ru-RU" dirty="0">
                <a:ea typeface="+mn-lt"/>
                <a:cs typeface="+mn-lt"/>
              </a:rPr>
              <a:t> в информировании пользователей.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96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Calibri"/>
                <a:cs typeface="Calibri"/>
              </a:rPr>
              <a:t>Сегмент 2: HR-менеджеры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ru-RU" dirty="0">
                <a:ea typeface="+mn-lt"/>
                <a:cs typeface="+mn-lt"/>
              </a:rPr>
              <a:t>Гипотеза 2: Основной проблемой в этом сегменте является отсутствие хорошо структурированных </a:t>
            </a:r>
            <a:r>
              <a:rPr lang="ru-RU" dirty="0" err="1">
                <a:ea typeface="+mn-lt"/>
                <a:cs typeface="+mn-lt"/>
              </a:rPr>
              <a:t>хендбуков</a:t>
            </a:r>
            <a:r>
              <a:rPr lang="ru-RU" dirty="0">
                <a:ea typeface="+mn-lt"/>
                <a:cs typeface="+mn-lt"/>
              </a:rPr>
              <a:t> для обучения и развития сотрудников, что может указывать на несовершенство функционала системы </a:t>
            </a:r>
            <a:r>
              <a:rPr lang="ru-RU" dirty="0" err="1">
                <a:ea typeface="+mn-lt"/>
                <a:cs typeface="+mn-lt"/>
              </a:rPr>
              <a:t>AutoHandbooks</a:t>
            </a:r>
            <a:r>
              <a:rPr lang="ru-RU" dirty="0">
                <a:ea typeface="+mn-lt"/>
                <a:cs typeface="+mn-lt"/>
              </a:rPr>
              <a:t> в создании таких ресурсов.</a:t>
            </a:r>
            <a:endParaRPr lang="ru-RU" dirty="0"/>
          </a:p>
          <a:p>
            <a:pPr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96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3: Образовательные учреждения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ru-RU">
                <a:ea typeface="+mn-lt"/>
                <a:cs typeface="+mn-lt"/>
              </a:rPr>
              <a:t>Гипотеза 3: Основной проблемой для образовательных учреждений может быть недоступность информации для преподавателей и студентов через систему AutoHandbooks, что затрудняет эффективную организацию учебного процесса.</a:t>
            </a:r>
            <a:endParaRPr lang="ru-RU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2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4: Собственники малого бизнеса</a:t>
            </a:r>
            <a:endParaRPr lang="ru-RU" dirty="0"/>
          </a:p>
          <a:p>
            <a:endParaRPr lang="ru-RU" sz="3200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</a:pPr>
            <a:r>
              <a:rPr lang="ru-RU" dirty="0">
                <a:ea typeface="+mn-lt"/>
                <a:cs typeface="+mn-lt"/>
              </a:rPr>
              <a:t>Гипотеза 4: Проблемой для собственников малых бизнесов может быть ограниченный функционал системы </a:t>
            </a:r>
            <a:r>
              <a:rPr lang="ru-RU" dirty="0" err="1">
                <a:ea typeface="+mn-lt"/>
                <a:cs typeface="+mn-lt"/>
              </a:rPr>
              <a:t>AutoHandbooks</a:t>
            </a:r>
            <a:r>
              <a:rPr lang="ru-RU" dirty="0">
                <a:ea typeface="+mn-lt"/>
                <a:cs typeface="+mn-lt"/>
              </a:rPr>
              <a:t> или недостаточное обучение пользователей по её использованию.</a:t>
            </a:r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35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5: Государственные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20"/>
              </a:spcBef>
            </a:pPr>
            <a:r>
              <a:rPr lang="ru-RU" sz="2400">
                <a:ea typeface="+mn-lt"/>
                <a:cs typeface="+mn-lt"/>
              </a:rPr>
              <a:t>Гипотеза 5: В государственных организациях могут существовать разнообразные проблемы, связанные с внедрением AutoHandbooks, такие как сложности в интерпретации законодательства, ограниченные бюджетные ресурсы для внедрения и обучения персонала, а также технические проблемы, которые могут быть связаны с самой системой AutoHandbooks или её интеграцией с другими системами.</a:t>
            </a:r>
            <a:endParaRPr lang="ru-RU" sz="2400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sz="2400" dirty="0">
              <a:ea typeface="+mn-lt"/>
              <a:cs typeface="+mn-lt"/>
            </a:endParaRPr>
          </a:p>
          <a:p>
            <a:pPr marL="0" indent="0">
              <a:spcBef>
                <a:spcPts val="20"/>
              </a:spcBef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ru-R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0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440" y="1988840"/>
            <a:ext cx="8577506" cy="1143000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Вопросы для интервью</a:t>
            </a:r>
            <a:endParaRPr lang="ru-RU" dirty="0"/>
          </a:p>
        </p:txBody>
      </p:sp>
      <p:pic>
        <p:nvPicPr>
          <p:cNvPr id="5122" name="Picture 2" descr="D:\OneDrive\Рабочий стол\planning_9517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72434"/>
            <a:ext cx="1883730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OneDrive\Рабочий стол\target_52167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56410"/>
            <a:ext cx="1858562" cy="18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OneDrive\Рабочий стол\achievement_98782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72" y="4532586"/>
            <a:ext cx="1682386" cy="16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2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ru-RU" dirty="0">
                <a:ea typeface="Calibri"/>
                <a:cs typeface="Calibri"/>
              </a:rPr>
              <a:t>Сегмент 1: Корпоративные менеджеры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99565"/>
            <a:ext cx="8229600" cy="26091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>
                <a:ea typeface="Calibri"/>
                <a:cs typeface="Calibri"/>
              </a:rPr>
              <a:t>Какую роль играют хендбуки в вашей компании?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Как вы оцениваете текущий процесс создания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  <a:r>
              <a:rPr lang="ru-RU" dirty="0">
                <a:ea typeface="Calibri"/>
                <a:cs typeface="Calibri"/>
              </a:rPr>
              <a:t> в вашей компании?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 Какие аспекты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  <a:r>
              <a:rPr lang="ru-RU" dirty="0">
                <a:ea typeface="Calibri"/>
                <a:cs typeface="Calibri"/>
              </a:rPr>
              <a:t> вам наиболее важны?</a:t>
            </a:r>
            <a:endParaRPr lang="ru-RU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5094"/>
            <a:ext cx="8229600" cy="1143000"/>
          </a:xfrm>
        </p:spPr>
        <p:txBody>
          <a:bodyPr/>
          <a:lstStyle/>
          <a:p>
            <a:r>
              <a:rPr lang="ru-RU" dirty="0">
                <a:ea typeface="Calibri"/>
                <a:cs typeface="Calibri"/>
              </a:rPr>
              <a:t>Сегменты ЦА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1026" name="Picture 2" descr="D:\OneDrive\Рабочий стол\free-icon-performance-89165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29249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OneDrive\Рабочий стол\free-icon-training-18319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64" y="5209584"/>
            <a:ext cx="1278160" cy="12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OneDrive\Рабочий стол\free-icon-feedback-15233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4447736"/>
            <a:ext cx="1400928" cy="14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4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Сегмент 2: HR-менеджеры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757" y="1901556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err="1">
                <a:ea typeface="+mn-lt"/>
                <a:cs typeface="+mn-lt"/>
              </a:rPr>
              <a:t>Какие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ключевые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функции</a:t>
            </a:r>
            <a:r>
              <a:rPr lang="de-DE">
                <a:ea typeface="+mn-lt"/>
                <a:cs typeface="+mn-lt"/>
              </a:rPr>
              <a:t> выполняют хендбуки в вашей роли HR-менеджера?</a:t>
            </a:r>
            <a:endParaRPr lang="ru-RU"/>
          </a:p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Какие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типы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информации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включены</a:t>
            </a:r>
            <a:r>
              <a:rPr lang="de-DE" dirty="0">
                <a:ea typeface="+mn-lt"/>
                <a:cs typeface="+mn-lt"/>
              </a:rPr>
              <a:t> в </a:t>
            </a:r>
            <a:r>
              <a:rPr lang="de-DE" dirty="0" err="1">
                <a:ea typeface="+mn-lt"/>
                <a:cs typeface="+mn-lt"/>
              </a:rPr>
              <a:t>хендбуки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которые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используете</a:t>
            </a:r>
            <a:r>
              <a:rPr lang="de-DE" dirty="0">
                <a:ea typeface="+mn-lt"/>
                <a:cs typeface="+mn-lt"/>
              </a:rPr>
              <a:t> в </a:t>
            </a:r>
            <a:r>
              <a:rPr lang="de-DE" dirty="0" err="1">
                <a:ea typeface="+mn-lt"/>
                <a:cs typeface="+mn-lt"/>
              </a:rPr>
              <a:t>своей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работе</a:t>
            </a:r>
            <a:r>
              <a:rPr lang="de-DE" dirty="0">
                <a:ea typeface="+mn-lt"/>
                <a:cs typeface="+mn-lt"/>
              </a:rPr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Какие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вызовы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сталкиваетесь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при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внедрении</a:t>
            </a:r>
            <a:r>
              <a:rPr lang="de-DE" dirty="0">
                <a:ea typeface="+mn-lt"/>
                <a:cs typeface="+mn-lt"/>
              </a:rPr>
              <a:t> и </a:t>
            </a:r>
            <a:r>
              <a:rPr lang="de-DE" dirty="0" err="1">
                <a:ea typeface="+mn-lt"/>
                <a:cs typeface="+mn-lt"/>
              </a:rPr>
              <a:t>поддержке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хендбуков</a:t>
            </a:r>
            <a:r>
              <a:rPr lang="de-DE" dirty="0">
                <a:ea typeface="+mn-lt"/>
                <a:cs typeface="+mn-lt"/>
              </a:rPr>
              <a:t> в </a:t>
            </a:r>
            <a:r>
              <a:rPr lang="de-DE" dirty="0" err="1">
                <a:ea typeface="+mn-lt"/>
                <a:cs typeface="+mn-lt"/>
              </a:rPr>
              <a:t>компании</a:t>
            </a:r>
            <a:r>
              <a:rPr lang="de-DE" dirty="0">
                <a:ea typeface="+mn-lt"/>
                <a:cs typeface="+mn-lt"/>
              </a:rPr>
              <a:t>?</a:t>
            </a:r>
            <a:endParaRPr lang="de-DE" dirty="0"/>
          </a:p>
          <a:p>
            <a:pPr marL="0" lv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813449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Сегмент 3: Образовательные учреждения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26091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de-DE" err="1">
                <a:ea typeface="Calibri"/>
                <a:cs typeface="Calibri"/>
              </a:rPr>
              <a:t>Какие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роли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выполняют</a:t>
            </a:r>
            <a:r>
              <a:rPr lang="de-DE">
                <a:ea typeface="Calibri"/>
                <a:cs typeface="Calibri"/>
              </a:rPr>
              <a:t> хендбуки в вашем образовательном учреждении?</a:t>
            </a:r>
            <a:endParaRPr lang="ru-RU"/>
          </a:p>
          <a:p>
            <a:pPr marL="0" indent="0">
              <a:buNone/>
            </a:pPr>
            <a:r>
              <a:rPr lang="de-DE" err="1">
                <a:ea typeface="Calibri"/>
                <a:cs typeface="Calibri"/>
              </a:rPr>
              <a:t>Какие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конкретные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виды</a:t>
            </a:r>
            <a:r>
              <a:rPr lang="de-DE">
                <a:ea typeface="Calibri"/>
                <a:cs typeface="Calibri"/>
              </a:rPr>
              <a:t> информации включаются в хендбуки для преподавателей и студентов?</a:t>
            </a:r>
            <a:endParaRPr lang="de-DE"/>
          </a:p>
          <a:p>
            <a:pPr marL="0" indent="0">
              <a:buNone/>
            </a:pPr>
            <a:r>
              <a:rPr lang="de-DE" err="1">
                <a:ea typeface="Calibri"/>
                <a:cs typeface="Calibri"/>
              </a:rPr>
              <a:t>Какие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вызовы</a:t>
            </a:r>
            <a:r>
              <a:rPr lang="de-DE">
                <a:ea typeface="Calibri"/>
                <a:cs typeface="Calibri"/>
              </a:rPr>
              <a:t> и сложности вы сталкиваетесь при создании и обновлении хендбуков для образовательных целей?</a:t>
            </a:r>
            <a:endParaRPr lang="de-DE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133392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Сегмент 4: Собственники малого бизнеса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936" y="1962788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Какие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роли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выполняют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хендбуки</a:t>
            </a:r>
            <a:r>
              <a:rPr lang="de-DE" dirty="0">
                <a:ea typeface="+mn-lt"/>
                <a:cs typeface="+mn-lt"/>
              </a:rPr>
              <a:t> в </a:t>
            </a:r>
            <a:r>
              <a:rPr lang="de-DE" dirty="0" err="1">
                <a:ea typeface="+mn-lt"/>
                <a:cs typeface="+mn-lt"/>
              </a:rPr>
              <a:t>вашем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малом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бизнесе</a:t>
            </a:r>
            <a:r>
              <a:rPr lang="de-DE" dirty="0">
                <a:ea typeface="+mn-lt"/>
                <a:cs typeface="+mn-lt"/>
              </a:rPr>
              <a:t>?</a:t>
            </a:r>
            <a:endParaRPr lang="ru-RU" dirty="0"/>
          </a:p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Какие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типы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информации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включаются</a:t>
            </a:r>
            <a:r>
              <a:rPr lang="de-DE" dirty="0">
                <a:ea typeface="+mn-lt"/>
                <a:cs typeface="+mn-lt"/>
              </a:rPr>
              <a:t> в </a:t>
            </a:r>
            <a:r>
              <a:rPr lang="de-DE" dirty="0" err="1">
                <a:ea typeface="+mn-lt"/>
                <a:cs typeface="+mn-lt"/>
              </a:rPr>
              <a:t>хендбуки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для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обеспечения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соблюдения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стандартов</a:t>
            </a:r>
            <a:r>
              <a:rPr lang="de-DE" dirty="0">
                <a:ea typeface="+mn-lt"/>
                <a:cs typeface="+mn-lt"/>
              </a:rPr>
              <a:t> и </a:t>
            </a:r>
            <a:r>
              <a:rPr lang="de-DE" dirty="0" err="1">
                <a:ea typeface="+mn-lt"/>
                <a:cs typeface="+mn-lt"/>
              </a:rPr>
              <a:t>политик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внутри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компании</a:t>
            </a:r>
            <a:r>
              <a:rPr lang="de-DE" dirty="0">
                <a:ea typeface="+mn-lt"/>
                <a:cs typeface="+mn-lt"/>
              </a:rPr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Какие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вызовы</a:t>
            </a:r>
            <a:r>
              <a:rPr lang="de-DE" dirty="0">
                <a:ea typeface="+mn-lt"/>
                <a:cs typeface="+mn-lt"/>
              </a:rPr>
              <a:t> и </a:t>
            </a:r>
            <a:r>
              <a:rPr lang="de-DE" dirty="0" err="1">
                <a:ea typeface="+mn-lt"/>
                <a:cs typeface="+mn-lt"/>
              </a:rPr>
              <a:t>трудности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вы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сталкиваетесь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при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создании</a:t>
            </a:r>
            <a:r>
              <a:rPr lang="de-DE" dirty="0">
                <a:ea typeface="+mn-lt"/>
                <a:cs typeface="+mn-lt"/>
              </a:rPr>
              <a:t> и </a:t>
            </a:r>
            <a:r>
              <a:rPr lang="de-DE" dirty="0" err="1">
                <a:ea typeface="+mn-lt"/>
                <a:cs typeface="+mn-lt"/>
              </a:rPr>
              <a:t>управлении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хендбуками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для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вашего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бизнеса</a:t>
            </a:r>
            <a:r>
              <a:rPr lang="de-DE" dirty="0">
                <a:ea typeface="+mn-lt"/>
                <a:cs typeface="+mn-lt"/>
              </a:rPr>
              <a:t>?</a:t>
            </a:r>
            <a:endParaRPr lang="de-DE" dirty="0"/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14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1854395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Сегмент 5: Государственные организации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26091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err="1">
                <a:ea typeface="Calibri"/>
                <a:cs typeface="Calibri"/>
              </a:rPr>
              <a:t>Какие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роли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выполняют</a:t>
            </a:r>
            <a:r>
              <a:rPr lang="de-DE">
                <a:ea typeface="Calibri"/>
                <a:cs typeface="Calibri"/>
              </a:rPr>
              <a:t> хендбуки в вашей государственной организации?</a:t>
            </a:r>
            <a:endParaRPr lang="ru-RU"/>
          </a:p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Какие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типы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информации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включаются</a:t>
            </a:r>
            <a:r>
              <a:rPr lang="de-DE" dirty="0">
                <a:ea typeface="Calibri"/>
                <a:cs typeface="Calibri"/>
              </a:rPr>
              <a:t> в </a:t>
            </a:r>
            <a:r>
              <a:rPr lang="de-DE" dirty="0" err="1">
                <a:ea typeface="Calibri"/>
                <a:cs typeface="Calibri"/>
              </a:rPr>
              <a:t>хендбуки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для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обеспечения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соблюдения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законодательства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организации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работы</a:t>
            </a:r>
            <a:r>
              <a:rPr lang="de-DE" dirty="0">
                <a:ea typeface="Calibri"/>
                <a:cs typeface="Calibri"/>
              </a:rPr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 err="1">
                <a:ea typeface="Calibri"/>
                <a:cs typeface="Calibri"/>
              </a:rPr>
              <a:t>Какие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вызовы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трудности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вы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сталкиваетесь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при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создании</a:t>
            </a:r>
            <a:r>
              <a:rPr lang="de-DE" dirty="0">
                <a:ea typeface="Calibri"/>
                <a:cs typeface="Calibri"/>
              </a:rPr>
              <a:t> и </a:t>
            </a:r>
            <a:r>
              <a:rPr lang="de-DE" dirty="0" err="1">
                <a:ea typeface="Calibri"/>
                <a:cs typeface="Calibri"/>
              </a:rPr>
              <a:t>управлении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хендбуками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для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вашей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государственной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организации</a:t>
            </a:r>
            <a:r>
              <a:rPr lang="de-DE" dirty="0">
                <a:ea typeface="Calibri"/>
                <a:cs typeface="Calibri"/>
              </a:rPr>
              <a:t>?</a:t>
            </a:r>
            <a:endParaRPr lang="de-DE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61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b="1" dirty="0">
                <a:ea typeface="Calibri"/>
                <a:cs typeface="Calibri"/>
              </a:rPr>
              <a:t>Бизнес требования</a:t>
            </a:r>
          </a:p>
        </p:txBody>
      </p:sp>
      <p:pic>
        <p:nvPicPr>
          <p:cNvPr id="8194" name="Picture 2" descr="D:\OneDrive\Рабочий стол\icons8-аналитика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941168"/>
            <a:ext cx="1159711" cy="11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OneDrive\Рабочий стол\icons8-аналитика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7" y="473810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OneDrive\Рабочий стол\icons8-опрос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4" y="404664"/>
            <a:ext cx="1794222" cy="17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OneDrive\Рабочий стол\icons8-аналитика-48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12" y="3853232"/>
            <a:ext cx="1293465" cy="12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OneDrive\Рабочий стол\icons8-аналитика-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1097433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285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Для сегмента 1: Корпоративные менеджеры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ru-RU" sz="2800" b="1" dirty="0" err="1">
                <a:ea typeface="Calibri"/>
                <a:cs typeface="Calibri"/>
              </a:rPr>
              <a:t>Настраиваемость</a:t>
            </a:r>
            <a:r>
              <a:rPr lang="ru-RU" sz="2800" b="1" dirty="0">
                <a:ea typeface="Calibri"/>
                <a:cs typeface="Calibri"/>
              </a:rPr>
              <a:t> и гибкость: </a:t>
            </a:r>
            <a:r>
              <a:rPr lang="ru-RU" sz="2800" dirty="0">
                <a:ea typeface="Calibri"/>
                <a:cs typeface="Calibri"/>
              </a:rPr>
              <a:t>Возможность настраивать </a:t>
            </a:r>
            <a:r>
              <a:rPr lang="ru-RU" sz="2800" dirty="0" err="1">
                <a:ea typeface="Calibri"/>
                <a:cs typeface="Calibri"/>
              </a:rPr>
              <a:t>хендбуки</a:t>
            </a:r>
            <a:r>
              <a:rPr lang="ru-RU" sz="2800" dirty="0">
                <a:ea typeface="Calibri"/>
                <a:cs typeface="Calibri"/>
              </a:rPr>
              <a:t> в соответствии с уникальными корпоративными стандартами и политиками каждой компании.</a:t>
            </a:r>
          </a:p>
          <a:p>
            <a:pPr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Легкий доступ и обновление: </a:t>
            </a:r>
            <a:r>
              <a:rPr lang="ru-RU" sz="2800" dirty="0">
                <a:ea typeface="Calibri"/>
                <a:cs typeface="Calibri"/>
              </a:rPr>
              <a:t>Удобные инструменты для быстрого доступа к актуальным </a:t>
            </a:r>
            <a:r>
              <a:rPr lang="ru-RU" sz="2800" dirty="0" err="1">
                <a:ea typeface="Calibri"/>
                <a:cs typeface="Calibri"/>
              </a:rPr>
              <a:t>хендбукам</a:t>
            </a:r>
            <a:r>
              <a:rPr lang="ru-RU" sz="2800" dirty="0">
                <a:ea typeface="Calibri"/>
                <a:cs typeface="Calibri"/>
              </a:rPr>
              <a:t> и их обновления.</a:t>
            </a:r>
          </a:p>
          <a:p>
            <a:pPr>
              <a:spcBef>
                <a:spcPts val="20"/>
              </a:spcBef>
              <a:buNone/>
            </a:pPr>
            <a:r>
              <a:rPr lang="ru-RU" sz="2800" b="1" dirty="0">
                <a:ea typeface="Calibri"/>
                <a:cs typeface="Calibri"/>
              </a:rPr>
              <a:t>Отчетность:</a:t>
            </a:r>
            <a:r>
              <a:rPr lang="ru-RU" sz="2800" dirty="0">
                <a:ea typeface="Calibri"/>
                <a:cs typeface="Calibri"/>
              </a:rPr>
              <a:t> Возможность отслеживать, кто и когда просматривал и обновлял </a:t>
            </a:r>
            <a:r>
              <a:rPr lang="ru-RU" sz="2800" dirty="0" err="1">
                <a:ea typeface="Calibri"/>
                <a:cs typeface="Calibri"/>
              </a:rPr>
              <a:t>хендбуки</a:t>
            </a:r>
            <a:r>
              <a:rPr lang="ru-RU" sz="2800" dirty="0">
                <a:ea typeface="Calibri"/>
                <a:cs typeface="Calibri"/>
              </a:rPr>
              <a:t>.</a:t>
            </a:r>
            <a:endParaRPr lang="ru-RU" sz="2800" dirty="0"/>
          </a:p>
          <a:p>
            <a:pPr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04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9361"/>
            <a:ext cx="8229600" cy="1143000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Для сегмента 2: HR-менеджеры</a:t>
            </a:r>
            <a:endParaRPr lang="ru-RU"/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ru-RU" sz="2800" b="1">
                <a:ea typeface="+mn-lt"/>
                <a:cs typeface="+mn-lt"/>
              </a:rPr>
              <a:t>Структурированность и обучение:</a:t>
            </a:r>
            <a:r>
              <a:rPr lang="ru-RU" sz="2800">
                <a:ea typeface="+mn-lt"/>
                <a:cs typeface="+mn-lt"/>
              </a:rPr>
              <a:t> Создание структурированных </a:t>
            </a:r>
            <a:r>
              <a:rPr lang="ru-RU" sz="2800" err="1">
                <a:ea typeface="+mn-lt"/>
                <a:cs typeface="+mn-lt"/>
              </a:rPr>
              <a:t>хендбуков</a:t>
            </a:r>
            <a:r>
              <a:rPr lang="ru-RU" sz="2800">
                <a:ea typeface="+mn-lt"/>
                <a:cs typeface="+mn-lt"/>
              </a:rPr>
              <a:t>, способствующих быстрой адаптации новых сотрудников и обучению персонала важным процедурам.</a:t>
            </a:r>
            <a:endParaRPr lang="ru-RU"/>
          </a:p>
          <a:p>
            <a:pPr>
              <a:spcBef>
                <a:spcPts val="20"/>
              </a:spcBef>
              <a:buNone/>
            </a:pPr>
            <a:r>
              <a:rPr lang="ru-RU" sz="2800" b="1">
                <a:ea typeface="+mn-lt"/>
                <a:cs typeface="+mn-lt"/>
              </a:rPr>
              <a:t>Управление персоналом:</a:t>
            </a:r>
            <a:r>
              <a:rPr lang="ru-RU" sz="2800">
                <a:ea typeface="+mn-lt"/>
                <a:cs typeface="+mn-lt"/>
              </a:rPr>
              <a:t> Инструменты для отслеживания уровня знаний и обучения сотрудников на основе информации из </a:t>
            </a:r>
            <a:r>
              <a:rPr lang="ru-RU" sz="2800" err="1">
                <a:ea typeface="+mn-lt"/>
                <a:cs typeface="+mn-lt"/>
              </a:rPr>
              <a:t>хендбуков</a:t>
            </a:r>
            <a:r>
              <a:rPr lang="ru-RU" sz="2800">
                <a:ea typeface="+mn-lt"/>
                <a:cs typeface="+mn-lt"/>
              </a:rPr>
              <a:t>.</a:t>
            </a:r>
            <a:endParaRPr lang="ru-RU"/>
          </a:p>
          <a:p>
            <a:pPr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051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346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Для сегмента 3: Образовательные учреждения</a:t>
            </a:r>
            <a:endParaRPr lang="ru-RU" dirty="0"/>
          </a:p>
          <a:p>
            <a:pPr lvl="0"/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Соблюдение стандартов образования:</a:t>
            </a:r>
            <a:r>
              <a:rPr lang="ru-RU" sz="2800" dirty="0">
                <a:ea typeface="+mn-lt"/>
                <a:cs typeface="+mn-lt"/>
              </a:rPr>
              <a:t> Обеспечение соблюдения образовательных стандартов и доступности информации для преподавателей и студентов.</a:t>
            </a:r>
            <a:endParaRPr lang="ru-RU" dirty="0"/>
          </a:p>
          <a:p>
            <a:pPr>
              <a:spcBef>
                <a:spcPts val="20"/>
              </a:spcBef>
              <a:buNone/>
            </a:pPr>
            <a:r>
              <a:rPr lang="ru-RU" sz="2800" b="1" dirty="0">
                <a:ea typeface="+mn-lt"/>
                <a:cs typeface="+mn-lt"/>
              </a:rPr>
              <a:t>Отслеживание прогресса:</a:t>
            </a:r>
            <a:r>
              <a:rPr lang="ru-RU" sz="2800" dirty="0">
                <a:ea typeface="+mn-lt"/>
                <a:cs typeface="+mn-lt"/>
              </a:rPr>
              <a:t> Возможность студентов отслеживать свой собственный прогресс и результаты обучения.</a:t>
            </a:r>
            <a:endParaRPr lang="ru-RU" dirty="0"/>
          </a:p>
          <a:p>
            <a:pPr>
              <a:spcBef>
                <a:spcPts val="20"/>
              </a:spcBef>
              <a:buNone/>
            </a:pP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3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8285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>
                <a:ea typeface="+mj-lt"/>
                <a:cs typeface="+mj-lt"/>
              </a:rPr>
              <a:t>Для сегмента 4: Собственники малого бизнеса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ru-RU" b="1" dirty="0">
                <a:ea typeface="+mn-lt"/>
                <a:cs typeface="+mn-lt"/>
              </a:rPr>
              <a:t>Доступность и удобство: </a:t>
            </a:r>
            <a:r>
              <a:rPr lang="ru-RU" dirty="0">
                <a:ea typeface="+mn-lt"/>
                <a:cs typeface="+mn-lt"/>
              </a:rPr>
              <a:t>Легкий доступ к инструментам для создания и управления </a:t>
            </a:r>
            <a:r>
              <a:rPr lang="ru-RU" dirty="0" err="1">
                <a:ea typeface="+mn-lt"/>
                <a:cs typeface="+mn-lt"/>
              </a:rPr>
              <a:t>хендбуками</a:t>
            </a:r>
            <a:r>
              <a:rPr lang="ru-RU" dirty="0">
                <a:ea typeface="+mn-lt"/>
                <a:cs typeface="+mn-lt"/>
              </a:rPr>
              <a:t>, которые не требуют больших ресурсов и технической экспертизы.</a:t>
            </a:r>
            <a:endParaRPr lang="ru-RU" dirty="0"/>
          </a:p>
          <a:p>
            <a:pPr>
              <a:spcBef>
                <a:spcPts val="20"/>
              </a:spcBef>
              <a:buNone/>
            </a:pPr>
            <a:endParaRPr lang="ru-RU"/>
          </a:p>
          <a:p>
            <a:pPr>
              <a:spcBef>
                <a:spcPts val="20"/>
              </a:spcBef>
              <a:buNone/>
            </a:pPr>
            <a:r>
              <a:rPr lang="ru-RU" b="1" dirty="0">
                <a:ea typeface="+mn-lt"/>
                <a:cs typeface="+mn-lt"/>
              </a:rPr>
              <a:t>Эффективность и мотивация:</a:t>
            </a:r>
            <a:r>
              <a:rPr lang="ru-RU" dirty="0">
                <a:ea typeface="+mn-lt"/>
                <a:cs typeface="+mn-lt"/>
              </a:rPr>
              <a:t> Возможность мотивировать сотрудников соблюдать стандарты и процедуры с помощью </a:t>
            </a:r>
            <a:r>
              <a:rPr lang="ru-RU" dirty="0" err="1">
                <a:ea typeface="+mn-lt"/>
                <a:cs typeface="+mn-lt"/>
              </a:rPr>
              <a:t>хендбуков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9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4906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>
                <a:ea typeface="+mj-lt"/>
                <a:cs typeface="+mj-lt"/>
              </a:rPr>
              <a:t>Для сегмента 5: Государственные организации</a:t>
            </a:r>
            <a:endParaRPr lang="ru-RU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ru-RU" b="1" dirty="0">
                <a:ea typeface="+mn-lt"/>
                <a:cs typeface="+mn-lt"/>
              </a:rPr>
              <a:t>Соблюдение законодательства:</a:t>
            </a:r>
            <a:r>
              <a:rPr lang="ru-RU" dirty="0">
                <a:ea typeface="+mn-lt"/>
                <a:cs typeface="+mn-lt"/>
              </a:rPr>
              <a:t> Создание </a:t>
            </a:r>
            <a:r>
              <a:rPr lang="ru-RU" dirty="0" err="1">
                <a:ea typeface="+mn-lt"/>
                <a:cs typeface="+mn-lt"/>
              </a:rPr>
              <a:t>хендбуков</a:t>
            </a:r>
            <a:r>
              <a:rPr lang="ru-RU" dirty="0">
                <a:ea typeface="+mn-lt"/>
                <a:cs typeface="+mn-lt"/>
              </a:rPr>
              <a:t>, которые помогают государственным организациям соблюдать законы и нормативы.</a:t>
            </a:r>
            <a:endParaRPr lang="ru-RU"/>
          </a:p>
          <a:p>
            <a:pPr>
              <a:spcBef>
                <a:spcPts val="20"/>
              </a:spcBef>
              <a:buNone/>
            </a:pPr>
            <a:r>
              <a:rPr lang="ru-RU" b="1" dirty="0">
                <a:ea typeface="+mn-lt"/>
                <a:cs typeface="+mn-lt"/>
              </a:rPr>
              <a:t>Управление данными:</a:t>
            </a:r>
            <a:r>
              <a:rPr lang="ru-RU" dirty="0">
                <a:ea typeface="+mn-lt"/>
                <a:cs typeface="+mn-lt"/>
              </a:rPr>
              <a:t> Защита и управление конфиденциальными данными в </a:t>
            </a:r>
            <a:r>
              <a:rPr lang="ru-RU" dirty="0" err="1">
                <a:ea typeface="+mn-lt"/>
                <a:cs typeface="+mn-lt"/>
              </a:rPr>
              <a:t>хендбуках</a:t>
            </a:r>
            <a:r>
              <a:rPr lang="ru-RU" dirty="0">
                <a:ea typeface="+mn-lt"/>
                <a:cs typeface="+mn-lt"/>
              </a:rPr>
              <a:t>, соблюдение стандартов безопасности.</a:t>
            </a:r>
            <a:endParaRPr lang="ru-RU"/>
          </a:p>
          <a:p>
            <a:pPr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06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Этот сегмент включает в себя менеджеров и высших руководителей в корпоративных компаниях. Они отвечают за разработку и реализацию стратегий компании, включая вопросы корпоративных стандартов и политик. Для них важно иметь доступ к актуальным </a:t>
            </a:r>
            <a:r>
              <a:rPr lang="ru-RU" dirty="0" err="1">
                <a:ea typeface="+mn-lt"/>
                <a:cs typeface="+mn-lt"/>
              </a:rPr>
              <a:t>хендбукам</a:t>
            </a:r>
            <a:r>
              <a:rPr lang="ru-RU" dirty="0">
                <a:ea typeface="+mn-lt"/>
                <a:cs typeface="+mn-lt"/>
              </a:rPr>
              <a:t> для обеспечения соблюдения стандартов и норм внутри компании.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Calibri"/>
                <a:cs typeface="Calibri"/>
              </a:rPr>
              <a:t>Сегмент 1: Корпоративные менеджеры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899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39" y="211529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Модель требований </a:t>
            </a:r>
            <a:r>
              <a:rPr lang="ru-RU" dirty="0" err="1">
                <a:ea typeface="Calibri"/>
                <a:cs typeface="Calibri"/>
              </a:rPr>
              <a:t>Use</a:t>
            </a:r>
            <a:r>
              <a:rPr lang="ru-RU" dirty="0">
                <a:ea typeface="Calibri"/>
                <a:cs typeface="Calibri"/>
              </a:rPr>
              <a:t>-Case</a:t>
            </a:r>
            <a:endParaRPr lang="ru-RU" dirty="0" err="1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12290" name="Picture 2" descr="D:\OneDrive\Рабочий стол\icons8-сортировка-по-дате-изменения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80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0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DA7045A-927F-3489-9D79-E11D06C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80" y="5130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>
                <a:ea typeface="Calibri"/>
                <a:cs typeface="Calibri"/>
              </a:rPr>
              <a:t>Вариант использования: Создание и редактирование </a:t>
            </a:r>
            <a:r>
              <a:rPr lang="ru-RU" err="1">
                <a:ea typeface="Calibri"/>
                <a:cs typeface="Calibri"/>
              </a:rPr>
              <a:t>хендбуков</a:t>
            </a:r>
            <a:endParaRPr lang="ru-RU" err="1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8" name="Рисунок 7" descr="Изображение выглядит как текст, снимок экрана, круг, луна&#10;&#10;Автоматически созданное описание">
            <a:extLst>
              <a:ext uri="{FF2B5EF4-FFF2-40B4-BE49-F238E27FC236}">
                <a16:creationId xmlns:a16="http://schemas.microsoft.com/office/drawing/2014/main" id="{43735F93-76AB-84F0-CAC9-FCF44D63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541202"/>
            <a:ext cx="7998957" cy="4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DA7045A-927F-3489-9D79-E11D06C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80" y="6967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"/>
                <a:cs typeface="Calibri"/>
              </a:rPr>
              <a:t>Вариант использования: Доступ и просмотр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2" name="Рисунок 1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BC28B4F-0D0D-8EFB-389A-1588113A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6" y="2210579"/>
            <a:ext cx="8519431" cy="34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DA7045A-927F-3489-9D79-E11D06C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5" y="849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>
                <a:ea typeface="Calibri"/>
                <a:cs typeface="Calibri"/>
              </a:rPr>
              <a:t>Вариант использования: Обновление информации в </a:t>
            </a:r>
            <a:r>
              <a:rPr lang="ru-RU" err="1">
                <a:ea typeface="Calibri"/>
                <a:cs typeface="Calibri"/>
              </a:rPr>
              <a:t>хендбуках</a:t>
            </a:r>
            <a:endParaRPr lang="ru-RU" err="1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3" name="Рисунок 2" descr="Изображение выглядит как текст, снимок экрана, круг, луна&#10;&#10;Автоматически созданное описание">
            <a:extLst>
              <a:ext uri="{FF2B5EF4-FFF2-40B4-BE49-F238E27FC236}">
                <a16:creationId xmlns:a16="http://schemas.microsoft.com/office/drawing/2014/main" id="{830335F6-ECEE-D6FC-5F27-2EB51F7A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9" y="2297700"/>
            <a:ext cx="8631690" cy="38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3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DA7045A-927F-3489-9D79-E11D06C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5" y="849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>
                <a:ea typeface="Calibri"/>
                <a:cs typeface="Calibri"/>
              </a:rPr>
              <a:t>Вариант использования: Отслеживание прогресса и результатов обучения</a:t>
            </a:r>
            <a:endParaRPr lang="ru-RU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2" name="Рисунок 1" descr="Изображение выглядит как текст, круг, снимок экрана, луна&#10;&#10;Автоматически созданное описание">
            <a:extLst>
              <a:ext uri="{FF2B5EF4-FFF2-40B4-BE49-F238E27FC236}">
                <a16:creationId xmlns:a16="http://schemas.microsoft.com/office/drawing/2014/main" id="{B4C37C8F-54C8-9370-131C-E853643E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0" y="2822148"/>
            <a:ext cx="8682716" cy="33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0" name="Rectangle 1536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endParaRPr lang="en-US" sz="4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90000"/>
              </a:lnSpc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 стартапа: "HandbookHub"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3" descr="D:\OneDrive\Рабочий стол\levels-process-of-making-an-innovative-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5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D:\OneDrive\Рабочий стол\business-3d-businessman-generated-a-new-great-id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879577"/>
            <a:ext cx="4371196" cy="29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b="1" dirty="0">
                <a:ea typeface="Calibri"/>
                <a:cs typeface="Calibri"/>
              </a:rPr>
              <a:t>"</a:t>
            </a:r>
            <a:r>
              <a:rPr lang="ru-RU" b="1" dirty="0" err="1">
                <a:ea typeface="Calibri"/>
                <a:cs typeface="Calibri"/>
              </a:rPr>
              <a:t>HandbookHub</a:t>
            </a:r>
            <a:r>
              <a:rPr lang="ru-RU" b="1" dirty="0">
                <a:ea typeface="Calibri"/>
                <a:cs typeface="Calibri"/>
              </a:rPr>
              <a:t>" -</a:t>
            </a:r>
            <a:r>
              <a:rPr lang="ru-RU" dirty="0">
                <a:ea typeface="Calibri"/>
                <a:cs typeface="Calibri"/>
              </a:rPr>
              <a:t> это инновационная платформа, предназначенная для создания, управления и обеспечения доступности корпоративных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  <a:r>
              <a:rPr lang="ru-RU" dirty="0">
                <a:ea typeface="Calibri"/>
                <a:cs typeface="Calibri"/>
              </a:rPr>
              <a:t> для различных сегментов, таких как корпоративные компании, образовательные учреждения, малый бизнес и государственные организации. Платформа "</a:t>
            </a:r>
            <a:r>
              <a:rPr lang="ru-RU" dirty="0" err="1">
                <a:ea typeface="Calibri"/>
                <a:cs typeface="Calibri"/>
              </a:rPr>
              <a:t>HandbookHub</a:t>
            </a:r>
            <a:r>
              <a:rPr lang="ru-RU" dirty="0">
                <a:ea typeface="Calibri"/>
                <a:cs typeface="Calibri"/>
              </a:rPr>
              <a:t>" предоставляет удобные инструменты для создания и редактирования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  <a:r>
              <a:rPr lang="ru-RU" dirty="0">
                <a:ea typeface="Calibri"/>
                <a:cs typeface="Calibri"/>
              </a:rPr>
              <a:t>, а также функции для управления доступом и отслеживания прогресса обучения.</a:t>
            </a:r>
            <a:endParaRPr lang="ru-RU" dirty="0"/>
          </a:p>
          <a:p>
            <a:pPr marL="0" indent="0">
              <a:buNone/>
            </a:pPr>
            <a:endParaRPr lang="ru-RU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408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768" y="944407"/>
            <a:ext cx="822960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b="1" dirty="0">
                <a:ea typeface="Calibri"/>
                <a:cs typeface="Calibri"/>
              </a:rPr>
              <a:t>Удобство использования:</a:t>
            </a:r>
            <a:r>
              <a:rPr lang="ru-RU" dirty="0">
                <a:ea typeface="Calibri"/>
                <a:cs typeface="Calibri"/>
              </a:rPr>
              <a:t> "</a:t>
            </a:r>
            <a:r>
              <a:rPr lang="ru-RU" dirty="0" err="1">
                <a:ea typeface="Calibri"/>
                <a:cs typeface="Calibri"/>
              </a:rPr>
              <a:t>HandbookHub</a:t>
            </a:r>
            <a:r>
              <a:rPr lang="ru-RU" dirty="0">
                <a:ea typeface="Calibri"/>
                <a:cs typeface="Calibri"/>
              </a:rPr>
              <a:t>" предоставляет интуитивно понятный интерфейс для создания и редактирования </a:t>
            </a:r>
            <a:r>
              <a:rPr lang="ru-RU" dirty="0" err="1">
                <a:ea typeface="Calibri"/>
                <a:cs typeface="Calibri"/>
              </a:rPr>
              <a:t>хендбуков</a:t>
            </a:r>
            <a:r>
              <a:rPr lang="ru-RU" dirty="0">
                <a:ea typeface="Calibri"/>
                <a:cs typeface="Calibri"/>
              </a:rPr>
              <a:t>, что делает процесс максимально простым и доступным для администраторов.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r>
              <a:rPr lang="ru-RU" b="1" dirty="0">
                <a:ea typeface="Calibri"/>
                <a:cs typeface="Calibri"/>
              </a:rPr>
              <a:t>Настройка для разных сегментов: </a:t>
            </a:r>
            <a:r>
              <a:rPr lang="ru-RU" dirty="0">
                <a:ea typeface="Calibri"/>
                <a:cs typeface="Calibri"/>
              </a:rPr>
              <a:t>Платформа позволяет адаптировать </a:t>
            </a:r>
            <a:r>
              <a:rPr lang="ru-RU" err="1">
                <a:ea typeface="Calibri"/>
                <a:cs typeface="Calibri"/>
              </a:rPr>
              <a:t>хендбуки</a:t>
            </a:r>
            <a:r>
              <a:rPr lang="ru-RU" dirty="0">
                <a:ea typeface="Calibri"/>
                <a:cs typeface="Calibri"/>
              </a:rPr>
              <a:t> под конкретные потребности разных сегментов, обеспечивая гибкость и релевантность информации.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r>
              <a:rPr lang="ru-RU" b="1" dirty="0">
                <a:ea typeface="Calibri"/>
                <a:cs typeface="Calibri"/>
              </a:rPr>
              <a:t>Управление доступом:</a:t>
            </a:r>
            <a:r>
              <a:rPr lang="ru-RU" dirty="0">
                <a:ea typeface="Calibri"/>
                <a:cs typeface="Calibri"/>
              </a:rPr>
              <a:t> "</a:t>
            </a:r>
            <a:r>
              <a:rPr lang="ru-RU" err="1">
                <a:ea typeface="Calibri"/>
                <a:cs typeface="Calibri"/>
              </a:rPr>
              <a:t>HandbookHub</a:t>
            </a:r>
            <a:r>
              <a:rPr lang="ru-RU" dirty="0">
                <a:ea typeface="Calibri"/>
                <a:cs typeface="Calibri"/>
              </a:rPr>
              <a:t>" предоставляет возможность настройки прав доступа, обеспечивая безопасность и конфиденциальность информации в </a:t>
            </a:r>
            <a:r>
              <a:rPr lang="ru-RU" err="1">
                <a:ea typeface="Calibri"/>
                <a:cs typeface="Calibri"/>
              </a:rPr>
              <a:t>хендбуках</a:t>
            </a:r>
            <a:r>
              <a:rPr lang="ru-RU" dirty="0">
                <a:ea typeface="Calibri"/>
                <a:cs typeface="Calibri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183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b="1">
                <a:ea typeface="Calibri"/>
                <a:cs typeface="Calibri"/>
              </a:rPr>
              <a:t>Отслеживание прогресса и обучения:</a:t>
            </a:r>
            <a:r>
              <a:rPr lang="ru-RU">
                <a:ea typeface="Calibri"/>
                <a:cs typeface="Calibri"/>
              </a:rPr>
              <a:t> Система позволяет пользователям отслеживать свой собственный прогресс и результаты обучения, что способствует более эффективному обучению и развитию.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r>
              <a:rPr lang="ru-RU" b="1">
                <a:ea typeface="Calibri"/>
                <a:cs typeface="Calibri"/>
              </a:rPr>
              <a:t>Интеграция и масштабируемость:</a:t>
            </a:r>
            <a:r>
              <a:rPr lang="ru-RU">
                <a:ea typeface="Calibri"/>
                <a:cs typeface="Calibri"/>
              </a:rPr>
              <a:t> "</a:t>
            </a:r>
            <a:r>
              <a:rPr lang="ru-RU" err="1">
                <a:ea typeface="Calibri"/>
                <a:cs typeface="Calibri"/>
              </a:rPr>
              <a:t>HandbookHub</a:t>
            </a:r>
            <a:r>
              <a:rPr lang="ru-RU">
                <a:ea typeface="Calibri"/>
                <a:cs typeface="Calibri"/>
              </a:rPr>
              <a:t>" может интегрироваться с другими системами управления обучением и ресурсами компании, а также масштабироваться для обслуживания большого количества пользователей.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r>
              <a:rPr lang="ru-RU" b="1">
                <a:ea typeface="Calibri"/>
                <a:cs typeface="Calibri"/>
              </a:rPr>
              <a:t>Экономия времени и ресурсов:</a:t>
            </a:r>
            <a:r>
              <a:rPr lang="ru-RU">
                <a:ea typeface="Calibri"/>
                <a:cs typeface="Calibri"/>
              </a:rPr>
              <a:t> Автоматизированный процесс создания и обновления </a:t>
            </a:r>
            <a:r>
              <a:rPr lang="ru-RU" err="1">
                <a:ea typeface="Calibri"/>
                <a:cs typeface="Calibri"/>
              </a:rPr>
              <a:t>хендбуков</a:t>
            </a:r>
            <a:r>
              <a:rPr lang="ru-RU">
                <a:ea typeface="Calibri"/>
                <a:cs typeface="Calibri"/>
              </a:rPr>
              <a:t> помогает организациям сэкономить время и ресурсы на этом процессе.</a:t>
            </a:r>
            <a:endParaRPr lang="ru-RU"/>
          </a:p>
          <a:p>
            <a:pPr marL="0" indent="0">
              <a:buNone/>
            </a:pPr>
            <a:endParaRPr lang="ru-RU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95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86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b="1">
                <a:ea typeface="Calibri"/>
                <a:cs typeface="Calibri"/>
              </a:rPr>
              <a:t>Соблюдение стандартов:</a:t>
            </a:r>
            <a:r>
              <a:rPr lang="ru-RU">
                <a:ea typeface="Calibri"/>
                <a:cs typeface="Calibri"/>
              </a:rPr>
              <a:t> "</a:t>
            </a:r>
            <a:r>
              <a:rPr lang="ru-RU" err="1">
                <a:ea typeface="Calibri"/>
                <a:cs typeface="Calibri"/>
              </a:rPr>
              <a:t>HandbookHub</a:t>
            </a:r>
            <a:r>
              <a:rPr lang="ru-RU">
                <a:ea typeface="Calibri"/>
                <a:cs typeface="Calibri"/>
              </a:rPr>
              <a:t>" помогает компаниям и организациям соблюдать стандарты и политики внутри организации, что важно для различных сегментов.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r>
              <a:rPr lang="ru-RU" b="1">
                <a:ea typeface="Calibri"/>
                <a:cs typeface="Calibri"/>
              </a:rPr>
              <a:t>Аналитика и отчетность:</a:t>
            </a:r>
            <a:r>
              <a:rPr lang="ru-RU">
                <a:ea typeface="Calibri"/>
                <a:cs typeface="Calibri"/>
              </a:rPr>
              <a:t> Платформа предоставляет возможность анализа данных и создания отчетов о прогрессе обучения и использовании </a:t>
            </a:r>
            <a:r>
              <a:rPr lang="ru-RU" err="1">
                <a:ea typeface="Calibri"/>
                <a:cs typeface="Calibri"/>
              </a:rPr>
              <a:t>хендбуков</a:t>
            </a:r>
            <a:r>
              <a:rPr lang="ru-RU">
                <a:ea typeface="Calibri"/>
                <a:cs typeface="Calibri"/>
              </a:rPr>
              <a:t>.</a:t>
            </a:r>
            <a:endParaRPr lang="ru-RU"/>
          </a:p>
          <a:p>
            <a:pPr marL="0" indent="0">
              <a:buNone/>
            </a:pPr>
            <a:endParaRPr lang="ru-RU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45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HR-менеджеры управляют персоналом в организации. Они ответственны за найм, обучение, развитие и удержание сотрудников. Для этого сегмента важно иметь хорошо структурированные </a:t>
            </a:r>
            <a:r>
              <a:rPr lang="ru-RU" dirty="0" err="1">
                <a:ea typeface="+mn-lt"/>
                <a:cs typeface="+mn-lt"/>
              </a:rPr>
              <a:t>хендбуки</a:t>
            </a:r>
            <a:r>
              <a:rPr lang="ru-RU" dirty="0">
                <a:ea typeface="+mn-lt"/>
                <a:cs typeface="+mn-lt"/>
              </a:rPr>
              <a:t>, которые помогут сотрудникам быстро освоиться и понять корпоративные процедуры.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2: HR-менеджеры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35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b="1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96127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Calibri"/>
                <a:cs typeface="Calibri"/>
              </a:rPr>
              <a:t>Сегмент включает в себя учебные заведения, вузы и образовательные центры. Они используют </a:t>
            </a:r>
            <a:r>
              <a:rPr lang="ru-RU" dirty="0" err="1">
                <a:ea typeface="Calibri"/>
                <a:cs typeface="Calibri"/>
              </a:rPr>
              <a:t>хендбуки</a:t>
            </a:r>
            <a:r>
              <a:rPr lang="ru-RU" dirty="0">
                <a:ea typeface="Calibri"/>
                <a:cs typeface="Calibri"/>
              </a:rPr>
              <a:t> для обеспечения соблюдения образовательных стандартов, организации учебного процесса и обеспечения доступности информации для преподавателей и студентов.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3: Образовательные учреждения</a:t>
            </a:r>
            <a:endParaRPr lang="ru-RU" dirty="0"/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 dirty="0">
                <a:ea typeface="+mn-lt"/>
                <a:cs typeface="+mn-lt"/>
              </a:rPr>
              <a:t>Собственники малых бизнесов управляют своими предприятиями. Они часто имеют ограниченные ресурсы, поэтому им важно иметь доступ к удобным и доступным инструментам для создания и управления </a:t>
            </a:r>
            <a:r>
              <a:rPr lang="ru-RU" dirty="0" err="1">
                <a:ea typeface="+mn-lt"/>
                <a:cs typeface="+mn-lt"/>
              </a:rPr>
              <a:t>хендбуками</a:t>
            </a:r>
            <a:r>
              <a:rPr lang="ru-RU" dirty="0">
                <a:ea typeface="+mn-lt"/>
                <a:cs typeface="+mn-lt"/>
              </a:rPr>
              <a:t>. Это помогает им соблюдать стандарты и политики внутри компании.</a:t>
            </a:r>
            <a:endParaRPr lang="ru-RU" dirty="0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ea typeface="+mj-lt"/>
                <a:cs typeface="+mj-lt"/>
              </a:rPr>
              <a:t>Сегмент 4: Собственники малого бизнеса</a:t>
            </a:r>
            <a:endParaRPr lang="ru-RU" dirty="0"/>
          </a:p>
          <a:p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75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5C6B626-274D-2BEF-7694-D51E057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ru-RU">
                <a:ea typeface="+mn-lt"/>
                <a:cs typeface="+mn-lt"/>
              </a:rPr>
              <a:t>В данном сегменте находятся государственные органы и учреждения. Они используют хендбуки для обеспечения соблюдения законодательства, организации работы и обучения госслужащих, а также обеспечения доступности информации для всех уровней управления.</a:t>
            </a:r>
            <a:endParaRPr lang="ru-RU"/>
          </a:p>
          <a:p>
            <a:pPr marL="0" indent="0">
              <a:spcBef>
                <a:spcPts val="20"/>
              </a:spcBef>
              <a:buNone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E5D271-8B90-DD1A-141C-8A43E819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alibri"/>
                <a:ea typeface="+mj-lt"/>
                <a:cs typeface="Calibri"/>
              </a:rPr>
              <a:t>Сегмент 5: Государственные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0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ru-RU" b="1" dirty="0">
                <a:latin typeface="Calibri"/>
                <a:ea typeface="Calibri"/>
                <a:cs typeface="Calibri"/>
              </a:rPr>
              <a:t>Итоговые портреты представителя каждого сегмента ЦА</a:t>
            </a:r>
            <a:endParaRPr lang="ru-RU" dirty="0"/>
          </a:p>
        </p:txBody>
      </p:sp>
      <p:pic>
        <p:nvPicPr>
          <p:cNvPr id="2050" name="Picture 2" descr="D:\OneDrive\Рабочий стол\free-icon-question-24366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9804"/>
            <a:ext cx="1563093" cy="15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neDrive\Рабочий стол\free-icon-hypothesis-32408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2609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OneDrive\Рабочий стол\free-icon-question-3748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0" y="3917576"/>
            <a:ext cx="1745258" cy="17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OneDrive\Рабочий стол\free-icon-inference-76906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6"/>
            <a:ext cx="2105298" cy="21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9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82" y="1772816"/>
            <a:ext cx="8577506" cy="1143000"/>
          </a:xfrm>
        </p:spPr>
        <p:txBody>
          <a:bodyPr>
            <a:normAutofit/>
          </a:bodyPr>
          <a:lstStyle/>
          <a:p>
            <a:r>
              <a:rPr lang="de-DE" sz="6000" b="1" dirty="0">
                <a:ea typeface="Calibri"/>
                <a:cs typeface="Calibri"/>
              </a:rPr>
              <a:t>CJM</a:t>
            </a:r>
          </a:p>
        </p:txBody>
      </p:sp>
      <p:pic>
        <p:nvPicPr>
          <p:cNvPr id="4098" name="Picture 2" descr="D:\OneDrive\Рабочий стол\free-icon-planning-107821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2509"/>
            <a:ext cx="1942925" cy="19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OneDrive\Рабочий стол\free-icon-training-18319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9936"/>
            <a:ext cx="1863228" cy="18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OneDrive\Рабочий стол\free-icon-strategy-planning-115699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44" y="4333670"/>
            <a:ext cx="1942076" cy="19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0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1655</Words>
  <Application>Microsoft Office PowerPoint</Application>
  <PresentationFormat>Экран (4:3)</PresentationFormat>
  <Paragraphs>200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Сбор и анализ требований  к программному продукту</vt:lpstr>
      <vt:lpstr>Сегменты ЦА </vt:lpstr>
      <vt:lpstr>Сегмент 1: Корпоративные менеджеры</vt:lpstr>
      <vt:lpstr>Сегмент 2: HR-менеджеры</vt:lpstr>
      <vt:lpstr>Сегмент 3: Образовательные учреждения </vt:lpstr>
      <vt:lpstr>Сегмент 4: Собственники малого бизнеса </vt:lpstr>
      <vt:lpstr>Сегмент 5: Государственные организации</vt:lpstr>
      <vt:lpstr>Итоговые портреты представителя каждого сегмента ЦА</vt:lpstr>
      <vt:lpstr>CJM</vt:lpstr>
      <vt:lpstr>Презентация PowerPoint</vt:lpstr>
      <vt:lpstr>Презентация PowerPoint</vt:lpstr>
      <vt:lpstr>Основные барьеры</vt:lpstr>
      <vt:lpstr>Сегмент 1: Корпоративные менеджеры</vt:lpstr>
      <vt:lpstr>Сегмент 2: HR-менеджеры</vt:lpstr>
      <vt:lpstr>Сегмент 3: Образовательные учреждения</vt:lpstr>
      <vt:lpstr>Сегмент 4: Собственники малого бизнеса </vt:lpstr>
      <vt:lpstr>Сегмент 5: Государственные организации</vt:lpstr>
      <vt:lpstr>Вопросы для интервью</vt:lpstr>
      <vt:lpstr>Сегмент 1: Корпоративные менеджеры</vt:lpstr>
      <vt:lpstr>Сегмент 2: HR-менеджеры</vt:lpstr>
      <vt:lpstr>Сегмент 3: Образовательные учреждения </vt:lpstr>
      <vt:lpstr>Сегмент 4: Собственники малого бизнеса  </vt:lpstr>
      <vt:lpstr>Сегмент 5: Государственные организации   </vt:lpstr>
      <vt:lpstr>Бизнес требования</vt:lpstr>
      <vt:lpstr>Для сегмента 1: Корпоративные менеджеры </vt:lpstr>
      <vt:lpstr>Для сегмента 2: HR-менеджеры </vt:lpstr>
      <vt:lpstr>Для сегмента 3: Образовательные учреждения </vt:lpstr>
      <vt:lpstr>Для сегмента 4: Собственники малого бизнеса </vt:lpstr>
      <vt:lpstr>Для сегмента 5: Государственные организации </vt:lpstr>
      <vt:lpstr>Модель требований Use-Case </vt:lpstr>
      <vt:lpstr>Вариант использования: Создание и редактирование хендбуков </vt:lpstr>
      <vt:lpstr>Вариант использования: Доступ и просмотр хендбуков </vt:lpstr>
      <vt:lpstr>Вариант использования: Обновление информации в хендбуках </vt:lpstr>
      <vt:lpstr>Вариант использования: Отслеживание прогресса и результатов обучения </vt:lpstr>
      <vt:lpstr> Идея стартапа: "HandbookHub"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корпоративного обучения</dc:title>
  <dc:creator>Никита Качурин</dc:creator>
  <cp:lastModifiedBy>Никита Качурин</cp:lastModifiedBy>
  <cp:revision>253</cp:revision>
  <dcterms:created xsi:type="dcterms:W3CDTF">2023-09-21T02:43:07Z</dcterms:created>
  <dcterms:modified xsi:type="dcterms:W3CDTF">2023-10-05T07:23:50Z</dcterms:modified>
</cp:coreProperties>
</file>