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3" r:id="rId5"/>
    <p:sldId id="304" r:id="rId6"/>
    <p:sldId id="305" r:id="rId7"/>
    <p:sldId id="306" r:id="rId8"/>
    <p:sldId id="323" r:id="rId9"/>
    <p:sldId id="260" r:id="rId10"/>
    <p:sldId id="268" r:id="rId11"/>
    <p:sldId id="262" r:id="rId12"/>
    <p:sldId id="324" r:id="rId13"/>
    <p:sldId id="273" r:id="rId14"/>
    <p:sldId id="308" r:id="rId15"/>
    <p:sldId id="309" r:id="rId16"/>
    <p:sldId id="311" r:id="rId17"/>
    <p:sldId id="310" r:id="rId18"/>
    <p:sldId id="274" r:id="rId19"/>
    <p:sldId id="282" r:id="rId20"/>
    <p:sldId id="283" r:id="rId21"/>
    <p:sldId id="284" r:id="rId22"/>
    <p:sldId id="312" r:id="rId23"/>
    <p:sldId id="286" r:id="rId24"/>
    <p:sldId id="314" r:id="rId25"/>
    <p:sldId id="292" r:id="rId26"/>
    <p:sldId id="318" r:id="rId27"/>
    <p:sldId id="316" r:id="rId28"/>
    <p:sldId id="317" r:id="rId29"/>
    <p:sldId id="319" r:id="rId30"/>
    <p:sldId id="325" r:id="rId31"/>
    <p:sldId id="326" r:id="rId32"/>
    <p:sldId id="289" r:id="rId33"/>
    <p:sldId id="301" r:id="rId34"/>
    <p:sldId id="327" r:id="rId35"/>
    <p:sldId id="337" r:id="rId36"/>
    <p:sldId id="331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28" r:id="rId48"/>
    <p:sldId id="348" r:id="rId49"/>
    <p:sldId id="351" r:id="rId50"/>
    <p:sldId id="354" r:id="rId51"/>
    <p:sldId id="355" r:id="rId52"/>
    <p:sldId id="356" r:id="rId53"/>
    <p:sldId id="350" r:id="rId54"/>
    <p:sldId id="352" r:id="rId55"/>
    <p:sldId id="357" r:id="rId56"/>
    <p:sldId id="358" r:id="rId57"/>
    <p:sldId id="359" r:id="rId58"/>
    <p:sldId id="349" r:id="rId59"/>
    <p:sldId id="353" r:id="rId60"/>
    <p:sldId id="360" r:id="rId61"/>
    <p:sldId id="361" r:id="rId62"/>
    <p:sldId id="329" r:id="rId63"/>
    <p:sldId id="332" r:id="rId64"/>
    <p:sldId id="334" r:id="rId65"/>
    <p:sldId id="335" r:id="rId66"/>
    <p:sldId id="336" r:id="rId67"/>
    <p:sldId id="302" r:id="rId6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DF55A-6B34-483B-9912-936BCF289B11}" v="490" dt="2023-10-05T07:28:30.744"/>
    <p1510:client id="{8EE47C05-C007-49FF-870F-7635DBC087A2}" v="187" dt="2023-10-05T06:25:56.977"/>
    <p1510:client id="{FF5B967F-ED9F-4D25-B6C4-8101CC2978D5}" v="1518" dt="2023-10-19T05:39:37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22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99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08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6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19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65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98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1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00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6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96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87DA-F435-4A32-901E-0C7D683E8E5F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16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a typeface="+mj-lt"/>
                <a:cs typeface="+mj-lt"/>
              </a:rPr>
              <a:t>Проектирование интерфейса и разработка дизайн-макета ПО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684584" y="6165304"/>
            <a:ext cx="7592888" cy="864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/>
              <a:t>Выполнили</a:t>
            </a:r>
            <a:r>
              <a:rPr lang="en-US" sz="2000" dirty="0"/>
              <a:t>: </a:t>
            </a:r>
            <a:r>
              <a:rPr lang="ru-RU" sz="2000" dirty="0"/>
              <a:t>Раенко Т.А. Качурин Н.С. </a:t>
            </a:r>
          </a:p>
        </p:txBody>
      </p:sp>
    </p:spTree>
    <p:extLst>
      <p:ext uri="{BB962C8B-B14F-4D97-AF65-F5344CB8AC3E}">
        <p14:creationId xmlns:p14="http://schemas.microsoft.com/office/powerpoint/2010/main" val="97862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lang="ru-RU" sz="3200" dirty="0">
                <a:latin typeface="Calibri"/>
                <a:ea typeface="Calibri"/>
                <a:cs typeface="Calibri"/>
              </a:rPr>
              <a:t>Специалисты компаний, занимающиеся интеграцией новых сотрудников в компанию и/или созданием обучающих материалов</a:t>
            </a:r>
            <a:endParaRPr lang="ru-RU" sz="3200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909" y="2044430"/>
            <a:ext cx="8229600" cy="26091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ea typeface="Calibri"/>
                <a:cs typeface="Calibri"/>
              </a:rPr>
              <a:t>Средний возраст: около 35 лет</a:t>
            </a:r>
          </a:p>
          <a:p>
            <a:r>
              <a:rPr lang="ru-RU" dirty="0">
                <a:ea typeface="Calibri"/>
                <a:cs typeface="Calibri"/>
              </a:rPr>
              <a:t>Профессиональная роль: HR-специалисты с опытом работы в HR около 10 лет</a:t>
            </a:r>
            <a:endParaRPr lang="ru-RU"/>
          </a:p>
          <a:p>
            <a:r>
              <a:rPr lang="ru-RU" dirty="0">
                <a:ea typeface="Calibri"/>
                <a:cs typeface="Calibri"/>
              </a:rPr>
              <a:t>Основные потребности: Создание эффективных интеграционных материалов, улучшение процесса обучения новых сотрудников, сокращение времени, затрачиваемого на обучение.</a:t>
            </a:r>
            <a:endParaRPr lang="ru-RU" dirty="0"/>
          </a:p>
          <a:p>
            <a:pPr marL="0" indent="0"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963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Calibri"/>
                <a:ea typeface="Calibri"/>
                <a:cs typeface="Calibri"/>
              </a:rPr>
              <a:t>Тренера и инструкторы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Средний возраст: около 40 лет</a:t>
            </a:r>
            <a:endParaRPr lang="ru-RU" dirty="0">
              <a:ea typeface="+mn-lt"/>
              <a:cs typeface="+mn-lt"/>
            </a:endParaRPr>
          </a:p>
          <a:p>
            <a:pPr>
              <a:spcBef>
                <a:spcPts val="20"/>
              </a:spcBef>
            </a:pPr>
            <a:r>
              <a:rPr lang="ru-RU">
                <a:ea typeface="+mn-lt"/>
                <a:cs typeface="+mn-lt"/>
              </a:rPr>
              <a:t>Профессиональная роль: Профессиональные тренеры с опытом в тренингах около 15 лет</a:t>
            </a:r>
            <a:endParaRPr lang="ru-RU"/>
          </a:p>
          <a:p>
            <a:pPr>
              <a:spcBef>
                <a:spcPts val="20"/>
              </a:spcBef>
            </a:pPr>
            <a:r>
              <a:rPr lang="ru-RU">
                <a:ea typeface="+mn-lt"/>
                <a:cs typeface="+mn-lt"/>
              </a:rPr>
              <a:t>Основные потребности: Создание интересных и эффективных обучающих программ, увеличение числа клиентов, улучшение качества обучения.</a:t>
            </a:r>
            <a:endParaRPr lang="ru-RU"/>
          </a:p>
          <a:p>
            <a:pPr marL="0" indent="0">
              <a:spcBef>
                <a:spcPts val="20"/>
              </a:spcBef>
              <a:buNone/>
            </a:pPr>
            <a:endParaRPr lang="ru-RU" dirty="0">
              <a:ea typeface="+mn-lt"/>
              <a:cs typeface="+mn-lt"/>
            </a:endParaRPr>
          </a:p>
          <a:p>
            <a:pPr>
              <a:spcBef>
                <a:spcPts val="2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96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27718"/>
            <a:ext cx="8229600" cy="1143000"/>
          </a:xfrm>
        </p:spPr>
        <p:txBody>
          <a:bodyPr>
            <a:noAutofit/>
          </a:bodyPr>
          <a:lstStyle/>
          <a:p>
            <a:r>
              <a:rPr lang="ru-RU" sz="3200" dirty="0">
                <a:latin typeface="Calibri"/>
                <a:ea typeface="Calibri"/>
                <a:cs typeface="Calibri"/>
              </a:rPr>
              <a:t>Преподаватели, самостоятельно разрабатывающие обучающие материалы и методические указания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67593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Средний возраст: около 30 лет</a:t>
            </a:r>
            <a:endParaRPr lang="ru-RU" dirty="0">
              <a:ea typeface="Calibri"/>
              <a:cs typeface="Calibri"/>
            </a:endParaRPr>
          </a:p>
          <a:p>
            <a:r>
              <a:rPr lang="ru-RU" dirty="0">
                <a:ea typeface="+mn-lt"/>
                <a:cs typeface="+mn-lt"/>
              </a:rPr>
              <a:t>Профессиональная роль: Преподаватели в высших учебных заведениях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Основные потребности: Создание учебных материалов, сделать обучение более интересным и доступным для студентов, повышение академической успеваемости.</a:t>
            </a:r>
            <a:endParaRPr lang="ru-RU" dirty="0"/>
          </a:p>
          <a:p>
            <a:pPr marL="0" indent="0"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273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6982" y="1772816"/>
            <a:ext cx="8577506" cy="1143000"/>
          </a:xfrm>
        </p:spPr>
        <p:txBody>
          <a:bodyPr>
            <a:normAutofit/>
          </a:bodyPr>
          <a:lstStyle/>
          <a:p>
            <a:r>
              <a:rPr lang="de-DE" sz="6000" b="1" dirty="0">
                <a:ea typeface="Calibri"/>
                <a:cs typeface="Calibri"/>
              </a:rPr>
              <a:t>JOB STORY</a:t>
            </a:r>
          </a:p>
        </p:txBody>
      </p:sp>
      <p:pic>
        <p:nvPicPr>
          <p:cNvPr id="4098" name="Picture 2" descr="D:\OneDrive\Рабочий стол\free-icon-planning-107821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62509"/>
            <a:ext cx="1942925" cy="19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OneDrive\Рабочий стол\free-icon-training-183196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99936"/>
            <a:ext cx="1863228" cy="186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OneDrive\Рабочий стол\free-icon-strategy-planning-115699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744" y="4333670"/>
            <a:ext cx="1942076" cy="194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8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8334"/>
            <a:ext cx="8229600" cy="1143000"/>
          </a:xfrm>
        </p:spPr>
        <p:txBody>
          <a:bodyPr>
            <a:noAutofit/>
          </a:bodyPr>
          <a:lstStyle/>
          <a:p>
            <a:r>
              <a:rPr lang="ru-RU" sz="2800" err="1">
                <a:latin typeface="Calibri"/>
                <a:ea typeface="Calibri"/>
                <a:cs typeface="Calibri"/>
              </a:rPr>
              <a:t>Job</a:t>
            </a:r>
            <a:r>
              <a:rPr lang="ru-RU" sz="2800" dirty="0">
                <a:latin typeface="Calibri"/>
                <a:ea typeface="Calibri"/>
                <a:cs typeface="Calibri"/>
              </a:rPr>
              <a:t> Story для специалистов компаний, занимающихся интеграцией новых сотрудников и созданием обучающих материалов</a:t>
            </a:r>
            <a:endParaRPr lang="ru-RU" sz="2800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49236"/>
            <a:ext cx="8229600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dirty="0">
                <a:ea typeface="+mn-lt"/>
                <a:cs typeface="+mn-lt"/>
              </a:rPr>
              <a:t>Когда я, как HR-специалист, сталкиваюсь с задачей интеграции новых сотрудников и создания обучающих материалов, я хочу иметь инструмент, который поможет мне эффективно организовать информацию, персонализировать интеграционные планы и материалы, а также сократить время, затрачиваемое на обучение. Это позволит мне успешно интегрировать новых сотрудников и обеспечить их успешное обучение.</a:t>
            </a:r>
            <a:endParaRPr lang="ru-RU" sz="280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96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err="1">
                <a:latin typeface="Calibri"/>
                <a:ea typeface="Calibri"/>
                <a:cs typeface="Calibri"/>
              </a:rPr>
              <a:t>Job</a:t>
            </a:r>
            <a:r>
              <a:rPr lang="ru-RU" sz="3200" dirty="0">
                <a:latin typeface="Calibri"/>
                <a:ea typeface="Calibri"/>
                <a:cs typeface="Calibri"/>
              </a:rPr>
              <a:t> Story для тренеров и инструкторов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dirty="0">
                <a:ea typeface="+mn-lt"/>
                <a:cs typeface="+mn-lt"/>
              </a:rPr>
              <a:t>Когда я, как профессиональный тренер, готовлюсь к проведению тренингов, я хочу иметь инструмент, который поможет мне создавать увлекательные и эффективные обучающие материалы, управлять ими в реальном времени, и улучшать качество обучения. Это поможет мне привлекать больше клиентов и обеспечивать им высококачественное обучение.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dirty="0">
              <a:ea typeface="+mn-lt"/>
              <a:cs typeface="+mn-lt"/>
            </a:endParaRPr>
          </a:p>
          <a:p>
            <a:pPr>
              <a:spcBef>
                <a:spcPts val="20"/>
              </a:spcBef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421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70593"/>
            <a:ext cx="8229600" cy="1143000"/>
          </a:xfrm>
        </p:spPr>
        <p:txBody>
          <a:bodyPr>
            <a:noAutofit/>
          </a:bodyPr>
          <a:lstStyle/>
          <a:p>
            <a:r>
              <a:rPr lang="ru-RU" sz="3200" dirty="0" err="1">
                <a:latin typeface="Calibri"/>
                <a:ea typeface="Calibri"/>
                <a:cs typeface="Calibri"/>
              </a:rPr>
              <a:t>Job</a:t>
            </a:r>
            <a:r>
              <a:rPr lang="ru-RU" sz="3200" dirty="0">
                <a:latin typeface="Calibri"/>
                <a:ea typeface="Calibri"/>
                <a:cs typeface="Calibri"/>
              </a:rPr>
              <a:t> Story для преподавателей, самостоятельно разрабатывающих обучающие материалы и методические указания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73753"/>
            <a:ext cx="8229600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dirty="0">
                <a:ea typeface="+mn-lt"/>
                <a:cs typeface="+mn-lt"/>
              </a:rPr>
              <a:t>Когда я, как преподаватель в вузе, разрабатываю учебные материалы и методические указания, я хочу иметь инструмент, который поможет мне создавать интересные и доступные учебные материалы, собирать обратную связь от студентов и повышать их академическую успеваемость. Это поможет мне сделать процесс обучения более эффективным и удовлетворяющим как студентов, так и меня как преподавателя.</a:t>
            </a:r>
            <a:endParaRPr lang="ru-RU" sz="2800" dirty="0"/>
          </a:p>
          <a:p>
            <a:pPr marL="0" indent="0">
              <a:spcBef>
                <a:spcPts val="20"/>
              </a:spcBef>
              <a:buNone/>
            </a:pPr>
            <a:endParaRPr lang="ru-RU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80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Сегмент 4: Собственники малого бизнеса</a:t>
            </a:r>
            <a:endParaRPr lang="ru-RU" dirty="0"/>
          </a:p>
          <a:p>
            <a:endParaRPr lang="ru-RU" sz="3200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20"/>
              </a:spcBef>
            </a:pPr>
            <a:r>
              <a:rPr lang="ru-RU" dirty="0">
                <a:ea typeface="+mn-lt"/>
                <a:cs typeface="+mn-lt"/>
              </a:rPr>
              <a:t>Гипотеза 4: Проблемой для собственников малых бизнесов может быть ограниченный функционал системы </a:t>
            </a:r>
            <a:r>
              <a:rPr lang="ru-RU" dirty="0" err="1">
                <a:ea typeface="+mn-lt"/>
                <a:cs typeface="+mn-lt"/>
              </a:rPr>
              <a:t>AutoHandbooks</a:t>
            </a:r>
            <a:r>
              <a:rPr lang="ru-RU" dirty="0">
                <a:ea typeface="+mn-lt"/>
                <a:cs typeface="+mn-lt"/>
              </a:rPr>
              <a:t> или недостаточное обучение пользователей по её использованию.</a:t>
            </a:r>
          </a:p>
          <a:p>
            <a:pPr marL="0" indent="0">
              <a:spcBef>
                <a:spcPts val="20"/>
              </a:spcBef>
              <a:buNone/>
            </a:pPr>
            <a:endParaRPr lang="ru-RU" dirty="0">
              <a:ea typeface="+mn-lt"/>
              <a:cs typeface="+mn-lt"/>
            </a:endParaRPr>
          </a:p>
          <a:p>
            <a:pPr>
              <a:spcBef>
                <a:spcPts val="2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35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440" y="1988840"/>
            <a:ext cx="8577506" cy="1143000"/>
          </a:xfrm>
        </p:spPr>
        <p:txBody>
          <a:bodyPr>
            <a:normAutofit/>
          </a:bodyPr>
          <a:lstStyle/>
          <a:p>
            <a:r>
              <a:rPr lang="ru-RU" b="1" dirty="0">
                <a:ea typeface="Calibri"/>
                <a:cs typeface="Calibri"/>
              </a:rPr>
              <a:t>Ценностное предложение</a:t>
            </a:r>
            <a:endParaRPr lang="ru-RU" dirty="0"/>
          </a:p>
        </p:txBody>
      </p:sp>
      <p:pic>
        <p:nvPicPr>
          <p:cNvPr id="5122" name="Picture 2" descr="D:\OneDrive\Рабочий стол\planning_951704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72434"/>
            <a:ext cx="1883730" cy="188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OneDrive\Рабочий стол\target_521677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356410"/>
            <a:ext cx="1858562" cy="185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OneDrive\Рабочий стол\achievement_987826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872" y="4532586"/>
            <a:ext cx="1682386" cy="168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129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pPr marL="742950" indent="-742950">
              <a:buAutoNum type="arabicPeriod"/>
            </a:pPr>
            <a:r>
              <a:rPr lang="ru-RU" dirty="0">
                <a:latin typeface="Calibri"/>
                <a:ea typeface="Calibri"/>
                <a:cs typeface="Calibri"/>
              </a:rPr>
              <a:t>Эффективное создание материалов</a:t>
            </a:r>
            <a:endParaRPr lang="ru-RU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9757" y="2126074"/>
            <a:ext cx="8229600" cy="26091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Современные инструменты для организации и структурирования информации, интегрированные шаблоны и готовые модули, позволяют вам создавать индивидуальные интеграционные и обучающие материалы всего в несколько шагов. Вам больше не нужно тратить часы на ручную разработку материалов.</a:t>
            </a:r>
            <a:endParaRPr lang="ru-RU" dirty="0"/>
          </a:p>
          <a:p>
            <a:pPr marL="0" indent="0">
              <a:buNone/>
            </a:pPr>
            <a:endParaRPr lang="ru-RU" dirty="0">
              <a:ea typeface="Calibri"/>
              <a:cs typeface="Calibri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63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50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ea typeface="Calibri"/>
                <a:cs typeface="Calibri"/>
              </a:rPr>
              <a:t>Уточнение актуальной проблемной области</a:t>
            </a:r>
          </a:p>
        </p:txBody>
      </p:sp>
      <p:pic>
        <p:nvPicPr>
          <p:cNvPr id="1026" name="Picture 2" descr="D:\OneDrive\Рабочий стол\free-icon-performance-89165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292494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OneDrive\Рабочий стол\free-icon-training-183197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64" y="5209584"/>
            <a:ext cx="1278160" cy="127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OneDrive\Рабочий стол\free-icon-feedback-15233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4447736"/>
            <a:ext cx="1400928" cy="140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647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2. </a:t>
            </a:r>
            <a:r>
              <a:rPr lang="ru-RU" dirty="0">
                <a:latin typeface="Calibri"/>
                <a:ea typeface="+mj-lt"/>
                <a:cs typeface="Calibri"/>
              </a:rPr>
              <a:t>Интересное обучение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9757" y="1901556"/>
            <a:ext cx="8229600" cy="26091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dirty="0" err="1">
                <a:ea typeface="Calibri"/>
                <a:cs typeface="Calibri"/>
              </a:rPr>
              <a:t>Наш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продукт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предоставляет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широкий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спектр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мультимедийных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возможностей</a:t>
            </a:r>
            <a:r>
              <a:rPr lang="de-DE" dirty="0">
                <a:ea typeface="Calibri"/>
                <a:cs typeface="Calibri"/>
              </a:rPr>
              <a:t> - </a:t>
            </a:r>
            <a:r>
              <a:rPr lang="de-DE" dirty="0" err="1">
                <a:ea typeface="Calibri"/>
                <a:cs typeface="Calibri"/>
              </a:rPr>
              <a:t>от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интерактивных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задач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до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видеолекций</a:t>
            </a:r>
            <a:r>
              <a:rPr lang="de-DE" dirty="0">
                <a:ea typeface="Calibri"/>
                <a:cs typeface="Calibri"/>
              </a:rPr>
              <a:t> и </a:t>
            </a:r>
            <a:r>
              <a:rPr lang="de-DE" dirty="0" err="1">
                <a:ea typeface="Calibri"/>
                <a:cs typeface="Calibri"/>
              </a:rPr>
              <a:t>виртуальных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практикумов</a:t>
            </a:r>
            <a:r>
              <a:rPr lang="de-DE" dirty="0">
                <a:ea typeface="Calibri"/>
                <a:cs typeface="Calibri"/>
              </a:rPr>
              <a:t>. </a:t>
            </a:r>
            <a:r>
              <a:rPr lang="de-DE" dirty="0" err="1">
                <a:ea typeface="Calibri"/>
                <a:cs typeface="Calibri"/>
              </a:rPr>
              <a:t>Это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позволяет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сделать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обучение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не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только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информативным</a:t>
            </a:r>
            <a:r>
              <a:rPr lang="de-DE" dirty="0">
                <a:ea typeface="Calibri"/>
                <a:cs typeface="Calibri"/>
              </a:rPr>
              <a:t>, </a:t>
            </a:r>
            <a:r>
              <a:rPr lang="de-DE" dirty="0" err="1">
                <a:ea typeface="Calibri"/>
                <a:cs typeface="Calibri"/>
              </a:rPr>
              <a:t>но</a:t>
            </a:r>
            <a:r>
              <a:rPr lang="de-DE" dirty="0">
                <a:ea typeface="Calibri"/>
                <a:cs typeface="Calibri"/>
              </a:rPr>
              <a:t> и </a:t>
            </a:r>
            <a:r>
              <a:rPr lang="de-DE" dirty="0" err="1">
                <a:ea typeface="Calibri"/>
                <a:cs typeface="Calibri"/>
              </a:rPr>
              <a:t>увлекательным</a:t>
            </a:r>
            <a:r>
              <a:rPr lang="de-DE" dirty="0">
                <a:ea typeface="Calibri"/>
                <a:cs typeface="Calibri"/>
              </a:rPr>
              <a:t>, </a:t>
            </a:r>
            <a:r>
              <a:rPr lang="de-DE" dirty="0" err="1">
                <a:ea typeface="Calibri"/>
                <a:cs typeface="Calibri"/>
              </a:rPr>
              <a:t>что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привлекает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внимание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вашей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аудитории</a:t>
            </a:r>
            <a:r>
              <a:rPr lang="de-DE" dirty="0">
                <a:ea typeface="Calibri"/>
                <a:cs typeface="Calibri"/>
              </a:rPr>
              <a:t> и </a:t>
            </a:r>
            <a:r>
              <a:rPr lang="de-DE" dirty="0" err="1">
                <a:ea typeface="Calibri"/>
                <a:cs typeface="Calibri"/>
              </a:rPr>
              <a:t>повышает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их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мотивацию</a:t>
            </a:r>
            <a:r>
              <a:rPr lang="de-DE" dirty="0">
                <a:ea typeface="Calibri"/>
                <a:cs typeface="Calibri"/>
              </a:rPr>
              <a:t>.</a:t>
            </a:r>
            <a:endParaRPr lang="ru-RU" dirty="0"/>
          </a:p>
          <a:p>
            <a:pPr marL="0" indent="0">
              <a:buNone/>
            </a:pPr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63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339" y="813449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>
                <a:ea typeface="+mj-lt"/>
                <a:cs typeface="+mj-lt"/>
              </a:rPr>
              <a:t>3. </a:t>
            </a:r>
            <a:r>
              <a:rPr lang="ru-RU" dirty="0">
                <a:latin typeface="Calibri"/>
                <a:ea typeface="+mj-lt"/>
                <a:cs typeface="Calibri"/>
              </a:rPr>
              <a:t>Улучшенное управление</a:t>
            </a:r>
            <a:endParaRPr lang="ru-RU" dirty="0">
              <a:latin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882" y="2126074"/>
            <a:ext cx="8331653" cy="390521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ea typeface="Calibri"/>
                <a:cs typeface="Calibri"/>
              </a:rPr>
              <a:t>Наш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инструмент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предоставляет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вам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полный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контроль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над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обучающими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материалами</a:t>
            </a:r>
            <a:r>
              <a:rPr lang="de-DE" dirty="0">
                <a:ea typeface="Calibri"/>
                <a:cs typeface="Calibri"/>
              </a:rPr>
              <a:t>. </a:t>
            </a:r>
            <a:r>
              <a:rPr lang="de-DE" dirty="0" err="1">
                <a:ea typeface="Calibri"/>
                <a:cs typeface="Calibri"/>
              </a:rPr>
              <a:t>Вы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можете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отслеживать</a:t>
            </a:r>
            <a:r>
              <a:rPr lang="de-DE" dirty="0">
                <a:ea typeface="Calibri"/>
                <a:cs typeface="Calibri"/>
              </a:rPr>
              <a:t>, </a:t>
            </a:r>
            <a:r>
              <a:rPr lang="de-DE" dirty="0" err="1">
                <a:ea typeface="Calibri"/>
                <a:cs typeface="Calibri"/>
              </a:rPr>
              <a:t>кто</a:t>
            </a:r>
            <a:r>
              <a:rPr lang="de-DE" dirty="0">
                <a:ea typeface="Calibri"/>
                <a:cs typeface="Calibri"/>
              </a:rPr>
              <a:t> и </a:t>
            </a:r>
            <a:r>
              <a:rPr lang="de-DE" dirty="0" err="1">
                <a:ea typeface="Calibri"/>
                <a:cs typeface="Calibri"/>
              </a:rPr>
              <a:t>когда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получил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доступ</a:t>
            </a:r>
            <a:r>
              <a:rPr lang="de-DE" dirty="0">
                <a:ea typeface="Calibri"/>
                <a:cs typeface="Calibri"/>
              </a:rPr>
              <a:t> к </a:t>
            </a:r>
            <a:r>
              <a:rPr lang="de-DE" dirty="0" err="1">
                <a:ea typeface="Calibri"/>
                <a:cs typeface="Calibri"/>
              </a:rPr>
              <a:t>материалам</a:t>
            </a:r>
            <a:r>
              <a:rPr lang="de-DE" dirty="0">
                <a:ea typeface="Calibri"/>
                <a:cs typeface="Calibri"/>
              </a:rPr>
              <a:t>, </a:t>
            </a:r>
            <a:r>
              <a:rPr lang="de-DE" dirty="0" err="1">
                <a:ea typeface="Calibri"/>
                <a:cs typeface="Calibri"/>
              </a:rPr>
              <a:t>собирать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обратную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связь</a:t>
            </a:r>
            <a:r>
              <a:rPr lang="de-DE" dirty="0">
                <a:ea typeface="Calibri"/>
                <a:cs typeface="Calibri"/>
              </a:rPr>
              <a:t>, а </a:t>
            </a:r>
            <a:r>
              <a:rPr lang="de-DE" dirty="0" err="1">
                <a:ea typeface="Calibri"/>
                <a:cs typeface="Calibri"/>
              </a:rPr>
              <a:t>также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анализировать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результаты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обучения</a:t>
            </a:r>
            <a:r>
              <a:rPr lang="de-DE" dirty="0">
                <a:ea typeface="Calibri"/>
                <a:cs typeface="Calibri"/>
              </a:rPr>
              <a:t>. </a:t>
            </a:r>
            <a:r>
              <a:rPr lang="de-DE" dirty="0" err="1">
                <a:ea typeface="Calibri"/>
                <a:cs typeface="Calibri"/>
              </a:rPr>
              <a:t>Это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дает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вам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возможность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легко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адаптировать</a:t>
            </a:r>
            <a:r>
              <a:rPr lang="de-DE" dirty="0">
                <a:ea typeface="Calibri"/>
                <a:cs typeface="Calibri"/>
              </a:rPr>
              <a:t> и </a:t>
            </a:r>
            <a:r>
              <a:rPr lang="de-DE" dirty="0" err="1">
                <a:ea typeface="Calibri"/>
                <a:cs typeface="Calibri"/>
              </a:rPr>
              <a:t>улучшать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учебные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программы</a:t>
            </a:r>
            <a:r>
              <a:rPr lang="de-DE" dirty="0">
                <a:ea typeface="Calibri"/>
                <a:cs typeface="Calibri"/>
              </a:rPr>
              <a:t> и </a:t>
            </a:r>
            <a:r>
              <a:rPr lang="de-DE" dirty="0" err="1">
                <a:ea typeface="Calibri"/>
                <a:cs typeface="Calibri"/>
              </a:rPr>
              <a:t>материалы</a:t>
            </a:r>
            <a:r>
              <a:rPr lang="de-DE" dirty="0">
                <a:ea typeface="Calibri"/>
                <a:cs typeface="Calibri"/>
              </a:rPr>
              <a:t> в </a:t>
            </a:r>
            <a:r>
              <a:rPr lang="de-DE" dirty="0" err="1">
                <a:ea typeface="Calibri"/>
                <a:cs typeface="Calibri"/>
              </a:rPr>
              <a:t>реальном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времени</a:t>
            </a:r>
            <a:r>
              <a:rPr lang="de-DE" dirty="0">
                <a:ea typeface="Calibri"/>
                <a:cs typeface="Calibri"/>
              </a:rPr>
              <a:t>.</a:t>
            </a:r>
            <a:endParaRPr lang="ru-RU" dirty="0"/>
          </a:p>
          <a:p>
            <a:pPr marL="0" indent="0">
              <a:buNone/>
            </a:pPr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63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3643" y="517494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4. </a:t>
            </a:r>
            <a:r>
              <a:rPr lang="ru-RU" dirty="0">
                <a:latin typeface="Calibri"/>
                <a:ea typeface="+mj-lt"/>
                <a:cs typeface="Calibri"/>
              </a:rPr>
              <a:t>Экономию времени</a:t>
            </a:r>
            <a:endParaRPr lang="ru-RU" dirty="0">
              <a:latin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936" y="1962788"/>
            <a:ext cx="8229600" cy="26091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dirty="0" err="1">
                <a:latin typeface="Calibri"/>
                <a:ea typeface="Calibri"/>
                <a:cs typeface="Calibri"/>
              </a:rPr>
              <a:t>Мы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понимаем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ценность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вашего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времени</a:t>
            </a:r>
            <a:r>
              <a:rPr lang="de-DE" dirty="0">
                <a:latin typeface="Calibri"/>
                <a:ea typeface="Calibri"/>
                <a:cs typeface="Calibri"/>
              </a:rPr>
              <a:t>. </a:t>
            </a:r>
            <a:r>
              <a:rPr lang="de-DE" dirty="0" err="1">
                <a:latin typeface="Calibri"/>
                <a:ea typeface="Calibri"/>
                <a:cs typeface="Calibri"/>
              </a:rPr>
              <a:t>Наш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инструмент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помогает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вам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сэкономить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время</a:t>
            </a:r>
            <a:r>
              <a:rPr lang="de-DE" dirty="0">
                <a:latin typeface="Calibri"/>
                <a:ea typeface="Calibri"/>
                <a:cs typeface="Calibri"/>
              </a:rPr>
              <a:t>, </a:t>
            </a:r>
            <a:r>
              <a:rPr lang="de-DE" dirty="0" err="1">
                <a:latin typeface="Calibri"/>
                <a:ea typeface="Calibri"/>
                <a:cs typeface="Calibri"/>
              </a:rPr>
              <a:t>которое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вы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можете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вложить</a:t>
            </a:r>
            <a:r>
              <a:rPr lang="de-DE" dirty="0">
                <a:latin typeface="Calibri"/>
                <a:ea typeface="Calibri"/>
                <a:cs typeface="Calibri"/>
              </a:rPr>
              <a:t> в </a:t>
            </a:r>
            <a:r>
              <a:rPr lang="de-DE" dirty="0" err="1">
                <a:latin typeface="Calibri"/>
                <a:ea typeface="Calibri"/>
                <a:cs typeface="Calibri"/>
              </a:rPr>
              <a:t>развитие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стратегически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важных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аспектов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вашей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работы</a:t>
            </a:r>
            <a:r>
              <a:rPr lang="de-DE" dirty="0">
                <a:latin typeface="Calibri"/>
                <a:ea typeface="Calibri"/>
                <a:cs typeface="Calibri"/>
              </a:rPr>
              <a:t>. </a:t>
            </a:r>
            <a:r>
              <a:rPr lang="de-DE" dirty="0" err="1">
                <a:latin typeface="Calibri"/>
                <a:ea typeface="Calibri"/>
                <a:cs typeface="Calibri"/>
              </a:rPr>
              <a:t>Сокращение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времени</a:t>
            </a:r>
            <a:r>
              <a:rPr lang="de-DE" dirty="0">
                <a:latin typeface="Calibri"/>
                <a:ea typeface="Calibri"/>
                <a:cs typeface="Calibri"/>
              </a:rPr>
              <a:t>, </a:t>
            </a:r>
            <a:r>
              <a:rPr lang="de-DE" dirty="0" err="1">
                <a:latin typeface="Calibri"/>
                <a:ea typeface="Calibri"/>
                <a:cs typeface="Calibri"/>
              </a:rPr>
              <a:t>затрачиваемого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на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создание</a:t>
            </a:r>
            <a:r>
              <a:rPr lang="de-DE" dirty="0">
                <a:latin typeface="Calibri"/>
                <a:ea typeface="Calibri"/>
                <a:cs typeface="Calibri"/>
              </a:rPr>
              <a:t> и </a:t>
            </a:r>
            <a:r>
              <a:rPr lang="de-DE" dirty="0" err="1">
                <a:latin typeface="Calibri"/>
                <a:ea typeface="Calibri"/>
                <a:cs typeface="Calibri"/>
              </a:rPr>
              <a:t>управление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материалами</a:t>
            </a:r>
            <a:r>
              <a:rPr lang="de-DE" dirty="0">
                <a:latin typeface="Calibri"/>
                <a:ea typeface="Calibri"/>
                <a:cs typeface="Calibri"/>
              </a:rPr>
              <a:t>, </a:t>
            </a:r>
            <a:r>
              <a:rPr lang="de-DE" dirty="0" err="1">
                <a:latin typeface="Calibri"/>
                <a:ea typeface="Calibri"/>
                <a:cs typeface="Calibri"/>
              </a:rPr>
              <a:t>позволяет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вам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быть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более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продуктивными</a:t>
            </a:r>
            <a:r>
              <a:rPr lang="de-DE" dirty="0">
                <a:latin typeface="Calibri"/>
                <a:ea typeface="Calibri"/>
                <a:cs typeface="Calibri"/>
              </a:rPr>
              <a:t> и </a:t>
            </a:r>
            <a:r>
              <a:rPr lang="de-DE" dirty="0" err="1">
                <a:latin typeface="Calibri"/>
                <a:ea typeface="Calibri"/>
                <a:cs typeface="Calibri"/>
              </a:rPr>
              <a:t>результативными</a:t>
            </a:r>
            <a:r>
              <a:rPr lang="de-DE" dirty="0">
                <a:latin typeface="Calibri"/>
                <a:ea typeface="Calibri"/>
                <a:cs typeface="Calibri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148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Calibri"/>
                <a:ea typeface="Calibri"/>
                <a:cs typeface="Calibri"/>
              </a:rPr>
              <a:t>Цель проекта</a:t>
            </a:r>
            <a:endParaRPr lang="ru-RU" dirty="0"/>
          </a:p>
        </p:txBody>
      </p:sp>
      <p:pic>
        <p:nvPicPr>
          <p:cNvPr id="8194" name="Picture 2" descr="D:\OneDrive\Рабочий стол\icons8-аналитика-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941168"/>
            <a:ext cx="1159711" cy="115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OneDrive\Рабочий стол\icons8-аналитика-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7" y="4738105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:\OneDrive\Рабочий стол\icons8-опрос-1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664" y="404664"/>
            <a:ext cx="1794222" cy="179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D:\OneDrive\Рабочий стол\icons8-аналитика-48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512" y="3853232"/>
            <a:ext cx="1293465" cy="129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:\OneDrive\Рабочий стол\icons8-аналитика-5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1097433" cy="10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48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9141" y="1101544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ts val="20"/>
              </a:spcBef>
              <a:buNone/>
            </a:pPr>
            <a:r>
              <a:rPr lang="ru-RU" dirty="0">
                <a:ea typeface="Calibri"/>
                <a:cs typeface="Calibri"/>
              </a:rPr>
              <a:t>    Цель проекта заключается в предоставлении инструмента, который поможет специалистам по интеграции, тренерам и преподавателям создавать, управлять и доставлять обучающие материалы более эффективно, сделав процесс обучения более интересным и результативным.</a:t>
            </a:r>
          </a:p>
          <a:p>
            <a:pPr algn="ctr"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3046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70" name="Rectangle 1536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4200" b="1" dirty="0">
                <a:ea typeface="Calibri"/>
                <a:cs typeface="Calibri"/>
              </a:rPr>
            </a:br>
            <a:r>
              <a:rPr lang="en-US" sz="4200" b="1" dirty="0" err="1">
                <a:ea typeface="Calibri"/>
                <a:cs typeface="Calibri"/>
              </a:rPr>
              <a:t>Общие</a:t>
            </a:r>
            <a:r>
              <a:rPr lang="en-US" sz="4200" b="1" dirty="0">
                <a:ea typeface="Calibri"/>
                <a:cs typeface="Calibri"/>
              </a:rPr>
              <a:t> </a:t>
            </a:r>
            <a:r>
              <a:rPr lang="en-US" sz="4200" b="1" dirty="0" err="1">
                <a:ea typeface="Calibri"/>
                <a:cs typeface="Calibri"/>
              </a:rPr>
              <a:t>требования</a:t>
            </a:r>
            <a:r>
              <a:rPr lang="en-US" sz="4200" b="1" dirty="0">
                <a:ea typeface="Calibri"/>
                <a:cs typeface="Calibri"/>
              </a:rPr>
              <a:t> к </a:t>
            </a:r>
            <a:r>
              <a:rPr lang="en-US" sz="4200" b="1" dirty="0" err="1">
                <a:ea typeface="Calibri"/>
                <a:cs typeface="Calibri"/>
              </a:rPr>
              <a:t>системе</a:t>
            </a:r>
            <a:r>
              <a:rPr lang="en-US" sz="4200" b="1" dirty="0">
                <a:ea typeface="Calibri"/>
                <a:cs typeface="Calibri"/>
              </a:rPr>
              <a:t> (</a:t>
            </a:r>
            <a:r>
              <a:rPr lang="en-US" sz="4200" b="1" dirty="0" err="1">
                <a:ea typeface="Calibri"/>
                <a:cs typeface="Calibri"/>
              </a:rPr>
              <a:t>набор</a:t>
            </a:r>
            <a:r>
              <a:rPr lang="en-US" sz="4200" b="1" dirty="0">
                <a:ea typeface="Calibri"/>
                <a:cs typeface="Calibri"/>
              </a:rPr>
              <a:t> </a:t>
            </a:r>
            <a:r>
              <a:rPr lang="en-US" sz="4200" b="1" dirty="0" err="1">
                <a:ea typeface="Calibri"/>
                <a:cs typeface="Calibri"/>
              </a:rPr>
              <a:t>гипотез</a:t>
            </a:r>
            <a:r>
              <a:rPr lang="en-US" sz="4200" b="1" dirty="0">
                <a:ea typeface="Calibri"/>
                <a:cs typeface="Calibri"/>
              </a:rPr>
              <a:t>)</a:t>
            </a:r>
            <a:endParaRPr lang="ru-RU" b="1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4200" b="1" kern="1200" dirty="0">
              <a:latin typeface="+mj-lt"/>
              <a:ea typeface="Calibri"/>
              <a:cs typeface="Calibri"/>
            </a:endParaRPr>
          </a:p>
        </p:txBody>
      </p:sp>
      <p:pic>
        <p:nvPicPr>
          <p:cNvPr id="15363" name="Picture 3" descr="D:\OneDrive\Рабочий стол\levels-process-of-making-an-innovative-id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145" y="2365285"/>
            <a:ext cx="3938756" cy="39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D:\OneDrive\Рабочий стол\business-3d-businessman-generated-a-new-great-ide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878" y="2879577"/>
            <a:ext cx="4371196" cy="291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55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9361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1. </a:t>
            </a:r>
            <a:r>
              <a:rPr lang="ru-RU" dirty="0">
                <a:latin typeface="Calibri"/>
                <a:ea typeface="+mj-lt"/>
                <a:cs typeface="Calibri"/>
              </a:rPr>
              <a:t>Простота использования</a:t>
            </a:r>
            <a:endParaRPr lang="ru-RU" dirty="0">
              <a:latin typeface="Calibri"/>
              <a:cs typeface="Calibri"/>
            </a:endParaRP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909" y="2234339"/>
            <a:ext cx="8229600" cy="30665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ru-RU" sz="2800" b="1" dirty="0">
                <a:ea typeface="Calibri"/>
                <a:cs typeface="Calibri"/>
              </a:rPr>
              <a:t>Гипотеза 1:</a:t>
            </a:r>
            <a:r>
              <a:rPr lang="ru-RU" sz="2800" dirty="0">
                <a:ea typeface="Calibri"/>
                <a:cs typeface="Calibri"/>
              </a:rPr>
              <a:t> Удобный интерфейс и интуитивное управление уменьшат время, необходимое для освоения системы.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b="1" dirty="0">
                <a:ea typeface="Calibri"/>
                <a:cs typeface="Calibri"/>
              </a:rPr>
              <a:t>Гипотеза 2:</a:t>
            </a:r>
            <a:r>
              <a:rPr lang="ru-RU" sz="2800" dirty="0">
                <a:ea typeface="Calibri"/>
                <a:cs typeface="Calibri"/>
              </a:rPr>
              <a:t> Простота использования позволит пользователям без технических навыков создавать обучающие материалы.</a:t>
            </a:r>
            <a:endParaRPr lang="ru-RU" dirty="0">
              <a:ea typeface="Calibri"/>
              <a:cs typeface="Calibri"/>
            </a:endParaRPr>
          </a:p>
          <a:p>
            <a:pPr marL="457200" indent="-457200">
              <a:spcBef>
                <a:spcPts val="20"/>
              </a:spcBef>
            </a:pPr>
            <a:endParaRPr lang="ru-RU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4051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2. </a:t>
            </a:r>
            <a:r>
              <a:rPr lang="ru-RU" dirty="0">
                <a:latin typeface="Calibri"/>
                <a:ea typeface="+mj-lt"/>
                <a:cs typeface="Calibri"/>
              </a:rPr>
              <a:t>Гибкость и </a:t>
            </a:r>
            <a:r>
              <a:rPr lang="ru-RU" dirty="0" err="1">
                <a:latin typeface="Calibri"/>
                <a:ea typeface="+mj-lt"/>
                <a:cs typeface="Calibri"/>
              </a:rPr>
              <a:t>настраиваемость</a:t>
            </a:r>
            <a:endParaRPr lang="ru-RU" dirty="0" err="1">
              <a:latin typeface="Calibri"/>
              <a:cs typeface="Calibri"/>
            </a:endParaRP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ru-RU" sz="2800" b="1" dirty="0">
                <a:ea typeface="Calibri"/>
                <a:cs typeface="Calibri"/>
              </a:rPr>
              <a:t>Гипотеза 3:</a:t>
            </a:r>
            <a:r>
              <a:rPr lang="ru-RU" sz="2800" dirty="0">
                <a:ea typeface="Calibri"/>
                <a:cs typeface="Calibri"/>
              </a:rPr>
              <a:t> Возможность настройки и персонализации обучающих материалов позволит удовлетворить разнообразные потребности пользователей.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b="1" dirty="0">
                <a:ea typeface="Calibri"/>
                <a:cs typeface="Calibri"/>
              </a:rPr>
              <a:t>Гипотеза 4:</a:t>
            </a:r>
            <a:r>
              <a:rPr lang="ru-RU" sz="2800" dirty="0">
                <a:ea typeface="Calibri"/>
                <a:cs typeface="Calibri"/>
              </a:rPr>
              <a:t> Гибкие инструменты для создания различных типов материалов (текст, видео, интерактивные задачи) обеспечат адаптацию к разным сценариям обучения.</a:t>
            </a:r>
            <a:endParaRPr lang="ru-RU" dirty="0">
              <a:ea typeface="Calibri"/>
              <a:cs typeface="Calibri"/>
            </a:endParaRPr>
          </a:p>
          <a:p>
            <a:pPr marL="457200" indent="-457200">
              <a:spcBef>
                <a:spcPts val="20"/>
              </a:spcBef>
            </a:pPr>
            <a:endParaRPr lang="ru-RU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322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82852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3. </a:t>
            </a:r>
            <a:r>
              <a:rPr lang="ru-RU" dirty="0">
                <a:latin typeface="Calibri"/>
                <a:ea typeface="+mj-lt"/>
                <a:cs typeface="Calibri"/>
              </a:rPr>
              <a:t>Интерактивность</a:t>
            </a:r>
            <a:endParaRPr lang="ru-RU" dirty="0">
              <a:latin typeface="Calibri"/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ru-RU" b="1" dirty="0">
                <a:ea typeface="Calibri"/>
                <a:cs typeface="Calibri"/>
              </a:rPr>
              <a:t>Гипотеза 5:</a:t>
            </a:r>
            <a:r>
              <a:rPr lang="ru-RU" dirty="0">
                <a:ea typeface="Calibri"/>
                <a:cs typeface="Calibri"/>
              </a:rPr>
              <a:t> Интерактивные элементы и задачи увеличат вовлеченность обучаемых и повысят качество обучения.</a:t>
            </a:r>
          </a:p>
          <a:p>
            <a:pPr marL="457200" indent="-457200"/>
            <a:r>
              <a:rPr lang="ru-RU" b="1" dirty="0">
                <a:ea typeface="Calibri"/>
                <a:cs typeface="Calibri"/>
              </a:rPr>
              <a:t>Гипотеза 6:</a:t>
            </a:r>
            <a:r>
              <a:rPr lang="ru-RU" dirty="0">
                <a:ea typeface="Calibri"/>
                <a:cs typeface="Calibri"/>
              </a:rPr>
              <a:t> Возможность мгновенной обратной связи в обучающих материалах способствует более эффективному обучению.</a:t>
            </a:r>
          </a:p>
          <a:p>
            <a:pPr marL="457200" indent="-457200">
              <a:spcBef>
                <a:spcPts val="20"/>
              </a:spcBef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291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031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>
                <a:ea typeface="+mj-lt"/>
                <a:cs typeface="+mj-lt"/>
              </a:rPr>
              <a:t> </a:t>
            </a:r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4. </a:t>
            </a:r>
            <a:r>
              <a:rPr lang="ru-RU" dirty="0">
                <a:latin typeface="Calibri"/>
                <a:ea typeface="+mj-lt"/>
                <a:cs typeface="Calibri"/>
              </a:rPr>
              <a:t>Управление и аналитика</a:t>
            </a:r>
            <a:endParaRPr lang="ru-RU" dirty="0">
              <a:latin typeface="Calibri"/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ea typeface="Calibri"/>
                <a:cs typeface="Calibri"/>
              </a:rPr>
              <a:t>Гипотеза 7: </a:t>
            </a:r>
            <a:r>
              <a:rPr lang="ru-RU" dirty="0">
                <a:ea typeface="Calibri"/>
                <a:cs typeface="Calibri"/>
              </a:rPr>
              <a:t>Отслеживание процесса обучения и сбор обратной связи позволит пользователям анализировать результаты и вносить улучшения.</a:t>
            </a:r>
          </a:p>
          <a:p>
            <a:r>
              <a:rPr lang="ru-RU" b="1" dirty="0">
                <a:ea typeface="Calibri"/>
                <a:cs typeface="Calibri"/>
              </a:rPr>
              <a:t>Гипотеза 8:</a:t>
            </a:r>
            <a:r>
              <a:rPr lang="ru-RU" dirty="0">
                <a:ea typeface="Calibri"/>
                <a:cs typeface="Calibri"/>
              </a:rPr>
              <a:t> Аналитические инструменты помогут пользователям выявить области для улучшения и оптимизации обучающих программ.</a:t>
            </a:r>
          </a:p>
          <a:p>
            <a:pPr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  <a:p>
            <a:pPr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806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F5C6B626-274D-2BEF-7694-D51E0579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Многие специалисты испытывают трудности в организации и структурировании информации при создании интеграционных материалов вручную. Это может быть вызвано необходимостью соблюдения структуры, соответствия стандартам и обеспечения понимания материала сотрудниками.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9E5D271-8B90-DD1A-141C-8A43E819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Calibri"/>
                <a:cs typeface="Calibri"/>
              </a:rPr>
              <a:t>1. </a:t>
            </a:r>
            <a:r>
              <a:rPr lang="ru-RU" sz="3200" dirty="0">
                <a:latin typeface="Calibri"/>
                <a:ea typeface="Calibri"/>
                <a:cs typeface="Calibri"/>
              </a:rPr>
              <a:t>Организация и структурирование информации</a:t>
            </a:r>
            <a:endParaRPr lang="ru-RU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899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031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>
                <a:ea typeface="+mj-lt"/>
                <a:cs typeface="+mj-lt"/>
              </a:rPr>
              <a:t> </a:t>
            </a:r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5. </a:t>
            </a:r>
            <a:r>
              <a:rPr lang="ru-RU" dirty="0">
                <a:latin typeface="Calibri"/>
                <a:ea typeface="+mj-lt"/>
                <a:cs typeface="Calibri"/>
              </a:rPr>
              <a:t>Сокращение времени на создание материалов</a:t>
            </a:r>
            <a:endParaRPr lang="ru-RU" dirty="0">
              <a:latin typeface="Calibri"/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ea typeface="Calibri"/>
                <a:cs typeface="Calibri"/>
              </a:rPr>
              <a:t>Гипотеза 9:</a:t>
            </a:r>
            <a:r>
              <a:rPr lang="ru-RU" dirty="0">
                <a:ea typeface="Calibri"/>
                <a:cs typeface="Calibri"/>
              </a:rPr>
              <a:t> Использование системы сократит время, затрачиваемое на разработку обучающих материалов, и увеличит производительность.</a:t>
            </a:r>
          </a:p>
          <a:p>
            <a:r>
              <a:rPr lang="ru-RU" b="1" dirty="0">
                <a:ea typeface="Calibri"/>
                <a:cs typeface="Calibri"/>
              </a:rPr>
              <a:t>Гипотеза 10: </a:t>
            </a:r>
            <a:r>
              <a:rPr lang="ru-RU" dirty="0">
                <a:ea typeface="Calibri"/>
                <a:cs typeface="Calibri"/>
              </a:rPr>
              <a:t>Ускоренный процесс создания материалов позволит пользователям сосредоточиться на более стратегических задачах.</a:t>
            </a:r>
            <a:endParaRPr lang="ru-RU" dirty="0"/>
          </a:p>
          <a:p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4356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031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>
                <a:ea typeface="+mj-lt"/>
                <a:cs typeface="+mj-lt"/>
              </a:rPr>
              <a:t> </a:t>
            </a:r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6. </a:t>
            </a:r>
            <a:r>
              <a:rPr lang="ru-RU" dirty="0">
                <a:latin typeface="Calibri"/>
                <a:ea typeface="+mj-lt"/>
                <a:cs typeface="Calibri"/>
              </a:rPr>
              <a:t>Качество обучения и результативность</a:t>
            </a:r>
            <a:endParaRPr lang="ru-RU" dirty="0">
              <a:latin typeface="Calibri"/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0168" y="2397625"/>
            <a:ext cx="8229600" cy="37401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ea typeface="Calibri"/>
                <a:cs typeface="Calibri"/>
              </a:rPr>
              <a:t>Гипотеза 11:</a:t>
            </a:r>
            <a:r>
              <a:rPr lang="ru-RU" dirty="0">
                <a:ea typeface="Calibri"/>
                <a:cs typeface="Calibri"/>
              </a:rPr>
              <a:t> Повышение качества и интересности обучения приведет к улучшению результатов обучаемых.</a:t>
            </a:r>
          </a:p>
          <a:p>
            <a:r>
              <a:rPr lang="ru-RU" b="1" dirty="0">
                <a:ea typeface="Calibri"/>
                <a:cs typeface="Calibri"/>
              </a:rPr>
              <a:t>Гипотеза 12: </a:t>
            </a:r>
            <a:r>
              <a:rPr lang="ru-RU" dirty="0">
                <a:ea typeface="Calibri"/>
                <a:cs typeface="Calibri"/>
              </a:rPr>
              <a:t>Система поможет пользователям достичь более высокой эффективности обучения и оценивать его результаты.</a:t>
            </a:r>
            <a:endParaRPr lang="ru-RU" dirty="0"/>
          </a:p>
          <a:p>
            <a:pPr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  <a:p>
            <a:pPr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0267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571" y="18601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ru-RU" dirty="0">
                <a:ea typeface="Calibri"/>
                <a:cs typeface="Calibri"/>
              </a:rPr>
            </a:br>
            <a:r>
              <a:rPr lang="ru-RU" dirty="0">
                <a:ea typeface="Calibri"/>
                <a:cs typeface="Calibri"/>
              </a:rPr>
              <a:t>Модели и диаграммы</a:t>
            </a:r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12290" name="Picture 2" descr="D:\OneDrive\Рабочий стол\icons8-сортировка-по-дате-изменения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80" y="443711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30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снимок экрана, Шрифт, дизайн">
            <a:extLst>
              <a:ext uri="{FF2B5EF4-FFF2-40B4-BE49-F238E27FC236}">
                <a16:creationId xmlns:a16="http://schemas.microsoft.com/office/drawing/2014/main" id="{90935516-D097-5E72-5455-AE3C5CCA8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6" y="1363125"/>
            <a:ext cx="9041945" cy="397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52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мультфильм, графическая встав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F8C46E06-5EBB-889B-2593-85D85426A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13" y="130181"/>
            <a:ext cx="6872188" cy="662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47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571" y="2503102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ru-RU" b="1" dirty="0">
                <a:ea typeface="Calibri"/>
                <a:cs typeface="Calibri"/>
              </a:rPr>
            </a:br>
            <a:br>
              <a:rPr lang="ru-RU" b="1" dirty="0">
                <a:ea typeface="Calibri"/>
                <a:cs typeface="Calibri"/>
              </a:rPr>
            </a:br>
            <a:r>
              <a:rPr lang="ru-RU" b="1" dirty="0">
                <a:ea typeface="Calibri"/>
                <a:cs typeface="Calibri"/>
              </a:rPr>
              <a:t>СТРАХИ</a:t>
            </a:r>
          </a:p>
          <a:p>
            <a:endParaRPr lang="ru-RU" b="1" dirty="0">
              <a:ea typeface="Calibri"/>
              <a:cs typeface="Calibri"/>
            </a:endParaRPr>
          </a:p>
          <a:p>
            <a:endParaRPr lang="ru-RU" b="1" dirty="0">
              <a:ea typeface="Calibri"/>
              <a:cs typeface="Calibri"/>
            </a:endParaRP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539C8264-0E37-1968-409F-1E9DD63D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377" y="2367896"/>
            <a:ext cx="1522641" cy="1532847"/>
          </a:xfrm>
          <a:prstGeom prst="rect">
            <a:avLst/>
          </a:prstGeom>
        </p:spPr>
      </p:pic>
      <p:pic>
        <p:nvPicPr>
          <p:cNvPr id="4" name="Рисунок 3" descr="Изображение выглядит как Графика, графическая вставка, зарисовк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0EC0DD91-0913-BCE5-D551-4239E66A6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811" y="3257039"/>
            <a:ext cx="1808390" cy="1808390"/>
          </a:xfrm>
          <a:prstGeom prst="rect">
            <a:avLst/>
          </a:prstGeom>
        </p:spPr>
      </p:pic>
      <p:pic>
        <p:nvPicPr>
          <p:cNvPr id="5" name="Рисунок 4" descr="Изображение выглядит как Графика, графическая вставка, иллюстрация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6DF10EF-74A0-D231-73E0-11B5CC240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578" y="271972"/>
            <a:ext cx="2002292" cy="198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84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1. Сложности освоения нового инструмента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0168" y="2346598"/>
            <a:ext cx="8229600" cy="375035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b="1" dirty="0"/>
          </a:p>
          <a:p>
            <a:pPr marL="0" indent="0">
              <a:spcBef>
                <a:spcPts val="20"/>
              </a:spcBef>
              <a:buNone/>
            </a:pPr>
            <a:endParaRPr lang="ru-RU" sz="2800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При переходе на новый продукт или сервис многие пользователи опасаются, что потратят много времени и ресурсов на обучение и адаптацию. Особенно это актуально для компаний, где большое количество сотрудников должны освоить новый инструмент.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Переход на новый инструмент может замедлить работу, если освоение окажется сложным или нетривиальным.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Отсутствие четких руководств, обучающих материалов или онлайн-курсов усиливает этот страх.</a:t>
            </a:r>
            <a:endParaRPr lang="ru-RU" dirty="0">
              <a:ea typeface="Calibri"/>
              <a:cs typeface="Calibri"/>
            </a:endParaRPr>
          </a:p>
          <a:p>
            <a:pPr marL="0" indent="0">
              <a:buNone/>
            </a:pPr>
            <a:endParaRPr lang="ru-RU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5351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2. Несовместимость с уже имеющимися материалами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0168" y="2346598"/>
            <a:ext cx="8229600" cy="375035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Организации и отдельные специалисты могут иметь обширные библиотеки обучающих материалов, разработанных ранее. Переход на новый инструмент может вызвать опасения относительно потери или искажения данных.</a:t>
            </a: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Возможные проблемы с форматами файлов, структурой данных или мультимедийным контентом.</a:t>
            </a: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Потеря вложенных ресурсов в создание исходных материалов из-за их несовместимости.</a:t>
            </a:r>
            <a:endParaRPr lang="ru-RU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6314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3. Отсутствие должной поддержки и помощи при проблемах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0168" y="2346598"/>
            <a:ext cx="8229600" cy="375035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Клиенты хотят быть уверены, что в случае возникновения проблем или вопросов они получат своевременную и квалифицированную поддержку.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Страх перед возможными простоями, если в продукте обнаружатся ошибки или баги, и недостаточная реакция со стороны службы поддержки.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Отсутствие четкой документации, форума поддержки пользователей или контактной информации усиливает этот страх.</a:t>
            </a:r>
            <a:endParaRPr lang="ru-RU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0223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339" y="256433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ru-RU" b="1" dirty="0">
                <a:ea typeface="Calibri"/>
                <a:cs typeface="Calibri"/>
              </a:rPr>
            </a:br>
            <a:br>
              <a:rPr lang="ru-RU" b="1" dirty="0">
                <a:ea typeface="Calibri"/>
                <a:cs typeface="Calibri"/>
              </a:rPr>
            </a:br>
            <a:r>
              <a:rPr lang="ru-RU" b="1" dirty="0">
                <a:ea typeface="Calibri"/>
                <a:cs typeface="Calibri"/>
              </a:rPr>
              <a:t>ЖЕЛАНИЯ</a:t>
            </a:r>
          </a:p>
          <a:p>
            <a:endParaRPr lang="ru-RU" b="1" dirty="0">
              <a:ea typeface="Calibri"/>
              <a:cs typeface="Calibri"/>
            </a:endParaRPr>
          </a:p>
          <a:p>
            <a:endParaRPr lang="ru-RU" b="1" dirty="0">
              <a:ea typeface="Calibri"/>
              <a:cs typeface="Calibri"/>
            </a:endParaRPr>
          </a:p>
        </p:txBody>
      </p:sp>
      <p:pic>
        <p:nvPicPr>
          <p:cNvPr id="6" name="Рисунок 5" descr="Изображение выглядит как графическая вставка, мультфильм, рисунок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7A8C3DFD-509B-9CC0-87E3-2F23F4DD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826" y="2833517"/>
            <a:ext cx="2145166" cy="2145167"/>
          </a:xfrm>
          <a:prstGeom prst="rect">
            <a:avLst/>
          </a:prstGeom>
        </p:spPr>
      </p:pic>
      <p:pic>
        <p:nvPicPr>
          <p:cNvPr id="7" name="Рисунок 6" descr="Изображение выглядит как графическая вставка, мультфильм, иллюстрация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725B1ED-281A-5980-247F-7810480B9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086" y="3772411"/>
            <a:ext cx="2134960" cy="2145165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A3A5353-6A97-7125-B11D-3B1EAF5B6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184" y="550070"/>
            <a:ext cx="2012497" cy="201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0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F5C6B626-274D-2BEF-7694-D51E0579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HR-специалисты и преподаватели могут сталкиваться с ограничениями в возможности персонализации интеграционных планов для каждого сотрудника или студента. Это может привести к недостаточной адаптации материалов к индивидуальным потребностям.</a:t>
            </a:r>
            <a:endParaRPr lang="ru-RU"/>
          </a:p>
          <a:p>
            <a:pPr marL="0" indent="0"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9E5D271-8B90-DD1A-141C-8A43E819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2. </a:t>
            </a:r>
            <a:r>
              <a:rPr lang="ru-RU" sz="3200" dirty="0">
                <a:latin typeface="Calibri"/>
                <a:ea typeface="+mj-lt"/>
                <a:cs typeface="Calibri"/>
              </a:rPr>
              <a:t>Персонализация интеграционных планов и обучающих материалов</a:t>
            </a:r>
            <a:endParaRPr lang="ru-RU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354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1. </a:t>
            </a:r>
            <a:r>
              <a:rPr lang="ru-RU" dirty="0">
                <a:latin typeface="Calibri"/>
                <a:ea typeface="+mj-lt"/>
                <a:cs typeface="Calibri"/>
              </a:rPr>
              <a:t>Сделать процесс обучения более интерактивным и привлекательным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9963" y="2683375"/>
            <a:ext cx="8229600" cy="375035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В эпоху цифровых технологий и многозадачности аудитория требует обучающие материалы, которые захватывают внимание и вовлекают в процесс.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Интерактивные элементы, такие как квизы, опросы, диаграммы и видео, могут сделать процесс обучения более динамичным и эффективным.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Подход, ориентированный на пользователя, где обучаемый может выбирать пути и ресурсы для изучения, в зависимости от своих предпочтений и потребностей.</a:t>
            </a:r>
            <a:endParaRPr lang="ru-RU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4267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2. </a:t>
            </a:r>
            <a:r>
              <a:rPr lang="ru-RU" dirty="0">
                <a:latin typeface="Calibri"/>
                <a:ea typeface="+mj-lt"/>
                <a:cs typeface="Calibri"/>
              </a:rPr>
              <a:t>Сократить затраты времени на подготовку материалов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0168" y="2346598"/>
            <a:ext cx="8229600" cy="375035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Специалисты, занимающиеся подготовкой обучающих материалов, ищут инструменты, которые автоматизируют и упрощают многие процессы создания контента.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Шаблоны, автоматическая интеграция с другими платформами и инструментами, возможность быстрого редактирования и обновления материалов.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Быстрый просмотр и предварительный просмотр материалов для обеспечения качества и релевантности.</a:t>
            </a:r>
            <a:endParaRPr lang="ru-RU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9014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3. Повысить качество обучения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0168" y="2346598"/>
            <a:ext cx="8229600" cy="375035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С целью улучшения результатов обучения клиенты ищут продукты, которые предоставляют более глубокое и осмысленное погружение в материал.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Адаптивное обучение, где система автоматически адаптирует материалы к индивидуальным потребностям и уровню знаний студента.</a:t>
            </a:r>
            <a:endParaRPr lang="ru-RU">
              <a:ea typeface="Calibri"/>
              <a:cs typeface="Calibri"/>
            </a:endParaRPr>
          </a:p>
          <a:p>
            <a:pPr marL="457200" indent="-457200">
              <a:spcBef>
                <a:spcPts val="20"/>
              </a:spcBef>
            </a:pPr>
            <a:r>
              <a:rPr lang="ru-RU" sz="2800" dirty="0">
                <a:ea typeface="Calibri"/>
                <a:cs typeface="Calibri"/>
              </a:rPr>
              <a:t>Аналитика и отчеты, позволяющие отслеживать прогресс и эффективность обучения, а также выявлять слабые места в учебных программах.</a:t>
            </a:r>
            <a:endParaRPr lang="ru-RU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694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339" y="2564334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>
                <a:ea typeface="Calibri"/>
                <a:cs typeface="Calibri"/>
              </a:rPr>
              <a:t>ПОТРЕБНОСТИ</a:t>
            </a:r>
          </a:p>
        </p:txBody>
      </p:sp>
      <p:pic>
        <p:nvPicPr>
          <p:cNvPr id="3" name="Рисунок 2" descr="Изображение выглядит как графическая вставка, мультфильм, дизайн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00F7B49E-AF99-D7F9-53A5-26FB3F85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99" y="4391110"/>
            <a:ext cx="1859416" cy="1849211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, Графика, графическая встав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35AA445-D65E-E399-A7CD-2E2822C8D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708" y="3573405"/>
            <a:ext cx="1839007" cy="1839007"/>
          </a:xfrm>
          <a:prstGeom prst="rect">
            <a:avLst/>
          </a:prstGeom>
        </p:spPr>
      </p:pic>
      <p:pic>
        <p:nvPicPr>
          <p:cNvPr id="5" name="Рисунок 4" descr="Изображение выглядит как графическая вставк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3E9534FE-7E53-EAAC-1574-475E5EE32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682" y="411020"/>
            <a:ext cx="2155372" cy="21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975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1. </a:t>
            </a:r>
            <a:r>
              <a:rPr lang="ru-RU" dirty="0">
                <a:latin typeface="Calibri"/>
                <a:ea typeface="+mj-lt"/>
                <a:cs typeface="Calibri"/>
              </a:rPr>
              <a:t>Интуитивный интерфейс и легкая интеграция с текущими системами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0168" y="2683375"/>
            <a:ext cx="8229600" cy="319926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Клиенты ищут решения, которые не потребуют долгого времени на изучение и адаптацию. Они хотят быстро начать работу, не проводя часы на тренингах или чтение руководств.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Особенно ценится возможность легко интегрироваться с уже используемыми инструментами и программами, такими как системы управления обучением (LMS), CRM и другие.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Возможность импорта/экспорта данных и материалов без потери качества или формата также важна.</a:t>
            </a:r>
            <a:endParaRPr lang="ru-RU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172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2. </a:t>
            </a:r>
            <a:r>
              <a:rPr lang="ru-RU" dirty="0">
                <a:latin typeface="Calibri"/>
                <a:ea typeface="+mj-lt"/>
                <a:cs typeface="Calibri"/>
              </a:rPr>
              <a:t>Функциональные возможности для удовлетворения индивидуальных потребностей</a:t>
            </a:r>
            <a:endParaRPr lang="ru-RU" dirty="0">
              <a:ea typeface="+mj-lt"/>
              <a:cs typeface="+mj-lt"/>
            </a:endParaRP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373" y="2448652"/>
            <a:ext cx="8229600" cy="375035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Каждый тренер или преподаватель имеет свою уникальную методику и подход к обучению. Им нужен инструмент, который будет достаточно гибким, чтобы соответствовать их индивидуальным требованиям.</a:t>
            </a: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Возможность настройки шаблонов, добавления мультимедийных элементов, интеграции интерактивных заданий и тестов.</a:t>
            </a: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Инструменты для создания динамичного и адаптивного контента, который бы реагировал на действия и предпочтения пользователей.</a:t>
            </a:r>
            <a:endParaRPr lang="ru-RU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2607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3. </a:t>
            </a:r>
            <a:r>
              <a:rPr lang="ru-RU" dirty="0">
                <a:latin typeface="Calibri"/>
                <a:ea typeface="+mj-lt"/>
                <a:cs typeface="Calibri"/>
              </a:rPr>
              <a:t>Рациональные причины: Эффективность вложений, удовлетворенность студентов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Клиенты ищут подтверждение того, что их вложения в новый инструмент будут оправданы. Они хотят уверенности в том, что инвестированные ресурсы принесут конкретные результаты.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Важность статистики и аналитики: возможность отслеживать прогресс студентов, анализировать их успеваемость и адаптировать материалы на основе полученных данных.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Позитивные отзывы и обратная связь от студентов и курсантов усиливают доверие к продукту и уверенность в правильности выбора.</a:t>
            </a:r>
            <a:endParaRPr lang="ru-RU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074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A3F091D-A1EA-99B6-4169-024DAD936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61" y="595866"/>
            <a:ext cx="8817427" cy="544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910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366" y="2707209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>
                <a:ea typeface="Calibri"/>
                <a:cs typeface="Calibri"/>
              </a:rPr>
              <a:t>ВЫГОДЫ</a:t>
            </a:r>
          </a:p>
        </p:txBody>
      </p:sp>
      <p:pic>
        <p:nvPicPr>
          <p:cNvPr id="6" name="Рисунок 5" descr="Изображение выглядит как графическая вставка, Графика, мультфильм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D2F29021-BBC6-A34A-3062-8B105269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732" y="158438"/>
            <a:ext cx="2196193" cy="2216603"/>
          </a:xfrm>
          <a:prstGeom prst="rect">
            <a:avLst/>
          </a:prstGeom>
        </p:spPr>
      </p:pic>
      <p:pic>
        <p:nvPicPr>
          <p:cNvPr id="7" name="Рисунок 6" descr="Изображение выглядит как Графика, графическая вставка, графический дизайн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F7C19E7-0B32-05C2-1BEA-1E509C38C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96" y="3845124"/>
            <a:ext cx="2532970" cy="2532970"/>
          </a:xfrm>
          <a:prstGeom prst="rect">
            <a:avLst/>
          </a:prstGeom>
        </p:spPr>
      </p:pic>
      <p:pic>
        <p:nvPicPr>
          <p:cNvPr id="8" name="Рисунок 7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DB3171EB-D89F-9F1C-B2E5-9626B47D9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771" y="2962360"/>
            <a:ext cx="2390095" cy="23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1. Быстрое и качественное создание учебных и интеграционных материалов</a:t>
            </a:r>
            <a:endParaRPr lang="ru-RU" dirty="0">
              <a:latin typeface="Calibri"/>
              <a:ea typeface="+mj-lt"/>
              <a:cs typeface="Calibri"/>
            </a:endParaRP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+mn-lt"/>
                <a:cs typeface="+mn-lt"/>
              </a:rPr>
              <a:t>Детализация:</a:t>
            </a:r>
            <a:endParaRPr lang="ru-RU" sz="2800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+mn-lt"/>
              <a:cs typeface="+mn-lt"/>
            </a:endParaRPr>
          </a:p>
          <a:p>
            <a:pPr marL="457200" indent="-457200"/>
            <a:r>
              <a:rPr lang="ru-RU" sz="2800" dirty="0">
                <a:ea typeface="+mn-lt"/>
                <a:cs typeface="+mn-lt"/>
              </a:rPr>
              <a:t>Автоматизация рутинных процессов создания материалов.</a:t>
            </a:r>
            <a:endParaRPr lang="ru-RU" sz="2800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+mn-lt"/>
                <a:cs typeface="+mn-lt"/>
              </a:rPr>
              <a:t>Возможность получения высококачественных материалов без потери времени на многократные правки и корректировки.</a:t>
            </a:r>
            <a:endParaRPr lang="ru-RU" sz="2800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837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F5C6B626-274D-2BEF-7694-D51E0579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dirty="0">
                <a:latin typeface="Calibri"/>
                <a:ea typeface="Calibri"/>
                <a:cs typeface="Calibri"/>
              </a:rPr>
              <a:t>Затруднения в отслеживании, кто уже получил интеграционные или обучающие материалы, могут привести к недостаточной эффективности процесса интеграции. Существует также риск потери или недоставки материалов сотрудникам или студентам.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9E5D271-8B90-DD1A-141C-8A43E819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ru-RU" sz="3200" dirty="0">
                <a:ea typeface="+mj-lt"/>
                <a:cs typeface="+mj-lt"/>
              </a:rPr>
            </a:br>
            <a:r>
              <a:rPr lang="ru-RU" sz="3200" dirty="0">
                <a:ea typeface="+mj-lt"/>
                <a:cs typeface="+mj-lt"/>
              </a:rPr>
              <a:t>3. </a:t>
            </a:r>
            <a:r>
              <a:rPr lang="ru-RU" sz="3200" dirty="0">
                <a:latin typeface="Calibri"/>
                <a:ea typeface="+mj-lt"/>
                <a:cs typeface="Calibri"/>
              </a:rPr>
              <a:t>Сложности в отслеживании и распространении материалов</a:t>
            </a:r>
            <a:endParaRPr lang="ru-RU" dirty="0">
              <a:latin typeface="Calibri"/>
              <a:ea typeface="+mj-lt"/>
              <a:cs typeface="Calibri"/>
            </a:endParaRPr>
          </a:p>
          <a:p>
            <a:endParaRPr lang="ru-RU" sz="3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906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2. </a:t>
            </a:r>
            <a:r>
              <a:rPr lang="ru-RU" dirty="0">
                <a:latin typeface="Calibri"/>
                <a:ea typeface="+mj-lt"/>
                <a:cs typeface="Calibri"/>
              </a:rPr>
              <a:t>Привлекательное и мотивирующее обучение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+mn-lt"/>
                <a:cs typeface="+mn-lt"/>
              </a:rPr>
              <a:t>Детализация:</a:t>
            </a:r>
            <a:endParaRPr lang="ru-RU" sz="2800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+mn-lt"/>
              <a:cs typeface="+mn-lt"/>
            </a:endParaRPr>
          </a:p>
          <a:p>
            <a:pPr marL="457200" indent="-457200"/>
            <a:r>
              <a:rPr lang="ru-RU" sz="2800" dirty="0">
                <a:ea typeface="+mn-lt"/>
                <a:cs typeface="+mn-lt"/>
              </a:rPr>
              <a:t>Разнообразные мультимедийные форматы, от видео до интерактивных </a:t>
            </a:r>
            <a:r>
              <a:rPr lang="ru-RU" sz="2800" dirty="0" err="1">
                <a:ea typeface="+mn-lt"/>
                <a:cs typeface="+mn-lt"/>
              </a:rPr>
              <a:t>квизов</a:t>
            </a:r>
            <a:r>
              <a:rPr lang="ru-RU" sz="2800" dirty="0">
                <a:ea typeface="+mn-lt"/>
                <a:cs typeface="+mn-lt"/>
              </a:rPr>
              <a:t>, удерживают внимание обучаемого.</a:t>
            </a:r>
            <a:endParaRPr lang="ru-RU" sz="280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+mn-lt"/>
                <a:cs typeface="+mn-lt"/>
              </a:rPr>
              <a:t>Адаптивность материалов под индивидуальные потребности учащихся.</a:t>
            </a:r>
            <a:endParaRPr lang="ru-RU" sz="2800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9631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3. </a:t>
            </a:r>
            <a:r>
              <a:rPr lang="ru-RU" dirty="0">
                <a:latin typeface="Calibri"/>
                <a:ea typeface="+mj-lt"/>
                <a:cs typeface="Calibri"/>
              </a:rPr>
              <a:t>Глубокий контроль и адаптивность учебного процесса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+mn-lt"/>
                <a:cs typeface="+mn-lt"/>
              </a:rPr>
              <a:t>Детализация:</a:t>
            </a:r>
            <a:endParaRPr lang="ru-RU" sz="2800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+mn-lt"/>
              <a:cs typeface="+mn-lt"/>
            </a:endParaRPr>
          </a:p>
          <a:p>
            <a:pPr marL="457200" indent="-457200"/>
            <a:r>
              <a:rPr lang="ru-RU" sz="2800" dirty="0">
                <a:ea typeface="+mn-lt"/>
                <a:cs typeface="+mn-lt"/>
              </a:rPr>
              <a:t>Возможность редактирования и адаптации материалов в реальном времени.</a:t>
            </a:r>
            <a:endParaRPr lang="ru-RU" sz="280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+mn-lt"/>
                <a:cs typeface="+mn-lt"/>
              </a:rPr>
              <a:t>Гибкая система отчетности и мониторинга прогресса студентов.</a:t>
            </a:r>
            <a:endParaRPr lang="ru-RU" sz="2800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69954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4. </a:t>
            </a:r>
            <a:r>
              <a:rPr lang="ru-RU" dirty="0">
                <a:latin typeface="Calibri"/>
                <a:ea typeface="+mj-lt"/>
                <a:cs typeface="Calibri"/>
              </a:rPr>
              <a:t>Значительное сокращение времени на подготовку и управление материалами</a:t>
            </a:r>
            <a:br>
              <a:rPr lang="ru-RU" dirty="0">
                <a:latin typeface="Calibri"/>
                <a:ea typeface="+mj-lt"/>
                <a:cs typeface="Calibri"/>
              </a:rPr>
            </a:br>
            <a:endParaRPr lang="ru-RU">
              <a:latin typeface="Calibri"/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Автоматизированные процессы и интегрированные решения уменьшают ручной труд.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Шаблоны и готовые модули позволяют быстро создавать новые материалы.</a:t>
            </a:r>
            <a:endParaRPr lang="ru-RU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52397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830" y="274803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>
                <a:ea typeface="Calibri"/>
                <a:cs typeface="Calibri"/>
              </a:rPr>
              <a:t>ХАРАКТЕРИСТИКИ</a:t>
            </a:r>
          </a:p>
        </p:txBody>
      </p:sp>
      <p:pic>
        <p:nvPicPr>
          <p:cNvPr id="6" name="Рисунок 5" descr="Изображение выглядит как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D63F0C2-0D07-2CAE-8FE1-40A7DEC01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89" y="3991825"/>
            <a:ext cx="2308452" cy="2308452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имвол, Графика, Шриф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CD164B1-EC70-5F3A-2B29-A7A00C3FB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85" y="4051782"/>
            <a:ext cx="2032908" cy="2043113"/>
          </a:xfrm>
          <a:prstGeom prst="rect">
            <a:avLst/>
          </a:prstGeom>
        </p:spPr>
      </p:pic>
      <p:pic>
        <p:nvPicPr>
          <p:cNvPr id="8" name="Рисунок 7" descr="Изображение выглядит как графическая вставка, Графика, снимок экран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CF407CC3-AC60-1FFF-7A5A-908D0BBC0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150" y="274523"/>
            <a:ext cx="2022702" cy="203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610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1. Современные инструменты для структурирования информации</a:t>
            </a:r>
            <a:endParaRPr lang="ru-RU" dirty="0">
              <a:latin typeface="Calibri"/>
              <a:ea typeface="+mj-lt"/>
              <a:cs typeface="Calibri"/>
            </a:endParaRP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Гибкая система категоризации и тегирования материалов.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Возможность создания иерархических структур для лучшей организации материалов.</a:t>
            </a:r>
            <a:endParaRPr lang="ru-RU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51990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2. </a:t>
            </a:r>
            <a:r>
              <a:rPr lang="ru-RU" dirty="0">
                <a:latin typeface="Calibri"/>
                <a:ea typeface="+mj-lt"/>
                <a:cs typeface="Calibri"/>
              </a:rPr>
              <a:t>Готовые шаблоны и модули для различных тем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457200" indent="-457200">
              <a:spcBef>
                <a:spcPts val="20"/>
              </a:spcBef>
            </a:pPr>
            <a:endParaRPr lang="ru-RU" sz="2800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Большая база готовых к использованию шаблонов для различных тематик и форматов обучения.</a:t>
            </a: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Модульный подход для гибкой настройки и кастомизации.</a:t>
            </a:r>
            <a:endParaRPr lang="ru-RU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29625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3. </a:t>
            </a:r>
            <a:r>
              <a:rPr lang="ru-RU" dirty="0">
                <a:latin typeface="Calibri"/>
                <a:ea typeface="+mj-lt"/>
                <a:cs typeface="Calibri"/>
              </a:rPr>
              <a:t>Встроенные мультимедийные и интерактивные элементы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Встраиваемые видео, аудио, графика и интерактивные элементы.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Интеграция с популярными платформами и сервисами для добавления мультимедиа.</a:t>
            </a:r>
            <a:endParaRPr lang="ru-RU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35330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4. </a:t>
            </a:r>
            <a:r>
              <a:rPr lang="ru-RU" dirty="0">
                <a:latin typeface="Calibri"/>
                <a:ea typeface="+mj-lt"/>
                <a:cs typeface="Calibri"/>
              </a:rPr>
              <a:t>Аналитические инструменты для отслеживания и улучшения качества обучения</a:t>
            </a: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      </a:t>
            </a:r>
            <a:endParaRPr lang="ru-RU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Отчеты о прохождении материалов, успешности заданий и активности пользователей.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Инструменты для анализа слабых мест в материалах и возможности их оптимизации.</a:t>
            </a:r>
            <a:endParaRPr lang="ru-RU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13674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580" y="2523512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>
                <a:ea typeface="Calibri"/>
                <a:cs typeface="Calibri"/>
              </a:rPr>
              <a:t>ВПЕЧАТЛЕНИЯ</a:t>
            </a:r>
          </a:p>
        </p:txBody>
      </p:sp>
      <p:pic>
        <p:nvPicPr>
          <p:cNvPr id="6" name="Рисунок 5" descr="Изображение выглядит как графическая вставка, мультфильм, Мультфильм, Анимация&#10;&#10;Автоматически созданное описание">
            <a:extLst>
              <a:ext uri="{FF2B5EF4-FFF2-40B4-BE49-F238E27FC236}">
                <a16:creationId xmlns:a16="http://schemas.microsoft.com/office/drawing/2014/main" id="{478CE4A0-52A0-78F1-83C9-C2F7BCB0A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80" y="1999230"/>
            <a:ext cx="2379890" cy="2349274"/>
          </a:xfrm>
          <a:prstGeom prst="rect">
            <a:avLst/>
          </a:prstGeom>
        </p:spPr>
      </p:pic>
      <p:pic>
        <p:nvPicPr>
          <p:cNvPr id="7" name="Рисунок 6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53442075-77CF-D791-5E57-F269B194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30" y="-60979"/>
            <a:ext cx="2400301" cy="2390096"/>
          </a:xfrm>
          <a:prstGeom prst="rect">
            <a:avLst/>
          </a:prstGeom>
        </p:spPr>
      </p:pic>
      <p:pic>
        <p:nvPicPr>
          <p:cNvPr id="9" name="Рисунок 8" descr="Изображение выглядит как графическая вставка, График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0B0CDB62-1418-416F-271A-EF3ACDDD2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681" y="4165316"/>
            <a:ext cx="2002292" cy="201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136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88950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1. Уверенность в профессиональном подходе</a:t>
            </a:r>
            <a:endParaRPr lang="ru-RU" dirty="0" err="1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Интуитивный интерфейс и современный дизайн.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Надежность и стабильность работы продукта.</a:t>
            </a:r>
            <a:endParaRPr lang="ru-RU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611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F5C6B626-274D-2BEF-7694-D51E0579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Тренеры и преподаватели могут сталкиваться с ограниченным доступом к необходимым ресурсам и материалам, что замедляет процесс подготовки и создания учебных материалов.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9E5D271-8B90-DD1A-141C-8A43E819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4. </a:t>
            </a:r>
            <a:r>
              <a:rPr lang="ru-RU" sz="3200" dirty="0">
                <a:latin typeface="Calibri"/>
                <a:ea typeface="+mj-lt"/>
                <a:cs typeface="Calibri"/>
              </a:rPr>
              <a:t>Недостаток времени и ресурсов</a:t>
            </a:r>
            <a:endParaRPr lang="ru-RU" dirty="0">
              <a:latin typeface="Calibri"/>
              <a:ea typeface="Calibri"/>
              <a:cs typeface="Calibri"/>
            </a:endParaRPr>
          </a:p>
          <a:p>
            <a:endParaRPr lang="ru-RU" sz="3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17599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2. Ощущение легкости и простоты в создании материалов</a:t>
            </a:r>
            <a:endParaRPr lang="ru-RU" dirty="0">
              <a:latin typeface="Calibri"/>
              <a:ea typeface="+mj-lt"/>
              <a:cs typeface="Calibri"/>
            </a:endParaRP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Легкий доступ к инструментам и ресурсам.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800">
                <a:ea typeface="Calibri"/>
                <a:cs typeface="Calibri"/>
              </a:rPr>
              <a:t>Быстрое освоение благодаря обучающим материалам и поддержке.</a:t>
            </a:r>
            <a:endParaRPr lang="ru-RU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3696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3. </a:t>
            </a:r>
            <a:r>
              <a:rPr lang="ru-RU" dirty="0">
                <a:latin typeface="Calibri"/>
                <a:ea typeface="+mj-lt"/>
                <a:cs typeface="Calibri"/>
              </a:rPr>
              <a:t>Удовлетворенность результативностью обучения</a:t>
            </a:r>
            <a:endParaRPr lang="ru-RU" dirty="0">
              <a:latin typeface="Calibri"/>
              <a:cs typeface="Calibri"/>
            </a:endParaRP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30" y="2499678"/>
            <a:ext cx="8229600" cy="375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Повышенная мотивация и вовлеченность обучаемых.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dirty="0">
                <a:ea typeface="Calibri"/>
                <a:cs typeface="Calibri"/>
              </a:rPr>
              <a:t>Возможность наблюдать реальные результаты и прогресс обучения.</a:t>
            </a:r>
            <a:endParaRPr lang="ru-RU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62574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Шриф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DD4A354-C4D5-8529-8EA5-2292D3EB2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9" y="1664952"/>
            <a:ext cx="8858250" cy="302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967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638" y="1244147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b="1" dirty="0">
                <a:ea typeface="+mj-lt"/>
                <a:cs typeface="+mj-lt"/>
              </a:rPr>
              <a:t>1. Традиционные методы создания учебных материалов (Word, PowerPoint)</a:t>
            </a:r>
          </a:p>
          <a:p>
            <a:endParaRPr lang="ru-RU" dirty="0">
              <a:latin typeface="Calibri"/>
              <a:ea typeface="Calibri"/>
              <a:cs typeface="Calibri"/>
            </a:endParaRP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347" y="2683375"/>
            <a:ext cx="8229600" cy="375035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b="1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 b="1" dirty="0">
                <a:ea typeface="Calibri"/>
                <a:cs typeface="Calibri"/>
              </a:rPr>
              <a:t>Преимущества:</a:t>
            </a:r>
            <a:r>
              <a:rPr lang="ru-RU" sz="2800" dirty="0">
                <a:ea typeface="Calibri"/>
                <a:cs typeface="Calibri"/>
              </a:rPr>
              <a:t> Широко доступны, большинство людей знают, как их использовать, низкая стоимость или бесплатное использование, поддержка большого количества форматов.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b="1" dirty="0">
                <a:ea typeface="Calibri"/>
                <a:cs typeface="Calibri"/>
              </a:rPr>
              <a:t>Недостатки: </a:t>
            </a:r>
            <a:r>
              <a:rPr lang="ru-RU" sz="2800" dirty="0">
                <a:ea typeface="Calibri"/>
                <a:cs typeface="Calibri"/>
              </a:rPr>
              <a:t>Отсутствие интерактивных элементов, необходимость ручной адаптации для различных платформ и устройств, ограниченные возможности для совместной работы и управления версиями.</a:t>
            </a:r>
            <a:endParaRPr lang="ru-RU" dirty="0">
              <a:ea typeface="Calibri"/>
              <a:cs typeface="Calibri"/>
            </a:endParaRPr>
          </a:p>
          <a:p>
            <a:pPr marL="0" indent="0">
              <a:buNone/>
            </a:pPr>
            <a:endParaRPr lang="ru-RU" sz="2800" dirty="0">
              <a:ea typeface="Calibri"/>
              <a:cs typeface="Calibri"/>
            </a:endParaRPr>
          </a:p>
          <a:p>
            <a:pPr marL="457200" indent="-457200">
              <a:spcBef>
                <a:spcPts val="20"/>
              </a:spcBef>
            </a:pPr>
            <a:endParaRPr lang="ru-RU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11952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638" y="1244147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b="1" dirty="0">
                <a:ea typeface="+mj-lt"/>
                <a:cs typeface="+mj-lt"/>
              </a:rPr>
              <a:t>2.  Простые платформы онлайн-обучения без возможностей кастомизации</a:t>
            </a:r>
          </a:p>
          <a:p>
            <a:endParaRPr lang="ru-RU" dirty="0">
              <a:latin typeface="Calibri"/>
              <a:ea typeface="Calibri"/>
              <a:cs typeface="Calibri"/>
            </a:endParaRP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347" y="2683375"/>
            <a:ext cx="8229600" cy="37503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b="1" dirty="0"/>
          </a:p>
          <a:p>
            <a:pPr marL="0" indent="0">
              <a:spcBef>
                <a:spcPts val="20"/>
              </a:spcBef>
              <a:buNone/>
            </a:pPr>
            <a:endParaRPr lang="ru-RU" sz="2800" dirty="0">
              <a:ea typeface="Calibri"/>
              <a:cs typeface="Calibri"/>
            </a:endParaRPr>
          </a:p>
          <a:p>
            <a:pPr marL="457200" indent="-457200"/>
            <a:r>
              <a:rPr lang="ru-RU" sz="2800" b="1" dirty="0">
                <a:ea typeface="Calibri"/>
                <a:cs typeface="Calibri"/>
              </a:rPr>
              <a:t>Преимущества: </a:t>
            </a:r>
            <a:r>
              <a:rPr lang="ru-RU" sz="2800" dirty="0">
                <a:ea typeface="Calibri"/>
                <a:cs typeface="Calibri"/>
              </a:rPr>
              <a:t>Простота использования, быстрый запуск, низкая стоимость.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b="1" dirty="0">
                <a:ea typeface="Calibri"/>
                <a:cs typeface="Calibri"/>
              </a:rPr>
              <a:t>Недостатки:</a:t>
            </a:r>
            <a:r>
              <a:rPr lang="ru-RU" sz="2800" dirty="0">
                <a:ea typeface="Calibri"/>
                <a:cs typeface="Calibri"/>
              </a:rPr>
              <a:t> Ограниченные функциональные возможности, отсутствие гибкости в адаптации под конкретные нужды, ограниченные возможности по интерактивности и мультимедийности.</a:t>
            </a:r>
            <a:endParaRPr lang="ru-RU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0" indent="0">
              <a:buNone/>
            </a:pPr>
            <a:endParaRPr lang="ru-RU" sz="2800" dirty="0">
              <a:ea typeface="Calibri"/>
              <a:cs typeface="Calibri"/>
            </a:endParaRPr>
          </a:p>
          <a:p>
            <a:pPr marL="457200" indent="-457200">
              <a:spcBef>
                <a:spcPts val="20"/>
              </a:spcBef>
            </a:pPr>
            <a:endParaRPr lang="ru-RU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00712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638" y="1244147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b="1" dirty="0">
                <a:ea typeface="+mj-lt"/>
                <a:cs typeface="+mj-lt"/>
              </a:rPr>
              <a:t>3. </a:t>
            </a:r>
            <a:r>
              <a:rPr lang="ru-RU" b="1" dirty="0">
                <a:latin typeface="Calibri"/>
                <a:ea typeface="+mj-lt"/>
                <a:cs typeface="Calibri"/>
              </a:rPr>
              <a:t>Различные программы для создания интерактивных презентаций</a:t>
            </a:r>
          </a:p>
          <a:p>
            <a:endParaRPr lang="ru-RU" dirty="0">
              <a:latin typeface="Calibri"/>
              <a:ea typeface="Calibri"/>
              <a:cs typeface="Calibri"/>
            </a:endParaRP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347" y="2683375"/>
            <a:ext cx="8229600" cy="375035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Детализация: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457200" indent="-457200"/>
            <a:r>
              <a:rPr lang="ru-RU" sz="2800" b="1" dirty="0">
                <a:ea typeface="Calibri"/>
                <a:cs typeface="Calibri"/>
              </a:rPr>
              <a:t>Преимущества: </a:t>
            </a:r>
            <a:r>
              <a:rPr lang="ru-RU" sz="2800" dirty="0">
                <a:ea typeface="Calibri"/>
                <a:cs typeface="Calibri"/>
              </a:rPr>
              <a:t>Позволяют создавать интерактивные и визуально привлекательные материалы, большинство из них имеют интуитивный интерфейс.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r>
              <a:rPr lang="ru-RU" sz="2800" b="1" dirty="0">
                <a:ea typeface="Calibri"/>
                <a:cs typeface="Calibri"/>
              </a:rPr>
              <a:t>Недостатки:</a:t>
            </a:r>
            <a:r>
              <a:rPr lang="ru-RU" sz="2800" dirty="0">
                <a:ea typeface="Calibri"/>
                <a:cs typeface="Calibri"/>
              </a:rPr>
              <a:t> Могут потребовать дополнительное обучение для эффективного использования, ограниченные возможности интеграции с другими системами и платформами, часто фокусируются только на одном типе контента (например, презентации).</a:t>
            </a:r>
            <a:endParaRPr lang="ru-RU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35031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638" y="631826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dirty="0">
                <a:ea typeface="+mj-lt"/>
                <a:cs typeface="+mj-lt"/>
              </a:rPr>
            </a:br>
            <a:r>
              <a:rPr lang="ru-RU" b="1" dirty="0">
                <a:ea typeface="+mj-lt"/>
                <a:cs typeface="+mj-lt"/>
              </a:rPr>
              <a:t>4. </a:t>
            </a:r>
            <a:r>
              <a:rPr lang="ru-RU" b="1" dirty="0">
                <a:latin typeface="Calibri"/>
                <a:ea typeface="+mj-lt"/>
                <a:cs typeface="Calibri"/>
              </a:rPr>
              <a:t>Фриланс-услуги по созданию учебных материалов</a:t>
            </a:r>
          </a:p>
          <a:p>
            <a:endParaRPr lang="ru-RU" dirty="0">
              <a:latin typeface="Calibri"/>
              <a:ea typeface="Calibri"/>
              <a:cs typeface="Calibri"/>
            </a:endParaRPr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347" y="1713866"/>
            <a:ext cx="8229600" cy="37503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sz="2800" b="1" dirty="0">
                <a:ea typeface="+mn-lt"/>
                <a:cs typeface="+mn-lt"/>
              </a:rPr>
              <a:t>Детализация:</a:t>
            </a:r>
            <a:endParaRPr lang="ru-RU" sz="2800" dirty="0"/>
          </a:p>
          <a:p>
            <a:pPr marL="457200" indent="-457200"/>
            <a:r>
              <a:rPr lang="ru-RU" sz="2800" b="1" dirty="0">
                <a:ea typeface="+mn-lt"/>
                <a:cs typeface="+mn-lt"/>
              </a:rPr>
              <a:t>Преимущества:</a:t>
            </a:r>
            <a:r>
              <a:rPr lang="ru-RU" sz="2800" dirty="0">
                <a:ea typeface="+mn-lt"/>
                <a:cs typeface="+mn-lt"/>
              </a:rPr>
              <a:t> Доступ к профессиональным специалистам, возможность получения уникальных и качественных материалов, экономия времени на создание контента.</a:t>
            </a:r>
            <a:endParaRPr lang="ru-RU" sz="2800" dirty="0">
              <a:ea typeface="Calibri"/>
              <a:cs typeface="Calibri"/>
            </a:endParaRPr>
          </a:p>
          <a:p>
            <a:pPr marL="457200" indent="-457200"/>
            <a:r>
              <a:rPr lang="ru-RU" sz="2800" b="1" dirty="0">
                <a:ea typeface="+mn-lt"/>
                <a:cs typeface="+mn-lt"/>
              </a:rPr>
              <a:t>Недостатки: </a:t>
            </a:r>
            <a:r>
              <a:rPr lang="ru-RU" sz="2800" dirty="0">
                <a:ea typeface="+mn-lt"/>
                <a:cs typeface="+mn-lt"/>
              </a:rPr>
              <a:t>Возможно высокая стоимость услуг, необходимость постоянного контроля за процессом и качеством работы, риск несоответствия результатов ожиданиям, отсутствие контроля над интеллектуальной собственностью.</a:t>
            </a:r>
            <a:endParaRPr lang="ru-RU" sz="2800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800" b="1" dirty="0">
              <a:ea typeface="Calibri"/>
              <a:cs typeface="Calibri"/>
            </a:endParaRPr>
          </a:p>
          <a:p>
            <a:pPr marL="0" indent="0">
              <a:buNone/>
            </a:pPr>
            <a:endParaRPr lang="ru-RU" sz="2800" dirty="0">
              <a:ea typeface="Calibri"/>
              <a:cs typeface="Calibri"/>
            </a:endParaRPr>
          </a:p>
          <a:p>
            <a:pPr marL="457200" indent="-457200">
              <a:spcBef>
                <a:spcPts val="20"/>
              </a:spcBef>
            </a:pPr>
            <a:endParaRPr lang="ru-RU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6389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5400" b="1" dirty="0">
                <a:ea typeface="Calibri"/>
                <a:cs typeface="Calibri"/>
              </a:rPr>
              <a:t>СПАСИБО </a:t>
            </a:r>
            <a:br>
              <a:rPr lang="ru-RU" sz="5400" b="1" dirty="0">
                <a:ea typeface="Calibri"/>
                <a:cs typeface="Calibri"/>
              </a:rPr>
            </a:br>
            <a:r>
              <a:rPr lang="ru-RU" sz="5400" b="1" dirty="0">
                <a:ea typeface="Calibri"/>
                <a:cs typeface="Calibri"/>
              </a:rPr>
              <a:t>ЗА </a:t>
            </a:r>
            <a:br>
              <a:rPr lang="ru-RU" sz="5400" b="1" dirty="0">
                <a:ea typeface="Calibri"/>
                <a:cs typeface="Calibri"/>
              </a:rPr>
            </a:br>
            <a:r>
              <a:rPr lang="ru-RU" sz="5400" b="1" dirty="0">
                <a:ea typeface="Calibri"/>
                <a:cs typeface="Calibri"/>
              </a:rPr>
              <a:t>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296127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F5C6B626-274D-2BEF-7694-D51E0579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Тренеры могут столкнуться с техническими неполадками во время тренингов, что нарушает процесс обучения. Также сложности в управлении материалами в реальном времени могут вызывать нервозность и затруднять проведение занятий.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9E5D271-8B90-DD1A-141C-8A43E819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Calibri"/>
                <a:ea typeface="+mj-lt"/>
                <a:cs typeface="Calibri"/>
              </a:rPr>
              <a:t>5. Технические неполадки и управление материалами в реальном времени</a:t>
            </a:r>
            <a:endParaRPr lang="ru-RU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708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F5C6B626-274D-2BEF-7694-D51E05794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91" y="283708"/>
            <a:ext cx="8892947" cy="39238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spcBef>
                <a:spcPts val="20"/>
              </a:spcBef>
              <a:buNone/>
            </a:pPr>
            <a:r>
              <a:rPr lang="ru-RU" dirty="0">
                <a:ea typeface="+mn-lt"/>
                <a:cs typeface="+mn-lt"/>
              </a:rPr>
              <a:t>Исходя из этих проблем, актуальная проблемная область включает в себя создание решений, которые помогли бы специалистам, тренерам и преподавателям более эффективно организовывать, создавать, персонализировать, распространять и управлять обучающими материалами. Конструктор </a:t>
            </a:r>
            <a:r>
              <a:rPr lang="ru-RU" err="1">
                <a:ea typeface="+mn-lt"/>
                <a:cs typeface="+mn-lt"/>
              </a:rPr>
              <a:t>хэндбуков</a:t>
            </a:r>
            <a:r>
              <a:rPr lang="ru-RU" dirty="0">
                <a:ea typeface="+mn-lt"/>
                <a:cs typeface="+mn-lt"/>
              </a:rPr>
              <a:t> может быть разработан так, чтобы предоставить инструменты и функциональности, которые помогут решить эти проблемы, повысить производительность и качество обучающих материалов, а также упростить процесс их создания и управления.</a:t>
            </a:r>
            <a:endParaRPr lang="ru-RU" dirty="0">
              <a:ea typeface="Calibri"/>
              <a:cs typeface="Calibri"/>
            </a:endParaRPr>
          </a:p>
          <a:p>
            <a:pPr marL="0" indent="0" algn="ctr"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18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Autofit/>
          </a:bodyPr>
          <a:lstStyle/>
          <a:p>
            <a:r>
              <a:rPr lang="ru-RU" b="1" dirty="0">
                <a:ea typeface="Calibri"/>
                <a:cs typeface="Calibri"/>
              </a:rPr>
              <a:t>Целевая </a:t>
            </a:r>
            <a:br>
              <a:rPr lang="ru-RU" b="1" dirty="0">
                <a:ea typeface="Calibri"/>
                <a:cs typeface="Calibri"/>
              </a:rPr>
            </a:br>
            <a:r>
              <a:rPr lang="ru-RU" b="1" dirty="0">
                <a:ea typeface="Calibri"/>
                <a:cs typeface="Calibri"/>
              </a:rPr>
              <a:t>аудитория </a:t>
            </a:r>
            <a:br>
              <a:rPr lang="ru-RU" b="1" dirty="0">
                <a:ea typeface="Calibri"/>
                <a:cs typeface="Calibri"/>
              </a:rPr>
            </a:br>
            <a:r>
              <a:rPr lang="ru-RU" b="1" dirty="0">
                <a:ea typeface="Calibri"/>
                <a:cs typeface="Calibri"/>
              </a:rPr>
              <a:t>(потенциальные пользователи) продукта</a:t>
            </a:r>
            <a:endParaRPr lang="ru-RU" dirty="0"/>
          </a:p>
          <a:p>
            <a:endParaRPr lang="ru-RU" b="1" dirty="0">
              <a:ea typeface="Calibri"/>
              <a:cs typeface="Calibri"/>
            </a:endParaRPr>
          </a:p>
        </p:txBody>
      </p:sp>
      <p:pic>
        <p:nvPicPr>
          <p:cNvPr id="2050" name="Picture 2" descr="D:\OneDrive\Рабочий стол\free-icon-question-24366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29804"/>
            <a:ext cx="1563093" cy="156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OneDrive\Рабочий стол\free-icon-hypothesis-324084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52609"/>
            <a:ext cx="2088232" cy="20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OneDrive\Рабочий стол\free-icon-question-37482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0" y="3917576"/>
            <a:ext cx="1745258" cy="174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OneDrive\Рабочий стол\free-icon-inference-769066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573016"/>
            <a:ext cx="2105298" cy="21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0900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1655</Words>
  <Application>Microsoft Office PowerPoint</Application>
  <PresentationFormat>Экран (4:3)</PresentationFormat>
  <Paragraphs>200</Paragraphs>
  <Slides>67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68" baseType="lpstr">
      <vt:lpstr>Тема Office</vt:lpstr>
      <vt:lpstr>Проектирование интерфейса и разработка дизайн-макета ПО</vt:lpstr>
      <vt:lpstr>Уточнение актуальной проблемной области</vt:lpstr>
      <vt:lpstr>1. Организация и структурирование информации</vt:lpstr>
      <vt:lpstr>2. Персонализация интеграционных планов и обучающих материалов</vt:lpstr>
      <vt:lpstr> 3. Сложности в отслеживании и распространении материалов </vt:lpstr>
      <vt:lpstr>4. Недостаток времени и ресурсов </vt:lpstr>
      <vt:lpstr>5. Технические неполадки и управление материалами в реальном времени</vt:lpstr>
      <vt:lpstr>Презентация PowerPoint</vt:lpstr>
      <vt:lpstr>Целевая  аудитория  (потенциальные пользователи) продукта </vt:lpstr>
      <vt:lpstr>Специалисты компаний, занимающиеся интеграцией новых сотрудников в компанию и/или созданием обучающих материалов</vt:lpstr>
      <vt:lpstr>Тренера и инструкторы</vt:lpstr>
      <vt:lpstr>Преподаватели, самостоятельно разрабатывающие обучающие материалы и методические указания</vt:lpstr>
      <vt:lpstr>JOB STORY</vt:lpstr>
      <vt:lpstr>Job Story для специалистов компаний, занимающихся интеграцией новых сотрудников и созданием обучающих материалов</vt:lpstr>
      <vt:lpstr>Job Story для тренеров и инструкторов</vt:lpstr>
      <vt:lpstr>Job Story для преподавателей, самостоятельно разрабатывающих обучающие материалы и методические указания</vt:lpstr>
      <vt:lpstr>Сегмент 4: Собственники малого бизнеса </vt:lpstr>
      <vt:lpstr>Ценностное предложение</vt:lpstr>
      <vt:lpstr>Эффективное создание материалов</vt:lpstr>
      <vt:lpstr>2. Интересное обучение</vt:lpstr>
      <vt:lpstr>3. Улучшенное управление </vt:lpstr>
      <vt:lpstr>  4. Экономию времени  </vt:lpstr>
      <vt:lpstr>Цель проекта</vt:lpstr>
      <vt:lpstr>Презентация PowerPoint</vt:lpstr>
      <vt:lpstr> Общие требования к системе (набор гипотез) </vt:lpstr>
      <vt:lpstr> 1. Простота использования </vt:lpstr>
      <vt:lpstr> 2. Гибкость и настраиваемость </vt:lpstr>
      <vt:lpstr> 3. Интерактивность </vt:lpstr>
      <vt:lpstr>  4. Управление и аналитика </vt:lpstr>
      <vt:lpstr>  5. Сокращение времени на создание материалов </vt:lpstr>
      <vt:lpstr>  6. Качество обучения и результативность </vt:lpstr>
      <vt:lpstr> Модели и диаграммы </vt:lpstr>
      <vt:lpstr>Презентация PowerPoint</vt:lpstr>
      <vt:lpstr>Презентация PowerPoint</vt:lpstr>
      <vt:lpstr>  СТРАХИ  </vt:lpstr>
      <vt:lpstr> 1. Сложности освоения нового инструмента </vt:lpstr>
      <vt:lpstr> 2. Несовместимость с уже имеющимися материалами </vt:lpstr>
      <vt:lpstr> 3. Отсутствие должной поддержки и помощи при проблемах </vt:lpstr>
      <vt:lpstr>  ЖЕЛАНИЯ  </vt:lpstr>
      <vt:lpstr>  1. Сделать процесс обучения более интерактивным и привлекательным </vt:lpstr>
      <vt:lpstr> 2. Сократить затраты времени на подготовку материалов </vt:lpstr>
      <vt:lpstr> 3. Повысить качество обучения </vt:lpstr>
      <vt:lpstr>ПОТРЕБНОСТИ</vt:lpstr>
      <vt:lpstr> 1. Интуитивный интерфейс и легкая интеграция с текущими системами </vt:lpstr>
      <vt:lpstr> 2. Функциональные возможности для удовлетворения индивидуальных потребностей </vt:lpstr>
      <vt:lpstr> 3. Рациональные причины: Эффективность вложений, удовлетворенность студентов </vt:lpstr>
      <vt:lpstr>Презентация PowerPoint</vt:lpstr>
      <vt:lpstr>ВЫГОДЫ</vt:lpstr>
      <vt:lpstr> 1. Быстрое и качественное создание учебных и интеграционных материалов </vt:lpstr>
      <vt:lpstr> 2. Привлекательное и мотивирующее обучение </vt:lpstr>
      <vt:lpstr> 3. Глубокий контроль и адаптивность учебного процесса </vt:lpstr>
      <vt:lpstr> 4. Значительное сокращение времени на подготовку и управление материалами </vt:lpstr>
      <vt:lpstr>ХАРАКТЕРИСТИКИ</vt:lpstr>
      <vt:lpstr> 1. Современные инструменты для структурирования информации </vt:lpstr>
      <vt:lpstr> 2. Готовые шаблоны и модули для различных тем </vt:lpstr>
      <vt:lpstr> 3. Встроенные мультимедийные и интерактивные элементы </vt:lpstr>
      <vt:lpstr> 4. Аналитические инструменты для отслеживания и улучшения качества обучения </vt:lpstr>
      <vt:lpstr>ВПЕЧАТЛЕНИЯ</vt:lpstr>
      <vt:lpstr> 1. Уверенность в профессиональном подходе</vt:lpstr>
      <vt:lpstr> 2. Ощущение легкости и простоты в создании материалов </vt:lpstr>
      <vt:lpstr> 3. Удовлетворенность результативностью обучения </vt:lpstr>
      <vt:lpstr>Презентация PowerPoint</vt:lpstr>
      <vt:lpstr> 1. Традиционные методы создания учебных материалов (Word, PowerPoint)  </vt:lpstr>
      <vt:lpstr> 2.  Простые платформы онлайн-обучения без возможностей кастомизации  </vt:lpstr>
      <vt:lpstr> 3. Различные программы для создания интерактивных презентаций  </vt:lpstr>
      <vt:lpstr> 4. Фриланс-услуги по созданию учебных материалов  </vt:lpstr>
      <vt:lpstr>СПАСИБО  ЗА 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 корпоративного обучения</dc:title>
  <dc:creator>Никита Качурин</dc:creator>
  <cp:lastModifiedBy>Никита Качурин</cp:lastModifiedBy>
  <cp:revision>786</cp:revision>
  <dcterms:created xsi:type="dcterms:W3CDTF">2023-09-21T02:43:07Z</dcterms:created>
  <dcterms:modified xsi:type="dcterms:W3CDTF">2023-10-19T05:40:06Z</dcterms:modified>
</cp:coreProperties>
</file>