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300" r:id="rId3"/>
    <p:sldId id="304" r:id="rId4"/>
    <p:sldId id="305" r:id="rId5"/>
    <p:sldId id="306" r:id="rId6"/>
    <p:sldId id="307" r:id="rId7"/>
    <p:sldId id="309" r:id="rId8"/>
    <p:sldId id="311" r:id="rId9"/>
    <p:sldId id="302" r:id="rId10"/>
  </p:sldIdLst>
  <p:sldSz cx="9144000" cy="6858000" type="screen4x3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DDDDDD"/>
    <a:srgbClr val="FF7C80"/>
    <a:srgbClr val="CC6600"/>
    <a:srgbClr val="99FF66"/>
    <a:srgbClr val="FFCC99"/>
    <a:srgbClr val="66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6" autoAdjust="0"/>
    <p:restoredTop sz="95605" autoAdjust="0"/>
  </p:normalViewPr>
  <p:slideViewPr>
    <p:cSldViewPr snapToObjects="1" showGuides="1">
      <p:cViewPr varScale="1">
        <p:scale>
          <a:sx n="124" d="100"/>
          <a:sy n="12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-2478" y="-120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fld id="{B40A23B2-849A-4AB6-94C8-0B29BD4422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42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-110" charset="0"/>
              </a:defRPr>
            </a:lvl1pPr>
          </a:lstStyle>
          <a:p>
            <a:pPr>
              <a:defRPr/>
            </a:pPr>
            <a:fld id="{F57D0E31-D871-452B-B3E4-C2B09D4EF7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-110" charset="0"/>
              <a:ea typeface="+mn-ea"/>
            </a:endParaRPr>
          </a:p>
        </p:txBody>
      </p:sp>
      <p:sp>
        <p:nvSpPr>
          <p:cNvPr id="5" name="Line 1032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-110" charset="0"/>
              <a:ea typeface="+mn-ea"/>
            </a:endParaRPr>
          </a:p>
        </p:txBody>
      </p:sp>
      <p:pic>
        <p:nvPicPr>
          <p:cNvPr id="6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82663" y="2703513"/>
            <a:ext cx="7504112" cy="1143000"/>
          </a:xfrm>
        </p:spPr>
        <p:txBody>
          <a:bodyPr tIns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638800"/>
            <a:ext cx="7467600" cy="685800"/>
          </a:xfrm>
        </p:spPr>
        <p:txBody>
          <a:bodyPr tIns="0" anchor="ctr"/>
          <a:lstStyle>
            <a:lvl1pPr marL="0" indent="0">
              <a:spcBef>
                <a:spcPct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10046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7175" y="1676400"/>
            <a:ext cx="1874838" cy="44196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77900" y="1676400"/>
            <a:ext cx="5476875" cy="44196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</a:t>
            </a:r>
            <a:fld id="{0B6972BA-2772-4630-9BA8-1B7F5715080A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Total Geil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E57E1DCF-E3DB-437B-8A3E-E0374C69CC76}" type="slidenum">
              <a:rPr lang="de-DE"/>
              <a:pPr>
                <a:defRPr/>
              </a:pPr>
              <a:t>‹Nr.›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7965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CD7B47C4-5478-49A5-9FF4-B82F58CBAA76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Generische </a:t>
            </a:r>
            <a:r>
              <a:rPr lang="de-DE" dirty="0" err="1" smtClean="0"/>
              <a:t>Matlab</a:t>
            </a:r>
            <a:r>
              <a:rPr lang="de-DE" dirty="0" smtClean="0"/>
              <a:t>-Simulationsumgebung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FF4393E3-360E-4EE1-AF81-05AA460BF5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36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17AD352B-CC52-47C6-9EFF-E5C19D836A4A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Autonome </a:t>
            </a:r>
            <a:r>
              <a:rPr lang="de-DE" err="1"/>
              <a:t>UAV‘s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311BEC9-336E-4D23-B71D-46ACFEEB982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7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90600" y="2590800"/>
            <a:ext cx="3657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0" y="2590800"/>
            <a:ext cx="3657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30D97453-CC86-4836-96E5-4662DA9C322E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Autonome </a:t>
            </a:r>
            <a:r>
              <a:rPr lang="de-DE" err="1"/>
              <a:t>UAV‘s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98BE589F-FD46-4FF7-8FA9-85B94EE725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0E76857F-FCCA-44F3-B326-5AA5316B3077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Autonome </a:t>
            </a:r>
            <a:r>
              <a:rPr lang="de-DE" err="1"/>
              <a:t>UAV‘s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0E6E8F5-19C0-4FC1-B6EB-2CD526335A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Dresden, </a:t>
            </a:r>
            <a:fld id="{4F19A3C9-F4AB-4871-8802-ACA56B69B1A3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Autonome </a:t>
            </a:r>
            <a:r>
              <a:rPr lang="de-DE" err="1"/>
              <a:t>UAV‘s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A6611119-08A7-42ED-81E0-DADC5922FE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23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</a:t>
            </a:r>
            <a:fld id="{BED42457-E263-4808-B17A-3CB0CEF53AC6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Total Geil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956C246-68C6-4590-9649-8281273B32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51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</a:t>
            </a:r>
            <a:fld id="{4C938058-DABC-4AA6-A5FB-7B19230901FF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Autonome </a:t>
            </a:r>
            <a:r>
              <a:rPr lang="de-DE" err="1"/>
              <a:t>UAV‘s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F04250C7-1AEB-442E-BBB4-ED06350B7C9A}" type="slidenum">
              <a:rPr lang="de-DE"/>
              <a:pPr>
                <a:defRPr/>
              </a:pPr>
              <a:t>‹Nr.›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66850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</a:t>
            </a:r>
            <a:fld id="{86591BF0-82BE-44F8-AB85-38335B254616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Total Geil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97B6E755-DF51-40F7-B4A3-CD3B760BB5A2}" type="slidenum">
              <a:rPr lang="de-DE"/>
              <a:pPr>
                <a:defRPr/>
              </a:pPr>
              <a:t>‹Nr.›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60497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1676400"/>
            <a:ext cx="7504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smtClean="0"/>
              <a:t>Klicken Sie, um das Titelformat zu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590800"/>
            <a:ext cx="7467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smtClean="0"/>
              <a:t>Klicken Sie, um die Formate des Vorlagentextes zu bearbeiten</a:t>
            </a:r>
          </a:p>
          <a:p>
            <a:pPr lvl="1"/>
            <a:r>
              <a:rPr lang="de-DE" altLang="x-none" smtClean="0"/>
              <a:t>Zweite Ebene</a:t>
            </a:r>
          </a:p>
          <a:p>
            <a:pPr lvl="2"/>
            <a:r>
              <a:rPr lang="de-DE" altLang="x-none" smtClean="0"/>
              <a:t>Dritte Ebene</a:t>
            </a:r>
          </a:p>
          <a:p>
            <a:pPr lvl="3"/>
            <a:r>
              <a:rPr lang="de-DE" altLang="x-none" smtClean="0"/>
              <a:t>Vierte Ebene</a:t>
            </a:r>
          </a:p>
          <a:p>
            <a:pPr lvl="4"/>
            <a:r>
              <a:rPr lang="de-DE" altLang="x-non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Verdana" pitchFamily="-110" charset="0"/>
              </a:defRPr>
            </a:lvl1pPr>
          </a:lstStyle>
          <a:p>
            <a:pPr>
              <a:defRPr/>
            </a:pPr>
            <a:r>
              <a:rPr lang="de-DE"/>
              <a:t>Dresden, </a:t>
            </a:r>
            <a:fld id="{F06859B8-4163-4973-B3CE-F267072D5666}" type="datetime4">
              <a:rPr lang="de-DE"/>
              <a:pPr>
                <a:defRPr/>
              </a:pPr>
              <a:t>19. Oktober 2015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Verdana" pitchFamily="-110" charset="0"/>
              </a:defRPr>
            </a:lvl1pPr>
          </a:lstStyle>
          <a:p>
            <a:pPr>
              <a:defRPr/>
            </a:pPr>
            <a:r>
              <a:rPr lang="de-DE"/>
              <a:t>Total Geil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Verdana" pitchFamily="-110" charset="0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7B8673DE-6127-43FF-991A-CF429A1712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-110" charset="0"/>
              <a:ea typeface="+mn-ea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-110" charset="0"/>
              <a:ea typeface="+mn-ea"/>
            </a:endParaRPr>
          </a:p>
        </p:txBody>
      </p:sp>
      <p:pic>
        <p:nvPicPr>
          <p:cNvPr id="5129" name="Picture 15" descr="TU_Logo_90_HKS4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ＭＳ Ｐゴシック" pitchFamily="-11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  <a:ea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  <a:ea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  <a:ea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  <a:ea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1D4B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1D4B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1D4B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-"/>
        <a:defRPr sz="1400">
          <a:solidFill>
            <a:srgbClr val="001D4B"/>
          </a:solidFill>
          <a:latin typeface="+mn-lt"/>
          <a:ea typeface="ＭＳ Ｐゴシック" pitchFamily="-110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82662" y="2924944"/>
            <a:ext cx="7837810" cy="1143000"/>
          </a:xfrm>
        </p:spPr>
        <p:txBody>
          <a:bodyPr/>
          <a:lstStyle/>
          <a:p>
            <a:pPr eaLnBrk="1" hangingPunct="1"/>
            <a:r>
              <a:rPr lang="de-DE" altLang="x-none" dirty="0" err="1" smtClean="0">
                <a:solidFill>
                  <a:srgbClr val="FFFFFF"/>
                </a:solidFill>
              </a:rPr>
              <a:t>Matlab</a:t>
            </a:r>
            <a:r>
              <a:rPr lang="de-DE" altLang="x-none" dirty="0" smtClean="0">
                <a:solidFill>
                  <a:srgbClr val="FFFFFF"/>
                </a:solidFill>
              </a:rPr>
              <a:t>-Simulationsumgebung</a:t>
            </a:r>
            <a:br>
              <a:rPr lang="de-DE" altLang="x-none" dirty="0" smtClean="0">
                <a:solidFill>
                  <a:srgbClr val="FFFFFF"/>
                </a:solidFill>
              </a:rPr>
            </a:br>
            <a:r>
              <a:rPr lang="de-DE" altLang="x-none" sz="2400" dirty="0" smtClean="0">
                <a:solidFill>
                  <a:srgbClr val="FFFFFF"/>
                </a:solidFill>
              </a:rPr>
              <a:t>u. A. für Aufgaben in der Robotik</a:t>
            </a:r>
            <a:r>
              <a:rPr lang="de-DE" altLang="x-none" dirty="0" smtClean="0">
                <a:solidFill>
                  <a:srgbClr val="FFFFFF"/>
                </a:solidFill>
              </a:rPr>
              <a:t/>
            </a:r>
            <a:br>
              <a:rPr lang="de-DE" altLang="x-none" dirty="0" smtClean="0">
                <a:solidFill>
                  <a:srgbClr val="FFFFFF"/>
                </a:solidFill>
              </a:rPr>
            </a:br>
            <a:endParaRPr lang="de-DE" altLang="x-none" sz="2000" b="0" dirty="0" smtClean="0">
              <a:solidFill>
                <a:srgbClr val="000000"/>
              </a:solidFill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990600" y="1200150"/>
            <a:ext cx="7467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anchor="ctr"/>
          <a:lstStyle/>
          <a:p>
            <a:pPr>
              <a:spcBef>
                <a:spcPct val="50000"/>
              </a:spcBef>
            </a:pPr>
            <a:r>
              <a:rPr lang="de-DE" altLang="x-none">
                <a:solidFill>
                  <a:srgbClr val="FFFFFF"/>
                </a:solidFill>
                <a:latin typeface="Verdana" pitchFamily="34" charset="0"/>
              </a:rPr>
              <a:t>Fakultät Elektrotechnik und Informationstechnik </a:t>
            </a:r>
            <a:r>
              <a:rPr lang="de-DE" altLang="x-none" b="0">
                <a:solidFill>
                  <a:srgbClr val="FFFFFF"/>
                </a:solidFill>
                <a:latin typeface="Verdana" pitchFamily="34" charset="0"/>
              </a:rPr>
              <a:t>Institut für Automatisierungstechnik</a:t>
            </a:r>
            <a:endParaRPr lang="de-DE" altLang="x-none" sz="2400" b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x-none" dirty="0" smtClean="0"/>
              <a:t>Dresden, </a:t>
            </a:r>
            <a:fld id="{E3F3D538-63CE-4027-A68C-2536B5C388BA}" type="datetime4">
              <a:rPr lang="de-DE" altLang="x-none" smtClean="0"/>
              <a:t>19. Oktober 2015</a:t>
            </a:fld>
            <a:endParaRPr lang="de-DE" altLang="x-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Motivation</a:t>
            </a:r>
          </a:p>
        </p:txBody>
      </p:sp>
      <p:sp>
        <p:nvSpPr>
          <p:cNvPr id="3686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>
                <a:latin typeface="Verdana" pitchFamily="34" charset="0"/>
              </a:rPr>
              <a:t>Dresden, </a:t>
            </a:r>
            <a:fld id="{47906E41-7E44-420B-9BD1-DC40D16BA1BA}" type="datetime4">
              <a:rPr lang="de-DE" altLang="x-none" b="0">
                <a:latin typeface="Verdana" pitchFamily="34" charset="0"/>
              </a:rPr>
              <a:pPr eaLnBrk="1" hangingPunct="1"/>
              <a:t>19. Oktober 2015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smtClean="0">
                <a:latin typeface="Verdana" pitchFamily="34" charset="0"/>
              </a:rPr>
              <a:t>Generische </a:t>
            </a:r>
            <a:r>
              <a:rPr lang="de-DE" altLang="x-none" b="0" dirty="0" err="1" smtClean="0">
                <a:latin typeface="Verdana" pitchFamily="34" charset="0"/>
              </a:rPr>
              <a:t>Matlab</a:t>
            </a:r>
            <a:r>
              <a:rPr lang="de-DE" altLang="x-none" b="0" dirty="0" smtClean="0">
                <a:latin typeface="Verdana" pitchFamily="34" charset="0"/>
              </a:rPr>
              <a:t>-Simulationsumgebung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686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de-DE" altLang="x-none" b="0">
                <a:latin typeface="Verdana" pitchFamily="34" charset="0"/>
              </a:rPr>
              <a:t>Folie </a:t>
            </a:r>
            <a:fld id="{114DDE76-E7C1-459C-8324-7EF78567740E}" type="slidenum">
              <a:rPr lang="de-DE" altLang="x-none" b="0">
                <a:latin typeface="Verdana" pitchFamily="34" charset="0"/>
              </a:rPr>
              <a:pPr algn="r" eaLnBrk="1" hangingPunct="1"/>
              <a:t>2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78854" name="Inhaltsplatzhalter 9"/>
          <p:cNvSpPr>
            <a:spLocks noGrp="1"/>
          </p:cNvSpPr>
          <p:nvPr>
            <p:ph idx="4294967295"/>
          </p:nvPr>
        </p:nvSpPr>
        <p:spPr>
          <a:xfrm>
            <a:off x="990600" y="1989138"/>
            <a:ext cx="7467600" cy="4106862"/>
          </a:xfrm>
        </p:spPr>
        <p:txBody>
          <a:bodyPr/>
          <a:lstStyle/>
          <a:p>
            <a:pPr>
              <a:spcAft>
                <a:spcPts val="600"/>
              </a:spcAft>
              <a:buFontTx/>
              <a:buNone/>
            </a:pPr>
            <a:r>
              <a:rPr lang="de-DE" altLang="x-none" dirty="0" smtClean="0"/>
              <a:t>Simulator-Framework zum Test von </a:t>
            </a:r>
            <a:r>
              <a:rPr lang="de-DE" altLang="x-none" dirty="0" err="1" smtClean="0"/>
              <a:t>Guidance</a:t>
            </a:r>
            <a:r>
              <a:rPr lang="de-DE" altLang="x-none" dirty="0" smtClean="0"/>
              <a:t>-Algorithmen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de-DE" altLang="x-none" dirty="0" smtClean="0"/>
              <a:t>Anforderungen:</a:t>
            </a:r>
          </a:p>
          <a:p>
            <a:pPr>
              <a:spcAft>
                <a:spcPts val="600"/>
              </a:spcAft>
            </a:pPr>
            <a:r>
              <a:rPr lang="de-DE" altLang="x-none" dirty="0" smtClean="0"/>
              <a:t>Einfache </a:t>
            </a:r>
            <a:r>
              <a:rPr lang="de-DE" altLang="x-none" i="1" dirty="0" smtClean="0"/>
              <a:t>zeitdiskrete </a:t>
            </a:r>
            <a:r>
              <a:rPr lang="de-DE" altLang="x-none" dirty="0" smtClean="0"/>
              <a:t>Simulation in </a:t>
            </a:r>
            <a:r>
              <a:rPr lang="de-DE" altLang="x-none" i="1" dirty="0" err="1" smtClean="0"/>
              <a:t>Matlab</a:t>
            </a:r>
            <a:endParaRPr lang="de-DE" altLang="x-none" i="1" dirty="0" smtClean="0"/>
          </a:p>
          <a:p>
            <a:pPr>
              <a:spcAft>
                <a:spcPts val="600"/>
              </a:spcAft>
            </a:pPr>
            <a:r>
              <a:rPr lang="de-DE" altLang="x-none" i="1" dirty="0" smtClean="0"/>
              <a:t>Stand-</a:t>
            </a:r>
            <a:r>
              <a:rPr lang="de-DE" altLang="x-none" i="1" dirty="0" err="1" smtClean="0"/>
              <a:t>Alone</a:t>
            </a:r>
            <a:r>
              <a:rPr lang="de-DE" altLang="x-none" dirty="0" smtClean="0"/>
              <a:t> (GUI) und </a:t>
            </a:r>
            <a:r>
              <a:rPr lang="de-DE" altLang="x-none" i="1" dirty="0" smtClean="0"/>
              <a:t>skriptgesteuerter</a:t>
            </a:r>
            <a:r>
              <a:rPr lang="de-DE" altLang="x-none" dirty="0" smtClean="0"/>
              <a:t> Betrieb (non-GUI)</a:t>
            </a:r>
          </a:p>
          <a:p>
            <a:pPr>
              <a:spcAft>
                <a:spcPts val="600"/>
              </a:spcAft>
            </a:pPr>
            <a:r>
              <a:rPr lang="de-DE" altLang="x-none" dirty="0" smtClean="0"/>
              <a:t>Leicht änderbare Systemstruktur</a:t>
            </a:r>
          </a:p>
          <a:p>
            <a:pPr>
              <a:spcAft>
                <a:spcPts val="600"/>
              </a:spcAft>
            </a:pPr>
            <a:r>
              <a:rPr lang="de-DE" altLang="x-none" dirty="0" smtClean="0"/>
              <a:t>Flexible Visualisierung, leicht anpassbar</a:t>
            </a:r>
          </a:p>
          <a:p>
            <a:pPr>
              <a:spcAft>
                <a:spcPts val="600"/>
              </a:spcAft>
            </a:pPr>
            <a:r>
              <a:rPr lang="de-DE" altLang="x-none" dirty="0" smtClean="0"/>
              <a:t>klare Trennung von Experimentdaten &amp; Simulator-Kernfunktionalität</a:t>
            </a:r>
          </a:p>
          <a:p>
            <a:pPr>
              <a:spcAft>
                <a:spcPts val="600"/>
              </a:spcAft>
            </a:pPr>
            <a:r>
              <a:rPr lang="de-DE" altLang="x-none" dirty="0" smtClean="0"/>
              <a:t>Abspeichern der Zeitverläufe aller Simulationsdaten</a:t>
            </a:r>
          </a:p>
          <a:p>
            <a:pPr>
              <a:spcAft>
                <a:spcPts val="600"/>
              </a:spcAft>
            </a:pPr>
            <a:r>
              <a:rPr lang="de-DE" altLang="x-none" dirty="0" smtClean="0"/>
              <a:t>Replay (nur Visualisierung ohne Neuberechnung)</a:t>
            </a:r>
          </a:p>
          <a:p>
            <a:pPr>
              <a:spcAft>
                <a:spcPts val="600"/>
              </a:spcAft>
            </a:pPr>
            <a:r>
              <a:rPr lang="de-DE" altLang="x-none" dirty="0" smtClean="0"/>
              <a:t>Videoaufzeichnung</a:t>
            </a:r>
          </a:p>
          <a:p>
            <a:pPr marL="627063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de-DE" altLang="x-none" b="1" dirty="0" smtClean="0">
                <a:sym typeface="Wingdings" pitchFamily="2" charset="2"/>
              </a:rPr>
              <a:t>Universellere Version der 2D-Simulationsumgebung von S. Horn</a:t>
            </a:r>
            <a:endParaRPr lang="de-DE" altLang="x-none" b="1" dirty="0" smtClean="0"/>
          </a:p>
          <a:p>
            <a:endParaRPr lang="de-DE" altLang="x-none" dirty="0" smtClean="0"/>
          </a:p>
        </p:txBody>
      </p:sp>
      <p:sp>
        <p:nvSpPr>
          <p:cNvPr id="2" name="Pfeil nach rechts 1"/>
          <p:cNvSpPr/>
          <p:nvPr/>
        </p:nvSpPr>
        <p:spPr bwMode="auto">
          <a:xfrm>
            <a:off x="990600" y="5406479"/>
            <a:ext cx="557064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Hauptkomponenten</a:t>
            </a:r>
          </a:p>
        </p:txBody>
      </p:sp>
      <p:sp>
        <p:nvSpPr>
          <p:cNvPr id="3686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>
                <a:latin typeface="Verdana" pitchFamily="34" charset="0"/>
              </a:rPr>
              <a:t>Dresden, </a:t>
            </a:r>
            <a:fld id="{47906E41-7E44-420B-9BD1-DC40D16BA1BA}" type="datetime4">
              <a:rPr lang="de-DE" altLang="x-none" b="0">
                <a:latin typeface="Verdana" pitchFamily="34" charset="0"/>
              </a:rPr>
              <a:pPr eaLnBrk="1" hangingPunct="1"/>
              <a:t>19. Oktober 2015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smtClean="0">
                <a:latin typeface="Verdana" pitchFamily="34" charset="0"/>
              </a:rPr>
              <a:t>Generische </a:t>
            </a:r>
            <a:r>
              <a:rPr lang="de-DE" altLang="x-none" b="0" dirty="0" err="1" smtClean="0">
                <a:latin typeface="Verdana" pitchFamily="34" charset="0"/>
              </a:rPr>
              <a:t>Matlab</a:t>
            </a:r>
            <a:r>
              <a:rPr lang="de-DE" altLang="x-none" b="0" dirty="0" smtClean="0">
                <a:latin typeface="Verdana" pitchFamily="34" charset="0"/>
              </a:rPr>
              <a:t>-Simulationsumgebung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686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de-DE" altLang="x-none" b="0">
                <a:latin typeface="Verdana" pitchFamily="34" charset="0"/>
              </a:rPr>
              <a:t>Folie </a:t>
            </a:r>
            <a:fld id="{114DDE76-E7C1-459C-8324-7EF78567740E}" type="slidenum">
              <a:rPr lang="de-DE" altLang="x-none" b="0">
                <a:latin typeface="Verdana" pitchFamily="34" charset="0"/>
              </a:rPr>
              <a:pPr algn="r" eaLnBrk="1" hangingPunct="1"/>
              <a:t>3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18385" y="3475919"/>
            <a:ext cx="1728192" cy="10801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Simulator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 flipH="1">
            <a:off x="1246177" y="4195999"/>
            <a:ext cx="165618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72" name="Zylinder 71"/>
          <p:cNvSpPr/>
          <p:nvPr/>
        </p:nvSpPr>
        <p:spPr>
          <a:xfrm>
            <a:off x="5321847" y="4562761"/>
            <a:ext cx="792088" cy="576064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3" name="Gruppieren 72"/>
          <p:cNvGrpSpPr/>
          <p:nvPr/>
        </p:nvGrpSpPr>
        <p:grpSpPr>
          <a:xfrm>
            <a:off x="1352904" y="3609872"/>
            <a:ext cx="440641" cy="423364"/>
            <a:chOff x="1475656" y="1556792"/>
            <a:chExt cx="1044116" cy="1003176"/>
          </a:xfrm>
        </p:grpSpPr>
        <p:sp>
          <p:nvSpPr>
            <p:cNvPr id="74" name="Rechteck 73"/>
            <p:cNvSpPr/>
            <p:nvPr/>
          </p:nvSpPr>
          <p:spPr>
            <a:xfrm>
              <a:off x="1475656" y="1556792"/>
              <a:ext cx="144016" cy="14401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1691680" y="1844824"/>
              <a:ext cx="144016" cy="14401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1695148" y="2132856"/>
              <a:ext cx="144016" cy="14401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1475656" y="2415952"/>
              <a:ext cx="144016" cy="14401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8" name="Gerade Verbindung 77"/>
            <p:cNvCxnSpPr>
              <a:stCxn id="77" idx="0"/>
              <a:endCxn id="74" idx="2"/>
            </p:cNvCxnSpPr>
            <p:nvPr/>
          </p:nvCxnSpPr>
          <p:spPr>
            <a:xfrm flipV="1">
              <a:off x="1547664" y="1700808"/>
              <a:ext cx="0" cy="71514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79" name="Gerade Verbindung 78"/>
            <p:cNvCxnSpPr>
              <a:endCxn id="75" idx="1"/>
            </p:cNvCxnSpPr>
            <p:nvPr/>
          </p:nvCxnSpPr>
          <p:spPr>
            <a:xfrm>
              <a:off x="1547664" y="1916832"/>
              <a:ext cx="144016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80" name="Gerade Verbindung 79"/>
            <p:cNvCxnSpPr>
              <a:endCxn id="76" idx="1"/>
            </p:cNvCxnSpPr>
            <p:nvPr/>
          </p:nvCxnSpPr>
          <p:spPr>
            <a:xfrm>
              <a:off x="1547664" y="2204864"/>
              <a:ext cx="147484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81" name="Freihandform 80"/>
            <p:cNvSpPr/>
            <p:nvPr/>
          </p:nvSpPr>
          <p:spPr>
            <a:xfrm>
              <a:off x="1679774" y="1571649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1866144" y="1866540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1866144" y="2154572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1656594" y="2427622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85" name="Gerade Verbindung mit Pfeil 84"/>
          <p:cNvCxnSpPr/>
          <p:nvPr/>
        </p:nvCxnSpPr>
        <p:spPr>
          <a:xfrm>
            <a:off x="2074269" y="3865017"/>
            <a:ext cx="1044116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6" name="Rechteck 85"/>
          <p:cNvSpPr/>
          <p:nvPr/>
        </p:nvSpPr>
        <p:spPr>
          <a:xfrm>
            <a:off x="1165206" y="3299554"/>
            <a:ext cx="1818126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Experiment-Spezifikation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885660" y="4119055"/>
            <a:ext cx="316360" cy="15388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oder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4858640" y="5157193"/>
            <a:ext cx="179401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Gespeicherte Ergebnisse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9" name="Gerade Verbindung mit Pfeil 34"/>
          <p:cNvCxnSpPr>
            <a:stCxn id="72" idx="2"/>
            <a:endCxn id="90" idx="1"/>
          </p:cNvCxnSpPr>
          <p:nvPr/>
        </p:nvCxnSpPr>
        <p:spPr>
          <a:xfrm rot="10800000">
            <a:off x="3118385" y="4417853"/>
            <a:ext cx="2203462" cy="432941"/>
          </a:xfrm>
          <a:prstGeom prst="bentConnector3">
            <a:avLst>
              <a:gd name="adj1" fmla="val 125072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Rechteck 89"/>
          <p:cNvSpPr/>
          <p:nvPr/>
        </p:nvSpPr>
        <p:spPr>
          <a:xfrm>
            <a:off x="3118385" y="4313201"/>
            <a:ext cx="216024" cy="20930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5375652" y="3352698"/>
            <a:ext cx="1008112" cy="677130"/>
            <a:chOff x="5652120" y="2132856"/>
            <a:chExt cx="1008112" cy="677130"/>
          </a:xfrm>
        </p:grpSpPr>
        <p:sp>
          <p:nvSpPr>
            <p:cNvPr id="92" name="Abgerundetes Rechteck 91"/>
            <p:cNvSpPr/>
            <p:nvPr/>
          </p:nvSpPr>
          <p:spPr>
            <a:xfrm>
              <a:off x="5652120" y="2132856"/>
              <a:ext cx="1008112" cy="677130"/>
            </a:xfrm>
            <a:prstGeom prst="roundRect">
              <a:avLst>
                <a:gd name="adj" fmla="val 11978"/>
              </a:avLst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Auf der gleichen Seite des Rechtecks liegende Ecken abrunden 92"/>
            <p:cNvSpPr/>
            <p:nvPr/>
          </p:nvSpPr>
          <p:spPr>
            <a:xfrm>
              <a:off x="5652120" y="2132856"/>
              <a:ext cx="1008112" cy="1080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5788961" y="2322126"/>
              <a:ext cx="748866" cy="41764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Gerade Verbindung 94"/>
            <p:cNvCxnSpPr/>
            <p:nvPr/>
          </p:nvCxnSpPr>
          <p:spPr>
            <a:xfrm>
              <a:off x="5868144" y="2348590"/>
              <a:ext cx="0" cy="336972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96" name="Gerade Verbindung 95"/>
            <p:cNvCxnSpPr/>
            <p:nvPr/>
          </p:nvCxnSpPr>
          <p:spPr>
            <a:xfrm flipH="1">
              <a:off x="5868144" y="2676397"/>
              <a:ext cx="504056" cy="916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97" name="Gerade Verbindung 96"/>
            <p:cNvCxnSpPr/>
            <p:nvPr/>
          </p:nvCxnSpPr>
          <p:spPr>
            <a:xfrm flipH="1">
              <a:off x="5868144" y="2420888"/>
              <a:ext cx="333005" cy="260091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98" name="Ellipse 97"/>
            <p:cNvSpPr/>
            <p:nvPr/>
          </p:nvSpPr>
          <p:spPr>
            <a:xfrm>
              <a:off x="6120172" y="2427329"/>
              <a:ext cx="144016" cy="144016"/>
            </a:xfrm>
            <a:prstGeom prst="ellipse">
              <a:avLst/>
            </a:prstGeom>
            <a:gradFill flip="none" rotWithShape="1">
              <a:gsLst>
                <a:gs pos="19000">
                  <a:sysClr val="window" lastClr="FFFFFF"/>
                </a:gs>
                <a:gs pos="64000">
                  <a:srgbClr val="FF0000"/>
                </a:gs>
                <a:gs pos="100000">
                  <a:srgbClr val="8064A2">
                    <a:lumMod val="60000"/>
                    <a:lumOff val="40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9" name="Rechteck 98"/>
          <p:cNvSpPr/>
          <p:nvPr/>
        </p:nvSpPr>
        <p:spPr>
          <a:xfrm>
            <a:off x="5377972" y="3091019"/>
            <a:ext cx="101790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Visualisierung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Gerade Verbindung mit Pfeil 99"/>
          <p:cNvCxnSpPr>
            <a:endCxn id="92" idx="1"/>
          </p:cNvCxnSpPr>
          <p:nvPr/>
        </p:nvCxnSpPr>
        <p:spPr>
          <a:xfrm>
            <a:off x="4846577" y="3691263"/>
            <a:ext cx="52907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101" name="Gruppieren 100"/>
          <p:cNvGrpSpPr/>
          <p:nvPr/>
        </p:nvGrpSpPr>
        <p:grpSpPr>
          <a:xfrm rot="2813419">
            <a:off x="7063505" y="3433225"/>
            <a:ext cx="545618" cy="749436"/>
            <a:chOff x="2150613" y="692696"/>
            <a:chExt cx="891217" cy="1224136"/>
          </a:xfrm>
        </p:grpSpPr>
        <p:sp>
          <p:nvSpPr>
            <p:cNvPr id="102" name="Rechteck 101"/>
            <p:cNvSpPr/>
            <p:nvPr/>
          </p:nvSpPr>
          <p:spPr>
            <a:xfrm>
              <a:off x="2150613" y="692696"/>
              <a:ext cx="891217" cy="122413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289124" y="764704"/>
              <a:ext cx="614194" cy="486246"/>
            </a:xfrm>
            <a:prstGeom prst="roundRect">
              <a:avLst>
                <a:gd name="adj" fmla="val 10053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2289124" y="1327659"/>
              <a:ext cx="614194" cy="486246"/>
            </a:xfrm>
            <a:prstGeom prst="roundRect">
              <a:avLst>
                <a:gd name="adj" fmla="val 10053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176956" y="736129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2176956" y="855882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2176956" y="975635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2176956" y="1095388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2176956" y="1215141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2176956" y="1334894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2176956" y="1454647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2176956" y="1574400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2176956" y="1694153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176956" y="1813905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2931812" y="736129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2931812" y="855882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2931812" y="975635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2931812" y="1095388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2931812" y="1215141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2931812" y="1334894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931812" y="1454647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2931812" y="1574400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931812" y="1694153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931812" y="1813905"/>
              <a:ext cx="76449" cy="720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5" name="Rechteck 124"/>
          <p:cNvSpPr/>
          <p:nvPr/>
        </p:nvSpPr>
        <p:spPr>
          <a:xfrm>
            <a:off x="6632612" y="3080455"/>
            <a:ext cx="1393458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Videoaufzeichnung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Gerade Verbindung mit Pfeil 125"/>
          <p:cNvCxnSpPr/>
          <p:nvPr/>
        </p:nvCxnSpPr>
        <p:spPr>
          <a:xfrm>
            <a:off x="6388119" y="3691263"/>
            <a:ext cx="52907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27" name="Gerade Verbindung mit Pfeil 126"/>
          <p:cNvCxnSpPr>
            <a:stCxn id="72" idx="4"/>
          </p:cNvCxnSpPr>
          <p:nvPr/>
        </p:nvCxnSpPr>
        <p:spPr>
          <a:xfrm>
            <a:off x="6113935" y="4850793"/>
            <a:ext cx="659894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128" name="Rechteck 127"/>
          <p:cNvSpPr/>
          <p:nvPr/>
        </p:nvSpPr>
        <p:spPr>
          <a:xfrm>
            <a:off x="6773829" y="4405409"/>
            <a:ext cx="1326563" cy="57023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Auswertung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(extern)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Gerade Verbindung mit Pfeil 90"/>
          <p:cNvCxnSpPr/>
          <p:nvPr/>
        </p:nvCxnSpPr>
        <p:spPr>
          <a:xfrm>
            <a:off x="5717891" y="4272943"/>
            <a:ext cx="1055938" cy="2495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dash"/>
            <a:headEnd type="none" w="med" len="med"/>
            <a:tailEnd type="triangle" w="med" len="med"/>
          </a:ln>
          <a:effectLst/>
        </p:spPr>
      </p:cxnSp>
      <p:cxnSp>
        <p:nvCxnSpPr>
          <p:cNvPr id="130" name="Gerade Verbindung mit Pfeil 34"/>
          <p:cNvCxnSpPr>
            <a:endCxn id="72" idx="1"/>
          </p:cNvCxnSpPr>
          <p:nvPr/>
        </p:nvCxnSpPr>
        <p:spPr>
          <a:xfrm>
            <a:off x="4846577" y="4272943"/>
            <a:ext cx="871314" cy="289818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1" name="Rechteck 130"/>
          <p:cNvSpPr/>
          <p:nvPr/>
        </p:nvSpPr>
        <p:spPr>
          <a:xfrm>
            <a:off x="380881" y="2196725"/>
            <a:ext cx="3143488" cy="107721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Verschachtelte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Matlab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-Struktur</a:t>
            </a:r>
          </a:p>
          <a:p>
            <a:pPr marL="285750" marR="0" lvl="0" indent="-200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400" b="0" kern="0" baseline="0" dirty="0" smtClean="0">
                <a:solidFill>
                  <a:srgbClr val="FF0000"/>
                </a:solidFill>
                <a:latin typeface="Calibri"/>
                <a:ea typeface="+mn-ea"/>
              </a:rPr>
              <a:t>Systemmodelle (Blöcke)</a:t>
            </a:r>
          </a:p>
          <a:p>
            <a:pPr marL="285750" marR="0" lvl="0" indent="-200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Modellspezifischer Visualisierungscode</a:t>
            </a:r>
          </a:p>
          <a:p>
            <a:pPr marL="285750" marR="0" lvl="0" indent="-200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400" b="0" kern="0" baseline="0" dirty="0" smtClean="0">
                <a:solidFill>
                  <a:srgbClr val="FF0000"/>
                </a:solidFill>
                <a:latin typeface="Calibri"/>
                <a:ea typeface="+mn-ea"/>
              </a:rPr>
              <a:t>Parameter</a:t>
            </a:r>
          </a:p>
          <a:p>
            <a:pPr marL="285750" marR="0" lvl="0" indent="-200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Anfangswerte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060602" y="2621570"/>
            <a:ext cx="1596592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Hauptfenster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(ggf. weitere Fenster)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513248" y="5446385"/>
            <a:ext cx="2467021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de-DE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</a:t>
            </a: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-Datei</a:t>
            </a: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ggf. Bilder, weitere Hilfsdateien)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005455" y="4545990"/>
            <a:ext cx="504946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Replay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7974354" y="3636935"/>
            <a:ext cx="80951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de-DE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avi</a:t>
            </a: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-Datei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095817" y="2998113"/>
            <a:ext cx="1785746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Framework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Experiment-unabhängig</a:t>
            </a:r>
            <a:endParaRPr kumimoji="0" lang="de-DE" sz="140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7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3" grpId="0"/>
      <p:bldP spid="134" grpId="0"/>
      <p:bldP spid="135" grpId="0"/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Systembeschreibung</a:t>
            </a:r>
          </a:p>
        </p:txBody>
      </p:sp>
      <p:sp>
        <p:nvSpPr>
          <p:cNvPr id="3686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>
                <a:latin typeface="Verdana" pitchFamily="34" charset="0"/>
              </a:rPr>
              <a:t>Dresden, </a:t>
            </a:r>
            <a:fld id="{47906E41-7E44-420B-9BD1-DC40D16BA1BA}" type="datetime4">
              <a:rPr lang="de-DE" altLang="x-none" b="0">
                <a:latin typeface="Verdana" pitchFamily="34" charset="0"/>
              </a:rPr>
              <a:pPr eaLnBrk="1" hangingPunct="1"/>
              <a:t>19. Oktober 2015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smtClean="0">
                <a:latin typeface="Verdana" pitchFamily="34" charset="0"/>
              </a:rPr>
              <a:t>Generische </a:t>
            </a:r>
            <a:r>
              <a:rPr lang="de-DE" altLang="x-none" b="0" dirty="0" err="1" smtClean="0">
                <a:latin typeface="Verdana" pitchFamily="34" charset="0"/>
              </a:rPr>
              <a:t>Matlab</a:t>
            </a:r>
            <a:r>
              <a:rPr lang="de-DE" altLang="x-none" b="0" dirty="0" smtClean="0">
                <a:latin typeface="Verdana" pitchFamily="34" charset="0"/>
              </a:rPr>
              <a:t>-Simulationsumgebung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686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de-DE" altLang="x-none" b="0">
                <a:latin typeface="Verdana" pitchFamily="34" charset="0"/>
              </a:rPr>
              <a:t>Folie </a:t>
            </a:r>
            <a:fld id="{114DDE76-E7C1-459C-8324-7EF78567740E}" type="slidenum">
              <a:rPr lang="de-DE" altLang="x-none" b="0">
                <a:latin typeface="Verdana" pitchFamily="34" charset="0"/>
              </a:rPr>
              <a:pPr algn="r" eaLnBrk="1" hangingPunct="1"/>
              <a:t>4</a:t>
            </a:fld>
            <a:endParaRPr lang="de-DE" altLang="x-none" b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Inhaltsplatzhalter 9"/>
              <p:cNvSpPr>
                <a:spLocks noGrp="1"/>
              </p:cNvSpPr>
              <p:nvPr>
                <p:ph idx="4294967295"/>
              </p:nvPr>
            </p:nvSpPr>
            <p:spPr>
              <a:xfrm>
                <a:off x="990600" y="1989138"/>
                <a:ext cx="7467600" cy="4106862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de-DE" altLang="x-none" dirty="0" smtClean="0"/>
                  <a:t>Modellblöcke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altLang="x-none" dirty="0" smtClean="0"/>
                  <a:t>1 Ausgang, beliebig viele Eingänge, </a:t>
                </a:r>
                <a:br>
                  <a:rPr lang="de-DE" altLang="x-none" dirty="0" smtClean="0"/>
                </a:br>
                <a:r>
                  <a:rPr lang="de-DE" altLang="x-none" dirty="0" smtClean="0"/>
                  <a:t>Datenformat beliebig (Skalar, Matrix, </a:t>
                </a:r>
                <a:r>
                  <a:rPr lang="de-DE" altLang="x-none" dirty="0" err="1" smtClean="0"/>
                  <a:t>Struct</a:t>
                </a:r>
                <a:r>
                  <a:rPr lang="de-DE" altLang="x-none" dirty="0" smtClean="0"/>
                  <a:t>, …)</a:t>
                </a:r>
                <a:br>
                  <a:rPr lang="de-DE" altLang="x-none" dirty="0" smtClean="0"/>
                </a:br>
                <a:r>
                  <a:rPr lang="de-DE" altLang="x-none" dirty="0" smtClean="0">
                    <a:sym typeface="Wingdings 3"/>
                  </a:rPr>
                  <a:t> </a:t>
                </a:r>
                <a:r>
                  <a:rPr lang="de-DE" altLang="x-none" dirty="0" smtClean="0"/>
                  <a:t>variabel je Berechnungsschritt (non-uniform </a:t>
                </a:r>
                <a:r>
                  <a:rPr lang="de-DE" altLang="x-none" dirty="0" err="1" smtClean="0"/>
                  <a:t>output</a:t>
                </a:r>
                <a:r>
                  <a:rPr lang="de-DE" altLang="x-none" dirty="0" smtClean="0"/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altLang="x-none" dirty="0" smtClean="0"/>
                  <a:t>Abtastperiode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x-none" b="0" i="0" smtClean="0">
                        <a:latin typeface="Cambria Math"/>
                      </a:rPr>
                      <m:t>Δ</m:t>
                    </m:r>
                    <m:r>
                      <a:rPr lang="de-DE" altLang="x-none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de-DE" altLang="x-none" dirty="0" smtClean="0"/>
                  <a:t> (Berechnung zeitkontinuierlicher Blöcke „bei Bedarf“)</a:t>
                </a:r>
              </a:p>
            </p:txBody>
          </p:sp>
        </mc:Choice>
        <mc:Fallback xmlns="">
          <p:sp>
            <p:nvSpPr>
              <p:cNvPr id="137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90600" y="1989138"/>
                <a:ext cx="7467600" cy="4106862"/>
              </a:xfrm>
              <a:blipFill rotWithShape="1">
                <a:blip r:embed="rId2"/>
                <a:stretch>
                  <a:fillRect l="-1469" t="-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hteck 200"/>
              <p:cNvSpPr/>
              <p:nvPr/>
            </p:nvSpPr>
            <p:spPr>
              <a:xfrm>
                <a:off x="2493700" y="5136370"/>
                <a:ext cx="1080120" cy="432048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Flugdynamik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→0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1" name="Rechteck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700" y="5136370"/>
                <a:ext cx="1080120" cy="432048"/>
              </a:xfrm>
              <a:prstGeom prst="rect">
                <a:avLst/>
              </a:prstGeom>
              <a:blipFill rotWithShape="1">
                <a:blip r:embed="rId3"/>
                <a:stretch>
                  <a:fillRect l="-1117" t="-9722" r="-2235" b="-1389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hteck 201"/>
              <p:cNvSpPr/>
              <p:nvPr/>
            </p:nvSpPr>
            <p:spPr>
              <a:xfrm>
                <a:off x="5801896" y="5623364"/>
                <a:ext cx="1080120" cy="54194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Flugregler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C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T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R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2" name="Rechteck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96" y="5623364"/>
                <a:ext cx="1080120" cy="5419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hteck 202"/>
              <p:cNvSpPr/>
              <p:nvPr/>
            </p:nvSpPr>
            <p:spPr>
              <a:xfrm>
                <a:off x="1876501" y="3839646"/>
                <a:ext cx="1697319" cy="648652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684000" tIns="0" rIns="0" bIns="18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Umgebung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=∞</m:t>
                      </m:r>
                    </m:oMath>
                  </m:oMathPara>
                </a14:m>
                <a:endParaRPr kumimoji="0" lang="de-DE" sz="1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3" name="Rechteck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501" y="3839646"/>
                <a:ext cx="1697319" cy="648652"/>
              </a:xfrm>
              <a:prstGeom prst="rect">
                <a:avLst/>
              </a:prstGeom>
              <a:blipFill rotWithShape="1">
                <a:blip r:embed="rId5"/>
                <a:stretch>
                  <a:fillRect t="-3704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hteck 203"/>
              <p:cNvSpPr/>
              <p:nvPr/>
            </p:nvSpPr>
            <p:spPr>
              <a:xfrm>
                <a:off x="4264261" y="5100366"/>
                <a:ext cx="961362" cy="504056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IMU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M</m:t>
                          </m:r>
                          <m: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1400" b="0" i="0" u="none" strike="noStrike" kern="0" cap="none" spc="-10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4" name="Rechteck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61" y="5100366"/>
                <a:ext cx="961362" cy="504056"/>
              </a:xfrm>
              <a:prstGeom prst="rect">
                <a:avLst/>
              </a:prstGeom>
              <a:blipFill rotWithShape="1">
                <a:blip r:embed="rId6"/>
                <a:stretch>
                  <a:fillRect t="-1190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hteck 204"/>
              <p:cNvSpPr/>
              <p:nvPr/>
            </p:nvSpPr>
            <p:spPr>
              <a:xfrm>
                <a:off x="5806068" y="3951019"/>
                <a:ext cx="1296144" cy="569342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Bildauswertung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&lt; 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a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u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t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o</m:t>
                      </m:r>
                      <m:r>
                        <m:rPr>
                          <m:nor/>
                        </m:rPr>
                        <a:rPr kumimoji="0" lang="de-DE" sz="1400" b="0" i="0" u="none" strike="noStrike" kern="0" cap="none" spc="-10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&gt;</m:t>
                      </m:r>
                    </m:oMath>
                  </m:oMathPara>
                </a14:m>
                <a:endParaRPr kumimoji="0" lang="de-DE" sz="1400" b="0" i="0" u="none" strike="noStrike" kern="0" cap="none" spc="-10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5" name="Rechteck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68" y="3951019"/>
                <a:ext cx="1296144" cy="569342"/>
              </a:xfrm>
              <a:prstGeom prst="rect">
                <a:avLst/>
              </a:prstGeom>
              <a:blipFill rotWithShape="1">
                <a:blip r:embed="rId7"/>
                <a:stretch>
                  <a:fillRect l="-930" r="-1395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Rechteck 205"/>
          <p:cNvSpPr/>
          <p:nvPr/>
        </p:nvSpPr>
        <p:spPr>
          <a:xfrm>
            <a:off x="2384642" y="4906470"/>
            <a:ext cx="131273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Zeitkontinuierlich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7" name="Gerade Verbindung mit Pfeil 206"/>
          <p:cNvCxnSpPr>
            <a:stCxn id="201" idx="3"/>
            <a:endCxn id="204" idx="1"/>
          </p:cNvCxnSpPr>
          <p:nvPr/>
        </p:nvCxnSpPr>
        <p:spPr>
          <a:xfrm>
            <a:off x="3573820" y="5352394"/>
            <a:ext cx="69044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8" name="Gerade Verbindung mit Pfeil 13"/>
          <p:cNvCxnSpPr>
            <a:stCxn id="201" idx="3"/>
            <a:endCxn id="212" idx="1"/>
          </p:cNvCxnSpPr>
          <p:nvPr/>
        </p:nvCxnSpPr>
        <p:spPr>
          <a:xfrm flipV="1">
            <a:off x="3573820" y="4415710"/>
            <a:ext cx="648072" cy="93668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9" name="Gerade Verbindung mit Pfeil 13"/>
          <p:cNvCxnSpPr>
            <a:endCxn id="213" idx="1"/>
          </p:cNvCxnSpPr>
          <p:nvPr/>
        </p:nvCxnSpPr>
        <p:spPr>
          <a:xfrm>
            <a:off x="3571141" y="4055670"/>
            <a:ext cx="65075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210" name="Gruppieren 209"/>
          <p:cNvGrpSpPr/>
          <p:nvPr/>
        </p:nvGrpSpPr>
        <p:grpSpPr>
          <a:xfrm>
            <a:off x="4221892" y="3944297"/>
            <a:ext cx="1046101" cy="576064"/>
            <a:chOff x="4355976" y="868775"/>
            <a:chExt cx="1046101" cy="576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hteck 210"/>
                <p:cNvSpPr/>
                <p:nvPr/>
              </p:nvSpPr>
              <p:spPr>
                <a:xfrm>
                  <a:off x="4355976" y="868775"/>
                  <a:ext cx="1046101" cy="576064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Kamera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de-DE" sz="1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de-DE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de-DE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C</m:t>
                            </m:r>
                            <m: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A</m:t>
                            </m:r>
                            <m: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0" lang="de-DE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868775"/>
                  <a:ext cx="1046101" cy="57606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Rechteck 211"/>
            <p:cNvSpPr/>
            <p:nvPr/>
          </p:nvSpPr>
          <p:spPr>
            <a:xfrm>
              <a:off x="4355976" y="1235537"/>
              <a:ext cx="216024" cy="2093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4355976" y="875497"/>
              <a:ext cx="216024" cy="2093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14" name="Gerade Verbindung mit Pfeil 30"/>
          <p:cNvCxnSpPr>
            <a:stCxn id="202" idx="1"/>
            <a:endCxn id="201" idx="1"/>
          </p:cNvCxnSpPr>
          <p:nvPr/>
        </p:nvCxnSpPr>
        <p:spPr>
          <a:xfrm rot="10800000">
            <a:off x="2493700" y="5352394"/>
            <a:ext cx="3308196" cy="541940"/>
          </a:xfrm>
          <a:prstGeom prst="bentConnector3">
            <a:avLst>
              <a:gd name="adj1" fmla="val 110173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5" name="Zylinder 214"/>
          <p:cNvSpPr/>
          <p:nvPr/>
        </p:nvSpPr>
        <p:spPr>
          <a:xfrm>
            <a:off x="2108229" y="3918242"/>
            <a:ext cx="396044" cy="39268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18308" y="4313931"/>
            <a:ext cx="904094" cy="15388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Kartendatenbank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7" name="Gerade Verbindung mit Pfeil 13"/>
          <p:cNvCxnSpPr>
            <a:stCxn id="211" idx="3"/>
            <a:endCxn id="205" idx="1"/>
          </p:cNvCxnSpPr>
          <p:nvPr/>
        </p:nvCxnSpPr>
        <p:spPr>
          <a:xfrm>
            <a:off x="5267993" y="4232329"/>
            <a:ext cx="538075" cy="336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8" name="Freihandform 217"/>
          <p:cNvSpPr/>
          <p:nvPr/>
        </p:nvSpPr>
        <p:spPr>
          <a:xfrm>
            <a:off x="5268496" y="3943106"/>
            <a:ext cx="533400" cy="160035"/>
          </a:xfrm>
          <a:custGeom>
            <a:avLst/>
            <a:gdLst>
              <a:gd name="connsiteX0" fmla="*/ 0 w 533400"/>
              <a:gd name="connsiteY0" fmla="*/ 160035 h 160035"/>
              <a:gd name="connsiteX1" fmla="*/ 190500 w 533400"/>
              <a:gd name="connsiteY1" fmla="*/ 15 h 160035"/>
              <a:gd name="connsiteX2" fmla="*/ 533400 w 533400"/>
              <a:gd name="connsiteY2" fmla="*/ 152415 h 16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60035">
                <a:moveTo>
                  <a:pt x="0" y="160035"/>
                </a:moveTo>
                <a:cubicBezTo>
                  <a:pt x="50800" y="80660"/>
                  <a:pt x="101600" y="1285"/>
                  <a:pt x="190500" y="15"/>
                </a:cubicBezTo>
                <a:cubicBezTo>
                  <a:pt x="279400" y="-1255"/>
                  <a:pt x="406400" y="75580"/>
                  <a:pt x="533400" y="152415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dash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5225622" y="3560112"/>
            <a:ext cx="50347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Trigger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0" name="Gerade Verbindung mit Pfeil 219"/>
          <p:cNvCxnSpPr>
            <a:stCxn id="204" idx="3"/>
            <a:endCxn id="223" idx="1"/>
          </p:cNvCxnSpPr>
          <p:nvPr/>
        </p:nvCxnSpPr>
        <p:spPr>
          <a:xfrm flipV="1">
            <a:off x="5225623" y="5351833"/>
            <a:ext cx="1074569" cy="56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221" name="Gruppieren 220"/>
          <p:cNvGrpSpPr/>
          <p:nvPr/>
        </p:nvGrpSpPr>
        <p:grpSpPr>
          <a:xfrm>
            <a:off x="6300192" y="4875621"/>
            <a:ext cx="1440160" cy="595006"/>
            <a:chOff x="6444208" y="1952836"/>
            <a:chExt cx="1440160" cy="595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hteck 221"/>
                <p:cNvSpPr/>
                <p:nvPr/>
              </p:nvSpPr>
              <p:spPr>
                <a:xfrm>
                  <a:off x="6444208" y="1952836"/>
                  <a:ext cx="1440160" cy="595006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Navigation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de-DE" sz="1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de-DE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⋅</m:t>
                        </m:r>
                        <m:sSub>
                          <m:sSubPr>
                            <m:ctrlPr>
                              <a:rPr kumimoji="0" lang="de-DE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de-DE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I</m:t>
                            </m:r>
                            <m: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M</m:t>
                            </m:r>
                            <m: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de-DE" sz="1400" b="0" i="0" u="none" strike="noStrike" kern="0" cap="none" spc="-10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kumimoji="0" lang="de-DE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1952836"/>
                  <a:ext cx="1440160" cy="59500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Rechteck 222"/>
            <p:cNvSpPr/>
            <p:nvPr/>
          </p:nvSpPr>
          <p:spPr>
            <a:xfrm>
              <a:off x="6444208" y="2324397"/>
              <a:ext cx="216024" cy="2093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Rechteck 223"/>
            <p:cNvSpPr/>
            <p:nvPr/>
          </p:nvSpPr>
          <p:spPr>
            <a:xfrm>
              <a:off x="6444208" y="1956197"/>
              <a:ext cx="216024" cy="2093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5" name="Gerade Verbindung mit Pfeil 13"/>
          <p:cNvCxnSpPr>
            <a:stCxn id="205" idx="3"/>
            <a:endCxn id="224" idx="1"/>
          </p:cNvCxnSpPr>
          <p:nvPr/>
        </p:nvCxnSpPr>
        <p:spPr>
          <a:xfrm flipH="1">
            <a:off x="6300192" y="4235690"/>
            <a:ext cx="802020" cy="747943"/>
          </a:xfrm>
          <a:prstGeom prst="bentConnector5">
            <a:avLst>
              <a:gd name="adj1" fmla="val -28503"/>
              <a:gd name="adj2" fmla="val 62034"/>
              <a:gd name="adj3" fmla="val 128503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26" name="Gerade Verbindung mit Pfeil 59"/>
          <p:cNvCxnSpPr>
            <a:stCxn id="222" idx="3"/>
            <a:endCxn id="202" idx="3"/>
          </p:cNvCxnSpPr>
          <p:nvPr/>
        </p:nvCxnSpPr>
        <p:spPr>
          <a:xfrm flipH="1">
            <a:off x="6882016" y="5173124"/>
            <a:ext cx="858336" cy="721210"/>
          </a:xfrm>
          <a:prstGeom prst="bentConnector3">
            <a:avLst>
              <a:gd name="adj1" fmla="val -26633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27" name="Ellipse 226"/>
          <p:cNvSpPr/>
          <p:nvPr/>
        </p:nvSpPr>
        <p:spPr>
          <a:xfrm>
            <a:off x="3874996" y="5329534"/>
            <a:ext cx="45720" cy="4572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78106" y="4711716"/>
            <a:ext cx="1131720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Beispielsystem: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1946276" y="3560112"/>
            <a:ext cx="1497205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Konstanter Ausgang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Abgrenzung zu </a:t>
            </a:r>
            <a:r>
              <a:rPr lang="de-DE" altLang="x-none" dirty="0" err="1" smtClean="0"/>
              <a:t>Simulink</a:t>
            </a:r>
            <a:endParaRPr lang="de-DE" altLang="x-none" dirty="0" smtClean="0"/>
          </a:p>
        </p:txBody>
      </p:sp>
      <p:sp>
        <p:nvSpPr>
          <p:cNvPr id="3686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>
                <a:latin typeface="Verdana" pitchFamily="34" charset="0"/>
              </a:rPr>
              <a:t>Dresden, </a:t>
            </a:r>
            <a:fld id="{47906E41-7E44-420B-9BD1-DC40D16BA1BA}" type="datetime4">
              <a:rPr lang="de-DE" altLang="x-none" b="0">
                <a:latin typeface="Verdana" pitchFamily="34" charset="0"/>
              </a:rPr>
              <a:pPr eaLnBrk="1" hangingPunct="1"/>
              <a:t>19. Oktober 2015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smtClean="0">
                <a:latin typeface="Verdana" pitchFamily="34" charset="0"/>
              </a:rPr>
              <a:t>Generische </a:t>
            </a:r>
            <a:r>
              <a:rPr lang="de-DE" altLang="x-none" b="0" dirty="0" err="1" smtClean="0">
                <a:latin typeface="Verdana" pitchFamily="34" charset="0"/>
              </a:rPr>
              <a:t>Matlab</a:t>
            </a:r>
            <a:r>
              <a:rPr lang="de-DE" altLang="x-none" b="0" dirty="0" smtClean="0">
                <a:latin typeface="Verdana" pitchFamily="34" charset="0"/>
              </a:rPr>
              <a:t>-Simulationsumgebung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686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de-DE" altLang="x-none" b="0">
                <a:latin typeface="Verdana" pitchFamily="34" charset="0"/>
              </a:rPr>
              <a:t>Folie </a:t>
            </a:r>
            <a:fld id="{114DDE76-E7C1-459C-8324-7EF78567740E}" type="slidenum">
              <a:rPr lang="de-DE" altLang="x-none" b="0">
                <a:latin typeface="Verdana" pitchFamily="34" charset="0"/>
              </a:rPr>
              <a:pPr algn="r" eaLnBrk="1" hangingPunct="1"/>
              <a:t>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75" name="Freihandform 74"/>
          <p:cNvSpPr/>
          <p:nvPr/>
        </p:nvSpPr>
        <p:spPr>
          <a:xfrm>
            <a:off x="744248" y="2317372"/>
            <a:ext cx="4254500" cy="3752850"/>
          </a:xfrm>
          <a:custGeom>
            <a:avLst/>
            <a:gdLst>
              <a:gd name="connsiteX0" fmla="*/ 0 w 4254500"/>
              <a:gd name="connsiteY0" fmla="*/ 3740150 h 3752850"/>
              <a:gd name="connsiteX1" fmla="*/ 412750 w 4254500"/>
              <a:gd name="connsiteY1" fmla="*/ 3740150 h 3752850"/>
              <a:gd name="connsiteX2" fmla="*/ 412750 w 4254500"/>
              <a:gd name="connsiteY2" fmla="*/ 692150 h 3752850"/>
              <a:gd name="connsiteX3" fmla="*/ 2266950 w 4254500"/>
              <a:gd name="connsiteY3" fmla="*/ 692150 h 3752850"/>
              <a:gd name="connsiteX4" fmla="*/ 2266950 w 4254500"/>
              <a:gd name="connsiteY4" fmla="*/ 3549650 h 3752850"/>
              <a:gd name="connsiteX5" fmla="*/ 908050 w 4254500"/>
              <a:gd name="connsiteY5" fmla="*/ 3549650 h 3752850"/>
              <a:gd name="connsiteX6" fmla="*/ 908050 w 4254500"/>
              <a:gd name="connsiteY6" fmla="*/ 3752850 h 3752850"/>
              <a:gd name="connsiteX7" fmla="*/ 4254500 w 4254500"/>
              <a:gd name="connsiteY7" fmla="*/ 3752850 h 3752850"/>
              <a:gd name="connsiteX8" fmla="*/ 4254500 w 4254500"/>
              <a:gd name="connsiteY8" fmla="*/ 0 h 3752850"/>
              <a:gd name="connsiteX9" fmla="*/ 6350 w 4254500"/>
              <a:gd name="connsiteY9" fmla="*/ 0 h 3752850"/>
              <a:gd name="connsiteX0" fmla="*/ 0 w 4254500"/>
              <a:gd name="connsiteY0" fmla="*/ 3740150 h 3752850"/>
              <a:gd name="connsiteX1" fmla="*/ 412750 w 4254500"/>
              <a:gd name="connsiteY1" fmla="*/ 3740150 h 3752850"/>
              <a:gd name="connsiteX2" fmla="*/ 412750 w 4254500"/>
              <a:gd name="connsiteY2" fmla="*/ 692150 h 3752850"/>
              <a:gd name="connsiteX3" fmla="*/ 2266950 w 4254500"/>
              <a:gd name="connsiteY3" fmla="*/ 692150 h 3752850"/>
              <a:gd name="connsiteX4" fmla="*/ 2266950 w 4254500"/>
              <a:gd name="connsiteY4" fmla="*/ 3549650 h 3752850"/>
              <a:gd name="connsiteX5" fmla="*/ 908050 w 4254500"/>
              <a:gd name="connsiteY5" fmla="*/ 3549650 h 3752850"/>
              <a:gd name="connsiteX6" fmla="*/ 908050 w 4254500"/>
              <a:gd name="connsiteY6" fmla="*/ 3752850 h 3752850"/>
              <a:gd name="connsiteX7" fmla="*/ 4254500 w 4254500"/>
              <a:gd name="connsiteY7" fmla="*/ 3752850 h 3752850"/>
              <a:gd name="connsiteX8" fmla="*/ 4254500 w 4254500"/>
              <a:gd name="connsiteY8" fmla="*/ 0 h 3752850"/>
              <a:gd name="connsiteX9" fmla="*/ 6350 w 4254500"/>
              <a:gd name="connsiteY9" fmla="*/ 0 h 3752850"/>
              <a:gd name="connsiteX10" fmla="*/ 0 w 4254500"/>
              <a:gd name="connsiteY10" fmla="*/ 374015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4500" h="3752850">
                <a:moveTo>
                  <a:pt x="0" y="3740150"/>
                </a:moveTo>
                <a:lnTo>
                  <a:pt x="412750" y="3740150"/>
                </a:lnTo>
                <a:lnTo>
                  <a:pt x="412750" y="692150"/>
                </a:lnTo>
                <a:lnTo>
                  <a:pt x="2266950" y="692150"/>
                </a:lnTo>
                <a:lnTo>
                  <a:pt x="2266950" y="3549650"/>
                </a:lnTo>
                <a:lnTo>
                  <a:pt x="908050" y="3549650"/>
                </a:lnTo>
                <a:lnTo>
                  <a:pt x="908050" y="3752850"/>
                </a:lnTo>
                <a:lnTo>
                  <a:pt x="4254500" y="3752850"/>
                </a:lnTo>
                <a:lnTo>
                  <a:pt x="4254500" y="0"/>
                </a:lnTo>
                <a:lnTo>
                  <a:pt x="6350" y="0"/>
                </a:lnTo>
                <a:lnTo>
                  <a:pt x="0" y="374015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Simulink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ihandform 75"/>
          <p:cNvSpPr/>
          <p:nvPr/>
        </p:nvSpPr>
        <p:spPr>
          <a:xfrm>
            <a:off x="1715798" y="2939672"/>
            <a:ext cx="2851150" cy="3028950"/>
          </a:xfrm>
          <a:custGeom>
            <a:avLst/>
            <a:gdLst>
              <a:gd name="connsiteX0" fmla="*/ 12700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0" fmla="*/ 12700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16" fmla="*/ 12700 w 2851150"/>
              <a:gd name="connsiteY16" fmla="*/ 0 h 3028950"/>
              <a:gd name="connsiteX0" fmla="*/ 3175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16" fmla="*/ 3175 w 2851150"/>
              <a:gd name="connsiteY16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1150" h="3028950">
                <a:moveTo>
                  <a:pt x="3175" y="0"/>
                </a:moveTo>
                <a:lnTo>
                  <a:pt x="2851150" y="0"/>
                </a:lnTo>
                <a:lnTo>
                  <a:pt x="2851150" y="3028950"/>
                </a:lnTo>
                <a:lnTo>
                  <a:pt x="12700" y="3028950"/>
                </a:lnTo>
                <a:lnTo>
                  <a:pt x="12700" y="2825750"/>
                </a:lnTo>
                <a:lnTo>
                  <a:pt x="1193800" y="2825750"/>
                </a:lnTo>
                <a:lnTo>
                  <a:pt x="1193800" y="2139950"/>
                </a:lnTo>
                <a:lnTo>
                  <a:pt x="0" y="2139950"/>
                </a:lnTo>
                <a:lnTo>
                  <a:pt x="0" y="1854200"/>
                </a:lnTo>
                <a:lnTo>
                  <a:pt x="1193800" y="1854200"/>
                </a:lnTo>
                <a:lnTo>
                  <a:pt x="1193800" y="1143000"/>
                </a:lnTo>
                <a:lnTo>
                  <a:pt x="19050" y="1143000"/>
                </a:lnTo>
                <a:lnTo>
                  <a:pt x="19050" y="869950"/>
                </a:lnTo>
                <a:lnTo>
                  <a:pt x="1187450" y="869950"/>
                </a:lnTo>
                <a:lnTo>
                  <a:pt x="1187450" y="165100"/>
                </a:lnTo>
                <a:lnTo>
                  <a:pt x="6350" y="165100"/>
                </a:lnTo>
                <a:cubicBezTo>
                  <a:pt x="5292" y="110067"/>
                  <a:pt x="4233" y="55033"/>
                  <a:pt x="3175" y="0"/>
                </a:cubicBezTo>
                <a:close/>
              </a:path>
            </a:pathLst>
          </a:cu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/>
              <p:cNvSpPr/>
              <p:nvPr/>
            </p:nvSpPr>
            <p:spPr>
              <a:xfrm>
                <a:off x="1402787" y="5185272"/>
                <a:ext cx="1277601" cy="491385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Block 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de-DE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Rechteck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7" y="5185272"/>
                <a:ext cx="1277601" cy="491385"/>
              </a:xfrm>
              <a:prstGeom prst="rect">
                <a:avLst/>
              </a:prstGeom>
              <a:blipFill rotWithShape="1">
                <a:blip r:embed="rId2"/>
                <a:stretch>
                  <a:fillRect l="-3774" t="-17073" r="-6132" b="-8537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/>
              <p:cNvSpPr/>
              <p:nvPr/>
            </p:nvSpPr>
            <p:spPr>
              <a:xfrm>
                <a:off x="1402787" y="4200318"/>
                <a:ext cx="1277601" cy="491385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Block 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de-DE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Rechtec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7" y="4200318"/>
                <a:ext cx="1277601" cy="491385"/>
              </a:xfrm>
              <a:prstGeom prst="rect">
                <a:avLst/>
              </a:prstGeom>
              <a:blipFill rotWithShape="1">
                <a:blip r:embed="rId3"/>
                <a:stretch>
                  <a:fillRect l="-3774" t="-15663" r="-6132" b="-8434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/>
              <p:cNvSpPr/>
              <p:nvPr/>
            </p:nvSpPr>
            <p:spPr>
              <a:xfrm>
                <a:off x="1402787" y="3219733"/>
                <a:ext cx="1277601" cy="491385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Block 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de-DE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de-DE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Rechteck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7" y="3219733"/>
                <a:ext cx="1277601" cy="491385"/>
              </a:xfrm>
              <a:prstGeom prst="rect">
                <a:avLst/>
              </a:prstGeom>
              <a:blipFill rotWithShape="1">
                <a:blip r:embed="rId4"/>
                <a:stretch>
                  <a:fillRect l="-3302" t="-15663" r="-6132" b="-8434"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/>
          <p:cNvCxnSpPr/>
          <p:nvPr/>
        </p:nvCxnSpPr>
        <p:spPr>
          <a:xfrm>
            <a:off x="2680388" y="354637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1" name="Gerade Verbindung mit Pfeil 80"/>
          <p:cNvCxnSpPr/>
          <p:nvPr/>
        </p:nvCxnSpPr>
        <p:spPr>
          <a:xfrm flipH="1">
            <a:off x="2680388" y="338762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2" name="Gerade Verbindung mit Pfeil 81"/>
          <p:cNvCxnSpPr/>
          <p:nvPr/>
        </p:nvCxnSpPr>
        <p:spPr>
          <a:xfrm>
            <a:off x="2680388" y="453697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3" name="Gerade Verbindung mit Pfeil 82"/>
          <p:cNvCxnSpPr/>
          <p:nvPr/>
        </p:nvCxnSpPr>
        <p:spPr>
          <a:xfrm flipH="1">
            <a:off x="2680388" y="437822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4" name="Gerade Verbindung mit Pfeil 83"/>
          <p:cNvCxnSpPr/>
          <p:nvPr/>
        </p:nvCxnSpPr>
        <p:spPr>
          <a:xfrm>
            <a:off x="2680388" y="552122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5" name="Gerade Verbindung mit Pfeil 84"/>
          <p:cNvCxnSpPr/>
          <p:nvPr/>
        </p:nvCxnSpPr>
        <p:spPr>
          <a:xfrm flipH="1">
            <a:off x="2680388" y="536247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/>
              <p:cNvSpPr/>
              <p:nvPr/>
            </p:nvSpPr>
            <p:spPr>
              <a:xfrm>
                <a:off x="1193114" y="3218545"/>
                <a:ext cx="147220" cy="2154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Rechteck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14" y="3218545"/>
                <a:ext cx="147220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33333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/>
          <p:cNvCxnSpPr/>
          <p:nvPr/>
        </p:nvCxnSpPr>
        <p:spPr>
          <a:xfrm>
            <a:off x="1168219" y="444601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 87"/>
              <p:cNvSpPr/>
              <p:nvPr/>
            </p:nvSpPr>
            <p:spPr>
              <a:xfrm>
                <a:off x="1193114" y="4199130"/>
                <a:ext cx="147220" cy="2154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Rechteck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14" y="4199130"/>
                <a:ext cx="147220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33333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Gerade Verbindung mit Pfeil 88"/>
          <p:cNvCxnSpPr/>
          <p:nvPr/>
        </p:nvCxnSpPr>
        <p:spPr>
          <a:xfrm>
            <a:off x="1168219" y="5430964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hteck 89"/>
              <p:cNvSpPr/>
              <p:nvPr/>
            </p:nvSpPr>
            <p:spPr>
              <a:xfrm>
                <a:off x="1193114" y="5184084"/>
                <a:ext cx="147220" cy="2154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0" name="Rechteck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14" y="5184084"/>
                <a:ext cx="147220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33333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hteck 90"/>
          <p:cNvSpPr/>
          <p:nvPr/>
        </p:nvSpPr>
        <p:spPr>
          <a:xfrm>
            <a:off x="3492312" y="3111725"/>
            <a:ext cx="577915" cy="2769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109936" y="4230231"/>
            <a:ext cx="1342666" cy="430887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Zentraler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Zustandsspeicher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6443348" y="2930648"/>
            <a:ext cx="1277601" cy="93653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 1</a:t>
            </a:r>
          </a:p>
        </p:txBody>
      </p:sp>
      <p:sp>
        <p:nvSpPr>
          <p:cNvPr id="94" name="Rechteck 93"/>
          <p:cNvSpPr/>
          <p:nvPr/>
        </p:nvSpPr>
        <p:spPr>
          <a:xfrm>
            <a:off x="6660704" y="3198379"/>
            <a:ext cx="842888" cy="57338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6755460" y="3510882"/>
            <a:ext cx="653376" cy="21544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Zustand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6" name="Gerade Verbindung mit Pfeil 95"/>
          <p:cNvCxnSpPr>
            <a:stCxn id="92" idx="3"/>
          </p:cNvCxnSpPr>
          <p:nvPr/>
        </p:nvCxnSpPr>
        <p:spPr>
          <a:xfrm flipV="1">
            <a:off x="4452602" y="4445674"/>
            <a:ext cx="334562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7" name="Rechteck 96"/>
          <p:cNvSpPr/>
          <p:nvPr/>
        </p:nvSpPr>
        <p:spPr>
          <a:xfrm>
            <a:off x="6443348" y="3994649"/>
            <a:ext cx="1277601" cy="93653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 2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704" y="4262380"/>
            <a:ext cx="842888" cy="57338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755460" y="4574883"/>
            <a:ext cx="653376" cy="21544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Zustand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6443348" y="5050267"/>
            <a:ext cx="1277601" cy="93653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 3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6660704" y="5317998"/>
            <a:ext cx="842888" cy="57338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755460" y="5630501"/>
            <a:ext cx="653376" cy="21544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Zustand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ihandform 102"/>
          <p:cNvSpPr/>
          <p:nvPr/>
        </p:nvSpPr>
        <p:spPr>
          <a:xfrm>
            <a:off x="5811548" y="2467087"/>
            <a:ext cx="2495550" cy="3517900"/>
          </a:xfrm>
          <a:custGeom>
            <a:avLst/>
            <a:gdLst>
              <a:gd name="connsiteX0" fmla="*/ 381000 w 2495550"/>
              <a:gd name="connsiteY0" fmla="*/ 3517900 h 3517900"/>
              <a:gd name="connsiteX1" fmla="*/ 381000 w 2495550"/>
              <a:gd name="connsiteY1" fmla="*/ 374650 h 3517900"/>
              <a:gd name="connsiteX2" fmla="*/ 2133600 w 2495550"/>
              <a:gd name="connsiteY2" fmla="*/ 374650 h 3517900"/>
              <a:gd name="connsiteX3" fmla="*/ 2133600 w 2495550"/>
              <a:gd name="connsiteY3" fmla="*/ 3511550 h 3517900"/>
              <a:gd name="connsiteX4" fmla="*/ 2495550 w 2495550"/>
              <a:gd name="connsiteY4" fmla="*/ 3511550 h 3517900"/>
              <a:gd name="connsiteX5" fmla="*/ 2495550 w 2495550"/>
              <a:gd name="connsiteY5" fmla="*/ 0 h 3517900"/>
              <a:gd name="connsiteX6" fmla="*/ 0 w 2495550"/>
              <a:gd name="connsiteY6" fmla="*/ 0 h 3517900"/>
              <a:gd name="connsiteX7" fmla="*/ 0 w 2495550"/>
              <a:gd name="connsiteY7" fmla="*/ 3511550 h 3517900"/>
              <a:gd name="connsiteX0" fmla="*/ 381000 w 2495550"/>
              <a:gd name="connsiteY0" fmla="*/ 3517900 h 3517900"/>
              <a:gd name="connsiteX1" fmla="*/ 381000 w 2495550"/>
              <a:gd name="connsiteY1" fmla="*/ 374650 h 3517900"/>
              <a:gd name="connsiteX2" fmla="*/ 2133600 w 2495550"/>
              <a:gd name="connsiteY2" fmla="*/ 374650 h 3517900"/>
              <a:gd name="connsiteX3" fmla="*/ 2133600 w 2495550"/>
              <a:gd name="connsiteY3" fmla="*/ 3511550 h 3517900"/>
              <a:gd name="connsiteX4" fmla="*/ 2495550 w 2495550"/>
              <a:gd name="connsiteY4" fmla="*/ 3511550 h 3517900"/>
              <a:gd name="connsiteX5" fmla="*/ 2495550 w 2495550"/>
              <a:gd name="connsiteY5" fmla="*/ 0 h 3517900"/>
              <a:gd name="connsiteX6" fmla="*/ 0 w 2495550"/>
              <a:gd name="connsiteY6" fmla="*/ 0 h 3517900"/>
              <a:gd name="connsiteX7" fmla="*/ 0 w 2495550"/>
              <a:gd name="connsiteY7" fmla="*/ 3511550 h 3517900"/>
              <a:gd name="connsiteX8" fmla="*/ 381000 w 2495550"/>
              <a:gd name="connsiteY8" fmla="*/ 351790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5550" h="3517900">
                <a:moveTo>
                  <a:pt x="381000" y="3517900"/>
                </a:moveTo>
                <a:lnTo>
                  <a:pt x="381000" y="374650"/>
                </a:lnTo>
                <a:lnTo>
                  <a:pt x="2133600" y="374650"/>
                </a:lnTo>
                <a:lnTo>
                  <a:pt x="2133600" y="3511550"/>
                </a:lnTo>
                <a:lnTo>
                  <a:pt x="2495550" y="3511550"/>
                </a:lnTo>
                <a:lnTo>
                  <a:pt x="2495550" y="0"/>
                </a:lnTo>
                <a:lnTo>
                  <a:pt x="0" y="0"/>
                </a:lnTo>
                <a:lnTo>
                  <a:pt x="0" y="3511550"/>
                </a:lnTo>
                <a:lnTo>
                  <a:pt x="381000" y="351790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Simulator-Framework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Gerade Verbindung mit Pfeil 103"/>
          <p:cNvCxnSpPr>
            <a:endCxn id="94" idx="1"/>
          </p:cNvCxnSpPr>
          <p:nvPr/>
        </p:nvCxnSpPr>
        <p:spPr>
          <a:xfrm>
            <a:off x="6195723" y="3485069"/>
            <a:ext cx="46498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Gerade Verbindung mit Pfeil 104"/>
          <p:cNvCxnSpPr/>
          <p:nvPr/>
        </p:nvCxnSpPr>
        <p:spPr>
          <a:xfrm>
            <a:off x="7408836" y="3621490"/>
            <a:ext cx="54668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6" name="Gerade Verbindung mit Pfeil 105"/>
          <p:cNvCxnSpPr/>
          <p:nvPr/>
        </p:nvCxnSpPr>
        <p:spPr>
          <a:xfrm>
            <a:off x="6195723" y="4554227"/>
            <a:ext cx="46498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7" name="Gerade Verbindung mit Pfeil 106"/>
          <p:cNvCxnSpPr/>
          <p:nvPr/>
        </p:nvCxnSpPr>
        <p:spPr>
          <a:xfrm>
            <a:off x="7408836" y="4690648"/>
            <a:ext cx="54668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8" name="Gerade Verbindung mit Pfeil 107"/>
          <p:cNvCxnSpPr/>
          <p:nvPr/>
        </p:nvCxnSpPr>
        <p:spPr>
          <a:xfrm>
            <a:off x="6195723" y="5594544"/>
            <a:ext cx="464981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9" name="Gerade Verbindung mit Pfeil 108"/>
          <p:cNvCxnSpPr/>
          <p:nvPr/>
        </p:nvCxnSpPr>
        <p:spPr>
          <a:xfrm>
            <a:off x="7408836" y="5730965"/>
            <a:ext cx="54668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0" name="Rechteck 109"/>
          <p:cNvSpPr/>
          <p:nvPr/>
        </p:nvSpPr>
        <p:spPr>
          <a:xfrm>
            <a:off x="1981449" y="1913850"/>
            <a:ext cx="1792798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Architektur von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Simulink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5979420" y="1962194"/>
            <a:ext cx="2205476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Architektur der </a:t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Matlab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-Simulationsumgebung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1168219" y="3474460"/>
            <a:ext cx="234568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30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Stand-</a:t>
            </a:r>
            <a:r>
              <a:rPr lang="de-DE" altLang="x-none" dirty="0" err="1" smtClean="0"/>
              <a:t>Alone</a:t>
            </a:r>
            <a:r>
              <a:rPr lang="de-DE" altLang="x-none" dirty="0" smtClean="0"/>
              <a:t> GUI</a:t>
            </a:r>
          </a:p>
        </p:txBody>
      </p:sp>
      <p:sp>
        <p:nvSpPr>
          <p:cNvPr id="3686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>
                <a:latin typeface="Verdana" pitchFamily="34" charset="0"/>
              </a:rPr>
              <a:t>Dresden, </a:t>
            </a:r>
            <a:fld id="{47906E41-7E44-420B-9BD1-DC40D16BA1BA}" type="datetime4">
              <a:rPr lang="de-DE" altLang="x-none" b="0">
                <a:latin typeface="Verdana" pitchFamily="34" charset="0"/>
              </a:rPr>
              <a:pPr eaLnBrk="1" hangingPunct="1"/>
              <a:t>19. Oktober 2015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smtClean="0">
                <a:latin typeface="Verdana" pitchFamily="34" charset="0"/>
              </a:rPr>
              <a:t>Generische </a:t>
            </a:r>
            <a:r>
              <a:rPr lang="de-DE" altLang="x-none" b="0" dirty="0" err="1" smtClean="0">
                <a:latin typeface="Verdana" pitchFamily="34" charset="0"/>
              </a:rPr>
              <a:t>Matlab</a:t>
            </a:r>
            <a:r>
              <a:rPr lang="de-DE" altLang="x-none" b="0" dirty="0" smtClean="0">
                <a:latin typeface="Verdana" pitchFamily="34" charset="0"/>
              </a:rPr>
              <a:t>-Simulationsumgebung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686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de-DE" altLang="x-none" b="0">
                <a:latin typeface="Verdana" pitchFamily="34" charset="0"/>
              </a:rPr>
              <a:t>Folie </a:t>
            </a:r>
            <a:fld id="{114DDE76-E7C1-459C-8324-7EF78567740E}" type="slidenum">
              <a:rPr lang="de-DE" altLang="x-none" b="0">
                <a:latin typeface="Verdana" pitchFamily="34" charset="0"/>
              </a:rPr>
              <a:pPr algn="r" eaLnBrk="1" hangingPunct="1"/>
              <a:t>6</a:t>
            </a:fld>
            <a:endParaRPr lang="de-DE" altLang="x-none" b="0">
              <a:latin typeface="Verdana" pitchFamily="34" charset="0"/>
            </a:endParaRPr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4" y="1772236"/>
            <a:ext cx="6624736" cy="4457276"/>
          </a:xfrm>
          <a:prstGeom prst="rect">
            <a:avLst/>
          </a:prstGeom>
        </p:spPr>
      </p:pic>
      <p:sp>
        <p:nvSpPr>
          <p:cNvPr id="57" name="Geschweifte Klammer links 56"/>
          <p:cNvSpPr/>
          <p:nvPr/>
        </p:nvSpPr>
        <p:spPr>
          <a:xfrm>
            <a:off x="1368943" y="2560714"/>
            <a:ext cx="144016" cy="3384376"/>
          </a:xfrm>
          <a:prstGeom prst="leftBrace">
            <a:avLst>
              <a:gd name="adj1" fmla="val 46052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hteck 57"/>
          <p:cNvSpPr/>
          <p:nvPr/>
        </p:nvSpPr>
        <p:spPr>
          <a:xfrm rot="16200000">
            <a:off x="454368" y="4145180"/>
            <a:ext cx="1634230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Visualisierungsbereich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589114" y="2207024"/>
            <a:ext cx="1080120" cy="2571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659734" y="1556792"/>
            <a:ext cx="1587550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Simulationssteuerung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Gerade Verbindung 60"/>
          <p:cNvCxnSpPr>
            <a:endCxn id="56" idx="0"/>
          </p:cNvCxnSpPr>
          <p:nvPr/>
        </p:nvCxnSpPr>
        <p:spPr>
          <a:xfrm flipV="1">
            <a:off x="4459560" y="1772236"/>
            <a:ext cx="288032" cy="4347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2" name="Rechteck 61"/>
          <p:cNvSpPr/>
          <p:nvPr/>
        </p:nvSpPr>
        <p:spPr>
          <a:xfrm>
            <a:off x="1455514" y="5997974"/>
            <a:ext cx="3634978" cy="200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751430" y="5981884"/>
            <a:ext cx="663130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Zeitleiste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6590808" y="5990252"/>
                <a:ext cx="1221552" cy="2154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Simulationszeit </a:t>
                </a:r>
                <a14:m>
                  <m:oMath xmlns:m="http://schemas.openxmlformats.org/officeDocument/2006/math">
                    <m:r>
                      <a:rPr kumimoji="0" lang="de-DE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𝑡</m:t>
                    </m:r>
                  </m:oMath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08" y="5990252"/>
                <a:ext cx="12215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8458" t="-25714" r="-3483" b="-48571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64"/>
          <p:cNvCxnSpPr/>
          <p:nvPr/>
        </p:nvCxnSpPr>
        <p:spPr>
          <a:xfrm flipH="1">
            <a:off x="6287716" y="6097974"/>
            <a:ext cx="22850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" name="Rechteck 65"/>
          <p:cNvSpPr/>
          <p:nvPr/>
        </p:nvSpPr>
        <p:spPr>
          <a:xfrm>
            <a:off x="6186882" y="5153002"/>
            <a:ext cx="1823704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Visualisierungselemente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ein-/ausblenden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819600" y="2447456"/>
            <a:ext cx="1236092" cy="66441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8" name="Rechteck 67"/>
          <p:cNvSpPr/>
          <p:nvPr/>
        </p:nvSpPr>
        <p:spPr>
          <a:xfrm>
            <a:off x="6093792" y="2743822"/>
            <a:ext cx="2006600" cy="2946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475784" y="2140992"/>
            <a:ext cx="1600631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Anzeige weiterer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Visualisierungsfenster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4973414" y="2207024"/>
            <a:ext cx="710282" cy="2571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5313750" y="2139679"/>
            <a:ext cx="176330" cy="3077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Gerade Verbindung 71"/>
          <p:cNvCxnSpPr>
            <a:stCxn id="70" idx="3"/>
          </p:cNvCxnSpPr>
          <p:nvPr/>
        </p:nvCxnSpPr>
        <p:spPr>
          <a:xfrm>
            <a:off x="5683696" y="2335599"/>
            <a:ext cx="7920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9505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Experiment-Beschreibung</a:t>
            </a:r>
          </a:p>
        </p:txBody>
      </p:sp>
      <p:sp>
        <p:nvSpPr>
          <p:cNvPr id="3686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>
                <a:latin typeface="Verdana" pitchFamily="34" charset="0"/>
              </a:rPr>
              <a:t>Dresden, </a:t>
            </a:r>
            <a:fld id="{47906E41-7E44-420B-9BD1-DC40D16BA1BA}" type="datetime4">
              <a:rPr lang="de-DE" altLang="x-none" b="0">
                <a:latin typeface="Verdana" pitchFamily="34" charset="0"/>
              </a:rPr>
              <a:pPr eaLnBrk="1" hangingPunct="1"/>
              <a:t>19. Oktober 2015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smtClean="0">
                <a:latin typeface="Verdana" pitchFamily="34" charset="0"/>
              </a:rPr>
              <a:t>Generische </a:t>
            </a:r>
            <a:r>
              <a:rPr lang="de-DE" altLang="x-none" b="0" dirty="0" err="1" smtClean="0">
                <a:latin typeface="Verdana" pitchFamily="34" charset="0"/>
              </a:rPr>
              <a:t>Matlab</a:t>
            </a:r>
            <a:r>
              <a:rPr lang="de-DE" altLang="x-none" b="0" dirty="0" smtClean="0">
                <a:latin typeface="Verdana" pitchFamily="34" charset="0"/>
              </a:rPr>
              <a:t>-Simulationsumgebung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686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de-DE" altLang="x-none" b="0">
                <a:latin typeface="Verdana" pitchFamily="34" charset="0"/>
              </a:rPr>
              <a:t>Folie </a:t>
            </a:r>
            <a:fld id="{114DDE76-E7C1-459C-8324-7EF78567740E}" type="slidenum">
              <a:rPr lang="de-DE" altLang="x-none" b="0">
                <a:latin typeface="Verdana" pitchFamily="34" charset="0"/>
              </a:rPr>
              <a:pPr algn="r" eaLnBrk="1" hangingPunct="1"/>
              <a:t>7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137" name="Inhaltsplatzhalter 9"/>
          <p:cNvSpPr>
            <a:spLocks noGrp="1"/>
          </p:cNvSpPr>
          <p:nvPr>
            <p:ph idx="4294967295"/>
          </p:nvPr>
        </p:nvSpPr>
        <p:spPr>
          <a:xfrm>
            <a:off x="990600" y="1989138"/>
            <a:ext cx="7467600" cy="410686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altLang="x-none" dirty="0" err="1" smtClean="0"/>
              <a:t>Matlab</a:t>
            </a:r>
            <a:r>
              <a:rPr lang="de-DE" altLang="x-none" dirty="0" smtClean="0"/>
              <a:t>-Struktur </a:t>
            </a:r>
            <a:r>
              <a:rPr lang="de-DE" altLang="x-none" dirty="0" smtClean="0">
                <a:sym typeface="Wingdings" pitchFamily="2" charset="2"/>
              </a:rPr>
              <a:t> hierarchischer, objektorientierter Ansatz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b="0" i="0" u="none" strike="noStrike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100" b="0" i="0" u="none" strike="noStrike" dirty="0" err="1" smtClean="0">
                <a:solidFill>
                  <a:srgbClr val="000000"/>
                </a:solidFill>
                <a:latin typeface="Courier New"/>
              </a:rPr>
              <a:t>exp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 experiment()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experiment_base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dwa_simple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skeleton </a:t>
            </a:r>
            <a:r>
              <a:rPr lang="en-US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struct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for experiment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exp.vehicle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struct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% blocks in nested structure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da-DK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'platform'</a:t>
            </a:r>
            <a:r>
              <a:rPr lang="da-DK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model_masspoint([4800, 4000, -150, -150 * pi / 180, 0]), </a:t>
            </a:r>
            <a:r>
              <a:rPr lang="da-DK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da-DK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'goal'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const_goal3d([500 1000 -250]), </a:t>
            </a: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guidance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guidance_dwa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exp.environment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env_heightmap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'DEMs/two-hills_50x50.png'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57188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exp.display.title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'A Test only'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configure visualization area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exp.display.settings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XLim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[0 5000],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YLim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[0 5000],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ZLim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[-1000 100]};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exp.display.view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[-112, 26];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exp.display.axis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equal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57188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exp.stop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stop_distance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(500);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simulation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finished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?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exp.depends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US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'*guidance'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};   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tweak dependency analysis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en-US" sz="1100" b="0" i="0" u="none" strike="noStrike" baseline="0" dirty="0" smtClean="0">
              <a:solidFill>
                <a:srgbClr val="0000FF"/>
              </a:solidFill>
              <a:latin typeface="Courier New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de-DE" altLang="x-none" dirty="0" smtClean="0"/>
              <a:t>Aufruf des Simulators: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simulate(experiment());</a:t>
            </a:r>
          </a:p>
          <a:p>
            <a:pPr marL="984250" indent="0" defTabSz="-4160838">
              <a:spcBef>
                <a:spcPts val="0"/>
              </a:spcBef>
              <a:buNone/>
            </a:pPr>
            <a:r>
              <a:rPr lang="en-US" sz="1100" dirty="0" smtClean="0"/>
              <a:t> - </a:t>
            </a:r>
            <a:r>
              <a:rPr lang="en-US" sz="1100" dirty="0" err="1" smtClean="0"/>
              <a:t>oder</a:t>
            </a:r>
            <a:r>
              <a:rPr lang="en-US" sz="1100" dirty="0" smtClean="0"/>
              <a:t> -</a:t>
            </a:r>
            <a:endParaRPr lang="en-US" sz="1100" dirty="0"/>
          </a:p>
          <a:p>
            <a:pPr marL="177800" indent="0">
              <a:spcBef>
                <a:spcPts val="0"/>
              </a:spcBef>
              <a:buNone/>
            </a:pPr>
            <a:r>
              <a:rPr lang="en-US" altLang="x-none" sz="1100" dirty="0" err="1" smtClean="0">
                <a:solidFill>
                  <a:srgbClr val="000000"/>
                </a:solidFill>
                <a:latin typeface="Courier New"/>
              </a:rPr>
              <a:t>simulate_unattended</a:t>
            </a:r>
            <a:r>
              <a:rPr lang="en-US" altLang="x-none" sz="1100" dirty="0" smtClean="0">
                <a:solidFill>
                  <a:srgbClr val="000000"/>
                </a:solidFill>
                <a:latin typeface="Courier New"/>
              </a:rPr>
              <a:t>(experiment());</a:t>
            </a:r>
            <a:endParaRPr lang="de-DE" altLang="x-none" sz="11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411578" y="3357572"/>
            <a:ext cx="4809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Blöcke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Gerade Verbindung 37"/>
          <p:cNvCxnSpPr>
            <a:stCxn id="37" idx="1"/>
          </p:cNvCxnSpPr>
          <p:nvPr/>
        </p:nvCxnSpPr>
        <p:spPr>
          <a:xfrm flipH="1" flipV="1">
            <a:off x="7358117" y="3140968"/>
            <a:ext cx="1053461" cy="32432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1" name="Gerade Verbindung 40"/>
          <p:cNvCxnSpPr>
            <a:stCxn id="37" idx="1"/>
          </p:cNvCxnSpPr>
          <p:nvPr/>
        </p:nvCxnSpPr>
        <p:spPr>
          <a:xfrm flipH="1" flipV="1">
            <a:off x="5269885" y="3204592"/>
            <a:ext cx="3141693" cy="26070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6" name="Gerade Verbindung 45"/>
          <p:cNvCxnSpPr>
            <a:stCxn id="37" idx="1"/>
          </p:cNvCxnSpPr>
          <p:nvPr/>
        </p:nvCxnSpPr>
        <p:spPr>
          <a:xfrm flipH="1" flipV="1">
            <a:off x="4189765" y="3357572"/>
            <a:ext cx="4221813" cy="10772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" name="Gerade Verbindung 48"/>
          <p:cNvCxnSpPr>
            <a:stCxn id="37" idx="1"/>
          </p:cNvCxnSpPr>
          <p:nvPr/>
        </p:nvCxnSpPr>
        <p:spPr>
          <a:xfrm flipH="1">
            <a:off x="6494021" y="3465294"/>
            <a:ext cx="1917557" cy="10772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2" name="Gerade Verbindung 51"/>
          <p:cNvCxnSpPr>
            <a:stCxn id="37" idx="1"/>
          </p:cNvCxnSpPr>
          <p:nvPr/>
        </p:nvCxnSpPr>
        <p:spPr>
          <a:xfrm rot="10800000" flipV="1">
            <a:off x="5845950" y="3465294"/>
            <a:ext cx="2565629" cy="1259850"/>
          </a:xfrm>
          <a:prstGeom prst="curvedConnector3">
            <a:avLst>
              <a:gd name="adj1" fmla="val 8621"/>
            </a:avLst>
          </a:prstGeom>
          <a:noFill/>
          <a:ln w="952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8" name="Rechteck 57"/>
          <p:cNvSpPr/>
          <p:nvPr/>
        </p:nvSpPr>
        <p:spPr>
          <a:xfrm>
            <a:off x="3203848" y="5580044"/>
            <a:ext cx="55944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mit GUI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133746" y="5946569"/>
            <a:ext cx="68768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ohne GUI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59748" y="4228236"/>
            <a:ext cx="561051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Spezial-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felder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Geschweifte Klammer links 60"/>
          <p:cNvSpPr/>
          <p:nvPr/>
        </p:nvSpPr>
        <p:spPr>
          <a:xfrm>
            <a:off x="1115616" y="3876545"/>
            <a:ext cx="144016" cy="1134271"/>
          </a:xfrm>
          <a:prstGeom prst="leftBrace">
            <a:avLst>
              <a:gd name="adj1" fmla="val 46052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1259632" y="2201153"/>
            <a:ext cx="6480720" cy="216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259632" y="3138800"/>
            <a:ext cx="6480720" cy="774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259632" y="4005064"/>
            <a:ext cx="6480720" cy="1876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66" name="Titel 1"/>
          <p:cNvSpPr>
            <a:spLocks noGrp="1"/>
          </p:cNvSpPr>
          <p:nvPr>
            <p:ph type="title" idx="4294967295"/>
          </p:nvPr>
        </p:nvSpPr>
        <p:spPr>
          <a:xfrm>
            <a:off x="990600" y="1295400"/>
            <a:ext cx="7504113" cy="381000"/>
          </a:xfrm>
        </p:spPr>
        <p:txBody>
          <a:bodyPr anchor="t"/>
          <a:lstStyle/>
          <a:p>
            <a:r>
              <a:rPr lang="de-DE" altLang="x-none" dirty="0" smtClean="0"/>
              <a:t>Implementierung eines Blocks</a:t>
            </a:r>
          </a:p>
        </p:txBody>
      </p:sp>
      <p:sp>
        <p:nvSpPr>
          <p:cNvPr id="36867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>
                <a:latin typeface="Verdana" pitchFamily="34" charset="0"/>
              </a:rPr>
              <a:t>Dresden, </a:t>
            </a:r>
            <a:fld id="{47906E41-7E44-420B-9BD1-DC40D16BA1BA}" type="datetime4">
              <a:rPr lang="de-DE" altLang="x-none" b="0">
                <a:latin typeface="Verdana" pitchFamily="34" charset="0"/>
              </a:rPr>
              <a:pPr eaLnBrk="1" hangingPunct="1"/>
              <a:t>19. Oktober 2015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smtClean="0">
                <a:latin typeface="Verdana" pitchFamily="34" charset="0"/>
              </a:rPr>
              <a:t>Generische </a:t>
            </a:r>
            <a:r>
              <a:rPr lang="de-DE" altLang="x-none" b="0" dirty="0" err="1" smtClean="0">
                <a:latin typeface="Verdana" pitchFamily="34" charset="0"/>
              </a:rPr>
              <a:t>Matlab</a:t>
            </a:r>
            <a:r>
              <a:rPr lang="de-DE" altLang="x-none" b="0" dirty="0" smtClean="0">
                <a:latin typeface="Verdana" pitchFamily="34" charset="0"/>
              </a:rPr>
              <a:t>-Simulationsumgebung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6869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de-DE" altLang="x-none" b="0">
                <a:latin typeface="Verdana" pitchFamily="34" charset="0"/>
              </a:rPr>
              <a:t>Folie </a:t>
            </a:r>
            <a:fld id="{114DDE76-E7C1-459C-8324-7EF78567740E}" type="slidenum">
              <a:rPr lang="de-DE" altLang="x-none" b="0">
                <a:latin typeface="Verdana" pitchFamily="34" charset="0"/>
              </a:rPr>
              <a:pPr algn="r" eaLnBrk="1" hangingPunct="1"/>
              <a:t>8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137" name="Inhaltsplatzhalter 9"/>
          <p:cNvSpPr>
            <a:spLocks noGrp="1"/>
          </p:cNvSpPr>
          <p:nvPr>
            <p:ph idx="4294967295"/>
          </p:nvPr>
        </p:nvSpPr>
        <p:spPr>
          <a:xfrm>
            <a:off x="990600" y="1989138"/>
            <a:ext cx="7467600" cy="41068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err="1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b =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test_block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b =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block_base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(1/10, {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'input1'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}, @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process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Algorithm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parameters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b.parameter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1000;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b.parameter2 =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abc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[state, out, debug] =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process(block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t, state, in)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Compute block state &amp; outputs for time t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visualization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b.graphicElements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(1).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draw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@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visualize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b.graphicElements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(1).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Graphic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A020F0"/>
                </a:solidFill>
                <a:latin typeface="Courier New"/>
              </a:rPr>
              <a:t>Object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handles = visualize(block, ax, handles, out, debug, state, in)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b="0" i="0" u="none" strike="noStrike" baseline="0" dirty="0" err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isempty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handles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create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visualization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objects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handles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b="0" i="0" u="none" strike="noStrike" baseline="0" dirty="0" smtClean="0">
                <a:solidFill>
                  <a:srgbClr val="228B22"/>
                </a:solidFill>
                <a:latin typeface="Courier New"/>
              </a:rPr>
              <a:t>% update </a:t>
            </a:r>
            <a:r>
              <a:rPr lang="de-DE" sz="1100" b="0" i="0" u="none" strike="noStrike" baseline="0" dirty="0" err="1" smtClean="0">
                <a:solidFill>
                  <a:srgbClr val="228B22"/>
                </a:solidFill>
                <a:latin typeface="Courier New"/>
              </a:rPr>
              <a:t>visualization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set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handles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de-DE" sz="1100" b="0" i="0" u="none" strike="noStrike" baseline="0" dirty="0" smtClean="0">
                <a:solidFill>
                  <a:srgbClr val="A020F0"/>
                </a:solidFill>
                <a:latin typeface="Courier New"/>
              </a:rPr>
              <a:t>'Property'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de-DE" sz="11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value</a:t>
            </a: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...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100" b="0" i="0" u="none" strike="noStrike" baseline="0" dirty="0" smtClean="0">
                <a:solidFill>
                  <a:srgbClr val="0000FF"/>
                </a:solidFill>
                <a:latin typeface="Courier New"/>
              </a:rPr>
              <a:t>end</a:t>
            </a:r>
            <a:endParaRPr lang="de-DE" sz="11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endParaRPr lang="de-DE" altLang="x-none" sz="8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24128" y="4077072"/>
            <a:ext cx="196367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ein Visualisierungselement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228184" y="3466924"/>
            <a:ext cx="1412246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Modellpropagation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705967" y="2210237"/>
            <a:ext cx="93775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Block-Gerüst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6280" y="2358316"/>
            <a:ext cx="1136530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Abtast-Intervall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309607" y="2363492"/>
            <a:ext cx="1402596" cy="100739"/>
          </a:xfrm>
          <a:custGeom>
            <a:avLst/>
            <a:gdLst>
              <a:gd name="connsiteX0" fmla="*/ 0 w 1402596"/>
              <a:gd name="connsiteY0" fmla="*/ 100739 h 100739"/>
              <a:gd name="connsiteX1" fmla="*/ 1402596 w 1402596"/>
              <a:gd name="connsiteY1" fmla="*/ 100739 h 100739"/>
              <a:gd name="connsiteX2" fmla="*/ 1402596 w 1402596"/>
              <a:gd name="connsiteY2" fmla="*/ 0 h 10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596" h="100739">
                <a:moveTo>
                  <a:pt x="0" y="100739"/>
                </a:moveTo>
                <a:lnTo>
                  <a:pt x="1402596" y="100739"/>
                </a:lnTo>
                <a:lnTo>
                  <a:pt x="1402596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 w="sm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Inhaltsplatzhalter 7"/>
          <p:cNvSpPr>
            <a:spLocks noGrp="1"/>
          </p:cNvSpPr>
          <p:nvPr>
            <p:ph idx="4294967295"/>
          </p:nvPr>
        </p:nvSpPr>
        <p:spPr>
          <a:xfrm>
            <a:off x="990600" y="1268413"/>
            <a:ext cx="7467600" cy="3960812"/>
          </a:xfrm>
        </p:spPr>
        <p:txBody>
          <a:bodyPr anchor="ctr"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de-DE" altLang="x-none" sz="3200" smtClean="0"/>
              <a:t>Vielen Dank für Ihre Aufmerksamkeit!</a:t>
            </a:r>
          </a:p>
        </p:txBody>
      </p:sp>
      <p:sp>
        <p:nvSpPr>
          <p:cNvPr id="39939" name="Datumsplatzhalter 3"/>
          <p:cNvSpPr txBox="1">
            <a:spLocks noGrp="1"/>
          </p:cNvSpPr>
          <p:nvPr/>
        </p:nvSpPr>
        <p:spPr bwMode="auto">
          <a:xfrm>
            <a:off x="990600" y="6324600"/>
            <a:ext cx="2057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de-DE" altLang="x-none" b="0">
                <a:latin typeface="Verdana" pitchFamily="34" charset="0"/>
              </a:rPr>
              <a:t>Dresden, </a:t>
            </a:r>
            <a:fld id="{1A536DAE-0E44-4707-A605-C9FADD477B05}" type="datetime4">
              <a:rPr lang="de-DE" altLang="x-none" b="0">
                <a:latin typeface="Verdana" pitchFamily="34" charset="0"/>
              </a:rPr>
              <a:pPr eaLnBrk="1" hangingPunct="1"/>
              <a:t>19. Oktober 2015</a:t>
            </a:fld>
            <a:endParaRPr lang="de-DE" altLang="x-none" b="0">
              <a:latin typeface="Verdana" pitchFamily="34" charset="0"/>
            </a:endParaRPr>
          </a:p>
        </p:txBody>
      </p:sp>
      <p:sp>
        <p:nvSpPr>
          <p:cNvPr id="39940" name="Fußzeilenplatzhalter 4"/>
          <p:cNvSpPr txBox="1">
            <a:spLocks noGrp="1"/>
          </p:cNvSpPr>
          <p:nvPr/>
        </p:nvSpPr>
        <p:spPr bwMode="auto">
          <a:xfrm>
            <a:off x="3124200" y="63246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de-DE" altLang="x-none" b="0" dirty="0" smtClean="0">
                <a:latin typeface="Verdana" pitchFamily="34" charset="0"/>
              </a:rPr>
              <a:t>Generische </a:t>
            </a:r>
            <a:r>
              <a:rPr lang="de-DE" altLang="x-none" b="0" dirty="0" err="1" smtClean="0">
                <a:latin typeface="Verdana" pitchFamily="34" charset="0"/>
              </a:rPr>
              <a:t>Matlab</a:t>
            </a:r>
            <a:r>
              <a:rPr lang="de-DE" altLang="x-none" b="0" dirty="0" smtClean="0">
                <a:latin typeface="Verdana" pitchFamily="34" charset="0"/>
              </a:rPr>
              <a:t>-Simulationsumgebung</a:t>
            </a:r>
            <a:endParaRPr lang="de-DE" altLang="x-none" b="0" dirty="0">
              <a:latin typeface="Verdana" pitchFamily="34" charset="0"/>
            </a:endParaRPr>
          </a:p>
        </p:txBody>
      </p:sp>
      <p:sp>
        <p:nvSpPr>
          <p:cNvPr id="39941" name="Foliennummernplatzhalter 5"/>
          <p:cNvSpPr txBox="1">
            <a:spLocks noGrp="1"/>
          </p:cNvSpPr>
          <p:nvPr/>
        </p:nvSpPr>
        <p:spPr bwMode="auto">
          <a:xfrm>
            <a:off x="6553200" y="63246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itchFamily="34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de-DE" altLang="x-none" b="0">
                <a:latin typeface="Verdana" pitchFamily="34" charset="0"/>
              </a:rPr>
              <a:t>Folie </a:t>
            </a:r>
            <a:fld id="{7A3E31A2-2273-4CEB-AD13-32EF55B7AC7C}" type="slidenum">
              <a:rPr lang="de-DE" altLang="x-none" b="0">
                <a:latin typeface="Verdana" pitchFamily="34" charset="0"/>
              </a:rPr>
              <a:pPr algn="r" eaLnBrk="1" hangingPunct="1"/>
              <a:t>9</a:t>
            </a:fld>
            <a:endParaRPr lang="de-DE" altLang="x-none" b="0">
              <a:latin typeface="Verdana" pitchFamily="34" charset="0"/>
            </a:endParaRPr>
          </a:p>
        </p:txBody>
      </p:sp>
      <p:pic>
        <p:nvPicPr>
          <p:cNvPr id="39942" name="Picture 9" descr="aircraft_vs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868863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Microsoft Sans Serif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Microsoft Sans Serif" pitchFamily="-110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Bildschirmpräsentation (4:3)</PresentationFormat>
  <Paragraphs>178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Matlab-Simulationsumgebung u. A. für Aufgaben in der Robotik </vt:lpstr>
      <vt:lpstr>Motivation</vt:lpstr>
      <vt:lpstr>Hauptkomponenten</vt:lpstr>
      <vt:lpstr>Systembeschreibung</vt:lpstr>
      <vt:lpstr>Abgrenzung zu Simulink</vt:lpstr>
      <vt:lpstr>Stand-Alone GUI</vt:lpstr>
      <vt:lpstr>Experiment-Beschreibung</vt:lpstr>
      <vt:lpstr>Implementierung eines Blocks</vt:lpstr>
      <vt:lpstr>PowerPoint-Präsentation</vt:lpstr>
    </vt:vector>
  </TitlesOfParts>
  <Company>TUD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CD-Polizei</dc:creator>
  <cp:lastModifiedBy>Martin Seemann</cp:lastModifiedBy>
  <cp:revision>183</cp:revision>
  <dcterms:created xsi:type="dcterms:W3CDTF">2008-11-12T11:04:34Z</dcterms:created>
  <dcterms:modified xsi:type="dcterms:W3CDTF">2015-10-19T07:23:35Z</dcterms:modified>
</cp:coreProperties>
</file>