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300" r:id="rId3"/>
    <p:sldId id="304" r:id="rId4"/>
    <p:sldId id="305" r:id="rId5"/>
    <p:sldId id="306" r:id="rId6"/>
    <p:sldId id="307" r:id="rId7"/>
    <p:sldId id="309" r:id="rId8"/>
    <p:sldId id="311" r:id="rId9"/>
    <p:sldId id="302" r:id="rId10"/>
  </p:sldIdLst>
  <p:sldSz cx="9144000" cy="6858000" type="screen4x3"/>
  <p:notesSz cx="6669088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ＭＳ Ｐゴシック" pitchFamily="-11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ＭＳ Ｐゴシック" pitchFamily="-11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ＭＳ Ｐゴシック" pitchFamily="-11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ＭＳ Ｐゴシック" pitchFamily="-11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2"/>
        </a:solidFill>
        <a:latin typeface="Microsoft Sans Serif" pitchFamily="34" charset="0"/>
        <a:ea typeface="ＭＳ Ｐゴシック" pitchFamily="-110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2"/>
        </a:solidFill>
        <a:latin typeface="Microsoft Sans Serif" pitchFamily="34" charset="0"/>
        <a:ea typeface="ＭＳ Ｐゴシック" pitchFamily="-110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2"/>
        </a:solidFill>
        <a:latin typeface="Microsoft Sans Serif" pitchFamily="34" charset="0"/>
        <a:ea typeface="ＭＳ Ｐゴシック" pitchFamily="-110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2"/>
        </a:solidFill>
        <a:latin typeface="Microsoft Sans Serif" pitchFamily="34" charset="0"/>
        <a:ea typeface="ＭＳ Ｐゴシック" pitchFamily="-11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CC"/>
    <a:srgbClr val="DDDDDD"/>
    <a:srgbClr val="FF7C80"/>
    <a:srgbClr val="CC6600"/>
    <a:srgbClr val="99FF66"/>
    <a:srgbClr val="FFCC99"/>
    <a:srgbClr val="66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6" autoAdjust="0"/>
    <p:restoredTop sz="95605" autoAdjust="0"/>
  </p:normalViewPr>
  <p:slideViewPr>
    <p:cSldViewPr snapToObjects="1" showGuides="1">
      <p:cViewPr varScale="1">
        <p:scale>
          <a:sx n="121" d="100"/>
          <a:sy n="121" d="100"/>
        </p:scale>
        <p:origin x="121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 showGuides="1">
      <p:cViewPr varScale="1">
        <p:scale>
          <a:sx n="93" d="100"/>
          <a:sy n="93" d="100"/>
        </p:scale>
        <p:origin x="-2478" y="-120"/>
      </p:cViewPr>
      <p:guideLst>
        <p:guide orient="horz" pos="3127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pitchFamily="-11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pitchFamily="-11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pitchFamily="-11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pitchFamily="-110" charset="0"/>
              </a:defRPr>
            </a:lvl1pPr>
          </a:lstStyle>
          <a:p>
            <a:pPr>
              <a:defRPr/>
            </a:pPr>
            <a:fld id="{B40A23B2-849A-4AB6-94C8-0B29BD44225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142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pitchFamily="-11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pitchFamily="-11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6125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pitchFamily="-11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pitchFamily="-110" charset="0"/>
              </a:defRPr>
            </a:lvl1pPr>
          </a:lstStyle>
          <a:p>
            <a:pPr>
              <a:defRPr/>
            </a:pPr>
            <a:fld id="{F57D0E31-D871-452B-B3E4-C2B09D4EF7F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2513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rgbClr val="0B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31"/>
          <p:cNvSpPr>
            <a:spLocks noChangeShapeType="1"/>
          </p:cNvSpPr>
          <p:nvPr/>
        </p:nvSpPr>
        <p:spPr bwMode="auto">
          <a:xfrm>
            <a:off x="-12700" y="11684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latin typeface="Microsoft Sans Serif" pitchFamily="-110" charset="0"/>
              <a:ea typeface="+mn-ea"/>
            </a:endParaRPr>
          </a:p>
        </p:txBody>
      </p:sp>
      <p:sp>
        <p:nvSpPr>
          <p:cNvPr id="5" name="Line 1032"/>
          <p:cNvSpPr>
            <a:spLocks noChangeShapeType="1"/>
          </p:cNvSpPr>
          <p:nvPr/>
        </p:nvSpPr>
        <p:spPr bwMode="auto">
          <a:xfrm>
            <a:off x="0" y="13462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latin typeface="Microsoft Sans Serif" pitchFamily="-110" charset="0"/>
              <a:ea typeface="+mn-ea"/>
            </a:endParaRPr>
          </a:p>
        </p:txBody>
      </p:sp>
      <p:pic>
        <p:nvPicPr>
          <p:cNvPr id="6" name="Picture 1044" descr="D:\Job\Aktive Beratung\TUD Neu CI\Kopie von TU_Logo_90mm\TU_Logo_90_S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438150"/>
            <a:ext cx="1905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82663" y="2703513"/>
            <a:ext cx="7504112" cy="1143000"/>
          </a:xfrm>
        </p:spPr>
        <p:txBody>
          <a:bodyPr tIns="0"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DE"/>
              <a:t>Klicken Sie, um das Titelformat zu bearbeiten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990600" y="5638800"/>
            <a:ext cx="7467600" cy="685800"/>
          </a:xfrm>
        </p:spPr>
        <p:txBody>
          <a:bodyPr tIns="0" anchor="ctr"/>
          <a:lstStyle>
            <a:lvl1pPr marL="0" indent="0">
              <a:spcBef>
                <a:spcPct val="0"/>
              </a:spcBef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/>
              <a:t>Ort, Datum</a:t>
            </a:r>
          </a:p>
        </p:txBody>
      </p:sp>
    </p:spTree>
    <p:extLst>
      <p:ext uri="{BB962C8B-B14F-4D97-AF65-F5344CB8AC3E}">
        <p14:creationId xmlns:p14="http://schemas.microsoft.com/office/powerpoint/2010/main" val="100465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07175" y="1676400"/>
            <a:ext cx="1874838" cy="441960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77900" y="1676400"/>
            <a:ext cx="5476875" cy="4419600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TU Dresden, </a:t>
            </a:r>
            <a:fld id="{0B6972BA-2772-4630-9BA8-1B7F5715080A}" type="datetime4">
              <a:rPr lang="de-DE"/>
              <a:pPr>
                <a:defRPr/>
              </a:pPr>
              <a:t>27.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 err="1" smtClean="0"/>
              <a:t>Matlab</a:t>
            </a:r>
            <a:r>
              <a:rPr lang="de-DE" dirty="0" smtClean="0"/>
              <a:t> Simulation Framework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E1DCF-E3DB-437B-8A3E-E0374C69CC76}" type="slidenum">
              <a:rPr lang="de-DE" smtClean="0"/>
              <a:pPr>
                <a:defRPr/>
              </a:pPr>
              <a:t>‹#›</a:t>
            </a:fld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655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Dresden, </a:t>
            </a:r>
            <a:fld id="{CD7B47C4-5478-49A5-9FF4-B82F58CBAA76}" type="datetime4">
              <a:rPr lang="de-DE"/>
              <a:pPr>
                <a:defRPr/>
              </a:pPr>
              <a:t>15.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 err="1" smtClean="0"/>
              <a:t>Matlab</a:t>
            </a:r>
            <a:r>
              <a:rPr lang="de-DE" dirty="0" smtClean="0"/>
              <a:t> Simulation Framework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err="1" smtClean="0"/>
              <a:t>page</a:t>
            </a:r>
            <a:r>
              <a:rPr lang="de-DE" dirty="0" smtClean="0"/>
              <a:t> </a:t>
            </a:r>
            <a:fld id="{FF4393E3-360E-4EE1-AF81-05AA460BF516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4365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Dresden, </a:t>
            </a:r>
            <a:fld id="{17AD352B-CC52-47C6-9EFF-E5C19D836A4A}" type="datetime4">
              <a:rPr lang="de-DE"/>
              <a:pPr>
                <a:defRPr/>
              </a:pPr>
              <a:t>15.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 err="1" smtClean="0"/>
              <a:t>Matlab</a:t>
            </a:r>
            <a:r>
              <a:rPr lang="de-DE" dirty="0" smtClean="0"/>
              <a:t> Simulation Framework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1BEC9-336E-4D23-B71D-46ACFEEB982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647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90600" y="2590800"/>
            <a:ext cx="36576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00600" y="2590800"/>
            <a:ext cx="36576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Dresden, </a:t>
            </a:r>
            <a:fld id="{30D97453-CC86-4836-96E5-4662DA9C322E}" type="datetime4">
              <a:rPr lang="de-DE"/>
              <a:pPr>
                <a:defRPr/>
              </a:pPr>
              <a:t>27. Juli 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 err="1" smtClean="0"/>
              <a:t>Matlab</a:t>
            </a:r>
            <a:r>
              <a:rPr lang="de-DE" dirty="0" smtClean="0"/>
              <a:t> Simulation Framework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E589F-FD46-4FF7-8FA9-85B94EE7251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86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Dresden, </a:t>
            </a:r>
            <a:fld id="{0E76857F-FCCA-44F3-B326-5AA5316B3077}" type="datetime4">
              <a:rPr lang="de-DE"/>
              <a:pPr>
                <a:defRPr/>
              </a:pPr>
              <a:t>15. Juli 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 err="1" smtClean="0"/>
              <a:t>Matlab</a:t>
            </a:r>
            <a:r>
              <a:rPr lang="de-DE" dirty="0" smtClean="0"/>
              <a:t> Simulation Framework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6E8F5-19C0-4FC1-B6EB-2CD526335AD1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06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Dresden, </a:t>
            </a:r>
            <a:fld id="{4F19A3C9-F4AB-4871-8802-ACA56B69B1A3}" type="datetime4">
              <a:rPr lang="de-DE"/>
              <a:pPr>
                <a:defRPr/>
              </a:pPr>
              <a:t>27. Juli 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 err="1" smtClean="0"/>
              <a:t>Matlab</a:t>
            </a:r>
            <a:r>
              <a:rPr lang="de-DE" dirty="0" smtClean="0"/>
              <a:t> Simulation Framework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11119-08A7-42ED-81E0-DADC5922FE8B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223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TU Dresden, </a:t>
            </a:r>
            <a:fld id="{BED42457-E263-4808-B17A-3CB0CEF53AC6}" type="datetime4">
              <a:rPr lang="de-DE"/>
              <a:pPr>
                <a:defRPr/>
              </a:pPr>
              <a:t>27. Juli 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 err="1" smtClean="0"/>
              <a:t>Matlab</a:t>
            </a:r>
            <a:r>
              <a:rPr lang="de-DE" dirty="0" smtClean="0"/>
              <a:t> Simulation Framework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6C246-68C6-4590-9649-8281273B32FC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151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TU Dresden, </a:t>
            </a:r>
            <a:fld id="{4C938058-DABC-4AA6-A5FB-7B19230901FF}" type="datetime4">
              <a:rPr lang="de-DE"/>
              <a:pPr>
                <a:defRPr/>
              </a:pPr>
              <a:t>27. Juli 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 err="1" smtClean="0"/>
              <a:t>Matlab</a:t>
            </a:r>
            <a:r>
              <a:rPr lang="de-DE" dirty="0" smtClean="0"/>
              <a:t> Simulation Framework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250C7-1AEB-442E-BBB4-ED06350B7C9A}" type="slidenum">
              <a:rPr lang="de-DE" smtClean="0"/>
              <a:pPr>
                <a:defRPr/>
              </a:pPr>
              <a:t>‹#›</a:t>
            </a:fld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850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TU Dresden, </a:t>
            </a:r>
            <a:fld id="{86591BF0-82BE-44F8-AB85-38335B254616}" type="datetime4">
              <a:rPr lang="de-DE"/>
              <a:pPr>
                <a:defRPr/>
              </a:pPr>
              <a:t>27.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 err="1" smtClean="0"/>
              <a:t>Matlab</a:t>
            </a:r>
            <a:r>
              <a:rPr lang="de-DE" dirty="0" smtClean="0"/>
              <a:t> Simulation Framework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6E755-DF51-40F7-B4A3-CD3B760BB5A2}" type="slidenum">
              <a:rPr lang="de-DE" smtClean="0"/>
              <a:pPr>
                <a:defRPr/>
              </a:pPr>
              <a:t>‹#›</a:t>
            </a:fld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497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7900" y="1676400"/>
            <a:ext cx="7504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x-none" smtClean="0"/>
              <a:t>Klicken Sie, um das Titelformat zu bearbeiten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590800"/>
            <a:ext cx="7467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x-none" smtClean="0"/>
              <a:t>Klicken Sie, um die Formate des Vorlagentextes zu bearbeiten</a:t>
            </a:r>
          </a:p>
          <a:p>
            <a:pPr lvl="1"/>
            <a:r>
              <a:rPr lang="de-DE" altLang="x-none" smtClean="0"/>
              <a:t>Zweite Ebene</a:t>
            </a:r>
          </a:p>
          <a:p>
            <a:pPr lvl="2"/>
            <a:r>
              <a:rPr lang="de-DE" altLang="x-none" smtClean="0"/>
              <a:t>Dritte Ebene</a:t>
            </a:r>
          </a:p>
          <a:p>
            <a:pPr lvl="3"/>
            <a:r>
              <a:rPr lang="de-DE" altLang="x-none" smtClean="0"/>
              <a:t>Vierte Ebene</a:t>
            </a:r>
          </a:p>
          <a:p>
            <a:pPr lvl="4"/>
            <a:r>
              <a:rPr lang="de-DE" altLang="x-non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324600"/>
            <a:ext cx="2057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="0">
                <a:latin typeface="Verdana" pitchFamily="-110" charset="0"/>
              </a:defRPr>
            </a:lvl1pPr>
          </a:lstStyle>
          <a:p>
            <a:pPr>
              <a:defRPr/>
            </a:pPr>
            <a:r>
              <a:rPr lang="de-DE" dirty="0"/>
              <a:t>Dresden, </a:t>
            </a:r>
            <a:r>
              <a:rPr lang="en-US" dirty="0" smtClean="0"/>
              <a:t>July 27, 2017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b="0">
                <a:latin typeface="Verdana" pitchFamily="-110" charset="0"/>
              </a:defRPr>
            </a:lvl1pPr>
          </a:lstStyle>
          <a:p>
            <a:pPr>
              <a:defRPr/>
            </a:pPr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 err="1" smtClean="0"/>
              <a:t>Matlab</a:t>
            </a:r>
            <a:r>
              <a:rPr lang="de-DE" dirty="0" smtClean="0"/>
              <a:t> Simulation Framework</a:t>
            </a:r>
            <a:endParaRPr lang="de-D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Verdana" pitchFamily="-110" charset="0"/>
              </a:defRPr>
            </a:lvl1pPr>
          </a:lstStyle>
          <a:p>
            <a:pPr>
              <a:defRPr/>
            </a:pPr>
            <a:r>
              <a:rPr lang="de-DE" dirty="0" smtClean="0"/>
              <a:t> </a:t>
            </a:r>
            <a:fld id="{7B8673DE-6127-43FF-991A-CF429A1712B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23950"/>
            <a:ext cx="9144000" cy="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latin typeface="Microsoft Sans Serif" pitchFamily="-110" charset="0"/>
              <a:ea typeface="+mn-ea"/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0" y="1000125"/>
            <a:ext cx="9144000" cy="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latin typeface="Microsoft Sans Serif" pitchFamily="-110" charset="0"/>
              <a:ea typeface="+mn-ea"/>
            </a:endParaRPr>
          </a:p>
        </p:txBody>
      </p:sp>
      <p:pic>
        <p:nvPicPr>
          <p:cNvPr id="5129" name="Picture 15" descr="TU_Logo_90_HKS4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438150"/>
            <a:ext cx="1443037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j-lt"/>
          <a:ea typeface="ＭＳ Ｐゴシック" pitchFamily="-11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-110" charset="0"/>
          <a:ea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-110" charset="0"/>
          <a:ea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-110" charset="0"/>
          <a:ea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-110" charset="0"/>
          <a:ea typeface="ＭＳ Ｐゴシック" pitchFamily="-11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-110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-110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-110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1D4B"/>
          </a:solidFill>
          <a:latin typeface="+mn-lt"/>
          <a:ea typeface="ＭＳ Ｐゴシック" pitchFamily="-11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1D4B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rgbClr val="001D4B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-"/>
        <a:defRPr sz="1400">
          <a:solidFill>
            <a:srgbClr val="001D4B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-"/>
        <a:defRPr sz="1400">
          <a:solidFill>
            <a:srgbClr val="001D4B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-"/>
        <a:defRPr sz="1400">
          <a:solidFill>
            <a:srgbClr val="001D4B"/>
          </a:solidFill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-"/>
        <a:defRPr sz="1400">
          <a:solidFill>
            <a:srgbClr val="001D4B"/>
          </a:solidFill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-"/>
        <a:defRPr sz="1400">
          <a:solidFill>
            <a:srgbClr val="001D4B"/>
          </a:solidFill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-"/>
        <a:defRPr sz="1400">
          <a:solidFill>
            <a:srgbClr val="001D4B"/>
          </a:solidFill>
          <a:latin typeface="+mn-lt"/>
          <a:ea typeface="ＭＳ Ｐゴシック" pitchFamily="-110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82662" y="2924944"/>
            <a:ext cx="7837810" cy="1143000"/>
          </a:xfrm>
        </p:spPr>
        <p:txBody>
          <a:bodyPr/>
          <a:lstStyle/>
          <a:p>
            <a:pPr eaLnBrk="1" hangingPunct="1"/>
            <a:r>
              <a:rPr lang="de-DE" altLang="x-none" dirty="0" err="1" smtClean="0">
                <a:solidFill>
                  <a:srgbClr val="FFFFFF"/>
                </a:solidFill>
              </a:rPr>
              <a:t>Matlab</a:t>
            </a:r>
            <a:r>
              <a:rPr lang="de-DE" altLang="x-none" dirty="0">
                <a:solidFill>
                  <a:srgbClr val="FFFFFF"/>
                </a:solidFill>
              </a:rPr>
              <a:t> </a:t>
            </a:r>
            <a:r>
              <a:rPr lang="de-DE" altLang="x-none" dirty="0" smtClean="0">
                <a:solidFill>
                  <a:srgbClr val="FFFFFF"/>
                </a:solidFill>
              </a:rPr>
              <a:t>Simulation Framework</a:t>
            </a:r>
            <a:r>
              <a:rPr lang="de-DE" altLang="x-none" dirty="0" smtClean="0">
                <a:solidFill>
                  <a:srgbClr val="FFFFFF"/>
                </a:solidFill>
              </a:rPr>
              <a:t/>
            </a:r>
            <a:br>
              <a:rPr lang="de-DE" altLang="x-none" dirty="0" smtClean="0">
                <a:solidFill>
                  <a:srgbClr val="FFFFFF"/>
                </a:solidFill>
              </a:rPr>
            </a:br>
            <a:r>
              <a:rPr lang="de-DE" altLang="x-none" sz="2400" dirty="0" smtClean="0">
                <a:solidFill>
                  <a:srgbClr val="FFFFFF"/>
                </a:solidFill>
              </a:rPr>
              <a:t>et al </a:t>
            </a:r>
            <a:r>
              <a:rPr lang="de-DE" altLang="x-none" sz="2400" dirty="0" err="1" smtClean="0">
                <a:solidFill>
                  <a:srgbClr val="FFFFFF"/>
                </a:solidFill>
              </a:rPr>
              <a:t>for</a:t>
            </a:r>
            <a:r>
              <a:rPr lang="de-DE" altLang="x-none" sz="2400" dirty="0" smtClean="0">
                <a:solidFill>
                  <a:srgbClr val="FFFFFF"/>
                </a:solidFill>
              </a:rPr>
              <a:t> </a:t>
            </a:r>
            <a:r>
              <a:rPr lang="de-DE" altLang="x-none" sz="2400" dirty="0" err="1" smtClean="0">
                <a:solidFill>
                  <a:srgbClr val="FFFFFF"/>
                </a:solidFill>
              </a:rPr>
              <a:t>Robotics</a:t>
            </a:r>
            <a:r>
              <a:rPr lang="de-DE" altLang="x-none" dirty="0" smtClean="0">
                <a:solidFill>
                  <a:srgbClr val="FFFFFF"/>
                </a:solidFill>
              </a:rPr>
              <a:t/>
            </a:r>
            <a:br>
              <a:rPr lang="de-DE" altLang="x-none" dirty="0" smtClean="0">
                <a:solidFill>
                  <a:srgbClr val="FFFFFF"/>
                </a:solidFill>
              </a:rPr>
            </a:br>
            <a:endParaRPr lang="de-DE" altLang="x-none" sz="2000" b="0" dirty="0" smtClean="0">
              <a:solidFill>
                <a:srgbClr val="000000"/>
              </a:solidFill>
            </a:endParaRPr>
          </a:p>
        </p:txBody>
      </p:sp>
      <p:sp>
        <p:nvSpPr>
          <p:cNvPr id="16387" name="Rectangle 8"/>
          <p:cNvSpPr>
            <a:spLocks noChangeArrowheads="1"/>
          </p:cNvSpPr>
          <p:nvPr/>
        </p:nvSpPr>
        <p:spPr bwMode="auto">
          <a:xfrm>
            <a:off x="990600" y="1200150"/>
            <a:ext cx="7467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anchor="ctr"/>
          <a:lstStyle/>
          <a:p>
            <a:pPr>
              <a:spcBef>
                <a:spcPct val="50000"/>
              </a:spcBef>
            </a:pPr>
            <a:r>
              <a:rPr lang="de-DE" altLang="x-none" dirty="0" err="1" smtClean="0">
                <a:solidFill>
                  <a:srgbClr val="FFFFFF"/>
                </a:solidFill>
                <a:latin typeface="Verdana" pitchFamily="34" charset="0"/>
              </a:rPr>
              <a:t>Fakulty</a:t>
            </a:r>
            <a:r>
              <a:rPr lang="de-DE" altLang="x-none" dirty="0" smtClean="0">
                <a:solidFill>
                  <a:srgbClr val="FFFFFF"/>
                </a:solidFill>
                <a:latin typeface="Verdana" pitchFamily="34" charset="0"/>
              </a:rPr>
              <a:t> </a:t>
            </a:r>
            <a:r>
              <a:rPr lang="de-DE" altLang="x-none" dirty="0" err="1" smtClean="0">
                <a:solidFill>
                  <a:srgbClr val="FFFFFF"/>
                </a:solidFill>
                <a:latin typeface="Verdana" pitchFamily="34" charset="0"/>
              </a:rPr>
              <a:t>of</a:t>
            </a:r>
            <a:r>
              <a:rPr lang="de-DE" altLang="x-none" dirty="0" smtClean="0">
                <a:solidFill>
                  <a:srgbClr val="FFFFFF"/>
                </a:solidFill>
                <a:latin typeface="Verdana" pitchFamily="34" charset="0"/>
              </a:rPr>
              <a:t> </a:t>
            </a:r>
            <a:r>
              <a:rPr lang="de-DE" altLang="x-none" dirty="0" err="1" smtClean="0">
                <a:solidFill>
                  <a:srgbClr val="FFFFFF"/>
                </a:solidFill>
                <a:latin typeface="Verdana" pitchFamily="34" charset="0"/>
              </a:rPr>
              <a:t>Electrical</a:t>
            </a:r>
            <a:r>
              <a:rPr lang="de-DE" altLang="x-none" dirty="0" smtClean="0">
                <a:solidFill>
                  <a:srgbClr val="FFFFFF"/>
                </a:solidFill>
                <a:latin typeface="Verdana" pitchFamily="34" charset="0"/>
              </a:rPr>
              <a:t> </a:t>
            </a:r>
            <a:r>
              <a:rPr lang="de-DE" altLang="x-none" dirty="0" err="1" smtClean="0">
                <a:solidFill>
                  <a:srgbClr val="FFFFFF"/>
                </a:solidFill>
                <a:latin typeface="Verdana" pitchFamily="34" charset="0"/>
              </a:rPr>
              <a:t>and</a:t>
            </a:r>
            <a:r>
              <a:rPr lang="de-DE" altLang="x-none" dirty="0" smtClean="0">
                <a:solidFill>
                  <a:srgbClr val="FFFFFF"/>
                </a:solidFill>
                <a:latin typeface="Verdana" pitchFamily="34" charset="0"/>
              </a:rPr>
              <a:t> </a:t>
            </a:r>
            <a:r>
              <a:rPr lang="de-DE" altLang="x-none" dirty="0" err="1" smtClean="0">
                <a:solidFill>
                  <a:srgbClr val="FFFFFF"/>
                </a:solidFill>
                <a:latin typeface="Verdana" pitchFamily="34" charset="0"/>
              </a:rPr>
              <a:t>computer</a:t>
            </a:r>
            <a:r>
              <a:rPr lang="de-DE" altLang="x-none" dirty="0" smtClean="0">
                <a:solidFill>
                  <a:srgbClr val="FFFFFF"/>
                </a:solidFill>
                <a:latin typeface="Verdana" pitchFamily="34" charset="0"/>
              </a:rPr>
              <a:t> Engineering </a:t>
            </a:r>
            <a:r>
              <a:rPr lang="de-DE" altLang="x-none" b="0" dirty="0" smtClean="0">
                <a:solidFill>
                  <a:srgbClr val="FFFFFF"/>
                </a:solidFill>
                <a:latin typeface="Verdana" pitchFamily="34" charset="0"/>
              </a:rPr>
              <a:t>Institut </a:t>
            </a:r>
            <a:r>
              <a:rPr lang="de-DE" altLang="x-none" b="0" dirty="0" err="1" smtClean="0">
                <a:solidFill>
                  <a:srgbClr val="FFFFFF"/>
                </a:solidFill>
                <a:latin typeface="Verdana" pitchFamily="34" charset="0"/>
              </a:rPr>
              <a:t>for</a:t>
            </a:r>
            <a:r>
              <a:rPr lang="de-DE" altLang="x-none" b="0" dirty="0" smtClean="0">
                <a:solidFill>
                  <a:srgbClr val="FFFFFF"/>
                </a:solidFill>
                <a:latin typeface="Verdana" pitchFamily="34" charset="0"/>
              </a:rPr>
              <a:t> Automation Engineering</a:t>
            </a:r>
            <a:endParaRPr lang="de-DE" altLang="x-none" sz="2400" b="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6388" name="Rectangle 11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x-none" dirty="0" smtClean="0"/>
              <a:t>Dresden, </a:t>
            </a:r>
            <a:r>
              <a:rPr lang="en-US" altLang="x-none" dirty="0" smtClean="0"/>
              <a:t>July 27, 2017</a:t>
            </a:r>
            <a:endParaRPr lang="de-DE" altLang="x-non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 idx="4294967295"/>
          </p:nvPr>
        </p:nvSpPr>
        <p:spPr>
          <a:xfrm>
            <a:off x="990600" y="1295400"/>
            <a:ext cx="7504113" cy="381000"/>
          </a:xfrm>
        </p:spPr>
        <p:txBody>
          <a:bodyPr anchor="t"/>
          <a:lstStyle/>
          <a:p>
            <a:r>
              <a:rPr lang="de-DE" altLang="x-none" dirty="0" smtClean="0"/>
              <a:t>Motivation</a:t>
            </a:r>
          </a:p>
        </p:txBody>
      </p:sp>
      <p:sp>
        <p:nvSpPr>
          <p:cNvPr id="36867" name="Datumsplatzhalter 3"/>
          <p:cNvSpPr txBox="1">
            <a:spLocks noGrp="1"/>
          </p:cNvSpPr>
          <p:nvPr/>
        </p:nvSpPr>
        <p:spPr bwMode="auto">
          <a:xfrm>
            <a:off x="990600" y="6324600"/>
            <a:ext cx="20574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de-DE" altLang="x-none" b="0" dirty="0">
                <a:latin typeface="Verdana" pitchFamily="34" charset="0"/>
              </a:rPr>
              <a:t>Dresden, </a:t>
            </a:r>
            <a:r>
              <a:rPr lang="en-US" altLang="x-none" b="0" dirty="0" smtClean="0">
                <a:latin typeface="Verdana" pitchFamily="34" charset="0"/>
              </a:rPr>
              <a:t>July 27, 2017</a:t>
            </a:r>
            <a:endParaRPr lang="de-DE" altLang="x-none" b="0" dirty="0">
              <a:latin typeface="Verdana" pitchFamily="34" charset="0"/>
            </a:endParaRPr>
          </a:p>
        </p:txBody>
      </p:sp>
      <p:sp>
        <p:nvSpPr>
          <p:cNvPr id="36868" name="Fußzeilenplatzhalter 4"/>
          <p:cNvSpPr txBox="1">
            <a:spLocks noGrp="1"/>
          </p:cNvSpPr>
          <p:nvPr/>
        </p:nvSpPr>
        <p:spPr bwMode="auto">
          <a:xfrm>
            <a:off x="3124200" y="63246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algn="ctr" eaLnBrk="1" hangingPunct="1"/>
            <a:r>
              <a:rPr lang="de-DE" altLang="x-none" b="0" dirty="0" err="1">
                <a:latin typeface="Verdana" pitchFamily="34" charset="0"/>
              </a:rPr>
              <a:t>Generic</a:t>
            </a:r>
            <a:r>
              <a:rPr lang="de-DE" altLang="x-none" b="0" dirty="0">
                <a:latin typeface="Verdana" pitchFamily="34" charset="0"/>
              </a:rPr>
              <a:t> </a:t>
            </a:r>
            <a:r>
              <a:rPr lang="de-DE" altLang="x-none" b="0" dirty="0" err="1">
                <a:latin typeface="Verdana" pitchFamily="34" charset="0"/>
              </a:rPr>
              <a:t>Matlab</a:t>
            </a:r>
            <a:r>
              <a:rPr lang="de-DE" altLang="x-none" b="0" dirty="0">
                <a:latin typeface="Verdana" pitchFamily="34" charset="0"/>
              </a:rPr>
              <a:t> Simulation Framework</a:t>
            </a:r>
          </a:p>
        </p:txBody>
      </p:sp>
      <p:sp>
        <p:nvSpPr>
          <p:cNvPr id="36869" name="Foliennummernplatzhalter 5"/>
          <p:cNvSpPr txBox="1">
            <a:spLocks noGrp="1"/>
          </p:cNvSpPr>
          <p:nvPr/>
        </p:nvSpPr>
        <p:spPr bwMode="auto">
          <a:xfrm>
            <a:off x="6553200" y="63246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algn="r" eaLnBrk="1" hangingPunct="1"/>
            <a:fld id="{114DDE76-E7C1-459C-8324-7EF78567740E}" type="slidenum">
              <a:rPr lang="de-DE" altLang="x-none" b="0" smtClean="0">
                <a:latin typeface="Verdana" pitchFamily="34" charset="0"/>
              </a:rPr>
              <a:pPr algn="r" eaLnBrk="1" hangingPunct="1"/>
              <a:t>2</a:t>
            </a:fld>
            <a:endParaRPr lang="de-DE" altLang="x-none" b="0" dirty="0">
              <a:latin typeface="Verdana" pitchFamily="34" charset="0"/>
            </a:endParaRPr>
          </a:p>
        </p:txBody>
      </p:sp>
      <p:sp>
        <p:nvSpPr>
          <p:cNvPr id="78854" name="Inhaltsplatzhalter 9"/>
          <p:cNvSpPr>
            <a:spLocks noGrp="1"/>
          </p:cNvSpPr>
          <p:nvPr>
            <p:ph idx="4294967295"/>
          </p:nvPr>
        </p:nvSpPr>
        <p:spPr>
          <a:xfrm>
            <a:off x="990600" y="1989138"/>
            <a:ext cx="7467600" cy="4106862"/>
          </a:xfrm>
        </p:spPr>
        <p:txBody>
          <a:bodyPr/>
          <a:lstStyle/>
          <a:p>
            <a:pPr>
              <a:spcAft>
                <a:spcPts val="600"/>
              </a:spcAft>
              <a:buFontTx/>
              <a:buNone/>
            </a:pPr>
            <a:r>
              <a:rPr lang="de-DE" altLang="x-none" dirty="0" smtClean="0"/>
              <a:t>Simulator Framework </a:t>
            </a:r>
            <a:r>
              <a:rPr lang="de-DE" altLang="x-none" dirty="0" err="1" smtClean="0"/>
              <a:t>for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t</a:t>
            </a:r>
            <a:r>
              <a:rPr lang="de-DE" altLang="x-none" dirty="0" err="1" smtClean="0"/>
              <a:t>esting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of</a:t>
            </a:r>
            <a:r>
              <a:rPr lang="de-DE" altLang="x-none" dirty="0" smtClean="0"/>
              <a:t> </a:t>
            </a:r>
            <a:r>
              <a:rPr lang="de-DE" altLang="x-none" dirty="0" err="1"/>
              <a:t>g</a:t>
            </a:r>
            <a:r>
              <a:rPr lang="de-DE" altLang="x-none" dirty="0" err="1" smtClean="0"/>
              <a:t>uidance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a</a:t>
            </a:r>
            <a:r>
              <a:rPr lang="de-DE" altLang="x-none" dirty="0" err="1" smtClean="0"/>
              <a:t>lgorithms</a:t>
            </a:r>
            <a:endParaRPr lang="de-DE" altLang="x-none" dirty="0" smtClean="0"/>
          </a:p>
          <a:p>
            <a:pPr>
              <a:spcAft>
                <a:spcPts val="600"/>
              </a:spcAft>
              <a:buFontTx/>
              <a:buNone/>
            </a:pPr>
            <a:r>
              <a:rPr lang="de-DE" altLang="x-none" dirty="0" err="1" smtClean="0"/>
              <a:t>Requirements</a:t>
            </a:r>
            <a:r>
              <a:rPr lang="de-DE" altLang="x-none" dirty="0" smtClean="0"/>
              <a:t>:</a:t>
            </a:r>
            <a:endParaRPr lang="de-DE" altLang="x-none" dirty="0" smtClean="0"/>
          </a:p>
          <a:p>
            <a:pPr>
              <a:spcAft>
                <a:spcPts val="600"/>
              </a:spcAft>
            </a:pPr>
            <a:r>
              <a:rPr lang="de-DE" altLang="x-none" dirty="0" smtClean="0"/>
              <a:t>Simple time </a:t>
            </a:r>
            <a:r>
              <a:rPr lang="de-DE" altLang="x-none" dirty="0" err="1" smtClean="0"/>
              <a:t>discret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simulation</a:t>
            </a:r>
            <a:r>
              <a:rPr lang="de-DE" altLang="x-none" dirty="0" smtClean="0"/>
              <a:t> </a:t>
            </a:r>
            <a:r>
              <a:rPr lang="de-DE" altLang="x-none" dirty="0" smtClean="0"/>
              <a:t>in </a:t>
            </a:r>
            <a:r>
              <a:rPr lang="de-DE" altLang="x-none" i="1" dirty="0" err="1" smtClean="0"/>
              <a:t>Matlab</a:t>
            </a:r>
            <a:endParaRPr lang="de-DE" altLang="x-none" i="1" dirty="0" smtClean="0"/>
          </a:p>
          <a:p>
            <a:pPr>
              <a:spcAft>
                <a:spcPts val="600"/>
              </a:spcAft>
            </a:pPr>
            <a:r>
              <a:rPr lang="de-DE" altLang="x-none" i="1" dirty="0" smtClean="0"/>
              <a:t>Stand-</a:t>
            </a:r>
            <a:r>
              <a:rPr lang="de-DE" altLang="x-none" i="1" dirty="0" err="1" smtClean="0"/>
              <a:t>a</a:t>
            </a:r>
            <a:r>
              <a:rPr lang="de-DE" altLang="x-none" i="1" dirty="0" err="1" smtClean="0"/>
              <a:t>lone</a:t>
            </a:r>
            <a:r>
              <a:rPr lang="de-DE" altLang="x-none" dirty="0" smtClean="0"/>
              <a:t> </a:t>
            </a:r>
            <a:r>
              <a:rPr lang="de-DE" altLang="x-none" dirty="0" smtClean="0"/>
              <a:t>(GUI) </a:t>
            </a:r>
            <a:r>
              <a:rPr lang="de-DE" altLang="x-none" dirty="0" err="1" smtClean="0"/>
              <a:t>and</a:t>
            </a:r>
            <a:r>
              <a:rPr lang="de-DE" altLang="x-none" dirty="0" smtClean="0"/>
              <a:t> </a:t>
            </a:r>
            <a:r>
              <a:rPr lang="de-DE" altLang="x-none" i="1" dirty="0" err="1" smtClean="0"/>
              <a:t>scripted</a:t>
            </a:r>
            <a:r>
              <a:rPr lang="de-DE" altLang="x-none" i="1" dirty="0" smtClean="0"/>
              <a:t> </a:t>
            </a:r>
            <a:r>
              <a:rPr lang="de-DE" altLang="x-none" i="1" dirty="0" err="1" smtClean="0"/>
              <a:t>operation</a:t>
            </a:r>
            <a:r>
              <a:rPr lang="de-DE" altLang="x-none" i="1" dirty="0" smtClean="0"/>
              <a:t> </a:t>
            </a:r>
            <a:r>
              <a:rPr lang="de-DE" altLang="x-none" dirty="0" smtClean="0"/>
              <a:t>(non-GUI</a:t>
            </a:r>
            <a:r>
              <a:rPr lang="de-DE" altLang="x-none" dirty="0" smtClean="0"/>
              <a:t>)</a:t>
            </a:r>
          </a:p>
          <a:p>
            <a:pPr>
              <a:spcAft>
                <a:spcPts val="600"/>
              </a:spcAft>
            </a:pPr>
            <a:r>
              <a:rPr lang="de-DE" altLang="x-none" dirty="0" err="1" smtClean="0"/>
              <a:t>Easily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reconfigurable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system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structure</a:t>
            </a:r>
            <a:endParaRPr lang="de-DE" altLang="x-none" dirty="0" smtClean="0"/>
          </a:p>
          <a:p>
            <a:pPr>
              <a:spcAft>
                <a:spcPts val="600"/>
              </a:spcAft>
            </a:pPr>
            <a:r>
              <a:rPr lang="de-DE" altLang="x-none" dirty="0" smtClean="0"/>
              <a:t>Flexible </a:t>
            </a:r>
            <a:r>
              <a:rPr lang="de-DE" altLang="x-none" dirty="0" err="1" smtClean="0"/>
              <a:t>visualization</a:t>
            </a:r>
            <a:r>
              <a:rPr lang="de-DE" altLang="x-none" dirty="0" smtClean="0"/>
              <a:t>, </a:t>
            </a:r>
            <a:r>
              <a:rPr lang="de-DE" altLang="x-none" dirty="0" err="1" smtClean="0"/>
              <a:t>easily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adaptable</a:t>
            </a:r>
            <a:endParaRPr lang="de-DE" altLang="x-none" dirty="0" smtClean="0"/>
          </a:p>
          <a:p>
            <a:pPr>
              <a:spcAft>
                <a:spcPts val="600"/>
              </a:spcAft>
            </a:pPr>
            <a:r>
              <a:rPr lang="de-DE" altLang="x-none" dirty="0" smtClean="0"/>
              <a:t>Clear </a:t>
            </a:r>
            <a:r>
              <a:rPr lang="de-DE" altLang="x-none" dirty="0" err="1" smtClean="0"/>
              <a:t>separation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of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experiment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data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and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simulator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core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functionality</a:t>
            </a:r>
            <a:endParaRPr lang="de-DE" altLang="x-none" dirty="0" smtClean="0"/>
          </a:p>
          <a:p>
            <a:pPr>
              <a:spcAft>
                <a:spcPts val="600"/>
              </a:spcAft>
            </a:pPr>
            <a:r>
              <a:rPr lang="de-DE" altLang="x-none" dirty="0" err="1" smtClean="0"/>
              <a:t>Saves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the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timings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of</a:t>
            </a:r>
            <a:r>
              <a:rPr lang="de-DE" altLang="x-none" dirty="0" smtClean="0"/>
              <a:t> all </a:t>
            </a:r>
            <a:r>
              <a:rPr lang="de-DE" altLang="x-none" dirty="0" err="1" smtClean="0"/>
              <a:t>simulation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data</a:t>
            </a:r>
            <a:endParaRPr lang="de-DE" altLang="x-none" dirty="0" smtClean="0"/>
          </a:p>
          <a:p>
            <a:pPr>
              <a:spcAft>
                <a:spcPts val="600"/>
              </a:spcAft>
            </a:pPr>
            <a:r>
              <a:rPr lang="de-DE" altLang="x-none" dirty="0" smtClean="0"/>
              <a:t>Replay </a:t>
            </a:r>
            <a:r>
              <a:rPr lang="de-DE" altLang="x-none" dirty="0" smtClean="0"/>
              <a:t>(</a:t>
            </a:r>
            <a:r>
              <a:rPr lang="de-DE" altLang="x-none" dirty="0" err="1" smtClean="0"/>
              <a:t>only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vilualization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without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recalculation</a:t>
            </a:r>
            <a:r>
              <a:rPr lang="de-DE" altLang="x-none" dirty="0" smtClean="0"/>
              <a:t>)</a:t>
            </a:r>
            <a:endParaRPr lang="de-DE" altLang="x-none" dirty="0" smtClean="0"/>
          </a:p>
          <a:p>
            <a:pPr>
              <a:spcAft>
                <a:spcPts val="600"/>
              </a:spcAft>
            </a:pPr>
            <a:r>
              <a:rPr lang="de-DE" altLang="x-none" dirty="0" smtClean="0"/>
              <a:t>Video </a:t>
            </a:r>
            <a:r>
              <a:rPr lang="de-DE" altLang="x-none" dirty="0" err="1" smtClean="0"/>
              <a:t>recording</a:t>
            </a:r>
            <a:endParaRPr lang="de-DE" altLang="x-none" dirty="0" smtClean="0"/>
          </a:p>
          <a:p>
            <a:pPr marL="627063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de-DE" altLang="x-none" b="1" dirty="0" smtClean="0">
                <a:sym typeface="Wingdings" pitchFamily="2" charset="2"/>
              </a:rPr>
              <a:t>Universal </a:t>
            </a:r>
            <a:r>
              <a:rPr lang="de-DE" altLang="x-none" b="1" dirty="0" smtClean="0">
                <a:sym typeface="Wingdings" pitchFamily="2" charset="2"/>
              </a:rPr>
              <a:t>Version </a:t>
            </a:r>
            <a:r>
              <a:rPr lang="de-DE" altLang="x-none" b="1" dirty="0" err="1" smtClean="0">
                <a:sym typeface="Wingdings" pitchFamily="2" charset="2"/>
              </a:rPr>
              <a:t>of</a:t>
            </a:r>
            <a:r>
              <a:rPr lang="de-DE" altLang="x-none" b="1" dirty="0" smtClean="0">
                <a:sym typeface="Wingdings" pitchFamily="2" charset="2"/>
              </a:rPr>
              <a:t> 2D </a:t>
            </a:r>
            <a:r>
              <a:rPr lang="de-DE" altLang="x-none" b="1" dirty="0" err="1" smtClean="0">
                <a:sym typeface="Wingdings" pitchFamily="2" charset="2"/>
              </a:rPr>
              <a:t>simulation</a:t>
            </a:r>
            <a:r>
              <a:rPr lang="de-DE" altLang="x-none" b="1" dirty="0" smtClean="0">
                <a:sym typeface="Wingdings" pitchFamily="2" charset="2"/>
              </a:rPr>
              <a:t> </a:t>
            </a:r>
            <a:r>
              <a:rPr lang="de-DE" altLang="x-none" b="1" dirty="0" err="1" smtClean="0">
                <a:sym typeface="Wingdings" pitchFamily="2" charset="2"/>
              </a:rPr>
              <a:t>framework</a:t>
            </a:r>
            <a:r>
              <a:rPr lang="de-DE" altLang="x-none" b="1" dirty="0" smtClean="0">
                <a:sym typeface="Wingdings" pitchFamily="2" charset="2"/>
              </a:rPr>
              <a:t> </a:t>
            </a:r>
            <a:r>
              <a:rPr lang="de-DE" altLang="x-none" b="1" dirty="0" err="1" smtClean="0">
                <a:sym typeface="Wingdings" pitchFamily="2" charset="2"/>
              </a:rPr>
              <a:t>by</a:t>
            </a:r>
            <a:r>
              <a:rPr lang="de-DE" altLang="x-none" b="1" dirty="0" smtClean="0">
                <a:sym typeface="Wingdings" pitchFamily="2" charset="2"/>
              </a:rPr>
              <a:t> </a:t>
            </a:r>
            <a:r>
              <a:rPr lang="de-DE" altLang="x-none" b="1" dirty="0" smtClean="0">
                <a:sym typeface="Wingdings" pitchFamily="2" charset="2"/>
              </a:rPr>
              <a:t>S. Horn</a:t>
            </a:r>
            <a:endParaRPr lang="de-DE" altLang="x-none" b="1" dirty="0" smtClean="0"/>
          </a:p>
          <a:p>
            <a:endParaRPr lang="de-DE" altLang="x-none" dirty="0" smtClean="0"/>
          </a:p>
        </p:txBody>
      </p:sp>
      <p:sp>
        <p:nvSpPr>
          <p:cNvPr id="2" name="Pfeil nach rechts 1"/>
          <p:cNvSpPr/>
          <p:nvPr/>
        </p:nvSpPr>
        <p:spPr bwMode="auto">
          <a:xfrm>
            <a:off x="990600" y="5406479"/>
            <a:ext cx="557064" cy="36004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Microsoft Sans Serif" pitchFamily="-11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 idx="4294967295"/>
          </p:nvPr>
        </p:nvSpPr>
        <p:spPr>
          <a:xfrm>
            <a:off x="990600" y="1295400"/>
            <a:ext cx="7504113" cy="381000"/>
          </a:xfrm>
        </p:spPr>
        <p:txBody>
          <a:bodyPr anchor="t"/>
          <a:lstStyle/>
          <a:p>
            <a:r>
              <a:rPr lang="de-DE" altLang="x-none" dirty="0" smtClean="0"/>
              <a:t>Hauptkomponenten</a:t>
            </a:r>
          </a:p>
        </p:txBody>
      </p:sp>
      <p:sp>
        <p:nvSpPr>
          <p:cNvPr id="70" name="Rechteck 69"/>
          <p:cNvSpPr/>
          <p:nvPr/>
        </p:nvSpPr>
        <p:spPr>
          <a:xfrm>
            <a:off x="3118385" y="3475919"/>
            <a:ext cx="1728192" cy="108012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Simulator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1" name="Gerade Verbindung 70"/>
          <p:cNvCxnSpPr/>
          <p:nvPr/>
        </p:nvCxnSpPr>
        <p:spPr>
          <a:xfrm flipH="1">
            <a:off x="1246177" y="4195999"/>
            <a:ext cx="1656184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dash"/>
          </a:ln>
          <a:effectLst/>
        </p:spPr>
      </p:cxnSp>
      <p:sp>
        <p:nvSpPr>
          <p:cNvPr id="72" name="Zylinder 71"/>
          <p:cNvSpPr/>
          <p:nvPr/>
        </p:nvSpPr>
        <p:spPr>
          <a:xfrm>
            <a:off x="5321847" y="4562761"/>
            <a:ext cx="792088" cy="576064"/>
          </a:xfrm>
          <a:prstGeom prst="can">
            <a:avLst/>
          </a:prstGeom>
          <a:solidFill>
            <a:srgbClr val="FFFF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3" name="Gruppieren 72"/>
          <p:cNvGrpSpPr/>
          <p:nvPr/>
        </p:nvGrpSpPr>
        <p:grpSpPr>
          <a:xfrm>
            <a:off x="1352904" y="3609872"/>
            <a:ext cx="440641" cy="423364"/>
            <a:chOff x="1475656" y="1556792"/>
            <a:chExt cx="1044116" cy="1003176"/>
          </a:xfrm>
        </p:grpSpPr>
        <p:sp>
          <p:nvSpPr>
            <p:cNvPr id="74" name="Rechteck 73"/>
            <p:cNvSpPr/>
            <p:nvPr/>
          </p:nvSpPr>
          <p:spPr>
            <a:xfrm>
              <a:off x="1475656" y="1556792"/>
              <a:ext cx="144016" cy="14401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Rechteck 74"/>
            <p:cNvSpPr/>
            <p:nvPr/>
          </p:nvSpPr>
          <p:spPr>
            <a:xfrm>
              <a:off x="1691680" y="1844824"/>
              <a:ext cx="144016" cy="14401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Rechteck 75"/>
            <p:cNvSpPr/>
            <p:nvPr/>
          </p:nvSpPr>
          <p:spPr>
            <a:xfrm>
              <a:off x="1695148" y="2132856"/>
              <a:ext cx="144016" cy="14401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Rechteck 76"/>
            <p:cNvSpPr/>
            <p:nvPr/>
          </p:nvSpPr>
          <p:spPr>
            <a:xfrm>
              <a:off x="1475656" y="2415952"/>
              <a:ext cx="144016" cy="14401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8" name="Gerade Verbindung 77"/>
            <p:cNvCxnSpPr>
              <a:stCxn id="77" idx="0"/>
              <a:endCxn id="74" idx="2"/>
            </p:cNvCxnSpPr>
            <p:nvPr/>
          </p:nvCxnSpPr>
          <p:spPr>
            <a:xfrm flipV="1">
              <a:off x="1547664" y="1700808"/>
              <a:ext cx="0" cy="715144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cxnSp>
          <p:nvCxnSpPr>
            <p:cNvPr id="79" name="Gerade Verbindung 78"/>
            <p:cNvCxnSpPr>
              <a:endCxn id="75" idx="1"/>
            </p:cNvCxnSpPr>
            <p:nvPr/>
          </p:nvCxnSpPr>
          <p:spPr>
            <a:xfrm>
              <a:off x="1547664" y="1916832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cxnSp>
          <p:nvCxnSpPr>
            <p:cNvPr id="80" name="Gerade Verbindung 79"/>
            <p:cNvCxnSpPr>
              <a:endCxn id="76" idx="1"/>
            </p:cNvCxnSpPr>
            <p:nvPr/>
          </p:nvCxnSpPr>
          <p:spPr>
            <a:xfrm>
              <a:off x="1547664" y="2204864"/>
              <a:ext cx="147484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sp>
          <p:nvSpPr>
            <p:cNvPr id="81" name="Freihandform 80"/>
            <p:cNvSpPr/>
            <p:nvPr/>
          </p:nvSpPr>
          <p:spPr>
            <a:xfrm>
              <a:off x="1679774" y="1571649"/>
              <a:ext cx="653628" cy="100583"/>
            </a:xfrm>
            <a:custGeom>
              <a:avLst/>
              <a:gdLst>
                <a:gd name="connsiteX0" fmla="*/ 0 w 1638300"/>
                <a:gd name="connsiteY0" fmla="*/ 114300 h 114300"/>
                <a:gd name="connsiteX1" fmla="*/ 111125 w 1638300"/>
                <a:gd name="connsiteY1" fmla="*/ 3175 h 114300"/>
                <a:gd name="connsiteX2" fmla="*/ 222250 w 1638300"/>
                <a:gd name="connsiteY2" fmla="*/ 114300 h 114300"/>
                <a:gd name="connsiteX3" fmla="*/ 333375 w 1638300"/>
                <a:gd name="connsiteY3" fmla="*/ 3175 h 114300"/>
                <a:gd name="connsiteX4" fmla="*/ 438150 w 1638300"/>
                <a:gd name="connsiteY4" fmla="*/ 107950 h 114300"/>
                <a:gd name="connsiteX5" fmla="*/ 539750 w 1638300"/>
                <a:gd name="connsiteY5" fmla="*/ 6350 h 114300"/>
                <a:gd name="connsiteX6" fmla="*/ 641350 w 1638300"/>
                <a:gd name="connsiteY6" fmla="*/ 107950 h 114300"/>
                <a:gd name="connsiteX7" fmla="*/ 736600 w 1638300"/>
                <a:gd name="connsiteY7" fmla="*/ 12700 h 114300"/>
                <a:gd name="connsiteX8" fmla="*/ 838200 w 1638300"/>
                <a:gd name="connsiteY8" fmla="*/ 114300 h 114300"/>
                <a:gd name="connsiteX9" fmla="*/ 949325 w 1638300"/>
                <a:gd name="connsiteY9" fmla="*/ 3175 h 114300"/>
                <a:gd name="connsiteX10" fmla="*/ 1057275 w 1638300"/>
                <a:gd name="connsiteY10" fmla="*/ 111125 h 114300"/>
                <a:gd name="connsiteX11" fmla="*/ 1165225 w 1638300"/>
                <a:gd name="connsiteY11" fmla="*/ 3175 h 114300"/>
                <a:gd name="connsiteX12" fmla="*/ 1273175 w 1638300"/>
                <a:gd name="connsiteY12" fmla="*/ 111125 h 114300"/>
                <a:gd name="connsiteX13" fmla="*/ 1381125 w 1638300"/>
                <a:gd name="connsiteY13" fmla="*/ 3175 h 114300"/>
                <a:gd name="connsiteX14" fmla="*/ 1489075 w 1638300"/>
                <a:gd name="connsiteY14" fmla="*/ 111125 h 114300"/>
                <a:gd name="connsiteX15" fmla="*/ 1600200 w 1638300"/>
                <a:gd name="connsiteY15" fmla="*/ 0 h 114300"/>
                <a:gd name="connsiteX16" fmla="*/ 1638300 w 1638300"/>
                <a:gd name="connsiteY16" fmla="*/ 73025 h 114300"/>
                <a:gd name="connsiteX0" fmla="*/ 0 w 1600200"/>
                <a:gd name="connsiteY0" fmla="*/ 114300 h 114300"/>
                <a:gd name="connsiteX1" fmla="*/ 111125 w 1600200"/>
                <a:gd name="connsiteY1" fmla="*/ 3175 h 114300"/>
                <a:gd name="connsiteX2" fmla="*/ 222250 w 1600200"/>
                <a:gd name="connsiteY2" fmla="*/ 114300 h 114300"/>
                <a:gd name="connsiteX3" fmla="*/ 333375 w 1600200"/>
                <a:gd name="connsiteY3" fmla="*/ 3175 h 114300"/>
                <a:gd name="connsiteX4" fmla="*/ 438150 w 1600200"/>
                <a:gd name="connsiteY4" fmla="*/ 107950 h 114300"/>
                <a:gd name="connsiteX5" fmla="*/ 539750 w 1600200"/>
                <a:gd name="connsiteY5" fmla="*/ 6350 h 114300"/>
                <a:gd name="connsiteX6" fmla="*/ 641350 w 1600200"/>
                <a:gd name="connsiteY6" fmla="*/ 107950 h 114300"/>
                <a:gd name="connsiteX7" fmla="*/ 736600 w 1600200"/>
                <a:gd name="connsiteY7" fmla="*/ 12700 h 114300"/>
                <a:gd name="connsiteX8" fmla="*/ 838200 w 1600200"/>
                <a:gd name="connsiteY8" fmla="*/ 114300 h 114300"/>
                <a:gd name="connsiteX9" fmla="*/ 949325 w 1600200"/>
                <a:gd name="connsiteY9" fmla="*/ 3175 h 114300"/>
                <a:gd name="connsiteX10" fmla="*/ 1057275 w 1600200"/>
                <a:gd name="connsiteY10" fmla="*/ 111125 h 114300"/>
                <a:gd name="connsiteX11" fmla="*/ 1165225 w 1600200"/>
                <a:gd name="connsiteY11" fmla="*/ 3175 h 114300"/>
                <a:gd name="connsiteX12" fmla="*/ 1273175 w 1600200"/>
                <a:gd name="connsiteY12" fmla="*/ 111125 h 114300"/>
                <a:gd name="connsiteX13" fmla="*/ 1381125 w 1600200"/>
                <a:gd name="connsiteY13" fmla="*/ 3175 h 114300"/>
                <a:gd name="connsiteX14" fmla="*/ 1489075 w 1600200"/>
                <a:gd name="connsiteY14" fmla="*/ 111125 h 114300"/>
                <a:gd name="connsiteX15" fmla="*/ 1600200 w 1600200"/>
                <a:gd name="connsiteY15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00200" h="114300">
                  <a:moveTo>
                    <a:pt x="0" y="114300"/>
                  </a:moveTo>
                  <a:lnTo>
                    <a:pt x="111125" y="3175"/>
                  </a:lnTo>
                  <a:lnTo>
                    <a:pt x="222250" y="114300"/>
                  </a:lnTo>
                  <a:lnTo>
                    <a:pt x="333375" y="3175"/>
                  </a:lnTo>
                  <a:lnTo>
                    <a:pt x="438150" y="107950"/>
                  </a:lnTo>
                  <a:lnTo>
                    <a:pt x="539750" y="6350"/>
                  </a:lnTo>
                  <a:lnTo>
                    <a:pt x="641350" y="107950"/>
                  </a:lnTo>
                  <a:lnTo>
                    <a:pt x="736600" y="12700"/>
                  </a:lnTo>
                  <a:lnTo>
                    <a:pt x="838200" y="114300"/>
                  </a:lnTo>
                  <a:lnTo>
                    <a:pt x="949325" y="3175"/>
                  </a:lnTo>
                  <a:lnTo>
                    <a:pt x="1057275" y="111125"/>
                  </a:lnTo>
                  <a:lnTo>
                    <a:pt x="1165225" y="3175"/>
                  </a:lnTo>
                  <a:lnTo>
                    <a:pt x="1273175" y="111125"/>
                  </a:lnTo>
                  <a:lnTo>
                    <a:pt x="1381125" y="3175"/>
                  </a:lnTo>
                  <a:lnTo>
                    <a:pt x="1489075" y="111125"/>
                  </a:lnTo>
                  <a:lnTo>
                    <a:pt x="1600200" y="0"/>
                  </a:lnTo>
                </a:path>
              </a:pathLst>
            </a:cu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2" name="Freihandform 81"/>
            <p:cNvSpPr/>
            <p:nvPr/>
          </p:nvSpPr>
          <p:spPr>
            <a:xfrm>
              <a:off x="1866144" y="1866540"/>
              <a:ext cx="653628" cy="100583"/>
            </a:xfrm>
            <a:custGeom>
              <a:avLst/>
              <a:gdLst>
                <a:gd name="connsiteX0" fmla="*/ 0 w 1638300"/>
                <a:gd name="connsiteY0" fmla="*/ 114300 h 114300"/>
                <a:gd name="connsiteX1" fmla="*/ 111125 w 1638300"/>
                <a:gd name="connsiteY1" fmla="*/ 3175 h 114300"/>
                <a:gd name="connsiteX2" fmla="*/ 222250 w 1638300"/>
                <a:gd name="connsiteY2" fmla="*/ 114300 h 114300"/>
                <a:gd name="connsiteX3" fmla="*/ 333375 w 1638300"/>
                <a:gd name="connsiteY3" fmla="*/ 3175 h 114300"/>
                <a:gd name="connsiteX4" fmla="*/ 438150 w 1638300"/>
                <a:gd name="connsiteY4" fmla="*/ 107950 h 114300"/>
                <a:gd name="connsiteX5" fmla="*/ 539750 w 1638300"/>
                <a:gd name="connsiteY5" fmla="*/ 6350 h 114300"/>
                <a:gd name="connsiteX6" fmla="*/ 641350 w 1638300"/>
                <a:gd name="connsiteY6" fmla="*/ 107950 h 114300"/>
                <a:gd name="connsiteX7" fmla="*/ 736600 w 1638300"/>
                <a:gd name="connsiteY7" fmla="*/ 12700 h 114300"/>
                <a:gd name="connsiteX8" fmla="*/ 838200 w 1638300"/>
                <a:gd name="connsiteY8" fmla="*/ 114300 h 114300"/>
                <a:gd name="connsiteX9" fmla="*/ 949325 w 1638300"/>
                <a:gd name="connsiteY9" fmla="*/ 3175 h 114300"/>
                <a:gd name="connsiteX10" fmla="*/ 1057275 w 1638300"/>
                <a:gd name="connsiteY10" fmla="*/ 111125 h 114300"/>
                <a:gd name="connsiteX11" fmla="*/ 1165225 w 1638300"/>
                <a:gd name="connsiteY11" fmla="*/ 3175 h 114300"/>
                <a:gd name="connsiteX12" fmla="*/ 1273175 w 1638300"/>
                <a:gd name="connsiteY12" fmla="*/ 111125 h 114300"/>
                <a:gd name="connsiteX13" fmla="*/ 1381125 w 1638300"/>
                <a:gd name="connsiteY13" fmla="*/ 3175 h 114300"/>
                <a:gd name="connsiteX14" fmla="*/ 1489075 w 1638300"/>
                <a:gd name="connsiteY14" fmla="*/ 111125 h 114300"/>
                <a:gd name="connsiteX15" fmla="*/ 1600200 w 1638300"/>
                <a:gd name="connsiteY15" fmla="*/ 0 h 114300"/>
                <a:gd name="connsiteX16" fmla="*/ 1638300 w 1638300"/>
                <a:gd name="connsiteY16" fmla="*/ 73025 h 114300"/>
                <a:gd name="connsiteX0" fmla="*/ 0 w 1600200"/>
                <a:gd name="connsiteY0" fmla="*/ 114300 h 114300"/>
                <a:gd name="connsiteX1" fmla="*/ 111125 w 1600200"/>
                <a:gd name="connsiteY1" fmla="*/ 3175 h 114300"/>
                <a:gd name="connsiteX2" fmla="*/ 222250 w 1600200"/>
                <a:gd name="connsiteY2" fmla="*/ 114300 h 114300"/>
                <a:gd name="connsiteX3" fmla="*/ 333375 w 1600200"/>
                <a:gd name="connsiteY3" fmla="*/ 3175 h 114300"/>
                <a:gd name="connsiteX4" fmla="*/ 438150 w 1600200"/>
                <a:gd name="connsiteY4" fmla="*/ 107950 h 114300"/>
                <a:gd name="connsiteX5" fmla="*/ 539750 w 1600200"/>
                <a:gd name="connsiteY5" fmla="*/ 6350 h 114300"/>
                <a:gd name="connsiteX6" fmla="*/ 641350 w 1600200"/>
                <a:gd name="connsiteY6" fmla="*/ 107950 h 114300"/>
                <a:gd name="connsiteX7" fmla="*/ 736600 w 1600200"/>
                <a:gd name="connsiteY7" fmla="*/ 12700 h 114300"/>
                <a:gd name="connsiteX8" fmla="*/ 838200 w 1600200"/>
                <a:gd name="connsiteY8" fmla="*/ 114300 h 114300"/>
                <a:gd name="connsiteX9" fmla="*/ 949325 w 1600200"/>
                <a:gd name="connsiteY9" fmla="*/ 3175 h 114300"/>
                <a:gd name="connsiteX10" fmla="*/ 1057275 w 1600200"/>
                <a:gd name="connsiteY10" fmla="*/ 111125 h 114300"/>
                <a:gd name="connsiteX11" fmla="*/ 1165225 w 1600200"/>
                <a:gd name="connsiteY11" fmla="*/ 3175 h 114300"/>
                <a:gd name="connsiteX12" fmla="*/ 1273175 w 1600200"/>
                <a:gd name="connsiteY12" fmla="*/ 111125 h 114300"/>
                <a:gd name="connsiteX13" fmla="*/ 1381125 w 1600200"/>
                <a:gd name="connsiteY13" fmla="*/ 3175 h 114300"/>
                <a:gd name="connsiteX14" fmla="*/ 1489075 w 1600200"/>
                <a:gd name="connsiteY14" fmla="*/ 111125 h 114300"/>
                <a:gd name="connsiteX15" fmla="*/ 1600200 w 1600200"/>
                <a:gd name="connsiteY15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00200" h="114300">
                  <a:moveTo>
                    <a:pt x="0" y="114300"/>
                  </a:moveTo>
                  <a:lnTo>
                    <a:pt x="111125" y="3175"/>
                  </a:lnTo>
                  <a:lnTo>
                    <a:pt x="222250" y="114300"/>
                  </a:lnTo>
                  <a:lnTo>
                    <a:pt x="333375" y="3175"/>
                  </a:lnTo>
                  <a:lnTo>
                    <a:pt x="438150" y="107950"/>
                  </a:lnTo>
                  <a:lnTo>
                    <a:pt x="539750" y="6350"/>
                  </a:lnTo>
                  <a:lnTo>
                    <a:pt x="641350" y="107950"/>
                  </a:lnTo>
                  <a:lnTo>
                    <a:pt x="736600" y="12700"/>
                  </a:lnTo>
                  <a:lnTo>
                    <a:pt x="838200" y="114300"/>
                  </a:lnTo>
                  <a:lnTo>
                    <a:pt x="949325" y="3175"/>
                  </a:lnTo>
                  <a:lnTo>
                    <a:pt x="1057275" y="111125"/>
                  </a:lnTo>
                  <a:lnTo>
                    <a:pt x="1165225" y="3175"/>
                  </a:lnTo>
                  <a:lnTo>
                    <a:pt x="1273175" y="111125"/>
                  </a:lnTo>
                  <a:lnTo>
                    <a:pt x="1381125" y="3175"/>
                  </a:lnTo>
                  <a:lnTo>
                    <a:pt x="1489075" y="111125"/>
                  </a:lnTo>
                  <a:lnTo>
                    <a:pt x="1600200" y="0"/>
                  </a:lnTo>
                </a:path>
              </a:pathLst>
            </a:cu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Freihandform 82"/>
            <p:cNvSpPr/>
            <p:nvPr/>
          </p:nvSpPr>
          <p:spPr>
            <a:xfrm>
              <a:off x="1866144" y="2154572"/>
              <a:ext cx="653628" cy="100583"/>
            </a:xfrm>
            <a:custGeom>
              <a:avLst/>
              <a:gdLst>
                <a:gd name="connsiteX0" fmla="*/ 0 w 1638300"/>
                <a:gd name="connsiteY0" fmla="*/ 114300 h 114300"/>
                <a:gd name="connsiteX1" fmla="*/ 111125 w 1638300"/>
                <a:gd name="connsiteY1" fmla="*/ 3175 h 114300"/>
                <a:gd name="connsiteX2" fmla="*/ 222250 w 1638300"/>
                <a:gd name="connsiteY2" fmla="*/ 114300 h 114300"/>
                <a:gd name="connsiteX3" fmla="*/ 333375 w 1638300"/>
                <a:gd name="connsiteY3" fmla="*/ 3175 h 114300"/>
                <a:gd name="connsiteX4" fmla="*/ 438150 w 1638300"/>
                <a:gd name="connsiteY4" fmla="*/ 107950 h 114300"/>
                <a:gd name="connsiteX5" fmla="*/ 539750 w 1638300"/>
                <a:gd name="connsiteY5" fmla="*/ 6350 h 114300"/>
                <a:gd name="connsiteX6" fmla="*/ 641350 w 1638300"/>
                <a:gd name="connsiteY6" fmla="*/ 107950 h 114300"/>
                <a:gd name="connsiteX7" fmla="*/ 736600 w 1638300"/>
                <a:gd name="connsiteY7" fmla="*/ 12700 h 114300"/>
                <a:gd name="connsiteX8" fmla="*/ 838200 w 1638300"/>
                <a:gd name="connsiteY8" fmla="*/ 114300 h 114300"/>
                <a:gd name="connsiteX9" fmla="*/ 949325 w 1638300"/>
                <a:gd name="connsiteY9" fmla="*/ 3175 h 114300"/>
                <a:gd name="connsiteX10" fmla="*/ 1057275 w 1638300"/>
                <a:gd name="connsiteY10" fmla="*/ 111125 h 114300"/>
                <a:gd name="connsiteX11" fmla="*/ 1165225 w 1638300"/>
                <a:gd name="connsiteY11" fmla="*/ 3175 h 114300"/>
                <a:gd name="connsiteX12" fmla="*/ 1273175 w 1638300"/>
                <a:gd name="connsiteY12" fmla="*/ 111125 h 114300"/>
                <a:gd name="connsiteX13" fmla="*/ 1381125 w 1638300"/>
                <a:gd name="connsiteY13" fmla="*/ 3175 h 114300"/>
                <a:gd name="connsiteX14" fmla="*/ 1489075 w 1638300"/>
                <a:gd name="connsiteY14" fmla="*/ 111125 h 114300"/>
                <a:gd name="connsiteX15" fmla="*/ 1600200 w 1638300"/>
                <a:gd name="connsiteY15" fmla="*/ 0 h 114300"/>
                <a:gd name="connsiteX16" fmla="*/ 1638300 w 1638300"/>
                <a:gd name="connsiteY16" fmla="*/ 73025 h 114300"/>
                <a:gd name="connsiteX0" fmla="*/ 0 w 1600200"/>
                <a:gd name="connsiteY0" fmla="*/ 114300 h 114300"/>
                <a:gd name="connsiteX1" fmla="*/ 111125 w 1600200"/>
                <a:gd name="connsiteY1" fmla="*/ 3175 h 114300"/>
                <a:gd name="connsiteX2" fmla="*/ 222250 w 1600200"/>
                <a:gd name="connsiteY2" fmla="*/ 114300 h 114300"/>
                <a:gd name="connsiteX3" fmla="*/ 333375 w 1600200"/>
                <a:gd name="connsiteY3" fmla="*/ 3175 h 114300"/>
                <a:gd name="connsiteX4" fmla="*/ 438150 w 1600200"/>
                <a:gd name="connsiteY4" fmla="*/ 107950 h 114300"/>
                <a:gd name="connsiteX5" fmla="*/ 539750 w 1600200"/>
                <a:gd name="connsiteY5" fmla="*/ 6350 h 114300"/>
                <a:gd name="connsiteX6" fmla="*/ 641350 w 1600200"/>
                <a:gd name="connsiteY6" fmla="*/ 107950 h 114300"/>
                <a:gd name="connsiteX7" fmla="*/ 736600 w 1600200"/>
                <a:gd name="connsiteY7" fmla="*/ 12700 h 114300"/>
                <a:gd name="connsiteX8" fmla="*/ 838200 w 1600200"/>
                <a:gd name="connsiteY8" fmla="*/ 114300 h 114300"/>
                <a:gd name="connsiteX9" fmla="*/ 949325 w 1600200"/>
                <a:gd name="connsiteY9" fmla="*/ 3175 h 114300"/>
                <a:gd name="connsiteX10" fmla="*/ 1057275 w 1600200"/>
                <a:gd name="connsiteY10" fmla="*/ 111125 h 114300"/>
                <a:gd name="connsiteX11" fmla="*/ 1165225 w 1600200"/>
                <a:gd name="connsiteY11" fmla="*/ 3175 h 114300"/>
                <a:gd name="connsiteX12" fmla="*/ 1273175 w 1600200"/>
                <a:gd name="connsiteY12" fmla="*/ 111125 h 114300"/>
                <a:gd name="connsiteX13" fmla="*/ 1381125 w 1600200"/>
                <a:gd name="connsiteY13" fmla="*/ 3175 h 114300"/>
                <a:gd name="connsiteX14" fmla="*/ 1489075 w 1600200"/>
                <a:gd name="connsiteY14" fmla="*/ 111125 h 114300"/>
                <a:gd name="connsiteX15" fmla="*/ 1600200 w 1600200"/>
                <a:gd name="connsiteY15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00200" h="114300">
                  <a:moveTo>
                    <a:pt x="0" y="114300"/>
                  </a:moveTo>
                  <a:lnTo>
                    <a:pt x="111125" y="3175"/>
                  </a:lnTo>
                  <a:lnTo>
                    <a:pt x="222250" y="114300"/>
                  </a:lnTo>
                  <a:lnTo>
                    <a:pt x="333375" y="3175"/>
                  </a:lnTo>
                  <a:lnTo>
                    <a:pt x="438150" y="107950"/>
                  </a:lnTo>
                  <a:lnTo>
                    <a:pt x="539750" y="6350"/>
                  </a:lnTo>
                  <a:lnTo>
                    <a:pt x="641350" y="107950"/>
                  </a:lnTo>
                  <a:lnTo>
                    <a:pt x="736600" y="12700"/>
                  </a:lnTo>
                  <a:lnTo>
                    <a:pt x="838200" y="114300"/>
                  </a:lnTo>
                  <a:lnTo>
                    <a:pt x="949325" y="3175"/>
                  </a:lnTo>
                  <a:lnTo>
                    <a:pt x="1057275" y="111125"/>
                  </a:lnTo>
                  <a:lnTo>
                    <a:pt x="1165225" y="3175"/>
                  </a:lnTo>
                  <a:lnTo>
                    <a:pt x="1273175" y="111125"/>
                  </a:lnTo>
                  <a:lnTo>
                    <a:pt x="1381125" y="3175"/>
                  </a:lnTo>
                  <a:lnTo>
                    <a:pt x="1489075" y="111125"/>
                  </a:lnTo>
                  <a:lnTo>
                    <a:pt x="1600200" y="0"/>
                  </a:lnTo>
                </a:path>
              </a:pathLst>
            </a:cu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Freihandform 83"/>
            <p:cNvSpPr/>
            <p:nvPr/>
          </p:nvSpPr>
          <p:spPr>
            <a:xfrm>
              <a:off x="1656594" y="2427622"/>
              <a:ext cx="653628" cy="100583"/>
            </a:xfrm>
            <a:custGeom>
              <a:avLst/>
              <a:gdLst>
                <a:gd name="connsiteX0" fmla="*/ 0 w 1638300"/>
                <a:gd name="connsiteY0" fmla="*/ 114300 h 114300"/>
                <a:gd name="connsiteX1" fmla="*/ 111125 w 1638300"/>
                <a:gd name="connsiteY1" fmla="*/ 3175 h 114300"/>
                <a:gd name="connsiteX2" fmla="*/ 222250 w 1638300"/>
                <a:gd name="connsiteY2" fmla="*/ 114300 h 114300"/>
                <a:gd name="connsiteX3" fmla="*/ 333375 w 1638300"/>
                <a:gd name="connsiteY3" fmla="*/ 3175 h 114300"/>
                <a:gd name="connsiteX4" fmla="*/ 438150 w 1638300"/>
                <a:gd name="connsiteY4" fmla="*/ 107950 h 114300"/>
                <a:gd name="connsiteX5" fmla="*/ 539750 w 1638300"/>
                <a:gd name="connsiteY5" fmla="*/ 6350 h 114300"/>
                <a:gd name="connsiteX6" fmla="*/ 641350 w 1638300"/>
                <a:gd name="connsiteY6" fmla="*/ 107950 h 114300"/>
                <a:gd name="connsiteX7" fmla="*/ 736600 w 1638300"/>
                <a:gd name="connsiteY7" fmla="*/ 12700 h 114300"/>
                <a:gd name="connsiteX8" fmla="*/ 838200 w 1638300"/>
                <a:gd name="connsiteY8" fmla="*/ 114300 h 114300"/>
                <a:gd name="connsiteX9" fmla="*/ 949325 w 1638300"/>
                <a:gd name="connsiteY9" fmla="*/ 3175 h 114300"/>
                <a:gd name="connsiteX10" fmla="*/ 1057275 w 1638300"/>
                <a:gd name="connsiteY10" fmla="*/ 111125 h 114300"/>
                <a:gd name="connsiteX11" fmla="*/ 1165225 w 1638300"/>
                <a:gd name="connsiteY11" fmla="*/ 3175 h 114300"/>
                <a:gd name="connsiteX12" fmla="*/ 1273175 w 1638300"/>
                <a:gd name="connsiteY12" fmla="*/ 111125 h 114300"/>
                <a:gd name="connsiteX13" fmla="*/ 1381125 w 1638300"/>
                <a:gd name="connsiteY13" fmla="*/ 3175 h 114300"/>
                <a:gd name="connsiteX14" fmla="*/ 1489075 w 1638300"/>
                <a:gd name="connsiteY14" fmla="*/ 111125 h 114300"/>
                <a:gd name="connsiteX15" fmla="*/ 1600200 w 1638300"/>
                <a:gd name="connsiteY15" fmla="*/ 0 h 114300"/>
                <a:gd name="connsiteX16" fmla="*/ 1638300 w 1638300"/>
                <a:gd name="connsiteY16" fmla="*/ 73025 h 114300"/>
                <a:gd name="connsiteX0" fmla="*/ 0 w 1600200"/>
                <a:gd name="connsiteY0" fmla="*/ 114300 h 114300"/>
                <a:gd name="connsiteX1" fmla="*/ 111125 w 1600200"/>
                <a:gd name="connsiteY1" fmla="*/ 3175 h 114300"/>
                <a:gd name="connsiteX2" fmla="*/ 222250 w 1600200"/>
                <a:gd name="connsiteY2" fmla="*/ 114300 h 114300"/>
                <a:gd name="connsiteX3" fmla="*/ 333375 w 1600200"/>
                <a:gd name="connsiteY3" fmla="*/ 3175 h 114300"/>
                <a:gd name="connsiteX4" fmla="*/ 438150 w 1600200"/>
                <a:gd name="connsiteY4" fmla="*/ 107950 h 114300"/>
                <a:gd name="connsiteX5" fmla="*/ 539750 w 1600200"/>
                <a:gd name="connsiteY5" fmla="*/ 6350 h 114300"/>
                <a:gd name="connsiteX6" fmla="*/ 641350 w 1600200"/>
                <a:gd name="connsiteY6" fmla="*/ 107950 h 114300"/>
                <a:gd name="connsiteX7" fmla="*/ 736600 w 1600200"/>
                <a:gd name="connsiteY7" fmla="*/ 12700 h 114300"/>
                <a:gd name="connsiteX8" fmla="*/ 838200 w 1600200"/>
                <a:gd name="connsiteY8" fmla="*/ 114300 h 114300"/>
                <a:gd name="connsiteX9" fmla="*/ 949325 w 1600200"/>
                <a:gd name="connsiteY9" fmla="*/ 3175 h 114300"/>
                <a:gd name="connsiteX10" fmla="*/ 1057275 w 1600200"/>
                <a:gd name="connsiteY10" fmla="*/ 111125 h 114300"/>
                <a:gd name="connsiteX11" fmla="*/ 1165225 w 1600200"/>
                <a:gd name="connsiteY11" fmla="*/ 3175 h 114300"/>
                <a:gd name="connsiteX12" fmla="*/ 1273175 w 1600200"/>
                <a:gd name="connsiteY12" fmla="*/ 111125 h 114300"/>
                <a:gd name="connsiteX13" fmla="*/ 1381125 w 1600200"/>
                <a:gd name="connsiteY13" fmla="*/ 3175 h 114300"/>
                <a:gd name="connsiteX14" fmla="*/ 1489075 w 1600200"/>
                <a:gd name="connsiteY14" fmla="*/ 111125 h 114300"/>
                <a:gd name="connsiteX15" fmla="*/ 1600200 w 1600200"/>
                <a:gd name="connsiteY15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00200" h="114300">
                  <a:moveTo>
                    <a:pt x="0" y="114300"/>
                  </a:moveTo>
                  <a:lnTo>
                    <a:pt x="111125" y="3175"/>
                  </a:lnTo>
                  <a:lnTo>
                    <a:pt x="222250" y="114300"/>
                  </a:lnTo>
                  <a:lnTo>
                    <a:pt x="333375" y="3175"/>
                  </a:lnTo>
                  <a:lnTo>
                    <a:pt x="438150" y="107950"/>
                  </a:lnTo>
                  <a:lnTo>
                    <a:pt x="539750" y="6350"/>
                  </a:lnTo>
                  <a:lnTo>
                    <a:pt x="641350" y="107950"/>
                  </a:lnTo>
                  <a:lnTo>
                    <a:pt x="736600" y="12700"/>
                  </a:lnTo>
                  <a:lnTo>
                    <a:pt x="838200" y="114300"/>
                  </a:lnTo>
                  <a:lnTo>
                    <a:pt x="949325" y="3175"/>
                  </a:lnTo>
                  <a:lnTo>
                    <a:pt x="1057275" y="111125"/>
                  </a:lnTo>
                  <a:lnTo>
                    <a:pt x="1165225" y="3175"/>
                  </a:lnTo>
                  <a:lnTo>
                    <a:pt x="1273175" y="111125"/>
                  </a:lnTo>
                  <a:lnTo>
                    <a:pt x="1381125" y="3175"/>
                  </a:lnTo>
                  <a:lnTo>
                    <a:pt x="1489075" y="111125"/>
                  </a:lnTo>
                  <a:lnTo>
                    <a:pt x="1600200" y="0"/>
                  </a:lnTo>
                </a:path>
              </a:pathLst>
            </a:cu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85" name="Gerade Verbindung mit Pfeil 84"/>
          <p:cNvCxnSpPr/>
          <p:nvPr/>
        </p:nvCxnSpPr>
        <p:spPr>
          <a:xfrm>
            <a:off x="2074269" y="3865017"/>
            <a:ext cx="1044116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6" name="Rechteck 85"/>
          <p:cNvSpPr/>
          <p:nvPr/>
        </p:nvSpPr>
        <p:spPr>
          <a:xfrm>
            <a:off x="1166167" y="3299554"/>
            <a:ext cx="1816203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Experiment</a:t>
            </a:r>
            <a:r>
              <a:rPr kumimoji="0" lang="de-DE" sz="14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Specification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1951383" y="4119055"/>
            <a:ext cx="184913" cy="15388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/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</a:t>
            </a:r>
            <a:endParaRPr kumimoji="0" lang="de-DE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5273146" y="5157193"/>
            <a:ext cx="965008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Saved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results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9" name="Gerade Verbindung mit Pfeil 34"/>
          <p:cNvCxnSpPr>
            <a:stCxn id="72" idx="2"/>
            <a:endCxn id="90" idx="1"/>
          </p:cNvCxnSpPr>
          <p:nvPr/>
        </p:nvCxnSpPr>
        <p:spPr>
          <a:xfrm rot="10800000">
            <a:off x="3118385" y="4417853"/>
            <a:ext cx="2203462" cy="432941"/>
          </a:xfrm>
          <a:prstGeom prst="bentConnector3">
            <a:avLst>
              <a:gd name="adj1" fmla="val 125072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0" name="Rechteck 89"/>
          <p:cNvSpPr/>
          <p:nvPr/>
        </p:nvSpPr>
        <p:spPr>
          <a:xfrm>
            <a:off x="3118385" y="4313201"/>
            <a:ext cx="216024" cy="20930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1" name="Gruppieren 90"/>
          <p:cNvGrpSpPr/>
          <p:nvPr/>
        </p:nvGrpSpPr>
        <p:grpSpPr>
          <a:xfrm>
            <a:off x="5375652" y="3352698"/>
            <a:ext cx="1008112" cy="677130"/>
            <a:chOff x="5652120" y="2132856"/>
            <a:chExt cx="1008112" cy="677130"/>
          </a:xfrm>
        </p:grpSpPr>
        <p:sp>
          <p:nvSpPr>
            <p:cNvPr id="92" name="Abgerundetes Rechteck 91"/>
            <p:cNvSpPr/>
            <p:nvPr/>
          </p:nvSpPr>
          <p:spPr>
            <a:xfrm>
              <a:off x="5652120" y="2132856"/>
              <a:ext cx="1008112" cy="677130"/>
            </a:xfrm>
            <a:prstGeom prst="roundRect">
              <a:avLst>
                <a:gd name="adj" fmla="val 11978"/>
              </a:avLst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" name="Auf der gleichen Seite des Rechtecks liegende Ecken abrunden 92"/>
            <p:cNvSpPr/>
            <p:nvPr/>
          </p:nvSpPr>
          <p:spPr>
            <a:xfrm>
              <a:off x="5652120" y="2132856"/>
              <a:ext cx="1008112" cy="1080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4" name="Rechteck 93"/>
            <p:cNvSpPr/>
            <p:nvPr/>
          </p:nvSpPr>
          <p:spPr>
            <a:xfrm>
              <a:off x="5788961" y="2322126"/>
              <a:ext cx="748866" cy="417643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5" name="Gerade Verbindung 94"/>
            <p:cNvCxnSpPr/>
            <p:nvPr/>
          </p:nvCxnSpPr>
          <p:spPr>
            <a:xfrm>
              <a:off x="5868144" y="2348590"/>
              <a:ext cx="0" cy="336972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96" name="Gerade Verbindung 95"/>
            <p:cNvCxnSpPr/>
            <p:nvPr/>
          </p:nvCxnSpPr>
          <p:spPr>
            <a:xfrm flipH="1">
              <a:off x="5868144" y="2676397"/>
              <a:ext cx="504056" cy="9165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97" name="Gerade Verbindung 96"/>
            <p:cNvCxnSpPr/>
            <p:nvPr/>
          </p:nvCxnSpPr>
          <p:spPr>
            <a:xfrm flipH="1">
              <a:off x="5868144" y="2420888"/>
              <a:ext cx="333005" cy="260091"/>
            </a:xfrm>
            <a:prstGeom prst="lin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</a:ln>
            <a:effectLst/>
          </p:spPr>
        </p:cxnSp>
        <p:sp>
          <p:nvSpPr>
            <p:cNvPr id="98" name="Ellipse 97"/>
            <p:cNvSpPr/>
            <p:nvPr/>
          </p:nvSpPr>
          <p:spPr>
            <a:xfrm>
              <a:off x="6120172" y="2427329"/>
              <a:ext cx="144016" cy="144016"/>
            </a:xfrm>
            <a:prstGeom prst="ellipse">
              <a:avLst/>
            </a:prstGeom>
            <a:gradFill flip="none" rotWithShape="1">
              <a:gsLst>
                <a:gs pos="19000">
                  <a:sysClr val="window" lastClr="FFFFFF"/>
                </a:gs>
                <a:gs pos="64000">
                  <a:srgbClr val="FF0000"/>
                </a:gs>
                <a:gs pos="100000">
                  <a:srgbClr val="8064A2">
                    <a:lumMod val="60000"/>
                    <a:lumOff val="40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9" name="Rechteck 98"/>
          <p:cNvSpPr/>
          <p:nvPr/>
        </p:nvSpPr>
        <p:spPr>
          <a:xfrm>
            <a:off x="5433277" y="3091019"/>
            <a:ext cx="907301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visualization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0" name="Gerade Verbindung mit Pfeil 99"/>
          <p:cNvCxnSpPr>
            <a:endCxn id="92" idx="1"/>
          </p:cNvCxnSpPr>
          <p:nvPr/>
        </p:nvCxnSpPr>
        <p:spPr>
          <a:xfrm>
            <a:off x="4846577" y="3691263"/>
            <a:ext cx="529075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101" name="Gruppieren 100"/>
          <p:cNvGrpSpPr/>
          <p:nvPr/>
        </p:nvGrpSpPr>
        <p:grpSpPr>
          <a:xfrm rot="2813419">
            <a:off x="7063505" y="3433225"/>
            <a:ext cx="545618" cy="749436"/>
            <a:chOff x="2150613" y="692696"/>
            <a:chExt cx="891217" cy="1224136"/>
          </a:xfrm>
        </p:grpSpPr>
        <p:sp>
          <p:nvSpPr>
            <p:cNvPr id="102" name="Rechteck 101"/>
            <p:cNvSpPr/>
            <p:nvPr/>
          </p:nvSpPr>
          <p:spPr>
            <a:xfrm>
              <a:off x="2150613" y="692696"/>
              <a:ext cx="891217" cy="1224136"/>
            </a:xfrm>
            <a:prstGeom prst="rect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3" name="Abgerundetes Rechteck 102"/>
            <p:cNvSpPr/>
            <p:nvPr/>
          </p:nvSpPr>
          <p:spPr>
            <a:xfrm>
              <a:off x="2289124" y="764704"/>
              <a:ext cx="614194" cy="486246"/>
            </a:xfrm>
            <a:prstGeom prst="roundRect">
              <a:avLst>
                <a:gd name="adj" fmla="val 10053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" name="Abgerundetes Rechteck 103"/>
            <p:cNvSpPr/>
            <p:nvPr/>
          </p:nvSpPr>
          <p:spPr>
            <a:xfrm>
              <a:off x="2289124" y="1327659"/>
              <a:ext cx="614194" cy="486246"/>
            </a:xfrm>
            <a:prstGeom prst="roundRect">
              <a:avLst>
                <a:gd name="adj" fmla="val 10053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2176956" y="736129"/>
              <a:ext cx="76449" cy="7200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2176956" y="855882"/>
              <a:ext cx="76449" cy="7200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2176956" y="975635"/>
              <a:ext cx="76449" cy="7200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8" name="Rechteck 107"/>
            <p:cNvSpPr/>
            <p:nvPr/>
          </p:nvSpPr>
          <p:spPr>
            <a:xfrm>
              <a:off x="2176956" y="1095388"/>
              <a:ext cx="76449" cy="7200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2176956" y="1215141"/>
              <a:ext cx="76449" cy="7200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2176956" y="1334894"/>
              <a:ext cx="76449" cy="7200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2176956" y="1454647"/>
              <a:ext cx="76449" cy="7200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Rechteck 111"/>
            <p:cNvSpPr/>
            <p:nvPr/>
          </p:nvSpPr>
          <p:spPr>
            <a:xfrm>
              <a:off x="2176956" y="1574400"/>
              <a:ext cx="76449" cy="7200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Rechteck 112"/>
            <p:cNvSpPr/>
            <p:nvPr/>
          </p:nvSpPr>
          <p:spPr>
            <a:xfrm>
              <a:off x="2176956" y="1694153"/>
              <a:ext cx="76449" cy="7200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" name="Rechteck 113"/>
            <p:cNvSpPr/>
            <p:nvPr/>
          </p:nvSpPr>
          <p:spPr>
            <a:xfrm>
              <a:off x="2176956" y="1813905"/>
              <a:ext cx="76449" cy="7200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5" name="Rechteck 114"/>
            <p:cNvSpPr/>
            <p:nvPr/>
          </p:nvSpPr>
          <p:spPr>
            <a:xfrm>
              <a:off x="2931812" y="736129"/>
              <a:ext cx="76449" cy="7200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6" name="Rechteck 115"/>
            <p:cNvSpPr/>
            <p:nvPr/>
          </p:nvSpPr>
          <p:spPr>
            <a:xfrm>
              <a:off x="2931812" y="855882"/>
              <a:ext cx="76449" cy="7200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7" name="Rechteck 116"/>
            <p:cNvSpPr/>
            <p:nvPr/>
          </p:nvSpPr>
          <p:spPr>
            <a:xfrm>
              <a:off x="2931812" y="975635"/>
              <a:ext cx="76449" cy="7200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8" name="Rechteck 117"/>
            <p:cNvSpPr/>
            <p:nvPr/>
          </p:nvSpPr>
          <p:spPr>
            <a:xfrm>
              <a:off x="2931812" y="1095388"/>
              <a:ext cx="76449" cy="7200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9" name="Rechteck 118"/>
            <p:cNvSpPr/>
            <p:nvPr/>
          </p:nvSpPr>
          <p:spPr>
            <a:xfrm>
              <a:off x="2931812" y="1215141"/>
              <a:ext cx="76449" cy="7200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2931812" y="1334894"/>
              <a:ext cx="76449" cy="7200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2931812" y="1454647"/>
              <a:ext cx="76449" cy="7200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2" name="Rechteck 121"/>
            <p:cNvSpPr/>
            <p:nvPr/>
          </p:nvSpPr>
          <p:spPr>
            <a:xfrm>
              <a:off x="2931812" y="1574400"/>
              <a:ext cx="76449" cy="7200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2931812" y="1694153"/>
              <a:ext cx="76449" cy="7200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2931812" y="1813905"/>
              <a:ext cx="76449" cy="7200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5" name="Rechteck 124"/>
          <p:cNvSpPr/>
          <p:nvPr/>
        </p:nvSpPr>
        <p:spPr>
          <a:xfrm>
            <a:off x="6813977" y="3080455"/>
            <a:ext cx="1030731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0" kern="0" dirty="0">
                <a:solidFill>
                  <a:sysClr val="windowText" lastClr="000000"/>
                </a:solidFill>
                <a:latin typeface="Calibri"/>
                <a:ea typeface="+mn-ea"/>
              </a:rPr>
              <a:t>v</a:t>
            </a: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ideo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tracking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6" name="Gerade Verbindung mit Pfeil 125"/>
          <p:cNvCxnSpPr/>
          <p:nvPr/>
        </p:nvCxnSpPr>
        <p:spPr>
          <a:xfrm>
            <a:off x="6388119" y="3691263"/>
            <a:ext cx="529075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27" name="Gerade Verbindung mit Pfeil 126"/>
          <p:cNvCxnSpPr>
            <a:stCxn id="72" idx="4"/>
          </p:cNvCxnSpPr>
          <p:nvPr/>
        </p:nvCxnSpPr>
        <p:spPr>
          <a:xfrm>
            <a:off x="6113935" y="4850793"/>
            <a:ext cx="659894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dash"/>
            <a:headEnd type="none" w="med" len="med"/>
            <a:tailEnd type="triangle" w="med" len="med"/>
          </a:ln>
          <a:effectLst/>
        </p:spPr>
      </p:cxnSp>
      <p:sp>
        <p:nvSpPr>
          <p:cNvPr id="128" name="Rechteck 127"/>
          <p:cNvSpPr/>
          <p:nvPr/>
        </p:nvSpPr>
        <p:spPr>
          <a:xfrm>
            <a:off x="6773829" y="4405409"/>
            <a:ext cx="1326563" cy="57023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Evaluation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(extern)</a:t>
            </a:r>
            <a:endParaRPr kumimoji="0" lang="de-DE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9" name="Gerade Verbindung mit Pfeil 90"/>
          <p:cNvCxnSpPr/>
          <p:nvPr/>
        </p:nvCxnSpPr>
        <p:spPr>
          <a:xfrm>
            <a:off x="5717891" y="4272943"/>
            <a:ext cx="1055938" cy="24956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dash"/>
            <a:headEnd type="none" w="med" len="med"/>
            <a:tailEnd type="triangle" w="med" len="med"/>
          </a:ln>
          <a:effectLst/>
        </p:spPr>
      </p:cxnSp>
      <p:cxnSp>
        <p:nvCxnSpPr>
          <p:cNvPr id="130" name="Gerade Verbindung mit Pfeil 34"/>
          <p:cNvCxnSpPr>
            <a:endCxn id="72" idx="1"/>
          </p:cNvCxnSpPr>
          <p:nvPr/>
        </p:nvCxnSpPr>
        <p:spPr>
          <a:xfrm>
            <a:off x="4846577" y="4272943"/>
            <a:ext cx="871314" cy="289818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1" name="Rechteck 130"/>
          <p:cNvSpPr/>
          <p:nvPr/>
        </p:nvSpPr>
        <p:spPr>
          <a:xfrm>
            <a:off x="380881" y="2196725"/>
            <a:ext cx="2691442" cy="107721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Matlab</a:t>
            </a:r>
            <a:r>
              <a:rPr kumimoji="0" lang="de-DE" sz="1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400" i="0" u="none" strike="noStrike" kern="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structure</a:t>
            </a:r>
            <a:endParaRPr kumimoji="0" lang="de-DE" sz="1400" i="0" u="none" strike="noStrike" kern="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000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400" b="0" kern="0" dirty="0" err="1">
                <a:solidFill>
                  <a:srgbClr val="FF0000"/>
                </a:solidFill>
                <a:latin typeface="Calibri"/>
                <a:ea typeface="+mn-ea"/>
              </a:rPr>
              <a:t>s</a:t>
            </a:r>
            <a:r>
              <a:rPr lang="de-DE" sz="1400" b="0" kern="0" baseline="0" dirty="0" err="1" smtClean="0">
                <a:solidFill>
                  <a:srgbClr val="FF0000"/>
                </a:solidFill>
                <a:latin typeface="Calibri"/>
                <a:ea typeface="+mn-ea"/>
              </a:rPr>
              <a:t>ystem</a:t>
            </a:r>
            <a:r>
              <a:rPr lang="de-DE" sz="1400" b="0" kern="0" baseline="0" dirty="0" smtClean="0">
                <a:solidFill>
                  <a:srgbClr val="FF0000"/>
                </a:solidFill>
                <a:latin typeface="Calibri"/>
                <a:ea typeface="+mn-ea"/>
              </a:rPr>
              <a:t> </a:t>
            </a:r>
            <a:r>
              <a:rPr lang="de-DE" sz="1400" b="0" kern="0" baseline="0" dirty="0" err="1" smtClean="0">
                <a:solidFill>
                  <a:srgbClr val="FF0000"/>
                </a:solidFill>
                <a:latin typeface="Calibri"/>
                <a:ea typeface="+mn-ea"/>
              </a:rPr>
              <a:t>models</a:t>
            </a:r>
            <a:r>
              <a:rPr lang="de-DE" sz="1400" b="0" kern="0" baseline="0" dirty="0" smtClean="0">
                <a:solidFill>
                  <a:srgbClr val="FF0000"/>
                </a:solidFill>
                <a:latin typeface="Calibri"/>
                <a:ea typeface="+mn-ea"/>
              </a:rPr>
              <a:t> </a:t>
            </a:r>
            <a:r>
              <a:rPr lang="de-DE" sz="1400" b="0" kern="0" baseline="0" dirty="0" smtClean="0">
                <a:solidFill>
                  <a:srgbClr val="FF0000"/>
                </a:solidFill>
                <a:latin typeface="Calibri"/>
                <a:ea typeface="+mn-ea"/>
              </a:rPr>
              <a:t>(</a:t>
            </a:r>
            <a:r>
              <a:rPr lang="de-DE" sz="1400" b="0" kern="0" baseline="0" dirty="0" smtClean="0">
                <a:solidFill>
                  <a:srgbClr val="FF0000"/>
                </a:solidFill>
                <a:latin typeface="Calibri"/>
                <a:ea typeface="+mn-ea"/>
              </a:rPr>
              <a:t>Blocks)</a:t>
            </a:r>
            <a:endParaRPr lang="de-DE" sz="1400" b="0" kern="0" baseline="0" dirty="0" smtClean="0">
              <a:solidFill>
                <a:srgbClr val="FF0000"/>
              </a:solidFill>
              <a:latin typeface="Calibri"/>
              <a:ea typeface="+mn-ea"/>
            </a:endParaRPr>
          </a:p>
          <a:p>
            <a:pPr marL="285750" marR="0" lvl="0" indent="-2000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400" b="0" kern="0" noProof="0" dirty="0">
                <a:solidFill>
                  <a:srgbClr val="FF0000"/>
                </a:solidFill>
                <a:latin typeface="Calibri"/>
                <a:ea typeface="+mn-ea"/>
              </a:rPr>
              <a:t>m</a:t>
            </a:r>
            <a:r>
              <a:rPr kumimoji="0" lang="de-DE" sz="14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odel-</a:t>
            </a:r>
            <a:r>
              <a:rPr kumimoji="0" lang="de-DE" sz="1400" b="0" i="0" u="none" strike="noStrike" kern="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specific</a:t>
            </a:r>
            <a:r>
              <a:rPr kumimoji="0" lang="de-DE" sz="14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400" b="0" i="0" u="none" strike="noStrike" kern="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visualization</a:t>
            </a:r>
            <a:r>
              <a:rPr kumimoji="0" lang="de-DE" sz="14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400" b="0" i="0" u="none" strike="noStrike" kern="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code</a:t>
            </a:r>
            <a:endParaRPr kumimoji="0" lang="de-DE" sz="1400" b="0" i="0" u="none" strike="noStrike" kern="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000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400" b="0" kern="0" dirty="0" err="1">
                <a:solidFill>
                  <a:srgbClr val="FF0000"/>
                </a:solidFill>
                <a:latin typeface="Calibri"/>
                <a:ea typeface="+mn-ea"/>
              </a:rPr>
              <a:t>p</a:t>
            </a:r>
            <a:r>
              <a:rPr lang="de-DE" sz="1400" b="0" kern="0" baseline="0" dirty="0" err="1" smtClean="0">
                <a:solidFill>
                  <a:srgbClr val="FF0000"/>
                </a:solidFill>
                <a:latin typeface="Calibri"/>
                <a:ea typeface="+mn-ea"/>
              </a:rPr>
              <a:t>arameters</a:t>
            </a:r>
            <a:endParaRPr lang="de-DE" sz="1400" b="0" kern="0" baseline="0" dirty="0" smtClean="0">
              <a:solidFill>
                <a:srgbClr val="FF0000"/>
              </a:solidFill>
              <a:latin typeface="Calibri"/>
              <a:ea typeface="+mn-ea"/>
            </a:endParaRPr>
          </a:p>
          <a:p>
            <a:pPr marL="285750" marR="0" lvl="0" indent="-2000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Initial </a:t>
            </a: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values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890683" y="2621570"/>
            <a:ext cx="1936429" cy="43088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Main </a:t>
            </a:r>
            <a:r>
              <a:rPr kumimoji="0" lang="de-DE" sz="14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window</a:t>
            </a:r>
            <a:r>
              <a:rPr kumimoji="0" lang="de-DE" sz="1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de-DE" sz="1400" i="0" u="none" strike="noStrike" kern="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de-DE" sz="1400" i="0" u="none" strike="noStrike" kern="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possibly</a:t>
            </a:r>
            <a:r>
              <a:rPr kumimoji="0" lang="de-DE" sz="1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400" i="0" u="none" strike="noStrike" kern="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futher</a:t>
            </a:r>
            <a:r>
              <a:rPr kumimoji="0" lang="de-DE" sz="1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400" i="0" u="none" strike="noStrike" kern="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windows</a:t>
            </a:r>
            <a:r>
              <a:rPr kumimoji="0" lang="de-DE" sz="1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de-DE" sz="1400" i="0" u="none" strike="noStrike" kern="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5328377" y="5554106"/>
            <a:ext cx="836768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*.</a:t>
            </a:r>
            <a:r>
              <a:rPr kumimoji="0" lang="de-DE" sz="14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mat</a:t>
            </a:r>
            <a:r>
              <a:rPr kumimoji="0" lang="de-DE" sz="1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-files</a:t>
            </a:r>
            <a:r>
              <a:rPr kumimoji="0" lang="de-DE" sz="1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de-DE" sz="1400" i="0" u="none" strike="noStrike" kern="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2005455" y="4545990"/>
            <a:ext cx="504946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Replay</a:t>
            </a:r>
            <a:endParaRPr kumimoji="0" lang="de-DE" sz="1400" i="0" u="none" strike="noStrike" kern="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8027255" y="3636935"/>
            <a:ext cx="703719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*.</a:t>
            </a:r>
            <a:r>
              <a:rPr kumimoji="0" lang="de-DE" sz="14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avi</a:t>
            </a:r>
            <a:r>
              <a:rPr kumimoji="0" lang="de-DE" sz="1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4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files</a:t>
            </a:r>
            <a:endParaRPr kumimoji="0" lang="de-DE" sz="1400" i="0" u="none" strike="noStrike" kern="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3061352" y="2998113"/>
            <a:ext cx="1854675" cy="43088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Framework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kern="0" dirty="0">
                <a:solidFill>
                  <a:srgbClr val="FF0000"/>
                </a:solidFill>
                <a:latin typeface="Calibri"/>
                <a:ea typeface="+mn-ea"/>
              </a:rPr>
              <a:t>e</a:t>
            </a:r>
            <a:r>
              <a:rPr kumimoji="0" lang="de-DE" sz="14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xperiment</a:t>
            </a:r>
            <a:r>
              <a:rPr kumimoji="0" lang="de-DE" sz="1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400" i="0" u="none" strike="noStrike" kern="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independent</a:t>
            </a:r>
            <a:endParaRPr kumimoji="0" lang="de-DE" sz="1400" i="0" u="none" strike="noStrike" kern="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Datumsplatzhalter 3"/>
          <p:cNvSpPr txBox="1">
            <a:spLocks noGrp="1"/>
          </p:cNvSpPr>
          <p:nvPr/>
        </p:nvSpPr>
        <p:spPr bwMode="auto">
          <a:xfrm>
            <a:off x="990600" y="6324600"/>
            <a:ext cx="20574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de-DE" altLang="x-none" b="0" dirty="0">
                <a:latin typeface="Verdana" pitchFamily="34" charset="0"/>
              </a:rPr>
              <a:t>Dresden, </a:t>
            </a:r>
            <a:r>
              <a:rPr lang="en-US" altLang="x-none" b="0" dirty="0" smtClean="0">
                <a:latin typeface="Verdana" pitchFamily="34" charset="0"/>
              </a:rPr>
              <a:t>July 27, 2017</a:t>
            </a:r>
            <a:endParaRPr lang="de-DE" altLang="x-none" b="0" dirty="0">
              <a:latin typeface="Verdana" pitchFamily="34" charset="0"/>
            </a:endParaRPr>
          </a:p>
        </p:txBody>
      </p:sp>
      <p:sp>
        <p:nvSpPr>
          <p:cNvPr id="138" name="Fußzeilenplatzhalter 4"/>
          <p:cNvSpPr txBox="1">
            <a:spLocks noGrp="1"/>
          </p:cNvSpPr>
          <p:nvPr/>
        </p:nvSpPr>
        <p:spPr bwMode="auto">
          <a:xfrm>
            <a:off x="3124200" y="63246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algn="ctr" eaLnBrk="1" hangingPunct="1"/>
            <a:r>
              <a:rPr lang="de-DE" altLang="x-none" b="0" dirty="0" err="1">
                <a:latin typeface="Verdana" pitchFamily="34" charset="0"/>
              </a:rPr>
              <a:t>Generic</a:t>
            </a:r>
            <a:r>
              <a:rPr lang="de-DE" altLang="x-none" b="0" dirty="0">
                <a:latin typeface="Verdana" pitchFamily="34" charset="0"/>
              </a:rPr>
              <a:t> </a:t>
            </a:r>
            <a:r>
              <a:rPr lang="de-DE" altLang="x-none" b="0" dirty="0" err="1">
                <a:latin typeface="Verdana" pitchFamily="34" charset="0"/>
              </a:rPr>
              <a:t>Matlab</a:t>
            </a:r>
            <a:r>
              <a:rPr lang="de-DE" altLang="x-none" b="0" dirty="0">
                <a:latin typeface="Verdana" pitchFamily="34" charset="0"/>
              </a:rPr>
              <a:t> Simulation Framework</a:t>
            </a:r>
          </a:p>
        </p:txBody>
      </p:sp>
      <p:sp>
        <p:nvSpPr>
          <p:cNvPr id="139" name="Foliennummernplatzhalter 5"/>
          <p:cNvSpPr txBox="1">
            <a:spLocks noGrp="1"/>
          </p:cNvSpPr>
          <p:nvPr/>
        </p:nvSpPr>
        <p:spPr bwMode="auto">
          <a:xfrm>
            <a:off x="6553200" y="63246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algn="r" eaLnBrk="1" hangingPunct="1"/>
            <a:fld id="{6217B3B7-0587-4673-8388-FC28BAA99D42}" type="slidenum">
              <a:rPr lang="de-DE" altLang="x-none" b="0" smtClean="0">
                <a:latin typeface="Verdana" pitchFamily="34" charset="0"/>
              </a:rPr>
              <a:t>3</a:t>
            </a:fld>
            <a:endParaRPr lang="de-DE" altLang="x-none" b="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77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/>
      <p:bldP spid="133" grpId="0"/>
      <p:bldP spid="134" grpId="0"/>
      <p:bldP spid="135" grpId="0"/>
      <p:bldP spid="1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 idx="4294967295"/>
          </p:nvPr>
        </p:nvSpPr>
        <p:spPr>
          <a:xfrm>
            <a:off x="990600" y="1295400"/>
            <a:ext cx="7504113" cy="381000"/>
          </a:xfrm>
        </p:spPr>
        <p:txBody>
          <a:bodyPr anchor="t"/>
          <a:lstStyle/>
          <a:p>
            <a:r>
              <a:rPr lang="de-DE" altLang="x-none" dirty="0" smtClean="0"/>
              <a:t>System Description</a:t>
            </a:r>
            <a:endParaRPr lang="de-DE" altLang="x-none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Inhaltsplatzhalter 9"/>
              <p:cNvSpPr>
                <a:spLocks noGrp="1"/>
              </p:cNvSpPr>
              <p:nvPr>
                <p:ph idx="4294967295"/>
              </p:nvPr>
            </p:nvSpPr>
            <p:spPr>
              <a:xfrm>
                <a:off x="990600" y="1989138"/>
                <a:ext cx="7467600" cy="4106862"/>
              </a:xfrm>
            </p:spPr>
            <p:txBody>
              <a:bodyPr/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de-DE" altLang="x-none" dirty="0" smtClean="0"/>
                  <a:t>Model </a:t>
                </a:r>
                <a:r>
                  <a:rPr lang="de-DE" altLang="x-none" dirty="0" err="1" smtClean="0"/>
                  <a:t>blocks</a:t>
                </a:r>
                <a:endParaRPr lang="de-DE" altLang="x-none" dirty="0" smtClean="0"/>
              </a:p>
              <a:p>
                <a:pPr>
                  <a:spcAft>
                    <a:spcPts val="600"/>
                  </a:spcAft>
                </a:pPr>
                <a:r>
                  <a:rPr lang="de-DE" altLang="x-none" dirty="0" smtClean="0"/>
                  <a:t>1 </a:t>
                </a:r>
                <a:r>
                  <a:rPr lang="de-DE" altLang="x-none" dirty="0" err="1" smtClean="0"/>
                  <a:t>output</a:t>
                </a:r>
                <a:r>
                  <a:rPr lang="de-DE" altLang="x-none" dirty="0" smtClean="0"/>
                  <a:t>, </a:t>
                </a:r>
                <a:r>
                  <a:rPr lang="de-DE" altLang="x-none" dirty="0" err="1" smtClean="0"/>
                  <a:t>any</a:t>
                </a:r>
                <a:r>
                  <a:rPr lang="de-DE" altLang="x-none" dirty="0" smtClean="0"/>
                  <a:t> </a:t>
                </a:r>
                <a:r>
                  <a:rPr lang="de-DE" altLang="x-none" dirty="0" err="1" smtClean="0"/>
                  <a:t>number</a:t>
                </a:r>
                <a:r>
                  <a:rPr lang="de-DE" altLang="x-none" dirty="0" smtClean="0"/>
                  <a:t> </a:t>
                </a:r>
                <a:r>
                  <a:rPr lang="de-DE" altLang="x-none" dirty="0" err="1" smtClean="0"/>
                  <a:t>of</a:t>
                </a:r>
                <a:r>
                  <a:rPr lang="de-DE" altLang="x-none" dirty="0" smtClean="0"/>
                  <a:t> </a:t>
                </a:r>
                <a:r>
                  <a:rPr lang="de-DE" altLang="x-none" dirty="0" err="1" smtClean="0"/>
                  <a:t>input</a:t>
                </a:r>
                <a:r>
                  <a:rPr lang="de-DE" altLang="x-none" dirty="0" smtClean="0"/>
                  <a:t>, </a:t>
                </a:r>
                <a:r>
                  <a:rPr lang="de-DE" altLang="x-none" dirty="0" smtClean="0"/>
                  <a:t/>
                </a:r>
                <a:br>
                  <a:rPr lang="de-DE" altLang="x-none" dirty="0" smtClean="0"/>
                </a:br>
                <a:r>
                  <a:rPr lang="de-DE" altLang="x-none" dirty="0" err="1" smtClean="0"/>
                  <a:t>any</a:t>
                </a:r>
                <a:r>
                  <a:rPr lang="de-DE" altLang="x-none" dirty="0" smtClean="0"/>
                  <a:t> </a:t>
                </a:r>
                <a:r>
                  <a:rPr lang="de-DE" altLang="x-none" dirty="0" err="1" smtClean="0"/>
                  <a:t>d</a:t>
                </a:r>
                <a:r>
                  <a:rPr lang="de-DE" altLang="x-none" dirty="0" err="1" smtClean="0"/>
                  <a:t>ata</a:t>
                </a:r>
                <a:r>
                  <a:rPr lang="de-DE" altLang="x-none" dirty="0" smtClean="0"/>
                  <a:t> </a:t>
                </a:r>
                <a:r>
                  <a:rPr lang="de-DE" altLang="x-none" dirty="0" err="1" smtClean="0"/>
                  <a:t>format</a:t>
                </a:r>
                <a:r>
                  <a:rPr lang="de-DE" altLang="x-none" dirty="0" smtClean="0"/>
                  <a:t> (</a:t>
                </a:r>
                <a:r>
                  <a:rPr lang="de-DE" altLang="x-none" dirty="0" err="1" smtClean="0"/>
                  <a:t>Scalar</a:t>
                </a:r>
                <a:r>
                  <a:rPr lang="de-DE" altLang="x-none" dirty="0" smtClean="0"/>
                  <a:t>, </a:t>
                </a:r>
                <a:r>
                  <a:rPr lang="de-DE" altLang="x-none" dirty="0" smtClean="0"/>
                  <a:t>Matrices, </a:t>
                </a:r>
                <a:r>
                  <a:rPr lang="de-DE" altLang="x-none" dirty="0" err="1" smtClean="0"/>
                  <a:t>Struct</a:t>
                </a:r>
                <a:r>
                  <a:rPr lang="de-DE" altLang="x-none" dirty="0" smtClean="0"/>
                  <a:t>, …)</a:t>
                </a:r>
                <a:br>
                  <a:rPr lang="de-DE" altLang="x-none" dirty="0" smtClean="0"/>
                </a:br>
                <a:r>
                  <a:rPr lang="de-DE" altLang="x-none" dirty="0" smtClean="0">
                    <a:sym typeface="Wingdings 3"/>
                  </a:rPr>
                  <a:t> </a:t>
                </a:r>
                <a:r>
                  <a:rPr lang="de-DE" altLang="x-none" dirty="0" smtClean="0"/>
                  <a:t>variable per </a:t>
                </a:r>
                <a:r>
                  <a:rPr lang="de-DE" altLang="x-none" dirty="0" err="1" smtClean="0"/>
                  <a:t>calculation</a:t>
                </a:r>
                <a:r>
                  <a:rPr lang="de-DE" altLang="x-none" dirty="0" smtClean="0"/>
                  <a:t> </a:t>
                </a:r>
                <a:r>
                  <a:rPr lang="de-DE" altLang="x-none" dirty="0" err="1" smtClean="0"/>
                  <a:t>step</a:t>
                </a:r>
                <a:r>
                  <a:rPr lang="de-DE" altLang="x-none" dirty="0" smtClean="0"/>
                  <a:t> </a:t>
                </a:r>
                <a:r>
                  <a:rPr lang="de-DE" altLang="x-none" dirty="0" smtClean="0"/>
                  <a:t>(non-uniform </a:t>
                </a:r>
                <a:r>
                  <a:rPr lang="de-DE" altLang="x-none" dirty="0" err="1" smtClean="0"/>
                  <a:t>output</a:t>
                </a:r>
                <a:r>
                  <a:rPr lang="de-DE" altLang="x-none" dirty="0" smtClean="0"/>
                  <a:t>)</a:t>
                </a:r>
              </a:p>
              <a:p>
                <a:pPr>
                  <a:spcAft>
                    <a:spcPts val="600"/>
                  </a:spcAft>
                </a:pPr>
                <a:r>
                  <a:rPr lang="de-DE" altLang="x-none" dirty="0" smtClean="0"/>
                  <a:t>Sampling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altLang="x-none" b="0" i="0" smtClean="0">
                        <a:latin typeface="Cambria Math"/>
                      </a:rPr>
                      <m:t>Δ</m:t>
                    </m:r>
                    <m:r>
                      <a:rPr lang="de-DE" altLang="x-none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de-DE" altLang="x-none" dirty="0" smtClean="0"/>
                  <a:t> </a:t>
                </a:r>
                <a:r>
                  <a:rPr lang="de-DE" altLang="x-none" dirty="0" smtClean="0"/>
                  <a:t>(</a:t>
                </a:r>
                <a:r>
                  <a:rPr lang="de-DE" altLang="x-none" dirty="0" err="1" smtClean="0"/>
                  <a:t>computing</a:t>
                </a:r>
                <a:r>
                  <a:rPr lang="de-DE" altLang="x-none" dirty="0" smtClean="0"/>
                  <a:t> </a:t>
                </a:r>
                <a:r>
                  <a:rPr lang="de-DE" altLang="x-none" dirty="0" err="1" smtClean="0"/>
                  <a:t>continuous</a:t>
                </a:r>
                <a:r>
                  <a:rPr lang="de-DE" altLang="x-none" dirty="0" smtClean="0"/>
                  <a:t> </a:t>
                </a:r>
                <a:r>
                  <a:rPr lang="de-DE" altLang="x-none" dirty="0" err="1" smtClean="0"/>
                  <a:t>blocks</a:t>
                </a:r>
                <a:r>
                  <a:rPr lang="de-DE" altLang="x-none" dirty="0" smtClean="0"/>
                  <a:t> “</a:t>
                </a:r>
                <a:r>
                  <a:rPr lang="de-DE" altLang="x-none" dirty="0" err="1" smtClean="0"/>
                  <a:t>if</a:t>
                </a:r>
                <a:r>
                  <a:rPr lang="de-DE" altLang="x-none" dirty="0" smtClean="0"/>
                  <a:t> </a:t>
                </a:r>
                <a:r>
                  <a:rPr lang="de-DE" altLang="x-none" dirty="0" err="1" smtClean="0"/>
                  <a:t>necessary</a:t>
                </a:r>
                <a:r>
                  <a:rPr lang="de-DE" altLang="x-none" dirty="0" smtClean="0"/>
                  <a:t>“)</a:t>
                </a:r>
                <a:endParaRPr lang="de-DE" altLang="x-none" dirty="0" smtClean="0"/>
              </a:p>
            </p:txBody>
          </p:sp>
        </mc:Choice>
        <mc:Fallback>
          <p:sp>
            <p:nvSpPr>
              <p:cNvPr id="137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990600" y="1989138"/>
                <a:ext cx="7467600" cy="4106862"/>
              </a:xfrm>
              <a:blipFill rotWithShape="0">
                <a:blip r:embed="rId2"/>
                <a:stretch>
                  <a:fillRect l="-1469" t="-1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Rechteck 200"/>
              <p:cNvSpPr/>
              <p:nvPr/>
            </p:nvSpPr>
            <p:spPr>
              <a:xfrm>
                <a:off x="2507940" y="5053951"/>
                <a:ext cx="1080120" cy="596886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Aircraft</a:t>
                </a:r>
                <a:r>
                  <a:rPr kumimoji="0" lang="de-DE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de-DE" sz="1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dynamics</a:t>
                </a:r>
                <a:endParaRPr kumimoji="0" lang="de-DE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de-DE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Δ</m:t>
                      </m:r>
                      <m:r>
                        <a:rPr kumimoji="0" lang="de-DE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𝑡</m:t>
                      </m:r>
                      <m:r>
                        <a:rPr kumimoji="0" lang="de-DE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→0</m:t>
                      </m:r>
                    </m:oMath>
                  </m:oMathPara>
                </a14:m>
                <a:endParaRPr kumimoji="0" lang="de-DE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01" name="Rechteck 2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940" y="5053951"/>
                <a:ext cx="1080120" cy="596886"/>
              </a:xfrm>
              <a:prstGeom prst="rect">
                <a:avLst/>
              </a:prstGeom>
              <a:blipFill rotWithShape="0">
                <a:blip r:embed="rId3"/>
                <a:stretch>
                  <a:fillRect t="-12000" b="-5000"/>
                </a:stretch>
              </a:blip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Rechteck 201"/>
              <p:cNvSpPr/>
              <p:nvPr/>
            </p:nvSpPr>
            <p:spPr>
              <a:xfrm>
                <a:off x="5801896" y="5623364"/>
                <a:ext cx="1080120" cy="541940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Flight </a:t>
                </a:r>
                <a:r>
                  <a:rPr kumimoji="0" lang="de-DE" sz="1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control</a:t>
                </a:r>
                <a:endParaRPr kumimoji="0" lang="de-DE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de-DE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Δ</m:t>
                      </m:r>
                      <m:r>
                        <a:rPr kumimoji="0" lang="de-DE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𝑡</m:t>
                      </m:r>
                      <m:r>
                        <a:rPr kumimoji="0" lang="de-DE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de-DE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de-DE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de-DE" sz="1400" b="0" i="0" u="none" strike="noStrike" kern="0" cap="none" spc="-10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C</m:t>
                          </m:r>
                          <m:r>
                            <a:rPr kumimoji="0" lang="de-DE" sz="1400" b="0" i="0" u="none" strike="noStrike" kern="0" cap="none" spc="-10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de-DE" sz="1400" b="0" i="0" u="none" strike="noStrike" kern="0" cap="none" spc="-10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T</m:t>
                          </m:r>
                          <m:r>
                            <a:rPr kumimoji="0" lang="de-DE" sz="1400" b="0" i="0" u="none" strike="noStrike" kern="0" cap="none" spc="-10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de-DE" sz="1400" b="0" i="0" u="none" strike="noStrike" kern="0" cap="none" spc="-10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R</m:t>
                          </m:r>
                          <m:r>
                            <a:rPr kumimoji="0" lang="de-DE" sz="1400" b="0" i="0" u="none" strike="noStrike" kern="0" cap="none" spc="-10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de-DE" sz="1400" b="0" i="0" u="none" strike="noStrike" kern="0" cap="none" spc="-10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L</m:t>
                          </m:r>
                        </m:sub>
                      </m:sSub>
                    </m:oMath>
                  </m:oMathPara>
                </a14:m>
                <a:endParaRPr kumimoji="0" lang="de-DE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02" name="Rechteck 2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896" y="5623364"/>
                <a:ext cx="1080120" cy="541940"/>
              </a:xfrm>
              <a:prstGeom prst="rect">
                <a:avLst/>
              </a:prstGeom>
              <a:blipFill rotWithShape="0">
                <a:blip r:embed="rId4"/>
                <a:stretch>
                  <a:fillRect l="-3911" r="-3352"/>
                </a:stretch>
              </a:blip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Rechteck 202"/>
              <p:cNvSpPr/>
              <p:nvPr/>
            </p:nvSpPr>
            <p:spPr>
              <a:xfrm>
                <a:off x="1876501" y="3839646"/>
                <a:ext cx="1697319" cy="648652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684000" tIns="0" rIns="0" bIns="18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Environment</a:t>
                </a:r>
                <a:endParaRPr kumimoji="0" lang="de-DE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de-DE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Δ</m:t>
                      </m:r>
                      <m:r>
                        <a:rPr kumimoji="0" lang="de-DE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𝑡</m:t>
                      </m:r>
                      <m:r>
                        <a:rPr kumimoji="0" lang="de-DE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=∞</m:t>
                      </m:r>
                    </m:oMath>
                  </m:oMathPara>
                </a14:m>
                <a:endParaRPr kumimoji="0" lang="de-DE" sz="14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03" name="Rechteck 2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501" y="3839646"/>
                <a:ext cx="1697319" cy="648652"/>
              </a:xfrm>
              <a:prstGeom prst="rect">
                <a:avLst/>
              </a:prstGeom>
              <a:blipFill rotWithShape="0">
                <a:blip r:embed="rId5"/>
                <a:stretch>
                  <a:fillRect t="-4630" r="-3214"/>
                </a:stretch>
              </a:blip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Rechteck 203"/>
              <p:cNvSpPr/>
              <p:nvPr/>
            </p:nvSpPr>
            <p:spPr>
              <a:xfrm>
                <a:off x="4264261" y="5100366"/>
                <a:ext cx="961362" cy="504056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IMU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de-DE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Δ</m:t>
                      </m:r>
                      <m:r>
                        <a:rPr kumimoji="0" lang="de-DE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𝑡</m:t>
                      </m:r>
                      <m:r>
                        <a:rPr kumimoji="0" lang="de-DE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de-DE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de-DE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de-DE" sz="1400" b="0" i="0" u="none" strike="noStrike" kern="0" cap="none" spc="-10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I</m:t>
                          </m:r>
                          <m:r>
                            <a:rPr kumimoji="0" lang="de-DE" sz="1400" b="0" i="0" u="none" strike="noStrike" kern="0" cap="none" spc="-10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de-DE" sz="1400" b="0" i="0" u="none" strike="noStrike" kern="0" cap="none" spc="-10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M</m:t>
                          </m:r>
                          <m:r>
                            <a:rPr kumimoji="0" lang="de-DE" sz="1400" b="0" i="0" u="none" strike="noStrike" kern="0" cap="none" spc="-10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de-DE" sz="1400" b="0" i="0" u="none" strike="noStrike" kern="0" cap="none" spc="-10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U</m:t>
                          </m:r>
                        </m:sub>
                      </m:sSub>
                    </m:oMath>
                  </m:oMathPara>
                </a14:m>
                <a:endParaRPr kumimoji="0" lang="de-DE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4" name="Rechteck 2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261" y="5100366"/>
                <a:ext cx="961362" cy="504056"/>
              </a:xfrm>
              <a:prstGeom prst="rect">
                <a:avLst/>
              </a:prstGeom>
              <a:blipFill rotWithShape="1">
                <a:blip r:embed="rId6"/>
                <a:stretch>
                  <a:fillRect t="-1190"/>
                </a:stretch>
              </a:blip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Rechteck 204"/>
              <p:cNvSpPr/>
              <p:nvPr/>
            </p:nvSpPr>
            <p:spPr>
              <a:xfrm>
                <a:off x="5806068" y="3951019"/>
                <a:ext cx="1296144" cy="569342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Image </a:t>
                </a:r>
                <a:r>
                  <a:rPr kumimoji="0" lang="de-DE" sz="1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processing</a:t>
                </a:r>
                <a:endParaRPr kumimoji="0" lang="de-DE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de-DE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Δ</m:t>
                      </m:r>
                      <m:r>
                        <a:rPr kumimoji="0" lang="de-DE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𝑡</m:t>
                      </m:r>
                      <m:r>
                        <a:rPr kumimoji="0" lang="de-DE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nor/>
                        </m:rPr>
                        <a:rPr kumimoji="0" lang="de-DE" sz="1400" b="0" i="0" u="none" strike="noStrike" kern="0" cap="none" spc="-10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&lt; </m:t>
                      </m:r>
                      <m:r>
                        <m:rPr>
                          <m:nor/>
                        </m:rPr>
                        <a:rPr kumimoji="0" lang="de-DE" sz="1400" b="0" i="0" u="none" strike="noStrike" kern="0" cap="none" spc="-10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a</m:t>
                      </m:r>
                      <m:r>
                        <m:rPr>
                          <m:nor/>
                        </m:rPr>
                        <a:rPr kumimoji="0" lang="de-DE" sz="1400" b="0" i="0" u="none" strike="noStrike" kern="0" cap="none" spc="-10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de-DE" sz="1400" b="0" i="0" u="none" strike="noStrike" kern="0" cap="none" spc="-10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u</m:t>
                      </m:r>
                      <m:r>
                        <m:rPr>
                          <m:nor/>
                        </m:rPr>
                        <a:rPr kumimoji="0" lang="de-DE" sz="1400" b="0" i="0" u="none" strike="noStrike" kern="0" cap="none" spc="-10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de-DE" sz="1400" b="0" i="0" u="none" strike="noStrike" kern="0" cap="none" spc="-10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t</m:t>
                      </m:r>
                      <m:r>
                        <m:rPr>
                          <m:nor/>
                        </m:rPr>
                        <a:rPr kumimoji="0" lang="de-DE" sz="1400" b="0" i="0" u="none" strike="noStrike" kern="0" cap="none" spc="-10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de-DE" sz="1400" b="0" i="0" u="none" strike="noStrike" kern="0" cap="none" spc="-10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o</m:t>
                      </m:r>
                      <m:r>
                        <m:rPr>
                          <m:nor/>
                        </m:rPr>
                        <a:rPr kumimoji="0" lang="de-DE" sz="1400" b="0" i="0" u="none" strike="noStrike" kern="0" cap="none" spc="-10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 &gt;</m:t>
                      </m:r>
                    </m:oMath>
                  </m:oMathPara>
                </a14:m>
                <a:endParaRPr kumimoji="0" lang="de-DE" sz="1400" b="0" i="0" u="none" strike="noStrike" kern="0" cap="none" spc="-10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05" name="Rechteck 2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068" y="3951019"/>
                <a:ext cx="1296144" cy="569342"/>
              </a:xfrm>
              <a:prstGeom prst="rect">
                <a:avLst/>
              </a:prstGeom>
              <a:blipFill rotWithShape="0">
                <a:blip r:embed="rId7"/>
                <a:stretch>
                  <a:fillRect l="-5581" r="-5581"/>
                </a:stretch>
              </a:blip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Rechteck 205"/>
          <p:cNvSpPr/>
          <p:nvPr/>
        </p:nvSpPr>
        <p:spPr>
          <a:xfrm>
            <a:off x="2420649" y="4869160"/>
            <a:ext cx="1240724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 </a:t>
            </a:r>
            <a:r>
              <a:rPr kumimoji="0" lang="de-DE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continuous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7" name="Gerade Verbindung mit Pfeil 206"/>
          <p:cNvCxnSpPr>
            <a:stCxn id="201" idx="3"/>
            <a:endCxn id="204" idx="1"/>
          </p:cNvCxnSpPr>
          <p:nvPr/>
        </p:nvCxnSpPr>
        <p:spPr>
          <a:xfrm>
            <a:off x="3588060" y="5352394"/>
            <a:ext cx="676201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08" name="Gerade Verbindung mit Pfeil 13"/>
          <p:cNvCxnSpPr>
            <a:stCxn id="201" idx="3"/>
            <a:endCxn id="212" idx="1"/>
          </p:cNvCxnSpPr>
          <p:nvPr/>
        </p:nvCxnSpPr>
        <p:spPr>
          <a:xfrm flipV="1">
            <a:off x="3588060" y="4415710"/>
            <a:ext cx="633832" cy="93668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09" name="Gerade Verbindung mit Pfeil 13"/>
          <p:cNvCxnSpPr>
            <a:endCxn id="213" idx="1"/>
          </p:cNvCxnSpPr>
          <p:nvPr/>
        </p:nvCxnSpPr>
        <p:spPr>
          <a:xfrm>
            <a:off x="3571141" y="4055670"/>
            <a:ext cx="650751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210" name="Gruppieren 209"/>
          <p:cNvGrpSpPr/>
          <p:nvPr/>
        </p:nvGrpSpPr>
        <p:grpSpPr>
          <a:xfrm>
            <a:off x="4221892" y="3944297"/>
            <a:ext cx="1046101" cy="576064"/>
            <a:chOff x="4355976" y="868775"/>
            <a:chExt cx="1046101" cy="5760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1" name="Rechteck 210"/>
                <p:cNvSpPr/>
                <p:nvPr/>
              </p:nvSpPr>
              <p:spPr>
                <a:xfrm>
                  <a:off x="4355976" y="868775"/>
                  <a:ext cx="1046101" cy="576064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lIns="0" tIns="0" rIns="0" b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de-DE" sz="1400" b="0" kern="0" dirty="0">
                      <a:solidFill>
                        <a:sysClr val="windowText" lastClr="000000"/>
                      </a:solidFill>
                      <a:latin typeface="Calibri"/>
                      <a:ea typeface="+mn-ea"/>
                    </a:rPr>
                    <a:t>c</a:t>
                  </a:r>
                  <a:r>
                    <a:rPr kumimoji="0" lang="de-DE" sz="14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amera</a:t>
                  </a:r>
                  <a:endParaRPr kumimoji="0" lang="de-DE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de-DE" sz="14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Δ</m:t>
                        </m:r>
                        <m:r>
                          <a:rPr kumimoji="0" lang="de-DE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𝑡</m:t>
                        </m:r>
                        <m:r>
                          <a:rPr kumimoji="0" lang="de-DE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de-DE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de-DE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de-DE" sz="1400" b="0" i="0" u="none" strike="noStrike" kern="0" cap="none" spc="-10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C</m:t>
                            </m:r>
                            <m:r>
                              <a:rPr kumimoji="0" lang="de-DE" sz="1400" b="0" i="0" u="none" strike="noStrike" kern="0" cap="none" spc="-10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de-DE" sz="1400" b="0" i="0" u="none" strike="noStrike" kern="0" cap="none" spc="-10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A</m:t>
                            </m:r>
                            <m:r>
                              <a:rPr kumimoji="0" lang="de-DE" sz="1400" b="0" i="0" u="none" strike="noStrike" kern="0" cap="none" spc="-10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de-DE" sz="1400" b="0" i="0" u="none" strike="noStrike" kern="0" cap="none" spc="-10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M</m:t>
                            </m:r>
                          </m:sub>
                        </m:sSub>
                      </m:oMath>
                    </m:oMathPara>
                  </a14:m>
                  <a:endParaRPr kumimoji="0" lang="de-DE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211" name="Rechteck 2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868775"/>
                  <a:ext cx="1046101" cy="57606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2" name="Rechteck 211"/>
            <p:cNvSpPr/>
            <p:nvPr/>
          </p:nvSpPr>
          <p:spPr>
            <a:xfrm>
              <a:off x="4355976" y="1235537"/>
              <a:ext cx="216024" cy="20930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3" name="Rechteck 212"/>
            <p:cNvSpPr/>
            <p:nvPr/>
          </p:nvSpPr>
          <p:spPr>
            <a:xfrm>
              <a:off x="4355976" y="875497"/>
              <a:ext cx="216024" cy="20930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214" name="Gerade Verbindung mit Pfeil 30"/>
          <p:cNvCxnSpPr>
            <a:stCxn id="202" idx="1"/>
            <a:endCxn id="201" idx="1"/>
          </p:cNvCxnSpPr>
          <p:nvPr/>
        </p:nvCxnSpPr>
        <p:spPr>
          <a:xfrm rot="10800000">
            <a:off x="2507940" y="5352394"/>
            <a:ext cx="3293956" cy="541940"/>
          </a:xfrm>
          <a:prstGeom prst="bentConnector3">
            <a:avLst>
              <a:gd name="adj1" fmla="val 10694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15" name="Zylinder 214"/>
          <p:cNvSpPr/>
          <p:nvPr/>
        </p:nvSpPr>
        <p:spPr>
          <a:xfrm>
            <a:off x="2108229" y="3918242"/>
            <a:ext cx="396044" cy="392683"/>
          </a:xfrm>
          <a:prstGeom prst="can">
            <a:avLst/>
          </a:prstGeom>
          <a:solidFill>
            <a:srgbClr val="FFFF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000064" y="4313931"/>
            <a:ext cx="740587" cy="15388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Map</a:t>
            </a:r>
            <a:r>
              <a:rPr kumimoji="0" lang="de-DE" sz="10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000" b="0" i="0" u="none" strike="noStrike" kern="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database</a:t>
            </a:r>
            <a:endParaRPr kumimoji="0" lang="de-DE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7" name="Gerade Verbindung mit Pfeil 13"/>
          <p:cNvCxnSpPr>
            <a:stCxn id="211" idx="3"/>
            <a:endCxn id="205" idx="1"/>
          </p:cNvCxnSpPr>
          <p:nvPr/>
        </p:nvCxnSpPr>
        <p:spPr>
          <a:xfrm>
            <a:off x="5267993" y="4232329"/>
            <a:ext cx="538075" cy="336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18" name="Freihandform 217"/>
          <p:cNvSpPr/>
          <p:nvPr/>
        </p:nvSpPr>
        <p:spPr>
          <a:xfrm>
            <a:off x="5268496" y="3943106"/>
            <a:ext cx="533400" cy="160035"/>
          </a:xfrm>
          <a:custGeom>
            <a:avLst/>
            <a:gdLst>
              <a:gd name="connsiteX0" fmla="*/ 0 w 533400"/>
              <a:gd name="connsiteY0" fmla="*/ 160035 h 160035"/>
              <a:gd name="connsiteX1" fmla="*/ 190500 w 533400"/>
              <a:gd name="connsiteY1" fmla="*/ 15 h 160035"/>
              <a:gd name="connsiteX2" fmla="*/ 533400 w 533400"/>
              <a:gd name="connsiteY2" fmla="*/ 152415 h 16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160035">
                <a:moveTo>
                  <a:pt x="0" y="160035"/>
                </a:moveTo>
                <a:cubicBezTo>
                  <a:pt x="50800" y="80660"/>
                  <a:pt x="101600" y="1285"/>
                  <a:pt x="190500" y="15"/>
                </a:cubicBezTo>
                <a:cubicBezTo>
                  <a:pt x="279400" y="-1255"/>
                  <a:pt x="406400" y="75580"/>
                  <a:pt x="533400" y="152415"/>
                </a:cubicBezTo>
              </a:path>
            </a:pathLst>
          </a:custGeom>
          <a:noFill/>
          <a:ln w="9525" cap="flat" cmpd="sng" algn="ctr">
            <a:solidFill>
              <a:sysClr val="windowText" lastClr="000000"/>
            </a:solidFill>
            <a:prstDash val="dash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5225622" y="3560112"/>
            <a:ext cx="503471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Trigger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0" name="Gerade Verbindung mit Pfeil 219"/>
          <p:cNvCxnSpPr>
            <a:stCxn id="204" idx="3"/>
            <a:endCxn id="223" idx="1"/>
          </p:cNvCxnSpPr>
          <p:nvPr/>
        </p:nvCxnSpPr>
        <p:spPr>
          <a:xfrm flipV="1">
            <a:off x="5225623" y="5351833"/>
            <a:ext cx="1074569" cy="56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221" name="Gruppieren 220"/>
          <p:cNvGrpSpPr/>
          <p:nvPr/>
        </p:nvGrpSpPr>
        <p:grpSpPr>
          <a:xfrm>
            <a:off x="6300192" y="4875621"/>
            <a:ext cx="1440160" cy="595006"/>
            <a:chOff x="6444208" y="1952836"/>
            <a:chExt cx="1440160" cy="5950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2" name="Rechteck 221"/>
                <p:cNvSpPr/>
                <p:nvPr/>
              </p:nvSpPr>
              <p:spPr>
                <a:xfrm>
                  <a:off x="6444208" y="1952836"/>
                  <a:ext cx="1440160" cy="595006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lIns="0" tIns="0" rIns="0" b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de-DE" sz="1400" b="0" kern="0" dirty="0">
                      <a:solidFill>
                        <a:sysClr val="windowText" lastClr="000000"/>
                      </a:solidFill>
                      <a:latin typeface="Calibri"/>
                      <a:ea typeface="+mn-ea"/>
                    </a:rPr>
                    <a:t>n</a:t>
                  </a:r>
                  <a:r>
                    <a:rPr kumimoji="0" lang="de-DE" sz="14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avigation</a:t>
                  </a:r>
                  <a:endParaRPr kumimoji="0" lang="de-DE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de-DE" sz="14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Δ</m:t>
                        </m:r>
                        <m:r>
                          <a:rPr kumimoji="0" lang="de-DE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𝑡</m:t>
                        </m:r>
                        <m:r>
                          <a:rPr kumimoji="0" lang="de-DE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de-DE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kumimoji="0" lang="de-DE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⋅</m:t>
                        </m:r>
                        <m:sSub>
                          <m:sSubPr>
                            <m:ctrlPr>
                              <a:rPr kumimoji="0" lang="de-DE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de-DE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de-DE" sz="1400" b="0" i="0" u="none" strike="noStrike" kern="0" cap="none" spc="-10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I</m:t>
                            </m:r>
                            <m:r>
                              <a:rPr kumimoji="0" lang="de-DE" sz="1400" b="0" i="0" u="none" strike="noStrike" kern="0" cap="none" spc="-10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de-DE" sz="1400" b="0" i="0" u="none" strike="noStrike" kern="0" cap="none" spc="-10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M</m:t>
                            </m:r>
                            <m:r>
                              <a:rPr kumimoji="0" lang="de-DE" sz="1400" b="0" i="0" u="none" strike="noStrike" kern="0" cap="none" spc="-10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de-DE" sz="1400" b="0" i="0" u="none" strike="noStrike" kern="0" cap="none" spc="-10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U</m:t>
                            </m:r>
                          </m:sub>
                        </m:sSub>
                      </m:oMath>
                    </m:oMathPara>
                  </a14:m>
                  <a:endParaRPr kumimoji="0" lang="de-DE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222" name="Rechteck 2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208" y="1952836"/>
                  <a:ext cx="1440160" cy="59500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" name="Rechteck 222"/>
            <p:cNvSpPr/>
            <p:nvPr/>
          </p:nvSpPr>
          <p:spPr>
            <a:xfrm>
              <a:off x="6444208" y="2324397"/>
              <a:ext cx="216024" cy="20930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4" name="Rechteck 223"/>
            <p:cNvSpPr/>
            <p:nvPr/>
          </p:nvSpPr>
          <p:spPr>
            <a:xfrm>
              <a:off x="6444208" y="1956197"/>
              <a:ext cx="216024" cy="20930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225" name="Gerade Verbindung mit Pfeil 13"/>
          <p:cNvCxnSpPr>
            <a:stCxn id="205" idx="3"/>
            <a:endCxn id="224" idx="1"/>
          </p:cNvCxnSpPr>
          <p:nvPr/>
        </p:nvCxnSpPr>
        <p:spPr>
          <a:xfrm flipH="1">
            <a:off x="6300192" y="4235690"/>
            <a:ext cx="802020" cy="747943"/>
          </a:xfrm>
          <a:prstGeom prst="bentConnector5">
            <a:avLst>
              <a:gd name="adj1" fmla="val -28503"/>
              <a:gd name="adj2" fmla="val 62034"/>
              <a:gd name="adj3" fmla="val 128503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26" name="Gerade Verbindung mit Pfeil 59"/>
          <p:cNvCxnSpPr>
            <a:stCxn id="222" idx="3"/>
            <a:endCxn id="202" idx="3"/>
          </p:cNvCxnSpPr>
          <p:nvPr/>
        </p:nvCxnSpPr>
        <p:spPr>
          <a:xfrm flipH="1">
            <a:off x="6882016" y="5173124"/>
            <a:ext cx="858336" cy="721210"/>
          </a:xfrm>
          <a:prstGeom prst="bentConnector3">
            <a:avLst>
              <a:gd name="adj1" fmla="val -26633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27" name="Ellipse 226"/>
          <p:cNvSpPr/>
          <p:nvPr/>
        </p:nvSpPr>
        <p:spPr>
          <a:xfrm>
            <a:off x="3874996" y="5329534"/>
            <a:ext cx="45720" cy="4572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430017" y="4711716"/>
            <a:ext cx="1227901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system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2095358" y="3560112"/>
            <a:ext cx="1199046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constant</a:t>
            </a:r>
            <a:r>
              <a: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Datumsplatzhalter 3"/>
          <p:cNvSpPr txBox="1">
            <a:spLocks noGrp="1"/>
          </p:cNvSpPr>
          <p:nvPr/>
        </p:nvSpPr>
        <p:spPr bwMode="auto">
          <a:xfrm>
            <a:off x="990600" y="6324600"/>
            <a:ext cx="20574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de-DE" altLang="x-none" b="0" dirty="0">
                <a:latin typeface="Verdana" pitchFamily="34" charset="0"/>
              </a:rPr>
              <a:t>Dresden, </a:t>
            </a:r>
            <a:r>
              <a:rPr lang="en-US" altLang="x-none" b="0" dirty="0" smtClean="0">
                <a:latin typeface="Verdana" pitchFamily="34" charset="0"/>
              </a:rPr>
              <a:t>July 27, 2017</a:t>
            </a:r>
            <a:endParaRPr lang="de-DE" altLang="x-none" b="0" dirty="0">
              <a:latin typeface="Verdana" pitchFamily="34" charset="0"/>
            </a:endParaRPr>
          </a:p>
        </p:txBody>
      </p:sp>
      <p:sp>
        <p:nvSpPr>
          <p:cNvPr id="37" name="Fußzeilenplatzhalter 4"/>
          <p:cNvSpPr txBox="1">
            <a:spLocks noGrp="1"/>
          </p:cNvSpPr>
          <p:nvPr/>
        </p:nvSpPr>
        <p:spPr bwMode="auto">
          <a:xfrm>
            <a:off x="3124200" y="63246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algn="ctr" eaLnBrk="1" hangingPunct="1"/>
            <a:r>
              <a:rPr lang="de-DE" altLang="x-none" b="0" dirty="0" err="1">
                <a:latin typeface="Verdana" pitchFamily="34" charset="0"/>
              </a:rPr>
              <a:t>Generic</a:t>
            </a:r>
            <a:r>
              <a:rPr lang="de-DE" altLang="x-none" b="0" dirty="0">
                <a:latin typeface="Verdana" pitchFamily="34" charset="0"/>
              </a:rPr>
              <a:t> </a:t>
            </a:r>
            <a:r>
              <a:rPr lang="de-DE" altLang="x-none" b="0" dirty="0" err="1">
                <a:latin typeface="Verdana" pitchFamily="34" charset="0"/>
              </a:rPr>
              <a:t>Matlab</a:t>
            </a:r>
            <a:r>
              <a:rPr lang="de-DE" altLang="x-none" b="0" dirty="0">
                <a:latin typeface="Verdana" pitchFamily="34" charset="0"/>
              </a:rPr>
              <a:t> Simulation Framework</a:t>
            </a:r>
          </a:p>
        </p:txBody>
      </p:sp>
      <p:sp>
        <p:nvSpPr>
          <p:cNvPr id="39" name="Foliennummernplatzhalter 5"/>
          <p:cNvSpPr txBox="1">
            <a:spLocks noGrp="1"/>
          </p:cNvSpPr>
          <p:nvPr/>
        </p:nvSpPr>
        <p:spPr bwMode="auto">
          <a:xfrm>
            <a:off x="6553200" y="63246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algn="r" eaLnBrk="1" hangingPunct="1"/>
            <a:fld id="{28BF6352-4D79-4F1F-A1C7-19A760F1DC05}" type="slidenum">
              <a:rPr lang="de-DE" altLang="x-none" b="0" smtClean="0">
                <a:latin typeface="Verdana" pitchFamily="34" charset="0"/>
              </a:rPr>
              <a:t>4</a:t>
            </a:fld>
            <a:endParaRPr lang="de-DE" altLang="x-none" b="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90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 idx="4294967295"/>
          </p:nvPr>
        </p:nvSpPr>
        <p:spPr>
          <a:xfrm>
            <a:off x="990600" y="1295400"/>
            <a:ext cx="7504113" cy="381000"/>
          </a:xfrm>
        </p:spPr>
        <p:txBody>
          <a:bodyPr anchor="t"/>
          <a:lstStyle/>
          <a:p>
            <a:r>
              <a:rPr lang="de-DE" altLang="x-none" dirty="0" smtClean="0"/>
              <a:t>Abgrenzung zu </a:t>
            </a:r>
            <a:r>
              <a:rPr lang="de-DE" altLang="x-none" dirty="0" err="1" smtClean="0"/>
              <a:t>Simulink</a:t>
            </a:r>
            <a:endParaRPr lang="de-DE" altLang="x-none" dirty="0" smtClean="0"/>
          </a:p>
        </p:txBody>
      </p:sp>
      <p:sp>
        <p:nvSpPr>
          <p:cNvPr id="75" name="Freihandform 74"/>
          <p:cNvSpPr/>
          <p:nvPr/>
        </p:nvSpPr>
        <p:spPr>
          <a:xfrm>
            <a:off x="744248" y="2317372"/>
            <a:ext cx="4254500" cy="3752850"/>
          </a:xfrm>
          <a:custGeom>
            <a:avLst/>
            <a:gdLst>
              <a:gd name="connsiteX0" fmla="*/ 0 w 4254500"/>
              <a:gd name="connsiteY0" fmla="*/ 3740150 h 3752850"/>
              <a:gd name="connsiteX1" fmla="*/ 412750 w 4254500"/>
              <a:gd name="connsiteY1" fmla="*/ 3740150 h 3752850"/>
              <a:gd name="connsiteX2" fmla="*/ 412750 w 4254500"/>
              <a:gd name="connsiteY2" fmla="*/ 692150 h 3752850"/>
              <a:gd name="connsiteX3" fmla="*/ 2266950 w 4254500"/>
              <a:gd name="connsiteY3" fmla="*/ 692150 h 3752850"/>
              <a:gd name="connsiteX4" fmla="*/ 2266950 w 4254500"/>
              <a:gd name="connsiteY4" fmla="*/ 3549650 h 3752850"/>
              <a:gd name="connsiteX5" fmla="*/ 908050 w 4254500"/>
              <a:gd name="connsiteY5" fmla="*/ 3549650 h 3752850"/>
              <a:gd name="connsiteX6" fmla="*/ 908050 w 4254500"/>
              <a:gd name="connsiteY6" fmla="*/ 3752850 h 3752850"/>
              <a:gd name="connsiteX7" fmla="*/ 4254500 w 4254500"/>
              <a:gd name="connsiteY7" fmla="*/ 3752850 h 3752850"/>
              <a:gd name="connsiteX8" fmla="*/ 4254500 w 4254500"/>
              <a:gd name="connsiteY8" fmla="*/ 0 h 3752850"/>
              <a:gd name="connsiteX9" fmla="*/ 6350 w 4254500"/>
              <a:gd name="connsiteY9" fmla="*/ 0 h 3752850"/>
              <a:gd name="connsiteX0" fmla="*/ 0 w 4254500"/>
              <a:gd name="connsiteY0" fmla="*/ 3740150 h 3752850"/>
              <a:gd name="connsiteX1" fmla="*/ 412750 w 4254500"/>
              <a:gd name="connsiteY1" fmla="*/ 3740150 h 3752850"/>
              <a:gd name="connsiteX2" fmla="*/ 412750 w 4254500"/>
              <a:gd name="connsiteY2" fmla="*/ 692150 h 3752850"/>
              <a:gd name="connsiteX3" fmla="*/ 2266950 w 4254500"/>
              <a:gd name="connsiteY3" fmla="*/ 692150 h 3752850"/>
              <a:gd name="connsiteX4" fmla="*/ 2266950 w 4254500"/>
              <a:gd name="connsiteY4" fmla="*/ 3549650 h 3752850"/>
              <a:gd name="connsiteX5" fmla="*/ 908050 w 4254500"/>
              <a:gd name="connsiteY5" fmla="*/ 3549650 h 3752850"/>
              <a:gd name="connsiteX6" fmla="*/ 908050 w 4254500"/>
              <a:gd name="connsiteY6" fmla="*/ 3752850 h 3752850"/>
              <a:gd name="connsiteX7" fmla="*/ 4254500 w 4254500"/>
              <a:gd name="connsiteY7" fmla="*/ 3752850 h 3752850"/>
              <a:gd name="connsiteX8" fmla="*/ 4254500 w 4254500"/>
              <a:gd name="connsiteY8" fmla="*/ 0 h 3752850"/>
              <a:gd name="connsiteX9" fmla="*/ 6350 w 4254500"/>
              <a:gd name="connsiteY9" fmla="*/ 0 h 3752850"/>
              <a:gd name="connsiteX10" fmla="*/ 0 w 4254500"/>
              <a:gd name="connsiteY10" fmla="*/ 3740150 h 375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4500" h="3752850">
                <a:moveTo>
                  <a:pt x="0" y="3740150"/>
                </a:moveTo>
                <a:lnTo>
                  <a:pt x="412750" y="3740150"/>
                </a:lnTo>
                <a:lnTo>
                  <a:pt x="412750" y="692150"/>
                </a:lnTo>
                <a:lnTo>
                  <a:pt x="2266950" y="692150"/>
                </a:lnTo>
                <a:lnTo>
                  <a:pt x="2266950" y="3549650"/>
                </a:lnTo>
                <a:lnTo>
                  <a:pt x="908050" y="3549650"/>
                </a:lnTo>
                <a:lnTo>
                  <a:pt x="908050" y="3752850"/>
                </a:lnTo>
                <a:lnTo>
                  <a:pt x="4254500" y="3752850"/>
                </a:lnTo>
                <a:lnTo>
                  <a:pt x="4254500" y="0"/>
                </a:lnTo>
                <a:lnTo>
                  <a:pt x="6350" y="0"/>
                </a:lnTo>
                <a:lnTo>
                  <a:pt x="0" y="3740150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4400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Simulink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Freihandform 75"/>
          <p:cNvSpPr/>
          <p:nvPr/>
        </p:nvSpPr>
        <p:spPr>
          <a:xfrm>
            <a:off x="1715798" y="2939672"/>
            <a:ext cx="2851150" cy="3028950"/>
          </a:xfrm>
          <a:custGeom>
            <a:avLst/>
            <a:gdLst>
              <a:gd name="connsiteX0" fmla="*/ 12700 w 2851150"/>
              <a:gd name="connsiteY0" fmla="*/ 0 h 3028950"/>
              <a:gd name="connsiteX1" fmla="*/ 2851150 w 2851150"/>
              <a:gd name="connsiteY1" fmla="*/ 0 h 3028950"/>
              <a:gd name="connsiteX2" fmla="*/ 2851150 w 2851150"/>
              <a:gd name="connsiteY2" fmla="*/ 3028950 h 3028950"/>
              <a:gd name="connsiteX3" fmla="*/ 12700 w 2851150"/>
              <a:gd name="connsiteY3" fmla="*/ 3028950 h 3028950"/>
              <a:gd name="connsiteX4" fmla="*/ 12700 w 2851150"/>
              <a:gd name="connsiteY4" fmla="*/ 2825750 h 3028950"/>
              <a:gd name="connsiteX5" fmla="*/ 1193800 w 2851150"/>
              <a:gd name="connsiteY5" fmla="*/ 2825750 h 3028950"/>
              <a:gd name="connsiteX6" fmla="*/ 1193800 w 2851150"/>
              <a:gd name="connsiteY6" fmla="*/ 2139950 h 3028950"/>
              <a:gd name="connsiteX7" fmla="*/ 0 w 2851150"/>
              <a:gd name="connsiteY7" fmla="*/ 2139950 h 3028950"/>
              <a:gd name="connsiteX8" fmla="*/ 0 w 2851150"/>
              <a:gd name="connsiteY8" fmla="*/ 1854200 h 3028950"/>
              <a:gd name="connsiteX9" fmla="*/ 1193800 w 2851150"/>
              <a:gd name="connsiteY9" fmla="*/ 1854200 h 3028950"/>
              <a:gd name="connsiteX10" fmla="*/ 1193800 w 2851150"/>
              <a:gd name="connsiteY10" fmla="*/ 1143000 h 3028950"/>
              <a:gd name="connsiteX11" fmla="*/ 19050 w 2851150"/>
              <a:gd name="connsiteY11" fmla="*/ 1143000 h 3028950"/>
              <a:gd name="connsiteX12" fmla="*/ 19050 w 2851150"/>
              <a:gd name="connsiteY12" fmla="*/ 869950 h 3028950"/>
              <a:gd name="connsiteX13" fmla="*/ 1187450 w 2851150"/>
              <a:gd name="connsiteY13" fmla="*/ 869950 h 3028950"/>
              <a:gd name="connsiteX14" fmla="*/ 1187450 w 2851150"/>
              <a:gd name="connsiteY14" fmla="*/ 165100 h 3028950"/>
              <a:gd name="connsiteX15" fmla="*/ 6350 w 2851150"/>
              <a:gd name="connsiteY15" fmla="*/ 165100 h 3028950"/>
              <a:gd name="connsiteX0" fmla="*/ 12700 w 2851150"/>
              <a:gd name="connsiteY0" fmla="*/ 0 h 3028950"/>
              <a:gd name="connsiteX1" fmla="*/ 2851150 w 2851150"/>
              <a:gd name="connsiteY1" fmla="*/ 0 h 3028950"/>
              <a:gd name="connsiteX2" fmla="*/ 2851150 w 2851150"/>
              <a:gd name="connsiteY2" fmla="*/ 3028950 h 3028950"/>
              <a:gd name="connsiteX3" fmla="*/ 12700 w 2851150"/>
              <a:gd name="connsiteY3" fmla="*/ 3028950 h 3028950"/>
              <a:gd name="connsiteX4" fmla="*/ 12700 w 2851150"/>
              <a:gd name="connsiteY4" fmla="*/ 2825750 h 3028950"/>
              <a:gd name="connsiteX5" fmla="*/ 1193800 w 2851150"/>
              <a:gd name="connsiteY5" fmla="*/ 2825750 h 3028950"/>
              <a:gd name="connsiteX6" fmla="*/ 1193800 w 2851150"/>
              <a:gd name="connsiteY6" fmla="*/ 2139950 h 3028950"/>
              <a:gd name="connsiteX7" fmla="*/ 0 w 2851150"/>
              <a:gd name="connsiteY7" fmla="*/ 2139950 h 3028950"/>
              <a:gd name="connsiteX8" fmla="*/ 0 w 2851150"/>
              <a:gd name="connsiteY8" fmla="*/ 1854200 h 3028950"/>
              <a:gd name="connsiteX9" fmla="*/ 1193800 w 2851150"/>
              <a:gd name="connsiteY9" fmla="*/ 1854200 h 3028950"/>
              <a:gd name="connsiteX10" fmla="*/ 1193800 w 2851150"/>
              <a:gd name="connsiteY10" fmla="*/ 1143000 h 3028950"/>
              <a:gd name="connsiteX11" fmla="*/ 19050 w 2851150"/>
              <a:gd name="connsiteY11" fmla="*/ 1143000 h 3028950"/>
              <a:gd name="connsiteX12" fmla="*/ 19050 w 2851150"/>
              <a:gd name="connsiteY12" fmla="*/ 869950 h 3028950"/>
              <a:gd name="connsiteX13" fmla="*/ 1187450 w 2851150"/>
              <a:gd name="connsiteY13" fmla="*/ 869950 h 3028950"/>
              <a:gd name="connsiteX14" fmla="*/ 1187450 w 2851150"/>
              <a:gd name="connsiteY14" fmla="*/ 165100 h 3028950"/>
              <a:gd name="connsiteX15" fmla="*/ 6350 w 2851150"/>
              <a:gd name="connsiteY15" fmla="*/ 165100 h 3028950"/>
              <a:gd name="connsiteX16" fmla="*/ 12700 w 2851150"/>
              <a:gd name="connsiteY16" fmla="*/ 0 h 3028950"/>
              <a:gd name="connsiteX0" fmla="*/ 3175 w 2851150"/>
              <a:gd name="connsiteY0" fmla="*/ 0 h 3028950"/>
              <a:gd name="connsiteX1" fmla="*/ 2851150 w 2851150"/>
              <a:gd name="connsiteY1" fmla="*/ 0 h 3028950"/>
              <a:gd name="connsiteX2" fmla="*/ 2851150 w 2851150"/>
              <a:gd name="connsiteY2" fmla="*/ 3028950 h 3028950"/>
              <a:gd name="connsiteX3" fmla="*/ 12700 w 2851150"/>
              <a:gd name="connsiteY3" fmla="*/ 3028950 h 3028950"/>
              <a:gd name="connsiteX4" fmla="*/ 12700 w 2851150"/>
              <a:gd name="connsiteY4" fmla="*/ 2825750 h 3028950"/>
              <a:gd name="connsiteX5" fmla="*/ 1193800 w 2851150"/>
              <a:gd name="connsiteY5" fmla="*/ 2825750 h 3028950"/>
              <a:gd name="connsiteX6" fmla="*/ 1193800 w 2851150"/>
              <a:gd name="connsiteY6" fmla="*/ 2139950 h 3028950"/>
              <a:gd name="connsiteX7" fmla="*/ 0 w 2851150"/>
              <a:gd name="connsiteY7" fmla="*/ 2139950 h 3028950"/>
              <a:gd name="connsiteX8" fmla="*/ 0 w 2851150"/>
              <a:gd name="connsiteY8" fmla="*/ 1854200 h 3028950"/>
              <a:gd name="connsiteX9" fmla="*/ 1193800 w 2851150"/>
              <a:gd name="connsiteY9" fmla="*/ 1854200 h 3028950"/>
              <a:gd name="connsiteX10" fmla="*/ 1193800 w 2851150"/>
              <a:gd name="connsiteY10" fmla="*/ 1143000 h 3028950"/>
              <a:gd name="connsiteX11" fmla="*/ 19050 w 2851150"/>
              <a:gd name="connsiteY11" fmla="*/ 1143000 h 3028950"/>
              <a:gd name="connsiteX12" fmla="*/ 19050 w 2851150"/>
              <a:gd name="connsiteY12" fmla="*/ 869950 h 3028950"/>
              <a:gd name="connsiteX13" fmla="*/ 1187450 w 2851150"/>
              <a:gd name="connsiteY13" fmla="*/ 869950 h 3028950"/>
              <a:gd name="connsiteX14" fmla="*/ 1187450 w 2851150"/>
              <a:gd name="connsiteY14" fmla="*/ 165100 h 3028950"/>
              <a:gd name="connsiteX15" fmla="*/ 6350 w 2851150"/>
              <a:gd name="connsiteY15" fmla="*/ 165100 h 3028950"/>
              <a:gd name="connsiteX16" fmla="*/ 3175 w 2851150"/>
              <a:gd name="connsiteY16" fmla="*/ 0 h 302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51150" h="3028950">
                <a:moveTo>
                  <a:pt x="3175" y="0"/>
                </a:moveTo>
                <a:lnTo>
                  <a:pt x="2851150" y="0"/>
                </a:lnTo>
                <a:lnTo>
                  <a:pt x="2851150" y="3028950"/>
                </a:lnTo>
                <a:lnTo>
                  <a:pt x="12700" y="3028950"/>
                </a:lnTo>
                <a:lnTo>
                  <a:pt x="12700" y="2825750"/>
                </a:lnTo>
                <a:lnTo>
                  <a:pt x="1193800" y="2825750"/>
                </a:lnTo>
                <a:lnTo>
                  <a:pt x="1193800" y="2139950"/>
                </a:lnTo>
                <a:lnTo>
                  <a:pt x="0" y="2139950"/>
                </a:lnTo>
                <a:lnTo>
                  <a:pt x="0" y="1854200"/>
                </a:lnTo>
                <a:lnTo>
                  <a:pt x="1193800" y="1854200"/>
                </a:lnTo>
                <a:lnTo>
                  <a:pt x="1193800" y="1143000"/>
                </a:lnTo>
                <a:lnTo>
                  <a:pt x="19050" y="1143000"/>
                </a:lnTo>
                <a:lnTo>
                  <a:pt x="19050" y="869950"/>
                </a:lnTo>
                <a:lnTo>
                  <a:pt x="1187450" y="869950"/>
                </a:lnTo>
                <a:lnTo>
                  <a:pt x="1187450" y="165100"/>
                </a:lnTo>
                <a:lnTo>
                  <a:pt x="6350" y="165100"/>
                </a:lnTo>
                <a:cubicBezTo>
                  <a:pt x="5292" y="110067"/>
                  <a:pt x="4233" y="55033"/>
                  <a:pt x="3175" y="0"/>
                </a:cubicBezTo>
                <a:close/>
              </a:path>
            </a:pathLst>
          </a:cu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hteck 76"/>
              <p:cNvSpPr/>
              <p:nvPr/>
            </p:nvSpPr>
            <p:spPr>
              <a:xfrm>
                <a:off x="1402787" y="5185272"/>
                <a:ext cx="1277601" cy="491385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Block 3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𝑢</m:t>
                          </m:r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de-DE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7" name="Rechteck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87" y="5185272"/>
                <a:ext cx="1277601" cy="491385"/>
              </a:xfrm>
              <a:prstGeom prst="rect">
                <a:avLst/>
              </a:prstGeom>
              <a:blipFill rotWithShape="1">
                <a:blip r:embed="rId2"/>
                <a:stretch>
                  <a:fillRect l="-3774" t="-17073" r="-6132" b="-8537"/>
                </a:stretch>
              </a:blip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hteck 77"/>
              <p:cNvSpPr/>
              <p:nvPr/>
            </p:nvSpPr>
            <p:spPr>
              <a:xfrm>
                <a:off x="1402787" y="4200318"/>
                <a:ext cx="1277601" cy="491385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Block 2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𝑢</m:t>
                          </m:r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de-DE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8" name="Rechteck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87" y="4200318"/>
                <a:ext cx="1277601" cy="491385"/>
              </a:xfrm>
              <a:prstGeom prst="rect">
                <a:avLst/>
              </a:prstGeom>
              <a:blipFill rotWithShape="1">
                <a:blip r:embed="rId3"/>
                <a:stretch>
                  <a:fillRect l="-3774" t="-15663" r="-6132" b="-8434"/>
                </a:stretch>
              </a:blip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hteck 78"/>
              <p:cNvSpPr/>
              <p:nvPr/>
            </p:nvSpPr>
            <p:spPr>
              <a:xfrm>
                <a:off x="1402787" y="3219733"/>
                <a:ext cx="1277601" cy="491385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Block 1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𝑢</m:t>
                          </m:r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de-DE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9" name="Rechteck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87" y="3219733"/>
                <a:ext cx="1277601" cy="491385"/>
              </a:xfrm>
              <a:prstGeom prst="rect">
                <a:avLst/>
              </a:prstGeom>
              <a:blipFill rotWithShape="1">
                <a:blip r:embed="rId4"/>
                <a:stretch>
                  <a:fillRect l="-3302" t="-15663" r="-6132" b="-8434"/>
                </a:stretch>
              </a:blip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Gerade Verbindung mit Pfeil 79"/>
          <p:cNvCxnSpPr/>
          <p:nvPr/>
        </p:nvCxnSpPr>
        <p:spPr>
          <a:xfrm>
            <a:off x="2680388" y="3546370"/>
            <a:ext cx="234568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1" name="Gerade Verbindung mit Pfeil 80"/>
          <p:cNvCxnSpPr/>
          <p:nvPr/>
        </p:nvCxnSpPr>
        <p:spPr>
          <a:xfrm flipH="1">
            <a:off x="2680388" y="3387620"/>
            <a:ext cx="234568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2" name="Gerade Verbindung mit Pfeil 81"/>
          <p:cNvCxnSpPr/>
          <p:nvPr/>
        </p:nvCxnSpPr>
        <p:spPr>
          <a:xfrm>
            <a:off x="2680388" y="4536970"/>
            <a:ext cx="234568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3" name="Gerade Verbindung mit Pfeil 82"/>
          <p:cNvCxnSpPr/>
          <p:nvPr/>
        </p:nvCxnSpPr>
        <p:spPr>
          <a:xfrm flipH="1">
            <a:off x="2680388" y="4378220"/>
            <a:ext cx="234568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4" name="Gerade Verbindung mit Pfeil 83"/>
          <p:cNvCxnSpPr/>
          <p:nvPr/>
        </p:nvCxnSpPr>
        <p:spPr>
          <a:xfrm>
            <a:off x="2680388" y="5521220"/>
            <a:ext cx="234568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5" name="Gerade Verbindung mit Pfeil 84"/>
          <p:cNvCxnSpPr/>
          <p:nvPr/>
        </p:nvCxnSpPr>
        <p:spPr>
          <a:xfrm flipH="1">
            <a:off x="2680388" y="5362470"/>
            <a:ext cx="234568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hteck 85"/>
              <p:cNvSpPr/>
              <p:nvPr/>
            </p:nvSpPr>
            <p:spPr>
              <a:xfrm>
                <a:off x="1193114" y="3218545"/>
                <a:ext cx="147220" cy="21544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1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𝑢</m:t>
                      </m:r>
                    </m:oMath>
                  </m:oMathPara>
                </a14:m>
                <a:endParaRPr kumimoji="0" lang="de-DE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6" name="Rechteck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114" y="3218545"/>
                <a:ext cx="147220" cy="215444"/>
              </a:xfrm>
              <a:prstGeom prst="rect">
                <a:avLst/>
              </a:prstGeom>
              <a:blipFill rotWithShape="1">
                <a:blip r:embed="rId5"/>
                <a:stretch>
                  <a:fillRect l="-33333"/>
                </a:stretch>
              </a:blipFill>
              <a:ln w="9525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Gerade Verbindung mit Pfeil 86"/>
          <p:cNvCxnSpPr/>
          <p:nvPr/>
        </p:nvCxnSpPr>
        <p:spPr>
          <a:xfrm>
            <a:off x="1168219" y="4446010"/>
            <a:ext cx="234568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hteck 87"/>
              <p:cNvSpPr/>
              <p:nvPr/>
            </p:nvSpPr>
            <p:spPr>
              <a:xfrm>
                <a:off x="1193114" y="4199130"/>
                <a:ext cx="147220" cy="21544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1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𝑢</m:t>
                      </m:r>
                    </m:oMath>
                  </m:oMathPara>
                </a14:m>
                <a:endParaRPr kumimoji="0" lang="de-DE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8" name="Rechteck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114" y="4199130"/>
                <a:ext cx="147220" cy="215444"/>
              </a:xfrm>
              <a:prstGeom prst="rect">
                <a:avLst/>
              </a:prstGeom>
              <a:blipFill rotWithShape="1">
                <a:blip r:embed="rId5"/>
                <a:stretch>
                  <a:fillRect l="-33333"/>
                </a:stretch>
              </a:blipFill>
              <a:ln w="9525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Gerade Verbindung mit Pfeil 88"/>
          <p:cNvCxnSpPr/>
          <p:nvPr/>
        </p:nvCxnSpPr>
        <p:spPr>
          <a:xfrm>
            <a:off x="1168219" y="5430964"/>
            <a:ext cx="234568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hteck 89"/>
              <p:cNvSpPr/>
              <p:nvPr/>
            </p:nvSpPr>
            <p:spPr>
              <a:xfrm>
                <a:off x="1193114" y="5184084"/>
                <a:ext cx="147220" cy="21544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1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𝑢</m:t>
                      </m:r>
                    </m:oMath>
                  </m:oMathPara>
                </a14:m>
                <a:endParaRPr kumimoji="0" lang="de-DE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0" name="Rechteck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114" y="5184084"/>
                <a:ext cx="147220" cy="215444"/>
              </a:xfrm>
              <a:prstGeom prst="rect">
                <a:avLst/>
              </a:prstGeom>
              <a:blipFill rotWithShape="1">
                <a:blip r:embed="rId6"/>
                <a:stretch>
                  <a:fillRect l="-33333"/>
                </a:stretch>
              </a:blipFill>
              <a:ln w="9525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chteck 90"/>
          <p:cNvSpPr/>
          <p:nvPr/>
        </p:nvSpPr>
        <p:spPr>
          <a:xfrm>
            <a:off x="3492312" y="3111725"/>
            <a:ext cx="577915" cy="27699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Solver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27950" y="4230231"/>
            <a:ext cx="1106641" cy="430887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central</a:t>
            </a:r>
            <a:endParaRPr kumimoji="0" lang="de-DE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State </a:t>
            </a: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memory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6443348" y="2930648"/>
            <a:ext cx="1277601" cy="936535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36000" rIns="0" b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Block 1</a:t>
            </a:r>
          </a:p>
        </p:txBody>
      </p:sp>
      <p:sp>
        <p:nvSpPr>
          <p:cNvPr id="94" name="Rechteck 93"/>
          <p:cNvSpPr/>
          <p:nvPr/>
        </p:nvSpPr>
        <p:spPr>
          <a:xfrm>
            <a:off x="6660704" y="3198379"/>
            <a:ext cx="842888" cy="573380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Solver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6861451" y="3510882"/>
            <a:ext cx="441395" cy="215444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state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6" name="Gerade Verbindung mit Pfeil 95"/>
          <p:cNvCxnSpPr>
            <a:stCxn id="92" idx="3"/>
          </p:cNvCxnSpPr>
          <p:nvPr/>
        </p:nvCxnSpPr>
        <p:spPr>
          <a:xfrm>
            <a:off x="4334591" y="4445675"/>
            <a:ext cx="452573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7" name="Rechteck 96"/>
          <p:cNvSpPr/>
          <p:nvPr/>
        </p:nvSpPr>
        <p:spPr>
          <a:xfrm>
            <a:off x="6443348" y="3994649"/>
            <a:ext cx="1277601" cy="936535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36000" rIns="0" b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Block 2</a:t>
            </a:r>
          </a:p>
        </p:txBody>
      </p:sp>
      <p:sp>
        <p:nvSpPr>
          <p:cNvPr id="98" name="Rechteck 97"/>
          <p:cNvSpPr/>
          <p:nvPr/>
        </p:nvSpPr>
        <p:spPr>
          <a:xfrm>
            <a:off x="6660704" y="4262380"/>
            <a:ext cx="842888" cy="573380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Solver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6861451" y="4574883"/>
            <a:ext cx="441395" cy="215444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state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6443348" y="5050267"/>
            <a:ext cx="1277601" cy="936535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36000" rIns="0" b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Block 3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6660704" y="5317998"/>
            <a:ext cx="842888" cy="573380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Solver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6861451" y="5630501"/>
            <a:ext cx="441395" cy="215444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state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Freihandform 102"/>
          <p:cNvSpPr/>
          <p:nvPr/>
        </p:nvSpPr>
        <p:spPr>
          <a:xfrm>
            <a:off x="5811548" y="2467087"/>
            <a:ext cx="2495550" cy="3517900"/>
          </a:xfrm>
          <a:custGeom>
            <a:avLst/>
            <a:gdLst>
              <a:gd name="connsiteX0" fmla="*/ 381000 w 2495550"/>
              <a:gd name="connsiteY0" fmla="*/ 3517900 h 3517900"/>
              <a:gd name="connsiteX1" fmla="*/ 381000 w 2495550"/>
              <a:gd name="connsiteY1" fmla="*/ 374650 h 3517900"/>
              <a:gd name="connsiteX2" fmla="*/ 2133600 w 2495550"/>
              <a:gd name="connsiteY2" fmla="*/ 374650 h 3517900"/>
              <a:gd name="connsiteX3" fmla="*/ 2133600 w 2495550"/>
              <a:gd name="connsiteY3" fmla="*/ 3511550 h 3517900"/>
              <a:gd name="connsiteX4" fmla="*/ 2495550 w 2495550"/>
              <a:gd name="connsiteY4" fmla="*/ 3511550 h 3517900"/>
              <a:gd name="connsiteX5" fmla="*/ 2495550 w 2495550"/>
              <a:gd name="connsiteY5" fmla="*/ 0 h 3517900"/>
              <a:gd name="connsiteX6" fmla="*/ 0 w 2495550"/>
              <a:gd name="connsiteY6" fmla="*/ 0 h 3517900"/>
              <a:gd name="connsiteX7" fmla="*/ 0 w 2495550"/>
              <a:gd name="connsiteY7" fmla="*/ 3511550 h 3517900"/>
              <a:gd name="connsiteX0" fmla="*/ 381000 w 2495550"/>
              <a:gd name="connsiteY0" fmla="*/ 3517900 h 3517900"/>
              <a:gd name="connsiteX1" fmla="*/ 381000 w 2495550"/>
              <a:gd name="connsiteY1" fmla="*/ 374650 h 3517900"/>
              <a:gd name="connsiteX2" fmla="*/ 2133600 w 2495550"/>
              <a:gd name="connsiteY2" fmla="*/ 374650 h 3517900"/>
              <a:gd name="connsiteX3" fmla="*/ 2133600 w 2495550"/>
              <a:gd name="connsiteY3" fmla="*/ 3511550 h 3517900"/>
              <a:gd name="connsiteX4" fmla="*/ 2495550 w 2495550"/>
              <a:gd name="connsiteY4" fmla="*/ 3511550 h 3517900"/>
              <a:gd name="connsiteX5" fmla="*/ 2495550 w 2495550"/>
              <a:gd name="connsiteY5" fmla="*/ 0 h 3517900"/>
              <a:gd name="connsiteX6" fmla="*/ 0 w 2495550"/>
              <a:gd name="connsiteY6" fmla="*/ 0 h 3517900"/>
              <a:gd name="connsiteX7" fmla="*/ 0 w 2495550"/>
              <a:gd name="connsiteY7" fmla="*/ 3511550 h 3517900"/>
              <a:gd name="connsiteX8" fmla="*/ 381000 w 2495550"/>
              <a:gd name="connsiteY8" fmla="*/ 3517900 h 351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5550" h="3517900">
                <a:moveTo>
                  <a:pt x="381000" y="3517900"/>
                </a:moveTo>
                <a:lnTo>
                  <a:pt x="381000" y="374650"/>
                </a:lnTo>
                <a:lnTo>
                  <a:pt x="2133600" y="374650"/>
                </a:lnTo>
                <a:lnTo>
                  <a:pt x="2133600" y="3511550"/>
                </a:lnTo>
                <a:lnTo>
                  <a:pt x="2495550" y="3511550"/>
                </a:lnTo>
                <a:lnTo>
                  <a:pt x="2495550" y="0"/>
                </a:lnTo>
                <a:lnTo>
                  <a:pt x="0" y="0"/>
                </a:lnTo>
                <a:lnTo>
                  <a:pt x="0" y="3511550"/>
                </a:lnTo>
                <a:lnTo>
                  <a:pt x="381000" y="3517900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Simulator</a:t>
            </a: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Framework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4" name="Gerade Verbindung mit Pfeil 103"/>
          <p:cNvCxnSpPr>
            <a:endCxn id="94" idx="1"/>
          </p:cNvCxnSpPr>
          <p:nvPr/>
        </p:nvCxnSpPr>
        <p:spPr>
          <a:xfrm>
            <a:off x="6195723" y="3485069"/>
            <a:ext cx="464981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05" name="Gerade Verbindung mit Pfeil 104"/>
          <p:cNvCxnSpPr/>
          <p:nvPr/>
        </p:nvCxnSpPr>
        <p:spPr>
          <a:xfrm>
            <a:off x="7408836" y="3621490"/>
            <a:ext cx="546680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06" name="Gerade Verbindung mit Pfeil 105"/>
          <p:cNvCxnSpPr/>
          <p:nvPr/>
        </p:nvCxnSpPr>
        <p:spPr>
          <a:xfrm>
            <a:off x="6195723" y="4554227"/>
            <a:ext cx="464981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07" name="Gerade Verbindung mit Pfeil 106"/>
          <p:cNvCxnSpPr/>
          <p:nvPr/>
        </p:nvCxnSpPr>
        <p:spPr>
          <a:xfrm>
            <a:off x="7408836" y="4690648"/>
            <a:ext cx="546680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08" name="Gerade Verbindung mit Pfeil 107"/>
          <p:cNvCxnSpPr/>
          <p:nvPr/>
        </p:nvCxnSpPr>
        <p:spPr>
          <a:xfrm>
            <a:off x="6195723" y="5594544"/>
            <a:ext cx="464981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09" name="Gerade Verbindung mit Pfeil 108"/>
          <p:cNvCxnSpPr/>
          <p:nvPr/>
        </p:nvCxnSpPr>
        <p:spPr>
          <a:xfrm>
            <a:off x="7408836" y="5730965"/>
            <a:ext cx="546680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10" name="Rechteck 109"/>
          <p:cNvSpPr/>
          <p:nvPr/>
        </p:nvSpPr>
        <p:spPr>
          <a:xfrm>
            <a:off x="2017035" y="1913850"/>
            <a:ext cx="1721625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Architecture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ofSimulink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5974482" y="1962194"/>
            <a:ext cx="2215351" cy="43088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Architektur </a:t>
            </a: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Matlab</a:t>
            </a:r>
            <a:r>
              <a:rPr lang="de-DE" sz="1400" b="0" kern="0" dirty="0">
                <a:solidFill>
                  <a:sysClr val="windowText" lastClr="000000"/>
                </a:solidFill>
                <a:latin typeface="Calibri"/>
                <a:ea typeface="+mn-ea"/>
              </a:rPr>
              <a:t> 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Simulation</a:t>
            </a:r>
            <a:r>
              <a:rPr kumimoji="0" lang="de-DE" sz="14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Framework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2" name="Gerade Verbindung mit Pfeil 111"/>
          <p:cNvCxnSpPr/>
          <p:nvPr/>
        </p:nvCxnSpPr>
        <p:spPr>
          <a:xfrm>
            <a:off x="1168219" y="3474460"/>
            <a:ext cx="234568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4" name="Datumsplatzhalter 3"/>
          <p:cNvSpPr txBox="1">
            <a:spLocks noGrp="1"/>
          </p:cNvSpPr>
          <p:nvPr/>
        </p:nvSpPr>
        <p:spPr bwMode="auto">
          <a:xfrm>
            <a:off x="990600" y="6324600"/>
            <a:ext cx="20574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de-DE" altLang="x-none" b="0" dirty="0">
                <a:latin typeface="Verdana" pitchFamily="34" charset="0"/>
              </a:rPr>
              <a:t>Dresden, </a:t>
            </a:r>
            <a:r>
              <a:rPr lang="en-US" altLang="x-none" b="0" dirty="0" smtClean="0">
                <a:latin typeface="Verdana" pitchFamily="34" charset="0"/>
              </a:rPr>
              <a:t>July 27, 2017</a:t>
            </a:r>
            <a:endParaRPr lang="de-DE" altLang="x-none" b="0" dirty="0">
              <a:latin typeface="Verdana" pitchFamily="34" charset="0"/>
            </a:endParaRPr>
          </a:p>
        </p:txBody>
      </p:sp>
      <p:sp>
        <p:nvSpPr>
          <p:cNvPr id="45" name="Fußzeilenplatzhalter 4"/>
          <p:cNvSpPr txBox="1">
            <a:spLocks noGrp="1"/>
          </p:cNvSpPr>
          <p:nvPr/>
        </p:nvSpPr>
        <p:spPr bwMode="auto">
          <a:xfrm>
            <a:off x="3124200" y="63246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algn="ctr" eaLnBrk="1" hangingPunct="1"/>
            <a:r>
              <a:rPr lang="de-DE" altLang="x-none" b="0" dirty="0" err="1">
                <a:latin typeface="Verdana" pitchFamily="34" charset="0"/>
              </a:rPr>
              <a:t>Generic</a:t>
            </a:r>
            <a:r>
              <a:rPr lang="de-DE" altLang="x-none" b="0" dirty="0">
                <a:latin typeface="Verdana" pitchFamily="34" charset="0"/>
              </a:rPr>
              <a:t> </a:t>
            </a:r>
            <a:r>
              <a:rPr lang="de-DE" altLang="x-none" b="0" dirty="0" err="1">
                <a:latin typeface="Verdana" pitchFamily="34" charset="0"/>
              </a:rPr>
              <a:t>Matlab</a:t>
            </a:r>
            <a:r>
              <a:rPr lang="de-DE" altLang="x-none" b="0" dirty="0">
                <a:latin typeface="Verdana" pitchFamily="34" charset="0"/>
              </a:rPr>
              <a:t> Simulation Framework</a:t>
            </a:r>
          </a:p>
        </p:txBody>
      </p:sp>
      <p:sp>
        <p:nvSpPr>
          <p:cNvPr id="46" name="Foliennummernplatzhalter 5"/>
          <p:cNvSpPr txBox="1">
            <a:spLocks noGrp="1"/>
          </p:cNvSpPr>
          <p:nvPr/>
        </p:nvSpPr>
        <p:spPr bwMode="auto">
          <a:xfrm>
            <a:off x="6553200" y="63246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algn="r" eaLnBrk="1" hangingPunct="1"/>
            <a:fld id="{4C583838-7A82-435A-AEBE-A8EF38B1D389}" type="slidenum">
              <a:rPr lang="de-DE" altLang="x-none" b="0" smtClean="0">
                <a:latin typeface="Verdana" pitchFamily="34" charset="0"/>
              </a:rPr>
              <a:t>5</a:t>
            </a:fld>
            <a:endParaRPr lang="de-DE" altLang="x-none" b="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08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 idx="4294967295"/>
          </p:nvPr>
        </p:nvSpPr>
        <p:spPr>
          <a:xfrm>
            <a:off x="990600" y="1295400"/>
            <a:ext cx="7504113" cy="381000"/>
          </a:xfrm>
        </p:spPr>
        <p:txBody>
          <a:bodyPr anchor="t"/>
          <a:lstStyle/>
          <a:p>
            <a:r>
              <a:rPr lang="de-DE" altLang="x-none" dirty="0" smtClean="0"/>
              <a:t>Stand-</a:t>
            </a:r>
            <a:r>
              <a:rPr lang="de-DE" altLang="x-none" dirty="0" err="1" smtClean="0"/>
              <a:t>Alone</a:t>
            </a:r>
            <a:r>
              <a:rPr lang="de-DE" altLang="x-none" dirty="0" smtClean="0"/>
              <a:t> GUI</a:t>
            </a:r>
          </a:p>
        </p:txBody>
      </p:sp>
      <p:pic>
        <p:nvPicPr>
          <p:cNvPr id="56" name="Grafik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224" y="1772236"/>
            <a:ext cx="6624736" cy="4457276"/>
          </a:xfrm>
          <a:prstGeom prst="rect">
            <a:avLst/>
          </a:prstGeom>
        </p:spPr>
      </p:pic>
      <p:sp>
        <p:nvSpPr>
          <p:cNvPr id="57" name="Geschweifte Klammer links 56"/>
          <p:cNvSpPr/>
          <p:nvPr/>
        </p:nvSpPr>
        <p:spPr>
          <a:xfrm>
            <a:off x="1368943" y="2560714"/>
            <a:ext cx="144016" cy="3384376"/>
          </a:xfrm>
          <a:prstGeom prst="leftBrace">
            <a:avLst>
              <a:gd name="adj1" fmla="val 46052"/>
              <a:gd name="adj2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hteck 57"/>
          <p:cNvSpPr/>
          <p:nvPr/>
        </p:nvSpPr>
        <p:spPr>
          <a:xfrm rot="16200000">
            <a:off x="624673" y="4145180"/>
            <a:ext cx="1293624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Visualization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area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3589114" y="2207024"/>
            <a:ext cx="1080120" cy="25715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4781049" y="1556792"/>
            <a:ext cx="1344920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Simulation </a:t>
            </a: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1" name="Gerade Verbindung 60"/>
          <p:cNvCxnSpPr>
            <a:endCxn id="56" idx="0"/>
          </p:cNvCxnSpPr>
          <p:nvPr/>
        </p:nvCxnSpPr>
        <p:spPr>
          <a:xfrm flipV="1">
            <a:off x="4459560" y="1772236"/>
            <a:ext cx="288032" cy="434788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62" name="Rechteck 61"/>
          <p:cNvSpPr/>
          <p:nvPr/>
        </p:nvSpPr>
        <p:spPr>
          <a:xfrm>
            <a:off x="1455514" y="5997974"/>
            <a:ext cx="3634978" cy="200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768006" y="5981884"/>
            <a:ext cx="629981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Timeline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hteck 63"/>
              <p:cNvSpPr/>
              <p:nvPr/>
            </p:nvSpPr>
            <p:spPr>
              <a:xfrm>
                <a:off x="6566218" y="5990252"/>
                <a:ext cx="1270733" cy="21544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Simulation time </a:t>
                </a:r>
                <a14:m>
                  <m:oMath xmlns:m="http://schemas.openxmlformats.org/officeDocument/2006/math">
                    <m:r>
                      <a:rPr kumimoji="0" lang="de-DE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𝑡</m:t>
                    </m:r>
                  </m:oMath>
                </a14:m>
                <a:endParaRPr kumimoji="0" lang="de-DE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4" name="Rechteck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218" y="5990252"/>
                <a:ext cx="1270733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8134" t="-25714" r="-3349" b="-51429"/>
                </a:stretch>
              </a:blipFill>
              <a:ln w="9525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Gerade Verbindung 64"/>
          <p:cNvCxnSpPr/>
          <p:nvPr/>
        </p:nvCxnSpPr>
        <p:spPr>
          <a:xfrm flipH="1">
            <a:off x="6287716" y="6097974"/>
            <a:ext cx="228500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6" name="Rechteck 65"/>
          <p:cNvSpPr/>
          <p:nvPr/>
        </p:nvSpPr>
        <p:spPr>
          <a:xfrm>
            <a:off x="6274791" y="5153002"/>
            <a:ext cx="1647888" cy="43088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0" kern="0" dirty="0" err="1" smtClean="0">
                <a:solidFill>
                  <a:srgbClr val="FF0000"/>
                </a:solidFill>
                <a:latin typeface="Calibri"/>
                <a:ea typeface="+mn-ea"/>
              </a:rPr>
              <a:t>Visualization</a:t>
            </a:r>
            <a:r>
              <a:rPr lang="de-DE" sz="1400" b="0" kern="0" dirty="0" smtClean="0">
                <a:solidFill>
                  <a:srgbClr val="FF0000"/>
                </a:solidFill>
                <a:latin typeface="Calibri"/>
                <a:ea typeface="+mn-ea"/>
              </a:rPr>
              <a:t> </a:t>
            </a:r>
            <a:r>
              <a:rPr lang="de-DE" sz="1400" b="0" kern="0" dirty="0" err="1" smtClean="0">
                <a:solidFill>
                  <a:srgbClr val="FF0000"/>
                </a:solidFill>
                <a:latin typeface="Calibri"/>
                <a:ea typeface="+mn-ea"/>
              </a:rPr>
              <a:t>elements</a:t>
            </a:r>
            <a:endParaRPr kumimoji="0" lang="de-DE" sz="1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0" kern="0" dirty="0" err="1" smtClean="0">
                <a:solidFill>
                  <a:srgbClr val="FF0000"/>
                </a:solidFill>
                <a:latin typeface="Calibri"/>
                <a:ea typeface="+mn-ea"/>
              </a:rPr>
              <a:t>show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 </a:t>
            </a: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hide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4819600" y="2447456"/>
            <a:ext cx="1236092" cy="664418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8" name="Rechteck 67"/>
          <p:cNvSpPr/>
          <p:nvPr/>
        </p:nvSpPr>
        <p:spPr>
          <a:xfrm>
            <a:off x="6093792" y="2743822"/>
            <a:ext cx="2006600" cy="294615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6475784" y="2140992"/>
            <a:ext cx="1529265" cy="43088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Display </a:t>
            </a: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further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b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visualization</a:t>
            </a:r>
            <a:r>
              <a:rPr kumimoji="0" lang="de-DE" sz="14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400" b="0" i="0" u="none" strike="noStrike" kern="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window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4973414" y="2207024"/>
            <a:ext cx="710282" cy="25715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5313750" y="2139679"/>
            <a:ext cx="176330" cy="3077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2" name="Gerade Verbindung 71"/>
          <p:cNvCxnSpPr>
            <a:stCxn id="70" idx="3"/>
          </p:cNvCxnSpPr>
          <p:nvPr/>
        </p:nvCxnSpPr>
        <p:spPr>
          <a:xfrm>
            <a:off x="5683696" y="2335599"/>
            <a:ext cx="792088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23" name="Datumsplatzhalter 3"/>
          <p:cNvSpPr txBox="1">
            <a:spLocks noGrp="1"/>
          </p:cNvSpPr>
          <p:nvPr/>
        </p:nvSpPr>
        <p:spPr bwMode="auto">
          <a:xfrm>
            <a:off x="990600" y="6324600"/>
            <a:ext cx="20574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de-DE" altLang="x-none" b="0" dirty="0">
                <a:latin typeface="Verdana" pitchFamily="34" charset="0"/>
              </a:rPr>
              <a:t>Dresden, </a:t>
            </a:r>
            <a:r>
              <a:rPr lang="en-US" altLang="x-none" b="0" dirty="0" smtClean="0">
                <a:latin typeface="Verdana" pitchFamily="34" charset="0"/>
              </a:rPr>
              <a:t>July 27, 2017</a:t>
            </a:r>
            <a:endParaRPr lang="de-DE" altLang="x-none" b="0" dirty="0">
              <a:latin typeface="Verdana" pitchFamily="34" charset="0"/>
            </a:endParaRPr>
          </a:p>
        </p:txBody>
      </p:sp>
      <p:sp>
        <p:nvSpPr>
          <p:cNvPr id="24" name="Fußzeilenplatzhalter 4"/>
          <p:cNvSpPr txBox="1">
            <a:spLocks noGrp="1"/>
          </p:cNvSpPr>
          <p:nvPr/>
        </p:nvSpPr>
        <p:spPr bwMode="auto">
          <a:xfrm>
            <a:off x="3124200" y="63246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algn="ctr" eaLnBrk="1" hangingPunct="1"/>
            <a:r>
              <a:rPr lang="de-DE" altLang="x-none" b="0" dirty="0" err="1">
                <a:latin typeface="Verdana" pitchFamily="34" charset="0"/>
              </a:rPr>
              <a:t>Generic</a:t>
            </a:r>
            <a:r>
              <a:rPr lang="de-DE" altLang="x-none" b="0" dirty="0">
                <a:latin typeface="Verdana" pitchFamily="34" charset="0"/>
              </a:rPr>
              <a:t> </a:t>
            </a:r>
            <a:r>
              <a:rPr lang="de-DE" altLang="x-none" b="0" dirty="0" err="1">
                <a:latin typeface="Verdana" pitchFamily="34" charset="0"/>
              </a:rPr>
              <a:t>Matlab</a:t>
            </a:r>
            <a:r>
              <a:rPr lang="de-DE" altLang="x-none" b="0" dirty="0">
                <a:latin typeface="Verdana" pitchFamily="34" charset="0"/>
              </a:rPr>
              <a:t> Simulation Framework</a:t>
            </a:r>
          </a:p>
        </p:txBody>
      </p:sp>
      <p:sp>
        <p:nvSpPr>
          <p:cNvPr id="25" name="Foliennummernplatzhalter 5"/>
          <p:cNvSpPr txBox="1">
            <a:spLocks noGrp="1"/>
          </p:cNvSpPr>
          <p:nvPr/>
        </p:nvSpPr>
        <p:spPr bwMode="auto">
          <a:xfrm>
            <a:off x="6553200" y="63246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algn="r" eaLnBrk="1" hangingPunct="1"/>
            <a:fld id="{2B9F1C83-CEFD-489C-8E1D-B6C470A6B91B}" type="slidenum">
              <a:rPr lang="de-DE" altLang="x-none" b="0" smtClean="0">
                <a:latin typeface="Verdana" pitchFamily="34" charset="0"/>
              </a:rPr>
              <a:t>6</a:t>
            </a:fld>
            <a:endParaRPr lang="de-DE" altLang="x-none" b="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51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 idx="4294967295"/>
          </p:nvPr>
        </p:nvSpPr>
        <p:spPr>
          <a:xfrm>
            <a:off x="990600" y="1295400"/>
            <a:ext cx="7504113" cy="381000"/>
          </a:xfrm>
        </p:spPr>
        <p:txBody>
          <a:bodyPr anchor="t"/>
          <a:lstStyle/>
          <a:p>
            <a:r>
              <a:rPr lang="de-DE" altLang="x-none" dirty="0" smtClean="0"/>
              <a:t>Experiment Description</a:t>
            </a:r>
            <a:endParaRPr lang="de-DE" altLang="x-none" dirty="0" smtClean="0"/>
          </a:p>
        </p:txBody>
      </p:sp>
      <p:sp>
        <p:nvSpPr>
          <p:cNvPr id="137" name="Inhaltsplatzhalter 9"/>
          <p:cNvSpPr>
            <a:spLocks noGrp="1"/>
          </p:cNvSpPr>
          <p:nvPr>
            <p:ph idx="4294967295"/>
          </p:nvPr>
        </p:nvSpPr>
        <p:spPr>
          <a:xfrm>
            <a:off x="990600" y="1989138"/>
            <a:ext cx="7467600" cy="4106862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de-DE" altLang="x-none" dirty="0" err="1" smtClean="0"/>
              <a:t>Matlab</a:t>
            </a:r>
            <a:r>
              <a:rPr lang="de-DE" altLang="x-none" dirty="0"/>
              <a:t> </a:t>
            </a:r>
            <a:r>
              <a:rPr lang="de-DE" altLang="x-none" dirty="0" err="1" smtClean="0"/>
              <a:t>s</a:t>
            </a:r>
            <a:r>
              <a:rPr lang="de-DE" altLang="x-none" dirty="0" err="1" smtClean="0"/>
              <a:t>trukture</a:t>
            </a:r>
            <a:r>
              <a:rPr lang="de-DE" altLang="x-none" dirty="0" smtClean="0"/>
              <a:t> </a:t>
            </a:r>
            <a:r>
              <a:rPr lang="de-DE" altLang="x-none" dirty="0" smtClean="0">
                <a:sym typeface="Wingdings" pitchFamily="2" charset="2"/>
              </a:rPr>
              <a:t> </a:t>
            </a:r>
            <a:r>
              <a:rPr lang="de-DE" altLang="x-none" dirty="0" err="1" smtClean="0">
                <a:sym typeface="Wingdings" pitchFamily="2" charset="2"/>
              </a:rPr>
              <a:t>hierarchic</a:t>
            </a:r>
            <a:r>
              <a:rPr lang="de-DE" altLang="x-none" dirty="0" smtClean="0">
                <a:sym typeface="Wingdings" pitchFamily="2" charset="2"/>
              </a:rPr>
              <a:t>, </a:t>
            </a:r>
            <a:r>
              <a:rPr lang="de-DE" altLang="x-none" dirty="0" err="1" smtClean="0">
                <a:sym typeface="Wingdings" pitchFamily="2" charset="2"/>
              </a:rPr>
              <a:t>object-oriented</a:t>
            </a:r>
            <a:r>
              <a:rPr lang="de-DE" altLang="x-none" dirty="0" smtClean="0">
                <a:sym typeface="Wingdings" pitchFamily="2" charset="2"/>
              </a:rPr>
              <a:t> </a:t>
            </a:r>
            <a:r>
              <a:rPr lang="de-DE" altLang="x-none" dirty="0" err="1" smtClean="0">
                <a:sym typeface="Wingdings" pitchFamily="2" charset="2"/>
              </a:rPr>
              <a:t>approach</a:t>
            </a:r>
            <a:r>
              <a:rPr lang="de-DE" altLang="x-none" dirty="0" smtClean="0">
                <a:sym typeface="Wingdings" pitchFamily="2" charset="2"/>
              </a:rPr>
              <a:t> </a:t>
            </a:r>
            <a:endParaRPr lang="de-DE" altLang="x-none" dirty="0" smtClean="0">
              <a:sym typeface="Wingdings" pitchFamily="2" charset="2"/>
            </a:endParaRPr>
          </a:p>
          <a:p>
            <a:pPr marL="177800" indent="0">
              <a:spcBef>
                <a:spcPts val="0"/>
              </a:spcBef>
              <a:buNone/>
            </a:pPr>
            <a:r>
              <a:rPr lang="en-US" sz="1100" b="0" i="0" u="none" strike="noStrike" baseline="0" dirty="0" smtClean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sz="1100" b="0" i="0" u="none" strike="noStrike" dirty="0" smtClean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100" b="0" i="0" u="none" strike="noStrike" dirty="0" err="1" smtClean="0">
                <a:solidFill>
                  <a:srgbClr val="000000"/>
                </a:solidFill>
                <a:latin typeface="Courier New"/>
              </a:rPr>
              <a:t>exp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 experiment()</a:t>
            </a:r>
            <a:endParaRPr lang="en-US" sz="11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pPr marL="357188" indent="0">
              <a:spcBef>
                <a:spcPts val="0"/>
              </a:spcBef>
              <a:buNone/>
            </a:pPr>
            <a:r>
              <a:rPr lang="en-US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exp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experiment_base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sz="1100" b="0" i="0" u="none" strike="noStrike" baseline="0" dirty="0" err="1" smtClean="0">
                <a:solidFill>
                  <a:srgbClr val="A020F0"/>
                </a:solidFill>
                <a:latin typeface="Courier New"/>
              </a:rPr>
              <a:t>dwa_simple</a:t>
            </a:r>
            <a:r>
              <a:rPr lang="en-US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); </a:t>
            </a:r>
            <a:r>
              <a:rPr lang="en-US" sz="1100" b="0" i="0" u="none" strike="noStrike" baseline="0" dirty="0" smtClean="0">
                <a:solidFill>
                  <a:srgbClr val="228B22"/>
                </a:solidFill>
                <a:latin typeface="Courier New"/>
              </a:rPr>
              <a:t>% skeleton </a:t>
            </a:r>
            <a:r>
              <a:rPr lang="en-US" sz="1100" b="0" i="0" u="none" strike="noStrike" baseline="0" dirty="0" err="1" smtClean="0">
                <a:solidFill>
                  <a:srgbClr val="228B22"/>
                </a:solidFill>
                <a:latin typeface="Courier New"/>
              </a:rPr>
              <a:t>struct</a:t>
            </a:r>
            <a:r>
              <a:rPr lang="en-US" sz="1100" b="0" i="0" u="none" strike="noStrike" baseline="0" dirty="0" smtClean="0">
                <a:solidFill>
                  <a:srgbClr val="228B22"/>
                </a:solidFill>
                <a:latin typeface="Courier New"/>
              </a:rPr>
              <a:t> for experiment</a:t>
            </a:r>
            <a:endParaRPr lang="en-US" sz="11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pPr marL="357188" indent="0">
              <a:spcBef>
                <a:spcPts val="0"/>
              </a:spcBef>
              <a:buNone/>
            </a:pPr>
            <a:endParaRPr lang="de-DE" sz="11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pPr marL="357188" indent="0">
              <a:spcBef>
                <a:spcPts val="0"/>
              </a:spcBef>
              <a:buNone/>
            </a:pPr>
            <a:r>
              <a:rPr lang="en-US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exp.vehicle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struct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( </a:t>
            </a:r>
            <a:r>
              <a:rPr lang="en-US" sz="1100" b="0" i="0" u="none" strike="noStrike" baseline="0" dirty="0" smtClean="0">
                <a:solidFill>
                  <a:srgbClr val="0000FF"/>
                </a:solidFill>
                <a:latin typeface="Courier New"/>
              </a:rPr>
              <a:t>...</a:t>
            </a:r>
            <a:r>
              <a:rPr lang="en-US" sz="1100" b="0" i="0" u="none" strike="noStrike" baseline="0" dirty="0" smtClean="0">
                <a:solidFill>
                  <a:srgbClr val="228B22"/>
                </a:solidFill>
                <a:latin typeface="Courier New"/>
              </a:rPr>
              <a:t> % blocks in nested structure</a:t>
            </a:r>
            <a:endParaRPr lang="en-US" sz="11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pPr marL="357188" indent="0">
              <a:spcBef>
                <a:spcPts val="0"/>
              </a:spcBef>
              <a:buNone/>
            </a:pPr>
            <a:r>
              <a:rPr lang="da-DK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da-DK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'platform'</a:t>
            </a:r>
            <a:r>
              <a:rPr lang="da-DK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, model_masspoint([4800, 4000, -150, -150 * pi / 180, 0]), </a:t>
            </a:r>
            <a:r>
              <a:rPr lang="da-DK" sz="1100" b="0" i="0" u="none" strike="noStrike" baseline="0" dirty="0" smtClean="0">
                <a:solidFill>
                  <a:srgbClr val="0000FF"/>
                </a:solidFill>
                <a:latin typeface="Courier New"/>
              </a:rPr>
              <a:t>...</a:t>
            </a:r>
            <a:endParaRPr lang="da-DK" sz="11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pPr marL="357188" indent="0">
              <a:spcBef>
                <a:spcPts val="0"/>
              </a:spcBef>
              <a:buNone/>
            </a:pP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'goal'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, const_goal3d([500 1000 -250]), </a:t>
            </a:r>
            <a:r>
              <a:rPr lang="en-US" sz="1100" b="0" i="0" u="none" strike="noStrike" baseline="0" dirty="0" smtClean="0">
                <a:solidFill>
                  <a:srgbClr val="0000FF"/>
                </a:solidFill>
                <a:latin typeface="Courier New"/>
              </a:rPr>
              <a:t>...</a:t>
            </a:r>
            <a:endParaRPr lang="en-US" sz="11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pPr marL="357188" indent="0">
              <a:spcBef>
                <a:spcPts val="0"/>
              </a:spcBef>
              <a:buNone/>
            </a:pP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'</a:t>
            </a:r>
            <a:r>
              <a:rPr lang="de-DE" sz="1100" b="0" i="0" u="none" strike="noStrike" baseline="0" dirty="0" err="1" smtClean="0">
                <a:solidFill>
                  <a:srgbClr val="A020F0"/>
                </a:solidFill>
                <a:latin typeface="Courier New"/>
              </a:rPr>
              <a:t>guidance</a:t>
            </a:r>
            <a:r>
              <a:rPr lang="de-DE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'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de-DE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guidance_dwa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 marL="357188" indent="0">
              <a:spcBef>
                <a:spcPts val="0"/>
              </a:spcBef>
              <a:buNone/>
            </a:pPr>
            <a:r>
              <a:rPr lang="de-DE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exp.environment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de-DE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env_heightmap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de-DE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'DEMs/two-hills_50x50.png'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357188" indent="0">
              <a:spcBef>
                <a:spcPts val="0"/>
              </a:spcBef>
              <a:buNone/>
            </a:pPr>
            <a:endParaRPr lang="de-DE" sz="11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pPr marL="357188" indent="0">
              <a:spcBef>
                <a:spcPts val="0"/>
              </a:spcBef>
              <a:buNone/>
            </a:pPr>
            <a:r>
              <a:rPr lang="en-US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exp.display.title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'A Test only'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sz="1100" b="0" i="0" u="none" strike="noStrike" baseline="0" dirty="0" smtClean="0">
                <a:solidFill>
                  <a:srgbClr val="228B22"/>
                </a:solidFill>
                <a:latin typeface="Courier New"/>
              </a:rPr>
              <a:t>% configure visualization area</a:t>
            </a:r>
            <a:endParaRPr lang="en-US" sz="11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pPr marL="357188" indent="0">
              <a:spcBef>
                <a:spcPts val="0"/>
              </a:spcBef>
              <a:buNone/>
            </a:pPr>
            <a:r>
              <a:rPr lang="de-DE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exp.display.settings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= {</a:t>
            </a:r>
            <a:r>
              <a:rPr lang="de-DE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'</a:t>
            </a:r>
            <a:r>
              <a:rPr lang="de-DE" sz="1100" b="0" i="0" u="none" strike="noStrike" baseline="0" dirty="0" err="1" smtClean="0">
                <a:solidFill>
                  <a:srgbClr val="A020F0"/>
                </a:solidFill>
                <a:latin typeface="Courier New"/>
              </a:rPr>
              <a:t>XLim</a:t>
            </a:r>
            <a:r>
              <a:rPr lang="de-DE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'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, [0 5000], </a:t>
            </a:r>
            <a:r>
              <a:rPr lang="de-DE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'</a:t>
            </a:r>
            <a:r>
              <a:rPr lang="de-DE" sz="1100" b="0" i="0" u="none" strike="noStrike" baseline="0" dirty="0" err="1" smtClean="0">
                <a:solidFill>
                  <a:srgbClr val="A020F0"/>
                </a:solidFill>
                <a:latin typeface="Courier New"/>
              </a:rPr>
              <a:t>YLim</a:t>
            </a:r>
            <a:r>
              <a:rPr lang="de-DE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'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, [0 5000], </a:t>
            </a:r>
            <a:r>
              <a:rPr lang="de-DE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'</a:t>
            </a:r>
            <a:r>
              <a:rPr lang="de-DE" sz="1100" b="0" i="0" u="none" strike="noStrike" baseline="0" dirty="0" err="1" smtClean="0">
                <a:solidFill>
                  <a:srgbClr val="A020F0"/>
                </a:solidFill>
                <a:latin typeface="Courier New"/>
              </a:rPr>
              <a:t>ZLim</a:t>
            </a:r>
            <a:r>
              <a:rPr lang="de-DE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'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, [-1000 100]};</a:t>
            </a:r>
          </a:p>
          <a:p>
            <a:pPr marL="357188" indent="0">
              <a:spcBef>
                <a:spcPts val="0"/>
              </a:spcBef>
              <a:buNone/>
            </a:pPr>
            <a:r>
              <a:rPr lang="de-DE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exp.display.view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= [-112, 26];</a:t>
            </a:r>
          </a:p>
          <a:p>
            <a:pPr marL="357188" indent="0">
              <a:spcBef>
                <a:spcPts val="0"/>
              </a:spcBef>
              <a:buNone/>
            </a:pPr>
            <a:r>
              <a:rPr lang="de-DE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exp.display.axis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de-DE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'</a:t>
            </a:r>
            <a:r>
              <a:rPr lang="de-DE" sz="1100" b="0" i="0" u="none" strike="noStrike" baseline="0" dirty="0" err="1" smtClean="0">
                <a:solidFill>
                  <a:srgbClr val="A020F0"/>
                </a:solidFill>
                <a:latin typeface="Courier New"/>
              </a:rPr>
              <a:t>equal</a:t>
            </a:r>
            <a:r>
              <a:rPr lang="de-DE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'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357188" indent="0">
              <a:spcBef>
                <a:spcPts val="0"/>
              </a:spcBef>
              <a:buNone/>
            </a:pPr>
            <a:endParaRPr lang="de-DE" sz="11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pPr marL="357188" indent="0">
              <a:spcBef>
                <a:spcPts val="0"/>
              </a:spcBef>
              <a:buNone/>
            </a:pPr>
            <a:r>
              <a:rPr lang="de-DE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exp.stop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de-DE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stop_distance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(500); </a:t>
            </a:r>
            <a:r>
              <a:rPr lang="de-DE" sz="1100" b="0" i="0" u="none" strike="noStrike" baseline="0" dirty="0" smtClean="0">
                <a:solidFill>
                  <a:srgbClr val="228B22"/>
                </a:solidFill>
                <a:latin typeface="Courier New"/>
              </a:rPr>
              <a:t>% </a:t>
            </a:r>
            <a:r>
              <a:rPr lang="de-DE" sz="1100" b="0" i="0" u="none" strike="noStrike" baseline="0" dirty="0" err="1" smtClean="0">
                <a:solidFill>
                  <a:srgbClr val="228B22"/>
                </a:solidFill>
                <a:latin typeface="Courier New"/>
              </a:rPr>
              <a:t>simulation</a:t>
            </a:r>
            <a:r>
              <a:rPr lang="de-DE" sz="1100" b="0" i="0" u="none" strike="noStrike" baseline="0" dirty="0" smtClean="0">
                <a:solidFill>
                  <a:srgbClr val="228B22"/>
                </a:solidFill>
                <a:latin typeface="Courier New"/>
              </a:rPr>
              <a:t> </a:t>
            </a:r>
            <a:r>
              <a:rPr lang="de-DE" sz="1100" b="0" i="0" u="none" strike="noStrike" baseline="0" dirty="0" err="1" smtClean="0">
                <a:solidFill>
                  <a:srgbClr val="228B22"/>
                </a:solidFill>
                <a:latin typeface="Courier New"/>
              </a:rPr>
              <a:t>finished</a:t>
            </a:r>
            <a:r>
              <a:rPr lang="de-DE" sz="1100" b="0" i="0" u="none" strike="noStrike" baseline="0" dirty="0" smtClean="0">
                <a:solidFill>
                  <a:srgbClr val="228B22"/>
                </a:solidFill>
                <a:latin typeface="Courier New"/>
              </a:rPr>
              <a:t>?</a:t>
            </a:r>
            <a:endParaRPr lang="de-DE" sz="11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pPr marL="357188" indent="0">
              <a:spcBef>
                <a:spcPts val="0"/>
              </a:spcBef>
              <a:buNone/>
            </a:pPr>
            <a:r>
              <a:rPr lang="en-US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exp.depends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= {</a:t>
            </a:r>
            <a:r>
              <a:rPr lang="en-US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'*guidance'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};   </a:t>
            </a:r>
            <a:r>
              <a:rPr lang="en-US" sz="1100" b="0" i="0" u="none" strike="noStrike" baseline="0" dirty="0" smtClean="0">
                <a:solidFill>
                  <a:srgbClr val="228B22"/>
                </a:solidFill>
                <a:latin typeface="Courier New"/>
              </a:rPr>
              <a:t>% tweak dependency analysis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FF"/>
                </a:solidFill>
                <a:latin typeface="Courier New"/>
              </a:rPr>
              <a:t>end</a:t>
            </a:r>
            <a:endParaRPr lang="en-US" sz="1100" b="0" i="0" u="none" strike="noStrike" baseline="0" dirty="0" smtClean="0">
              <a:solidFill>
                <a:srgbClr val="0000FF"/>
              </a:solidFill>
              <a:latin typeface="Courier New"/>
            </a:endParaRP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de-DE" altLang="x-none" dirty="0" smtClean="0"/>
              <a:t>Aufruf des Simulators: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simulate(experiment());</a:t>
            </a:r>
          </a:p>
          <a:p>
            <a:pPr marL="984250" indent="0" defTabSz="-4160838">
              <a:spcBef>
                <a:spcPts val="0"/>
              </a:spcBef>
              <a:buNone/>
            </a:pPr>
            <a:r>
              <a:rPr lang="en-US" sz="1100" dirty="0" smtClean="0"/>
              <a:t> - </a:t>
            </a:r>
            <a:r>
              <a:rPr lang="en-US" sz="1100" dirty="0" err="1" smtClean="0"/>
              <a:t>oder</a:t>
            </a:r>
            <a:r>
              <a:rPr lang="en-US" sz="1100" dirty="0" smtClean="0"/>
              <a:t> -</a:t>
            </a:r>
            <a:endParaRPr lang="en-US" sz="1100" dirty="0"/>
          </a:p>
          <a:p>
            <a:pPr marL="177800" indent="0">
              <a:spcBef>
                <a:spcPts val="0"/>
              </a:spcBef>
              <a:buNone/>
            </a:pPr>
            <a:r>
              <a:rPr lang="en-US" altLang="x-none" sz="1100" dirty="0" err="1" smtClean="0">
                <a:solidFill>
                  <a:srgbClr val="000000"/>
                </a:solidFill>
                <a:latin typeface="Courier New"/>
              </a:rPr>
              <a:t>simulate_unattended</a:t>
            </a:r>
            <a:r>
              <a:rPr lang="en-US" altLang="x-none" sz="1100" dirty="0" smtClean="0">
                <a:solidFill>
                  <a:srgbClr val="000000"/>
                </a:solidFill>
                <a:latin typeface="Courier New"/>
              </a:rPr>
              <a:t>(experiment());</a:t>
            </a:r>
            <a:endParaRPr lang="de-DE" altLang="x-none" sz="110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8422800" y="3357572"/>
            <a:ext cx="458460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blocks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8" name="Gerade Verbindung 37"/>
          <p:cNvCxnSpPr>
            <a:stCxn id="37" idx="1"/>
          </p:cNvCxnSpPr>
          <p:nvPr/>
        </p:nvCxnSpPr>
        <p:spPr>
          <a:xfrm flipH="1" flipV="1">
            <a:off x="7358120" y="3140968"/>
            <a:ext cx="1064680" cy="324326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1" name="Gerade Verbindung 40"/>
          <p:cNvCxnSpPr>
            <a:stCxn id="37" idx="1"/>
          </p:cNvCxnSpPr>
          <p:nvPr/>
        </p:nvCxnSpPr>
        <p:spPr>
          <a:xfrm flipH="1" flipV="1">
            <a:off x="5269888" y="3204592"/>
            <a:ext cx="3152912" cy="260702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6" name="Gerade Verbindung 45"/>
          <p:cNvCxnSpPr>
            <a:stCxn id="37" idx="1"/>
          </p:cNvCxnSpPr>
          <p:nvPr/>
        </p:nvCxnSpPr>
        <p:spPr>
          <a:xfrm flipH="1" flipV="1">
            <a:off x="4189768" y="3357572"/>
            <a:ext cx="4233032" cy="107722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9" name="Gerade Verbindung 48"/>
          <p:cNvCxnSpPr>
            <a:stCxn id="37" idx="1"/>
          </p:cNvCxnSpPr>
          <p:nvPr/>
        </p:nvCxnSpPr>
        <p:spPr>
          <a:xfrm flipH="1">
            <a:off x="6494024" y="3465294"/>
            <a:ext cx="1928776" cy="107722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52" name="Gerade Verbindung 51"/>
          <p:cNvCxnSpPr>
            <a:stCxn id="37" idx="1"/>
          </p:cNvCxnSpPr>
          <p:nvPr/>
        </p:nvCxnSpPr>
        <p:spPr>
          <a:xfrm rot="10800000" flipV="1">
            <a:off x="5845956" y="3465294"/>
            <a:ext cx="2576845" cy="1259850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58" name="Rechteck 57"/>
          <p:cNvSpPr/>
          <p:nvPr/>
        </p:nvSpPr>
        <p:spPr>
          <a:xfrm>
            <a:off x="3147743" y="5580044"/>
            <a:ext cx="671659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GUI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4133746" y="5946569"/>
            <a:ext cx="921727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Without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GUI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459748" y="4228236"/>
            <a:ext cx="551433" cy="43088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Special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fields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Geschweifte Klammer links 60"/>
          <p:cNvSpPr/>
          <p:nvPr/>
        </p:nvSpPr>
        <p:spPr>
          <a:xfrm>
            <a:off x="1115616" y="3876545"/>
            <a:ext cx="144016" cy="1134271"/>
          </a:xfrm>
          <a:prstGeom prst="leftBrace">
            <a:avLst>
              <a:gd name="adj1" fmla="val 46052"/>
              <a:gd name="adj2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Datumsplatzhalter 3"/>
          <p:cNvSpPr txBox="1">
            <a:spLocks noGrp="1"/>
          </p:cNvSpPr>
          <p:nvPr/>
        </p:nvSpPr>
        <p:spPr bwMode="auto">
          <a:xfrm>
            <a:off x="990600" y="6324600"/>
            <a:ext cx="20574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de-DE" altLang="x-none" b="0" dirty="0">
                <a:latin typeface="Verdana" pitchFamily="34" charset="0"/>
              </a:rPr>
              <a:t>Dresden, </a:t>
            </a:r>
            <a:r>
              <a:rPr lang="en-US" altLang="x-none" b="0" dirty="0" smtClean="0">
                <a:latin typeface="Verdana" pitchFamily="34" charset="0"/>
              </a:rPr>
              <a:t>July 27, 2017</a:t>
            </a:r>
            <a:endParaRPr lang="de-DE" altLang="x-none" b="0" dirty="0">
              <a:latin typeface="Verdana" pitchFamily="34" charset="0"/>
            </a:endParaRPr>
          </a:p>
        </p:txBody>
      </p:sp>
      <p:sp>
        <p:nvSpPr>
          <p:cNvPr id="18" name="Fußzeilenplatzhalter 4"/>
          <p:cNvSpPr txBox="1">
            <a:spLocks noGrp="1"/>
          </p:cNvSpPr>
          <p:nvPr/>
        </p:nvSpPr>
        <p:spPr bwMode="auto">
          <a:xfrm>
            <a:off x="3124200" y="63246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algn="ctr" eaLnBrk="1" hangingPunct="1"/>
            <a:r>
              <a:rPr lang="de-DE" altLang="x-none" b="0" dirty="0" err="1">
                <a:latin typeface="Verdana" pitchFamily="34" charset="0"/>
              </a:rPr>
              <a:t>Generic</a:t>
            </a:r>
            <a:r>
              <a:rPr lang="de-DE" altLang="x-none" b="0" dirty="0">
                <a:latin typeface="Verdana" pitchFamily="34" charset="0"/>
              </a:rPr>
              <a:t> </a:t>
            </a:r>
            <a:r>
              <a:rPr lang="de-DE" altLang="x-none" b="0" dirty="0" err="1">
                <a:latin typeface="Verdana" pitchFamily="34" charset="0"/>
              </a:rPr>
              <a:t>Matlab</a:t>
            </a:r>
            <a:r>
              <a:rPr lang="de-DE" altLang="x-none" b="0" dirty="0">
                <a:latin typeface="Verdana" pitchFamily="34" charset="0"/>
              </a:rPr>
              <a:t> Simulation Framework</a:t>
            </a:r>
          </a:p>
        </p:txBody>
      </p:sp>
      <p:sp>
        <p:nvSpPr>
          <p:cNvPr id="19" name="Foliennummernplatzhalter 5"/>
          <p:cNvSpPr txBox="1">
            <a:spLocks noGrp="1"/>
          </p:cNvSpPr>
          <p:nvPr/>
        </p:nvSpPr>
        <p:spPr bwMode="auto">
          <a:xfrm>
            <a:off x="6553200" y="63246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algn="r" eaLnBrk="1" hangingPunct="1"/>
            <a:fld id="{85B3DD76-6CAE-452B-9C54-B12D8D4FD3B9}" type="slidenum">
              <a:rPr lang="de-DE" altLang="x-none" b="0" smtClean="0">
                <a:latin typeface="Verdana" pitchFamily="34" charset="0"/>
              </a:rPr>
              <a:t>7</a:t>
            </a:fld>
            <a:endParaRPr lang="de-DE" altLang="x-none" b="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6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/>
          <p:cNvSpPr/>
          <p:nvPr/>
        </p:nvSpPr>
        <p:spPr>
          <a:xfrm>
            <a:off x="1259632" y="2201153"/>
            <a:ext cx="6480720" cy="216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1259632" y="3138800"/>
            <a:ext cx="6480720" cy="774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1259632" y="4005064"/>
            <a:ext cx="6480720" cy="1876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866" name="Titel 1"/>
          <p:cNvSpPr>
            <a:spLocks noGrp="1"/>
          </p:cNvSpPr>
          <p:nvPr>
            <p:ph type="title" idx="4294967295"/>
          </p:nvPr>
        </p:nvSpPr>
        <p:spPr>
          <a:xfrm>
            <a:off x="990600" y="1295400"/>
            <a:ext cx="7504113" cy="381000"/>
          </a:xfrm>
        </p:spPr>
        <p:txBody>
          <a:bodyPr anchor="t"/>
          <a:lstStyle/>
          <a:p>
            <a:r>
              <a:rPr lang="de-DE" altLang="x-none" dirty="0" smtClean="0"/>
              <a:t>Implementierung eines Blocks</a:t>
            </a:r>
          </a:p>
        </p:txBody>
      </p:sp>
      <p:sp>
        <p:nvSpPr>
          <p:cNvPr id="137" name="Inhaltsplatzhalter 9"/>
          <p:cNvSpPr>
            <a:spLocks noGrp="1"/>
          </p:cNvSpPr>
          <p:nvPr>
            <p:ph idx="4294967295"/>
          </p:nvPr>
        </p:nvSpPr>
        <p:spPr>
          <a:xfrm>
            <a:off x="990600" y="1989138"/>
            <a:ext cx="7467600" cy="410686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de-DE" sz="1100" b="0" i="0" u="none" strike="noStrike" baseline="0" dirty="0" err="1" smtClean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b = </a:t>
            </a:r>
            <a:r>
              <a:rPr lang="de-DE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test_block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b = </a:t>
            </a:r>
            <a:r>
              <a:rPr lang="de-DE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block_base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(1/10, {</a:t>
            </a:r>
            <a:r>
              <a:rPr lang="de-DE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'input1'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}, @</a:t>
            </a:r>
            <a:r>
              <a:rPr lang="de-DE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process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e-DE" sz="11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100" b="0" i="0" u="none" strike="noStrike" baseline="0" dirty="0" smtClean="0">
                <a:solidFill>
                  <a:srgbClr val="228B22"/>
                </a:solidFill>
                <a:latin typeface="Courier New"/>
              </a:rPr>
              <a:t>% </a:t>
            </a:r>
            <a:r>
              <a:rPr lang="de-DE" sz="1100" b="0" i="0" u="none" strike="noStrike" baseline="0" dirty="0" err="1" smtClean="0">
                <a:solidFill>
                  <a:srgbClr val="228B22"/>
                </a:solidFill>
                <a:latin typeface="Courier New"/>
              </a:rPr>
              <a:t>Algorithm</a:t>
            </a:r>
            <a:r>
              <a:rPr lang="de-DE" sz="1100" b="0" i="0" u="none" strike="noStrike" baseline="0" dirty="0" smtClean="0">
                <a:solidFill>
                  <a:srgbClr val="228B22"/>
                </a:solidFill>
                <a:latin typeface="Courier New"/>
              </a:rPr>
              <a:t> </a:t>
            </a:r>
            <a:r>
              <a:rPr lang="de-DE" sz="1100" b="0" i="0" u="none" strike="noStrike" baseline="0" dirty="0" err="1" smtClean="0">
                <a:solidFill>
                  <a:srgbClr val="228B22"/>
                </a:solidFill>
                <a:latin typeface="Courier New"/>
              </a:rPr>
              <a:t>parameters</a:t>
            </a:r>
            <a:endParaRPr lang="de-DE" sz="11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b.parameter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= 1000;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b.parameter2 = </a:t>
            </a:r>
            <a:r>
              <a:rPr lang="de-DE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'</a:t>
            </a:r>
            <a:r>
              <a:rPr lang="de-DE" sz="1100" b="0" i="0" u="none" strike="noStrike" baseline="0" dirty="0" err="1" smtClean="0">
                <a:solidFill>
                  <a:srgbClr val="A020F0"/>
                </a:solidFill>
                <a:latin typeface="Courier New"/>
              </a:rPr>
              <a:t>abc</a:t>
            </a:r>
            <a:r>
              <a:rPr lang="de-DE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'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de-DE" sz="11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b="0" i="0" u="none" strike="noStrike" baseline="0" dirty="0" smtClean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[state, out, debug] = process(block, t, state, in)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100" b="0" i="0" u="none" strike="noStrike" baseline="0" dirty="0" smtClean="0">
                <a:solidFill>
                  <a:srgbClr val="228B22"/>
                </a:solidFill>
                <a:latin typeface="Courier New"/>
              </a:rPr>
              <a:t>% Compute block state &amp; outputs for time t</a:t>
            </a:r>
            <a:endParaRPr lang="en-US" sz="11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de-DE" sz="1100" b="0" i="0" u="none" strike="noStrike" baseline="0" dirty="0" smtClean="0">
                <a:solidFill>
                  <a:srgbClr val="0000FF"/>
                </a:solidFill>
                <a:latin typeface="Courier New"/>
              </a:rPr>
              <a:t>...</a:t>
            </a:r>
            <a:endParaRPr lang="de-DE" sz="11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100" b="0" i="0" u="none" strike="noStrike" baseline="0" dirty="0" smtClean="0">
                <a:solidFill>
                  <a:srgbClr val="0000FF"/>
                </a:solidFill>
                <a:latin typeface="Courier New"/>
              </a:rPr>
              <a:t>end</a:t>
            </a:r>
            <a:endParaRPr lang="de-DE" sz="11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lang="de-DE" sz="11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100" b="0" i="0" u="none" strike="noStrike" baseline="0" dirty="0" smtClean="0">
                <a:solidFill>
                  <a:srgbClr val="228B22"/>
                </a:solidFill>
                <a:latin typeface="Courier New"/>
              </a:rPr>
              <a:t>% </a:t>
            </a:r>
            <a:r>
              <a:rPr lang="de-DE" sz="1100" b="0" i="0" u="none" strike="noStrike" baseline="0" dirty="0" err="1" smtClean="0">
                <a:solidFill>
                  <a:srgbClr val="228B22"/>
                </a:solidFill>
                <a:latin typeface="Courier New"/>
              </a:rPr>
              <a:t>visualization</a:t>
            </a:r>
            <a:endParaRPr lang="de-DE" sz="11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b.graphicElements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(1).</a:t>
            </a:r>
            <a:r>
              <a:rPr lang="de-DE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draw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= @</a:t>
            </a:r>
            <a:r>
              <a:rPr lang="de-DE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visualize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b.graphicElements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(1).</a:t>
            </a:r>
            <a:r>
              <a:rPr lang="de-DE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name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de-DE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'</a:t>
            </a:r>
            <a:r>
              <a:rPr lang="de-DE" sz="1100" b="0" i="0" u="none" strike="noStrike" baseline="0" dirty="0" err="1" smtClean="0">
                <a:solidFill>
                  <a:srgbClr val="A020F0"/>
                </a:solidFill>
                <a:latin typeface="Courier New"/>
              </a:rPr>
              <a:t>Graphic</a:t>
            </a:r>
            <a:r>
              <a:rPr lang="de-DE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 </a:t>
            </a:r>
            <a:r>
              <a:rPr lang="de-DE" sz="1100" b="0" i="0" u="none" strike="noStrike" baseline="0" dirty="0" err="1" smtClean="0">
                <a:solidFill>
                  <a:srgbClr val="A020F0"/>
                </a:solidFill>
                <a:latin typeface="Courier New"/>
              </a:rPr>
              <a:t>Object</a:t>
            </a:r>
            <a:r>
              <a:rPr lang="de-DE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'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b="0" i="0" u="none" strike="noStrike" baseline="0" dirty="0" smtClean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handles = visualize(block, ax, handles, out, debug, state, in)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de-DE" sz="1100" b="0" i="0" u="none" strike="noStrike" baseline="0" dirty="0" err="1" smtClean="0">
                <a:solidFill>
                  <a:srgbClr val="0000FF"/>
                </a:solidFill>
                <a:latin typeface="Courier New"/>
              </a:rPr>
              <a:t>if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isempty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de-DE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handles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de-DE" sz="1100" b="0" i="0" u="none" strike="noStrike" baseline="0" dirty="0" smtClean="0">
                <a:solidFill>
                  <a:srgbClr val="228B22"/>
                </a:solidFill>
                <a:latin typeface="Courier New"/>
              </a:rPr>
              <a:t>% </a:t>
            </a:r>
            <a:r>
              <a:rPr lang="de-DE" sz="1100" b="0" i="0" u="none" strike="noStrike" baseline="0" dirty="0" err="1" smtClean="0">
                <a:solidFill>
                  <a:srgbClr val="228B22"/>
                </a:solidFill>
                <a:latin typeface="Courier New"/>
              </a:rPr>
              <a:t>create</a:t>
            </a:r>
            <a:r>
              <a:rPr lang="de-DE" sz="1100" b="0" i="0" u="none" strike="noStrike" baseline="0" dirty="0" smtClean="0">
                <a:solidFill>
                  <a:srgbClr val="228B22"/>
                </a:solidFill>
                <a:latin typeface="Courier New"/>
              </a:rPr>
              <a:t> </a:t>
            </a:r>
            <a:r>
              <a:rPr lang="de-DE" sz="1100" b="0" i="0" u="none" strike="noStrike" baseline="0" dirty="0" err="1" smtClean="0">
                <a:solidFill>
                  <a:srgbClr val="228B22"/>
                </a:solidFill>
                <a:latin typeface="Courier New"/>
              </a:rPr>
              <a:t>visualization</a:t>
            </a:r>
            <a:r>
              <a:rPr lang="de-DE" sz="1100" b="0" i="0" u="none" strike="noStrike" baseline="0" dirty="0" smtClean="0">
                <a:solidFill>
                  <a:srgbClr val="228B22"/>
                </a:solidFill>
                <a:latin typeface="Courier New"/>
              </a:rPr>
              <a:t> </a:t>
            </a:r>
            <a:r>
              <a:rPr lang="de-DE" sz="1100" b="0" i="0" u="none" strike="noStrike" baseline="0" dirty="0" err="1" smtClean="0">
                <a:solidFill>
                  <a:srgbClr val="228B22"/>
                </a:solidFill>
                <a:latin typeface="Courier New"/>
              </a:rPr>
              <a:t>objects</a:t>
            </a:r>
            <a:endParaRPr lang="de-DE" sz="11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de-DE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handles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de-DE" sz="1100" b="0" i="0" u="none" strike="noStrike" baseline="0" dirty="0" smtClean="0">
                <a:solidFill>
                  <a:srgbClr val="0000FF"/>
                </a:solidFill>
                <a:latin typeface="Courier New"/>
              </a:rPr>
              <a:t>...</a:t>
            </a:r>
            <a:endParaRPr lang="de-DE" sz="11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de-DE" sz="11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de-DE" sz="1100" b="0" i="0" u="none" strike="noStrike" baseline="0" dirty="0" smtClean="0">
                <a:solidFill>
                  <a:srgbClr val="228B22"/>
                </a:solidFill>
                <a:latin typeface="Courier New"/>
              </a:rPr>
              <a:t>% update </a:t>
            </a:r>
            <a:r>
              <a:rPr lang="de-DE" sz="1100" b="0" i="0" u="none" strike="noStrike" baseline="0" dirty="0" err="1" smtClean="0">
                <a:solidFill>
                  <a:srgbClr val="228B22"/>
                </a:solidFill>
                <a:latin typeface="Courier New"/>
              </a:rPr>
              <a:t>visualization</a:t>
            </a:r>
            <a:endParaRPr lang="de-DE" sz="11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de-DE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set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de-DE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handles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de-DE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'Property'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de-DE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value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de-DE" sz="1100" b="0" i="0" u="none" strike="noStrike" baseline="0" dirty="0" smtClean="0">
                <a:solidFill>
                  <a:srgbClr val="0000FF"/>
                </a:solidFill>
                <a:latin typeface="Courier New"/>
              </a:rPr>
              <a:t>...</a:t>
            </a:r>
            <a:endParaRPr lang="de-DE" sz="11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1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100" b="0" i="0" u="none" strike="noStrike" baseline="0" dirty="0" smtClean="0">
                <a:solidFill>
                  <a:srgbClr val="0000FF"/>
                </a:solidFill>
                <a:latin typeface="Courier New"/>
              </a:rPr>
              <a:t>end</a:t>
            </a:r>
            <a:endParaRPr lang="de-DE" sz="11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spcAft>
                <a:spcPts val="600"/>
              </a:spcAft>
              <a:buNone/>
            </a:pPr>
            <a:endParaRPr lang="de-DE" altLang="x-none" sz="80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5724128" y="4077072"/>
            <a:ext cx="1700787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visualization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element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228184" y="3466924"/>
            <a:ext cx="1412246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</a:t>
            </a:r>
            <a:r>
              <a:rPr kumimoji="0" lang="de-DE" sz="14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propagation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516216" y="2210237"/>
            <a:ext cx="1234312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Block </a:t>
            </a: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framework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241064" y="2358316"/>
            <a:ext cx="1043555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0" kern="0" dirty="0" smtClean="0">
                <a:solidFill>
                  <a:srgbClr val="FF0000"/>
                </a:solidFill>
                <a:latin typeface="Calibri"/>
                <a:ea typeface="+mn-ea"/>
              </a:rPr>
              <a:t>Sampling time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reihandform 3"/>
          <p:cNvSpPr/>
          <p:nvPr/>
        </p:nvSpPr>
        <p:spPr>
          <a:xfrm>
            <a:off x="1309607" y="2363492"/>
            <a:ext cx="1402596" cy="100739"/>
          </a:xfrm>
          <a:custGeom>
            <a:avLst/>
            <a:gdLst>
              <a:gd name="connsiteX0" fmla="*/ 0 w 1402596"/>
              <a:gd name="connsiteY0" fmla="*/ 100739 h 100739"/>
              <a:gd name="connsiteX1" fmla="*/ 1402596 w 1402596"/>
              <a:gd name="connsiteY1" fmla="*/ 100739 h 100739"/>
              <a:gd name="connsiteX2" fmla="*/ 1402596 w 1402596"/>
              <a:gd name="connsiteY2" fmla="*/ 0 h 100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2596" h="100739">
                <a:moveTo>
                  <a:pt x="0" y="100739"/>
                </a:moveTo>
                <a:lnTo>
                  <a:pt x="1402596" y="100739"/>
                </a:lnTo>
                <a:lnTo>
                  <a:pt x="1402596" y="0"/>
                </a:lnTo>
              </a:path>
            </a:pathLst>
          </a:custGeom>
          <a:noFill/>
          <a:ln w="12700">
            <a:solidFill>
              <a:srgbClr val="FF0000"/>
            </a:solidFill>
            <a:prstDash val="solid"/>
            <a:tailEnd type="triangle" w="sm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Microsoft Sans Serif" pitchFamily="-110" charset="0"/>
            </a:endParaRPr>
          </a:p>
        </p:txBody>
      </p:sp>
      <p:sp>
        <p:nvSpPr>
          <p:cNvPr id="15" name="Datumsplatzhalter 3"/>
          <p:cNvSpPr txBox="1">
            <a:spLocks noGrp="1"/>
          </p:cNvSpPr>
          <p:nvPr/>
        </p:nvSpPr>
        <p:spPr bwMode="auto">
          <a:xfrm>
            <a:off x="990600" y="6324600"/>
            <a:ext cx="20574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de-DE" altLang="x-none" b="0" dirty="0">
                <a:latin typeface="Verdana" pitchFamily="34" charset="0"/>
              </a:rPr>
              <a:t>Dresden, </a:t>
            </a:r>
            <a:r>
              <a:rPr lang="en-US" altLang="x-none" b="0" dirty="0" smtClean="0">
                <a:latin typeface="Verdana" pitchFamily="34" charset="0"/>
              </a:rPr>
              <a:t>July 27, 2017</a:t>
            </a:r>
            <a:endParaRPr lang="de-DE" altLang="x-none" b="0" dirty="0">
              <a:latin typeface="Verdana" pitchFamily="34" charset="0"/>
            </a:endParaRPr>
          </a:p>
        </p:txBody>
      </p:sp>
      <p:sp>
        <p:nvSpPr>
          <p:cNvPr id="16" name="Fußzeilenplatzhalter 4"/>
          <p:cNvSpPr txBox="1">
            <a:spLocks noGrp="1"/>
          </p:cNvSpPr>
          <p:nvPr/>
        </p:nvSpPr>
        <p:spPr bwMode="auto">
          <a:xfrm>
            <a:off x="3124200" y="63246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algn="ctr" eaLnBrk="1" hangingPunct="1"/>
            <a:r>
              <a:rPr lang="de-DE" altLang="x-none" b="0" dirty="0" err="1">
                <a:latin typeface="Verdana" pitchFamily="34" charset="0"/>
              </a:rPr>
              <a:t>Generic</a:t>
            </a:r>
            <a:r>
              <a:rPr lang="de-DE" altLang="x-none" b="0" dirty="0">
                <a:latin typeface="Verdana" pitchFamily="34" charset="0"/>
              </a:rPr>
              <a:t> </a:t>
            </a:r>
            <a:r>
              <a:rPr lang="de-DE" altLang="x-none" b="0" dirty="0" err="1">
                <a:latin typeface="Verdana" pitchFamily="34" charset="0"/>
              </a:rPr>
              <a:t>Matlab</a:t>
            </a:r>
            <a:r>
              <a:rPr lang="de-DE" altLang="x-none" b="0" dirty="0">
                <a:latin typeface="Verdana" pitchFamily="34" charset="0"/>
              </a:rPr>
              <a:t> Simulation Framework</a:t>
            </a:r>
          </a:p>
        </p:txBody>
      </p:sp>
      <p:sp>
        <p:nvSpPr>
          <p:cNvPr id="17" name="Foliennummernplatzhalter 5"/>
          <p:cNvSpPr txBox="1">
            <a:spLocks noGrp="1"/>
          </p:cNvSpPr>
          <p:nvPr/>
        </p:nvSpPr>
        <p:spPr bwMode="auto">
          <a:xfrm>
            <a:off x="6553200" y="63246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algn="r" eaLnBrk="1" hangingPunct="1"/>
            <a:fld id="{9FCF9F8B-C54E-4B88-9D04-19CD12B28D5B}" type="slidenum">
              <a:rPr lang="de-DE" altLang="x-none" b="0" smtClean="0">
                <a:latin typeface="Verdana" pitchFamily="34" charset="0"/>
              </a:rPr>
              <a:t>8</a:t>
            </a:fld>
            <a:endParaRPr lang="de-DE" altLang="x-none" b="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5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Inhaltsplatzhalter 7"/>
          <p:cNvSpPr>
            <a:spLocks noGrp="1"/>
          </p:cNvSpPr>
          <p:nvPr>
            <p:ph idx="4294967295"/>
          </p:nvPr>
        </p:nvSpPr>
        <p:spPr>
          <a:xfrm>
            <a:off x="990600" y="1268413"/>
            <a:ext cx="7467600" cy="3960812"/>
          </a:xfrm>
        </p:spPr>
        <p:txBody>
          <a:bodyPr anchor="ctr"/>
          <a:lstStyle/>
          <a:p>
            <a:pPr algn="ctr">
              <a:lnSpc>
                <a:spcPct val="130000"/>
              </a:lnSpc>
              <a:buFontTx/>
              <a:buNone/>
            </a:pPr>
            <a:r>
              <a:rPr lang="de-DE" altLang="x-none" sz="3200" dirty="0" err="1" smtClean="0"/>
              <a:t>Thanks</a:t>
            </a:r>
            <a:r>
              <a:rPr lang="de-DE" altLang="x-none" sz="3200" dirty="0" smtClean="0"/>
              <a:t> </a:t>
            </a:r>
            <a:r>
              <a:rPr lang="de-DE" altLang="x-none" sz="3200" dirty="0" err="1" smtClean="0"/>
              <a:t>for</a:t>
            </a:r>
            <a:r>
              <a:rPr lang="de-DE" altLang="x-none" sz="3200" dirty="0" smtClean="0"/>
              <a:t> </a:t>
            </a:r>
            <a:r>
              <a:rPr lang="de-DE" altLang="x-none" sz="3200" dirty="0" err="1" smtClean="0"/>
              <a:t>your</a:t>
            </a:r>
            <a:r>
              <a:rPr lang="de-DE" altLang="x-none" sz="3200" dirty="0" smtClean="0"/>
              <a:t> </a:t>
            </a:r>
            <a:r>
              <a:rPr lang="de-DE" altLang="x-none" sz="3200" dirty="0" err="1" smtClean="0"/>
              <a:t>attention</a:t>
            </a:r>
            <a:r>
              <a:rPr lang="de-DE" altLang="x-none" sz="3200" dirty="0" smtClean="0"/>
              <a:t>!</a:t>
            </a:r>
            <a:endParaRPr lang="de-DE" altLang="x-none" sz="3200" dirty="0" smtClean="0"/>
          </a:p>
        </p:txBody>
      </p:sp>
      <p:pic>
        <p:nvPicPr>
          <p:cNvPr id="39942" name="Picture 9" descr="aircraft_vsl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4868863"/>
            <a:ext cx="5746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umsplatzhalter 3"/>
          <p:cNvSpPr txBox="1">
            <a:spLocks noGrp="1"/>
          </p:cNvSpPr>
          <p:nvPr/>
        </p:nvSpPr>
        <p:spPr bwMode="auto">
          <a:xfrm>
            <a:off x="990600" y="6324600"/>
            <a:ext cx="20574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de-DE" altLang="x-none" b="0" dirty="0">
                <a:latin typeface="Verdana" pitchFamily="34" charset="0"/>
              </a:rPr>
              <a:t>Dresden, </a:t>
            </a:r>
            <a:r>
              <a:rPr lang="en-US" altLang="x-none" b="0" dirty="0" smtClean="0">
                <a:latin typeface="Verdana" pitchFamily="34" charset="0"/>
              </a:rPr>
              <a:t>July 27, 2017</a:t>
            </a:r>
            <a:endParaRPr lang="de-DE" altLang="x-none" b="0" dirty="0">
              <a:latin typeface="Verdana" pitchFamily="34" charset="0"/>
            </a:endParaRPr>
          </a:p>
        </p:txBody>
      </p:sp>
      <p:sp>
        <p:nvSpPr>
          <p:cNvPr id="8" name="Fußzeilenplatzhalter 4"/>
          <p:cNvSpPr txBox="1">
            <a:spLocks noGrp="1"/>
          </p:cNvSpPr>
          <p:nvPr/>
        </p:nvSpPr>
        <p:spPr bwMode="auto">
          <a:xfrm>
            <a:off x="3124200" y="63246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algn="ctr" eaLnBrk="1" hangingPunct="1"/>
            <a:r>
              <a:rPr lang="de-DE" altLang="x-none" b="0" dirty="0" err="1">
                <a:latin typeface="Verdana" pitchFamily="34" charset="0"/>
              </a:rPr>
              <a:t>Generic</a:t>
            </a:r>
            <a:r>
              <a:rPr lang="de-DE" altLang="x-none" b="0" dirty="0">
                <a:latin typeface="Verdana" pitchFamily="34" charset="0"/>
              </a:rPr>
              <a:t> </a:t>
            </a:r>
            <a:r>
              <a:rPr lang="de-DE" altLang="x-none" b="0" dirty="0" err="1">
                <a:latin typeface="Verdana" pitchFamily="34" charset="0"/>
              </a:rPr>
              <a:t>Matlab</a:t>
            </a:r>
            <a:r>
              <a:rPr lang="de-DE" altLang="x-none" b="0" dirty="0">
                <a:latin typeface="Verdana" pitchFamily="34" charset="0"/>
              </a:rPr>
              <a:t> Simulation Framework</a:t>
            </a:r>
          </a:p>
        </p:txBody>
      </p:sp>
      <p:sp>
        <p:nvSpPr>
          <p:cNvPr id="9" name="Foliennummernplatzhalter 5"/>
          <p:cNvSpPr txBox="1">
            <a:spLocks noGrp="1"/>
          </p:cNvSpPr>
          <p:nvPr/>
        </p:nvSpPr>
        <p:spPr bwMode="auto">
          <a:xfrm>
            <a:off x="6553200" y="63246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algn="r" eaLnBrk="1" hangingPunct="1"/>
            <a:fld id="{C0F9F8C7-3008-4355-8419-0E3F404957DA}" type="slidenum">
              <a:rPr lang="de-DE" altLang="x-none" b="0" smtClean="0">
                <a:latin typeface="Verdana" pitchFamily="34" charset="0"/>
              </a:rPr>
              <a:t>9</a:t>
            </a:fld>
            <a:endParaRPr lang="de-DE" altLang="x-none" b="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1" i="0" u="none" strike="noStrike" cap="none" normalizeH="0" baseline="0">
            <a:ln>
              <a:noFill/>
            </a:ln>
            <a:solidFill>
              <a:schemeClr val="bg2"/>
            </a:solidFill>
            <a:effectLst/>
            <a:latin typeface="Microsoft Sans Serif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1" i="0" u="none" strike="noStrike" cap="none" normalizeH="0" baseline="0">
            <a:ln>
              <a:noFill/>
            </a:ln>
            <a:solidFill>
              <a:schemeClr val="bg2"/>
            </a:solidFill>
            <a:effectLst/>
            <a:latin typeface="Microsoft Sans Serif" pitchFamily="-110" charset="0"/>
          </a:defRPr>
        </a:defPPr>
      </a:lstStyle>
    </a:lnDef>
  </a:objectDefaults>
  <a:extraClrSchemeLst>
    <a:extraClrScheme>
      <a:clrScheme name="Office-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645</Words>
  <Application>Microsoft Office PowerPoint</Application>
  <PresentationFormat>全屏显示(4:3)</PresentationFormat>
  <Paragraphs>176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ＭＳ Ｐゴシック</vt:lpstr>
      <vt:lpstr>Calibri</vt:lpstr>
      <vt:lpstr>Cambria Math</vt:lpstr>
      <vt:lpstr>Courier New</vt:lpstr>
      <vt:lpstr>Microsoft Sans Serif</vt:lpstr>
      <vt:lpstr>Times New Roman</vt:lpstr>
      <vt:lpstr>Verdana</vt:lpstr>
      <vt:lpstr>Wingdings</vt:lpstr>
      <vt:lpstr>Wingdings 3</vt:lpstr>
      <vt:lpstr>Office-Design</vt:lpstr>
      <vt:lpstr>Matlab Simulation Framework et al for Robotics </vt:lpstr>
      <vt:lpstr>Motivation</vt:lpstr>
      <vt:lpstr>Hauptkomponenten</vt:lpstr>
      <vt:lpstr>System Description</vt:lpstr>
      <vt:lpstr>Abgrenzung zu Simulink</vt:lpstr>
      <vt:lpstr>Stand-Alone GUI</vt:lpstr>
      <vt:lpstr>Experiment Description</vt:lpstr>
      <vt:lpstr>Implementierung eines Blocks</vt:lpstr>
      <vt:lpstr>PowerPoint 演示文稿</vt:lpstr>
    </vt:vector>
  </TitlesOfParts>
  <Company>TUD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Titel der  Power Point Präsentation.</dc:title>
  <dc:creator>CD-Polizei</dc:creator>
  <cp:lastModifiedBy>Chao Yao</cp:lastModifiedBy>
  <cp:revision>197</cp:revision>
  <dcterms:created xsi:type="dcterms:W3CDTF">2008-11-12T11:04:34Z</dcterms:created>
  <dcterms:modified xsi:type="dcterms:W3CDTF">2017-07-27T08:41:17Z</dcterms:modified>
</cp:coreProperties>
</file>