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6"/>
  </p:notesMasterIdLst>
  <p:handoutMasterIdLst>
    <p:handoutMasterId r:id="rId37"/>
  </p:handoutMasterIdLst>
  <p:sldIdLst>
    <p:sldId id="259" r:id="rId2"/>
    <p:sldId id="261" r:id="rId3"/>
    <p:sldId id="262" r:id="rId4"/>
    <p:sldId id="264" r:id="rId5"/>
    <p:sldId id="292" r:id="rId6"/>
    <p:sldId id="293" r:id="rId7"/>
    <p:sldId id="291" r:id="rId8"/>
    <p:sldId id="290" r:id="rId9"/>
    <p:sldId id="296" r:id="rId10"/>
    <p:sldId id="318" r:id="rId11"/>
    <p:sldId id="319" r:id="rId12"/>
    <p:sldId id="299" r:id="rId13"/>
    <p:sldId id="320" r:id="rId14"/>
    <p:sldId id="321" r:id="rId15"/>
    <p:sldId id="302" r:id="rId16"/>
    <p:sldId id="304" r:id="rId17"/>
    <p:sldId id="1397" r:id="rId18"/>
    <p:sldId id="312" r:id="rId19"/>
    <p:sldId id="311" r:id="rId20"/>
    <p:sldId id="1383" r:id="rId21"/>
    <p:sldId id="316" r:id="rId22"/>
    <p:sldId id="323" r:id="rId23"/>
    <p:sldId id="325" r:id="rId24"/>
    <p:sldId id="326" r:id="rId25"/>
    <p:sldId id="328" r:id="rId26"/>
    <p:sldId id="1386" r:id="rId27"/>
    <p:sldId id="1387" r:id="rId28"/>
    <p:sldId id="1393" r:id="rId29"/>
    <p:sldId id="1396" r:id="rId30"/>
    <p:sldId id="263" r:id="rId31"/>
    <p:sldId id="1388" r:id="rId32"/>
    <p:sldId id="1391" r:id="rId33"/>
    <p:sldId id="1398" r:id="rId34"/>
    <p:sldId id="1394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3F6EAA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4" autoAdjust="0"/>
    <p:restoredTop sz="88346" autoAdjust="0"/>
  </p:normalViewPr>
  <p:slideViewPr>
    <p:cSldViewPr snapToGrid="0">
      <p:cViewPr varScale="1">
        <p:scale>
          <a:sx n="125" d="100"/>
          <a:sy n="125" d="100"/>
        </p:scale>
        <p:origin x="81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59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在启动过程中，首先打开</a:t>
            </a:r>
            <a:r>
              <a:rPr lang="en-US" altLang="zh-CN" dirty="0"/>
              <a:t>Titanium</a:t>
            </a:r>
            <a:r>
              <a:rPr lang="zh-CN" altLang="en-US" dirty="0"/>
              <a:t>的虚拟地址翻译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95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接着，使能虚拟机的第二阶段地址翻译，将这些虚拟机使用的第二阶段地址翻译页表配置好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60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接下来对这些模块进行具体介绍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68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然后分别进入</a:t>
            </a:r>
            <a:r>
              <a:rPr lang="en-US" altLang="zh-CN" dirty="0"/>
              <a:t>OP-TEE</a:t>
            </a:r>
            <a:r>
              <a:rPr lang="zh-CN" altLang="en-US" dirty="0"/>
              <a:t>和</a:t>
            </a:r>
            <a:r>
              <a:rPr lang="en-US" altLang="zh-CN" dirty="0"/>
              <a:t>TSP</a:t>
            </a:r>
            <a:r>
              <a:rPr lang="zh-CN" altLang="en-US" dirty="0"/>
              <a:t>进行初始化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3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然后分别进入</a:t>
            </a:r>
            <a:r>
              <a:rPr lang="en-US" altLang="zh-CN" dirty="0"/>
              <a:t>OP-TEE</a:t>
            </a:r>
            <a:r>
              <a:rPr lang="zh-CN" altLang="en-US" dirty="0"/>
              <a:t>和</a:t>
            </a:r>
            <a:r>
              <a:rPr lang="en-US" altLang="zh-CN" dirty="0"/>
              <a:t>TSP</a:t>
            </a:r>
            <a:r>
              <a:rPr lang="zh-CN" altLang="en-US" dirty="0"/>
              <a:t>进行初始化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02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进入和退出虚拟机涉及到</a:t>
            </a:r>
            <a:r>
              <a:rPr lang="en-US" altLang="zh-CN" dirty="0"/>
              <a:t>VM Enter</a:t>
            </a:r>
            <a:r>
              <a:rPr lang="zh-CN" altLang="en-US" dirty="0"/>
              <a:t>和</a:t>
            </a:r>
            <a:r>
              <a:rPr lang="en-US" altLang="zh-CN" dirty="0"/>
              <a:t>Exit</a:t>
            </a:r>
            <a:r>
              <a:rPr lang="zh-CN" altLang="en-US" dirty="0"/>
              <a:t>逻辑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99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VM Exit</a:t>
            </a:r>
            <a:r>
              <a:rPr lang="zh-CN" altLang="en-US" dirty="0"/>
              <a:t>逻辑由</a:t>
            </a:r>
            <a:r>
              <a:rPr lang="en-US" altLang="zh-CN" dirty="0"/>
              <a:t>SMC</a:t>
            </a:r>
            <a:r>
              <a:rPr lang="zh-CN" altLang="en-US" dirty="0"/>
              <a:t>转发函数进入。</a:t>
            </a:r>
            <a:endParaRPr lang="en-US" altLang="zh-CN" dirty="0"/>
          </a:p>
          <a:p>
            <a:r>
              <a:rPr lang="zh-CN" altLang="en-US" dirty="0"/>
              <a:t>保存</a:t>
            </a:r>
            <a:r>
              <a:rPr lang="en-US" altLang="zh-CN" dirty="0"/>
              <a:t>Titanium</a:t>
            </a:r>
            <a:r>
              <a:rPr lang="zh-CN" altLang="en-US" dirty="0"/>
              <a:t>的栈指针，恢复虚拟机状态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01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ERET</a:t>
            </a:r>
            <a:r>
              <a:rPr lang="zh-CN" altLang="en-US" dirty="0"/>
              <a:t>指令进入虚拟机执行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54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VM Exit</a:t>
            </a:r>
            <a:r>
              <a:rPr lang="zh-CN" altLang="en-US" dirty="0"/>
              <a:t>一般由虚拟机主动调用</a:t>
            </a:r>
            <a:r>
              <a:rPr lang="en-US" altLang="zh-CN" dirty="0"/>
              <a:t>SMC</a:t>
            </a:r>
            <a:r>
              <a:rPr lang="zh-CN" altLang="en-US" dirty="0"/>
              <a:t>指令，或者执行过程中产生其他异常触发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41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触发异常后，执行流下陷到</a:t>
            </a:r>
            <a:r>
              <a:rPr lang="en-US" altLang="zh-CN" dirty="0"/>
              <a:t>Titanium</a:t>
            </a:r>
            <a:r>
              <a:rPr lang="zh-CN" altLang="en-US" dirty="0"/>
              <a:t>，走</a:t>
            </a:r>
            <a:r>
              <a:rPr lang="en-US" altLang="zh-CN" dirty="0"/>
              <a:t>SEL2</a:t>
            </a:r>
            <a:r>
              <a:rPr lang="zh-CN" altLang="en-US" dirty="0"/>
              <a:t>中中断向量表。对应的中断处理函数会恢复</a:t>
            </a:r>
            <a:r>
              <a:rPr lang="en-US" altLang="zh-CN" dirty="0"/>
              <a:t>Titanium</a:t>
            </a:r>
            <a:r>
              <a:rPr lang="zh-CN" altLang="en-US" dirty="0"/>
              <a:t>运行状态，恢复之前保存的栈指针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64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首先，介绍本文的相关背景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90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接下来对系统的测试阶段进行介绍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40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由于该栈保存了返回地址，因此通过</a:t>
            </a:r>
            <a:r>
              <a:rPr lang="en-US" altLang="zh-CN" dirty="0"/>
              <a:t>Ret</a:t>
            </a:r>
            <a:r>
              <a:rPr lang="zh-CN" altLang="en-US" dirty="0"/>
              <a:t>指令，就能够返回进入虚拟机前的位置，完成</a:t>
            </a:r>
            <a:r>
              <a:rPr lang="en-US" altLang="zh-CN" dirty="0"/>
              <a:t>VM exit</a:t>
            </a:r>
            <a:r>
              <a:rPr lang="zh-CN" altLang="en-US" dirty="0"/>
              <a:t>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4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了解如何退出虚拟机后，我们介绍内存虚拟化模块。</a:t>
            </a:r>
            <a:r>
              <a:rPr lang="en-US" altLang="zh-CN" dirty="0"/>
              <a:t>SEL2</a:t>
            </a:r>
            <a:r>
              <a:rPr lang="zh-CN" altLang="en-US" dirty="0"/>
              <a:t>赋予</a:t>
            </a:r>
            <a:r>
              <a:rPr lang="en-US" altLang="zh-CN" dirty="0"/>
              <a:t>Titanium</a:t>
            </a:r>
            <a:r>
              <a:rPr lang="zh-CN" altLang="en-US" dirty="0"/>
              <a:t>控制虚拟机的物理内存可见范围的能力。这是隔离</a:t>
            </a:r>
            <a:r>
              <a:rPr lang="en-US" altLang="zh-CN" dirty="0"/>
              <a:t>TZOS</a:t>
            </a:r>
            <a:r>
              <a:rPr lang="zh-CN" altLang="en-US" dirty="0"/>
              <a:t>执行环境的基础。</a:t>
            </a:r>
            <a:endParaRPr lang="en-US" altLang="zh-CN" dirty="0"/>
          </a:p>
          <a:p>
            <a:r>
              <a:rPr lang="zh-CN" altLang="en-US" dirty="0"/>
              <a:t>我们将虚拟机可见的地址段分为</a:t>
            </a:r>
            <a:r>
              <a:rPr lang="en-US" altLang="zh-CN" dirty="0"/>
              <a:t>Lazy Mapping</a:t>
            </a:r>
            <a:r>
              <a:rPr lang="zh-CN" altLang="en-US" dirty="0"/>
              <a:t>和</a:t>
            </a:r>
            <a:r>
              <a:rPr lang="en-US" altLang="zh-CN" dirty="0"/>
              <a:t>Eager Mapping</a:t>
            </a:r>
            <a:r>
              <a:rPr lang="zh-CN" altLang="en-US" dirty="0"/>
              <a:t>两种类型。</a:t>
            </a:r>
            <a:r>
              <a:rPr lang="en-US" altLang="zh-CN" dirty="0"/>
              <a:t>Eager Mapping</a:t>
            </a:r>
            <a:r>
              <a:rPr lang="zh-CN" altLang="en-US" dirty="0"/>
              <a:t>是</a:t>
            </a:r>
            <a:r>
              <a:rPr lang="en-US" altLang="zh-CN" dirty="0"/>
              <a:t>TZOS</a:t>
            </a:r>
            <a:r>
              <a:rPr lang="zh-CN" altLang="en-US" dirty="0"/>
              <a:t>镜像已经占有的代码段和数据段内存。剩余内存我们标为</a:t>
            </a:r>
            <a:r>
              <a:rPr lang="en-US" altLang="zh-CN" dirty="0"/>
              <a:t>Lazy Mapping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Eager Mapping</a:t>
            </a:r>
            <a:r>
              <a:rPr lang="zh-CN" altLang="en-US" dirty="0"/>
              <a:t>的地址段，我们在静态配置页表的时候，就会分配物理页，完成</a:t>
            </a:r>
            <a:r>
              <a:rPr lang="en-US" altLang="zh-CN" dirty="0"/>
              <a:t>IPA-PA</a:t>
            </a:r>
            <a:r>
              <a:rPr lang="zh-CN" altLang="en-US" dirty="0"/>
              <a:t>的映射。对应于图中红色部分。</a:t>
            </a:r>
            <a:endParaRPr lang="en-US" altLang="zh-CN" dirty="0"/>
          </a:p>
          <a:p>
            <a:r>
              <a:rPr lang="zh-CN" altLang="en-US" dirty="0"/>
              <a:t>当虚拟机访问</a:t>
            </a:r>
            <a:r>
              <a:rPr lang="en-US" altLang="zh-CN" dirty="0"/>
              <a:t>Eager Mapping</a:t>
            </a:r>
            <a:r>
              <a:rPr lang="zh-CN" altLang="en-US" dirty="0"/>
              <a:t>地址时，因为已有物理地址映射，因此能够正常完成地址翻译。</a:t>
            </a:r>
            <a:endParaRPr lang="en-US" altLang="zh-CN" dirty="0"/>
          </a:p>
          <a:p>
            <a:r>
              <a:rPr lang="zh-CN" altLang="en-US" dirty="0"/>
              <a:t>但访问</a:t>
            </a:r>
            <a:r>
              <a:rPr lang="en-US" altLang="zh-CN" dirty="0"/>
              <a:t>Lazy Mapping</a:t>
            </a:r>
            <a:r>
              <a:rPr lang="zh-CN" altLang="en-US" dirty="0"/>
              <a:t>地址时，因为第二阶段地址翻译中没有对应物理地址，触发</a:t>
            </a:r>
            <a:r>
              <a:rPr lang="en-US" altLang="zh-CN" dirty="0"/>
              <a:t>page fault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1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Page fault</a:t>
            </a:r>
            <a:r>
              <a:rPr lang="zh-CN" altLang="en-US" dirty="0"/>
              <a:t>属于同步指令异常，进入</a:t>
            </a:r>
            <a:r>
              <a:rPr lang="en-US" altLang="zh-CN" dirty="0"/>
              <a:t>el1_sync</a:t>
            </a:r>
            <a:r>
              <a:rPr lang="zh-CN" altLang="en-US" dirty="0"/>
              <a:t>异常处理函数。根据前述的</a:t>
            </a:r>
            <a:r>
              <a:rPr lang="en-US" altLang="zh-CN" dirty="0"/>
              <a:t>VM exit</a:t>
            </a:r>
            <a:r>
              <a:rPr lang="zh-CN" altLang="en-US" dirty="0"/>
              <a:t>流程，执行流进入</a:t>
            </a:r>
            <a:r>
              <a:rPr lang="en-US" altLang="zh-CN" dirty="0"/>
              <a:t>SMC forwarding</a:t>
            </a:r>
            <a:r>
              <a:rPr lang="zh-CN" altLang="en-US" dirty="0"/>
              <a:t>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09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Titanium</a:t>
            </a:r>
            <a:r>
              <a:rPr lang="zh-CN" altLang="en-US" dirty="0"/>
              <a:t>维护一个特殊的</a:t>
            </a:r>
            <a:r>
              <a:rPr lang="en-US" altLang="zh-CN" dirty="0"/>
              <a:t>handler</a:t>
            </a:r>
            <a:r>
              <a:rPr lang="zh-CN" altLang="en-US" dirty="0"/>
              <a:t>数组。</a:t>
            </a:r>
            <a:r>
              <a:rPr lang="en-US" altLang="zh-CN" dirty="0"/>
              <a:t>Titanium</a:t>
            </a:r>
            <a:r>
              <a:rPr lang="zh-CN" altLang="en-US" dirty="0"/>
              <a:t>根据下陷时保存的</a:t>
            </a:r>
            <a:r>
              <a:rPr lang="en-US" altLang="zh-CN" dirty="0"/>
              <a:t>error code</a:t>
            </a:r>
            <a:r>
              <a:rPr lang="zh-CN" altLang="en-US" dirty="0"/>
              <a:t>，找到</a:t>
            </a:r>
            <a:r>
              <a:rPr lang="en-US" altLang="zh-CN" dirty="0"/>
              <a:t>handler</a:t>
            </a:r>
            <a:r>
              <a:rPr lang="zh-CN" altLang="en-US" dirty="0"/>
              <a:t>数组中的对应数组，这里时</a:t>
            </a:r>
            <a:r>
              <a:rPr lang="en-US" altLang="zh-CN" dirty="0" err="1"/>
              <a:t>pgfault_handler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Pgfault_handler</a:t>
            </a:r>
            <a:r>
              <a:rPr lang="zh-CN" altLang="en-US" dirty="0"/>
              <a:t>向</a:t>
            </a:r>
            <a:r>
              <a:rPr lang="en-US" altLang="zh-CN" dirty="0"/>
              <a:t>Memory management</a:t>
            </a:r>
            <a:r>
              <a:rPr lang="zh-CN" altLang="en-US" dirty="0"/>
              <a:t>请求物理页，之后映射到第二阶段地址翻译页表中，</a:t>
            </a:r>
            <a:r>
              <a:rPr lang="en-US" altLang="zh-CN" dirty="0" err="1"/>
              <a:t>pgfault</a:t>
            </a:r>
            <a:r>
              <a:rPr lang="zh-CN" altLang="en-US" dirty="0"/>
              <a:t>处理过程即结束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809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6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最后介绍</a:t>
            </a:r>
            <a:r>
              <a:rPr lang="en-US" altLang="zh-CN" dirty="0"/>
              <a:t>CA-TA</a:t>
            </a:r>
            <a:r>
              <a:rPr lang="zh-CN" altLang="en-US" dirty="0"/>
              <a:t>通信模块。通信由</a:t>
            </a:r>
            <a:r>
              <a:rPr lang="en-US" altLang="zh-CN" dirty="0"/>
              <a:t>CA</a:t>
            </a:r>
            <a:r>
              <a:rPr lang="zh-CN" altLang="en-US" dirty="0"/>
              <a:t>发起，在调用</a:t>
            </a:r>
            <a:r>
              <a:rPr lang="en-US" altLang="zh-CN" dirty="0"/>
              <a:t>TZOS</a:t>
            </a:r>
            <a:r>
              <a:rPr lang="zh-CN" altLang="en-US" dirty="0"/>
              <a:t>提供的服务时，将</a:t>
            </a:r>
            <a:r>
              <a:rPr lang="en-US" altLang="zh-CN" dirty="0"/>
              <a:t>TZOS</a:t>
            </a:r>
            <a:r>
              <a:rPr lang="zh-CN" altLang="en-US" dirty="0"/>
              <a:t>所在的</a:t>
            </a:r>
            <a:r>
              <a:rPr lang="en-US" altLang="zh-CN" dirty="0"/>
              <a:t>VMID</a:t>
            </a:r>
            <a:r>
              <a:rPr lang="zh-CN" altLang="en-US" dirty="0"/>
              <a:t>作为参数一并传递。</a:t>
            </a:r>
            <a:endParaRPr lang="en-US" altLang="zh-CN" dirty="0"/>
          </a:p>
          <a:p>
            <a:r>
              <a:rPr lang="en-US" altLang="zh-CN" dirty="0"/>
              <a:t>SMC</a:t>
            </a:r>
            <a:r>
              <a:rPr lang="zh-CN" altLang="en-US" dirty="0"/>
              <a:t>请求会被转发到</a:t>
            </a:r>
            <a:r>
              <a:rPr lang="en-US" altLang="zh-CN" dirty="0"/>
              <a:t>Titanium</a:t>
            </a:r>
            <a:r>
              <a:rPr lang="zh-CN" altLang="en-US" dirty="0"/>
              <a:t>，</a:t>
            </a:r>
            <a:r>
              <a:rPr lang="en-US" altLang="zh-CN" dirty="0"/>
              <a:t>Titanium</a:t>
            </a:r>
            <a:r>
              <a:rPr lang="zh-CN" altLang="en-US" dirty="0"/>
              <a:t>依据该</a:t>
            </a:r>
            <a:r>
              <a:rPr lang="en-US" altLang="zh-CN" dirty="0"/>
              <a:t>VMID</a:t>
            </a:r>
            <a:r>
              <a:rPr lang="zh-CN" altLang="en-US" dirty="0"/>
              <a:t>从维护的虚拟机链表</a:t>
            </a:r>
            <a:r>
              <a:rPr lang="en-US" altLang="zh-CN" dirty="0" err="1"/>
              <a:t>titanium_vm_list</a:t>
            </a:r>
            <a:r>
              <a:rPr lang="zh-CN" altLang="en-US" dirty="0"/>
              <a:t>中找到对应的虚拟机</a:t>
            </a:r>
            <a:endParaRPr lang="en-US" altLang="zh-CN" dirty="0"/>
          </a:p>
          <a:p>
            <a:r>
              <a:rPr lang="zh-CN" altLang="en-US" dirty="0"/>
              <a:t>将请求参数拷贝到</a:t>
            </a:r>
            <a:r>
              <a:rPr lang="en-US" altLang="zh-CN" dirty="0"/>
              <a:t>VM</a:t>
            </a:r>
            <a:r>
              <a:rPr lang="zh-CN" altLang="en-US" dirty="0"/>
              <a:t>的上下文后，执行</a:t>
            </a:r>
            <a:r>
              <a:rPr lang="en-US" altLang="zh-CN" dirty="0" err="1"/>
              <a:t>eret</a:t>
            </a:r>
            <a:r>
              <a:rPr lang="zh-CN" altLang="en-US" dirty="0"/>
              <a:t>指令进入</a:t>
            </a:r>
            <a:r>
              <a:rPr lang="en-US" altLang="zh-CN" dirty="0"/>
              <a:t>TZOS</a:t>
            </a:r>
            <a:r>
              <a:rPr lang="zh-CN" altLang="en-US" dirty="0"/>
              <a:t>，实现</a:t>
            </a:r>
            <a:r>
              <a:rPr lang="en-US" altLang="zh-CN" dirty="0"/>
              <a:t>SMC</a:t>
            </a:r>
            <a:r>
              <a:rPr lang="zh-CN" altLang="en-US" dirty="0"/>
              <a:t>请求转发逻辑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19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测试时 主机使用</a:t>
            </a:r>
            <a:r>
              <a:rPr lang="en-US" altLang="zh-CN" dirty="0"/>
              <a:t>Linux</a:t>
            </a:r>
            <a:r>
              <a:rPr lang="zh-CN" altLang="en-US" dirty="0"/>
              <a:t>版本为</a:t>
            </a:r>
            <a:r>
              <a:rPr lang="en-US" altLang="zh-CN" dirty="0"/>
              <a:t>4.15</a:t>
            </a:r>
          </a:p>
          <a:p>
            <a:r>
              <a:rPr lang="en-US" altLang="zh-CN" dirty="0"/>
              <a:t>Titanium</a:t>
            </a:r>
            <a:r>
              <a:rPr lang="zh-CN" altLang="en-US" dirty="0"/>
              <a:t>运行在模拟环境中，我们使用</a:t>
            </a:r>
            <a:r>
              <a:rPr lang="en-US" altLang="zh-CN" dirty="0"/>
              <a:t>Fast Model</a:t>
            </a:r>
            <a:r>
              <a:rPr lang="zh-CN" altLang="en-US" dirty="0"/>
              <a:t>工具，它支持最新 </a:t>
            </a:r>
            <a:r>
              <a:rPr lang="en-US" altLang="zh-CN" dirty="0"/>
              <a:t>ARM IP</a:t>
            </a:r>
            <a:r>
              <a:rPr lang="zh-CN" altLang="en-US" dirty="0"/>
              <a:t>，例如最新的 </a:t>
            </a:r>
            <a:r>
              <a:rPr lang="en-US" altLang="zh-CN" dirty="0"/>
              <a:t>ARMv8.4 </a:t>
            </a:r>
            <a:r>
              <a:rPr lang="zh-CN" altLang="en-US" dirty="0"/>
              <a:t>架构仅在快速模型上得到支持 其版本为</a:t>
            </a:r>
            <a:r>
              <a:rPr lang="en-US" altLang="zh-CN" dirty="0"/>
              <a:t>11.10</a:t>
            </a:r>
          </a:p>
          <a:p>
            <a:r>
              <a:rPr lang="zh-CN" altLang="en-US" dirty="0"/>
              <a:t>这是在模拟环境下的</a:t>
            </a:r>
            <a:r>
              <a:rPr lang="en-US" altLang="zh-CN" dirty="0"/>
              <a:t>TZOS</a:t>
            </a:r>
            <a:r>
              <a:rPr lang="zh-CN" altLang="en-US" dirty="0"/>
              <a:t>版本和</a:t>
            </a:r>
            <a:r>
              <a:rPr lang="en-US" altLang="zh-CN" dirty="0" err="1"/>
              <a:t>linux</a:t>
            </a:r>
            <a:r>
              <a:rPr lang="zh-CN" altLang="en-US" dirty="0"/>
              <a:t>版本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553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最后对本文工作进行总结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924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随着</a:t>
            </a:r>
            <a:r>
              <a:rPr lang="en-US" altLang="zh-CN" dirty="0"/>
              <a:t>TEE</a:t>
            </a:r>
            <a:r>
              <a:rPr lang="zh-CN" altLang="en-US" dirty="0"/>
              <a:t>生态的不断发展，它面临的挑战也不断变化。这里列出当前</a:t>
            </a:r>
            <a:r>
              <a:rPr lang="en-US" altLang="zh-CN" dirty="0"/>
              <a:t>TEE</a:t>
            </a:r>
            <a:r>
              <a:rPr lang="zh-CN" altLang="en-US" dirty="0"/>
              <a:t>生态中的</a:t>
            </a:r>
            <a:r>
              <a:rPr lang="en-US" altLang="zh-CN" dirty="0"/>
              <a:t>2</a:t>
            </a:r>
            <a:r>
              <a:rPr lang="zh-CN" altLang="en-US" dirty="0"/>
              <a:t>个挑战</a:t>
            </a:r>
            <a:endParaRPr lang="en-US" altLang="zh-CN" dirty="0"/>
          </a:p>
          <a:p>
            <a:r>
              <a:rPr lang="zh-CN" altLang="en-US" dirty="0"/>
              <a:t>首先，随着</a:t>
            </a:r>
            <a:r>
              <a:rPr lang="en-US" altLang="zh-CN" dirty="0"/>
              <a:t>TEE</a:t>
            </a:r>
            <a:r>
              <a:rPr lang="zh-CN" altLang="en-US" dirty="0"/>
              <a:t>生态越来越开放，对于运行多个</a:t>
            </a:r>
            <a:r>
              <a:rPr lang="en-US" altLang="zh-CN" dirty="0"/>
              <a:t>TZOS</a:t>
            </a:r>
            <a:r>
              <a:rPr lang="zh-CN" altLang="en-US" dirty="0"/>
              <a:t>的需求愈发强烈</a:t>
            </a:r>
            <a:endParaRPr lang="en-US" altLang="zh-CN" dirty="0"/>
          </a:p>
          <a:p>
            <a:r>
              <a:rPr lang="zh-CN" altLang="en-US" dirty="0"/>
              <a:t>其次，由于目前的</a:t>
            </a:r>
            <a:r>
              <a:rPr lang="en-US" altLang="zh-CN" dirty="0"/>
              <a:t>TEE</a:t>
            </a:r>
            <a:r>
              <a:rPr lang="zh-CN" altLang="en-US" dirty="0"/>
              <a:t>设计违反了最小权限原则，导致</a:t>
            </a:r>
            <a:r>
              <a:rPr lang="en-US" altLang="zh-CN" dirty="0"/>
              <a:t>TEE</a:t>
            </a:r>
            <a:r>
              <a:rPr lang="zh-CN" altLang="en-US" dirty="0"/>
              <a:t>中的组件不得不信任来自其他厂商的软件组件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37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我们实现的虚拟机监控器运行在</a:t>
            </a:r>
            <a:r>
              <a:rPr lang="en-US" altLang="zh-CN" dirty="0"/>
              <a:t>ARM </a:t>
            </a:r>
            <a:r>
              <a:rPr lang="en-US" altLang="zh-CN" dirty="0" err="1"/>
              <a:t>TrustZone</a:t>
            </a:r>
            <a:r>
              <a:rPr lang="zh-CN" altLang="en-US" dirty="0"/>
              <a:t>架构中。</a:t>
            </a:r>
            <a:r>
              <a:rPr lang="en-US" altLang="zh-CN" dirty="0"/>
              <a:t>Arm </a:t>
            </a:r>
            <a:r>
              <a:rPr lang="en-US" altLang="zh-CN" dirty="0" err="1"/>
              <a:t>trustzone</a:t>
            </a:r>
            <a:r>
              <a:rPr lang="zh-CN" altLang="en-US" dirty="0"/>
              <a:t>技术广泛应用于移动设备嵌入式设备中，为数十亿设备提供可信计算的硬件基础。</a:t>
            </a:r>
            <a:endParaRPr lang="en-US" altLang="zh-CN" dirty="0"/>
          </a:p>
          <a:p>
            <a:r>
              <a:rPr lang="en-US" altLang="zh-CN" dirty="0"/>
              <a:t>ARM </a:t>
            </a:r>
            <a:r>
              <a:rPr lang="en-US" altLang="zh-CN" dirty="0" err="1"/>
              <a:t>TrustZone</a:t>
            </a:r>
            <a:r>
              <a:rPr lang="zh-CN" altLang="en-US" dirty="0"/>
              <a:t>架构将执行环境分为</a:t>
            </a:r>
            <a:r>
              <a:rPr lang="en-US" altLang="zh-CN" dirty="0"/>
              <a:t>Secure world</a:t>
            </a:r>
            <a:r>
              <a:rPr lang="zh-CN" altLang="en-US" dirty="0"/>
              <a:t>和</a:t>
            </a:r>
            <a:r>
              <a:rPr lang="en-US" altLang="zh-CN" dirty="0"/>
              <a:t>Non Secure World</a:t>
            </a:r>
            <a:r>
              <a:rPr lang="zh-CN" altLang="en-US" dirty="0"/>
              <a:t>。</a:t>
            </a:r>
            <a:r>
              <a:rPr lang="en-US" altLang="zh-CN" dirty="0"/>
              <a:t>Secure world</a:t>
            </a:r>
            <a:r>
              <a:rPr lang="zh-CN" altLang="en-US" dirty="0"/>
              <a:t>是一个隔离的高权限执行环境，能够访问所有的内存以及外设，而</a:t>
            </a:r>
            <a:r>
              <a:rPr lang="en-US" altLang="zh-CN" dirty="0"/>
              <a:t>REE</a:t>
            </a:r>
            <a:r>
              <a:rPr lang="zh-CN" altLang="en-US" dirty="0"/>
              <a:t>中组件无法访问</a:t>
            </a:r>
            <a:r>
              <a:rPr lang="en-US" altLang="zh-CN" dirty="0"/>
              <a:t>Secure world</a:t>
            </a:r>
            <a:r>
              <a:rPr lang="zh-CN" altLang="en-US" dirty="0"/>
              <a:t>中资源。</a:t>
            </a:r>
            <a:endParaRPr lang="en-US" altLang="zh-CN" dirty="0"/>
          </a:p>
          <a:p>
            <a:r>
              <a:rPr lang="en-US" altLang="zh-CN" dirty="0"/>
              <a:t>Secure world</a:t>
            </a:r>
            <a:r>
              <a:rPr lang="zh-CN" altLang="en-US" dirty="0"/>
              <a:t>中的组件被设计为实现需要保密的操作，如指纹识别、数据加解密、安全认证等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94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TrustZone</a:t>
            </a:r>
            <a:r>
              <a:rPr lang="zh-CN" altLang="en-US" dirty="0"/>
              <a:t>技术的成功，催生了由不同供应商开发的</a:t>
            </a:r>
            <a:r>
              <a:rPr lang="en-US" altLang="zh-CN" dirty="0" err="1"/>
              <a:t>TZOSes</a:t>
            </a:r>
            <a:r>
              <a:rPr lang="zh-CN" altLang="en-US" dirty="0"/>
              <a:t>，它们有着不同的安全需求</a:t>
            </a:r>
            <a:endParaRPr lang="en-US" altLang="zh-CN" dirty="0"/>
          </a:p>
          <a:p>
            <a:r>
              <a:rPr lang="zh-CN" altLang="en-US" dirty="0"/>
              <a:t>这张图描述了运行在</a:t>
            </a:r>
            <a:r>
              <a:rPr lang="en-US" altLang="zh-CN" dirty="0"/>
              <a:t>Arm </a:t>
            </a:r>
            <a:r>
              <a:rPr lang="en-US" altLang="zh-CN" dirty="0" err="1"/>
              <a:t>TrustZone</a:t>
            </a:r>
            <a:r>
              <a:rPr lang="zh-CN" altLang="en-US" dirty="0"/>
              <a:t>架构中软件组件的来源。</a:t>
            </a:r>
            <a:r>
              <a:rPr lang="en-US" altLang="zh-CN" dirty="0"/>
              <a:t>CA</a:t>
            </a:r>
            <a:r>
              <a:rPr lang="zh-CN" altLang="en-US" dirty="0"/>
              <a:t>和</a:t>
            </a:r>
            <a:r>
              <a:rPr lang="en-US" altLang="zh-CN" dirty="0"/>
              <a:t>TA</a:t>
            </a:r>
            <a:r>
              <a:rPr lang="zh-CN" altLang="en-US" dirty="0"/>
              <a:t>分别是</a:t>
            </a:r>
            <a:r>
              <a:rPr lang="en-US" altLang="zh-CN" dirty="0"/>
              <a:t>REE</a:t>
            </a:r>
            <a:r>
              <a:rPr lang="zh-CN" altLang="en-US" dirty="0"/>
              <a:t>和</a:t>
            </a:r>
            <a:r>
              <a:rPr lang="en-US" altLang="zh-CN" dirty="0"/>
              <a:t>TEE</a:t>
            </a:r>
            <a:r>
              <a:rPr lang="zh-CN" altLang="en-US" dirty="0"/>
              <a:t>中应用程序。</a:t>
            </a:r>
            <a:r>
              <a:rPr lang="en-US" altLang="zh-CN" dirty="0"/>
              <a:t>CA</a:t>
            </a:r>
            <a:r>
              <a:rPr lang="zh-CN" altLang="en-US" dirty="0"/>
              <a:t>调用</a:t>
            </a:r>
            <a:r>
              <a:rPr lang="en-US" altLang="zh-CN" dirty="0"/>
              <a:t>TA</a:t>
            </a:r>
            <a:r>
              <a:rPr lang="zh-CN" altLang="en-US" dirty="0"/>
              <a:t>完成一些特殊操作，例如移动支付。可以看到二者的通信路径需要经过由</a:t>
            </a:r>
            <a:r>
              <a:rPr lang="en-US" altLang="zh-CN" dirty="0"/>
              <a:t>TZOS</a:t>
            </a:r>
            <a:r>
              <a:rPr lang="zh-CN" altLang="en-US" dirty="0"/>
              <a:t>提供的库函数。这使得应用程序与特定的</a:t>
            </a:r>
            <a:r>
              <a:rPr lang="en-US" altLang="zh-CN" dirty="0"/>
              <a:t>TZOS</a:t>
            </a:r>
            <a:r>
              <a:rPr lang="zh-CN" altLang="en-US" dirty="0"/>
              <a:t>绑定在一起。</a:t>
            </a:r>
            <a:endParaRPr lang="en-US" altLang="zh-CN" dirty="0"/>
          </a:p>
          <a:p>
            <a:r>
              <a:rPr lang="zh-CN" altLang="en-US" dirty="0"/>
              <a:t>对于一些手机制造厂商，它们运行绑定不同</a:t>
            </a:r>
            <a:r>
              <a:rPr lang="en-US" altLang="zh-CN" dirty="0"/>
              <a:t>TZOS</a:t>
            </a:r>
            <a:r>
              <a:rPr lang="zh-CN" altLang="en-US" dirty="0"/>
              <a:t>的</a:t>
            </a:r>
            <a:r>
              <a:rPr lang="en-US" altLang="zh-CN" dirty="0"/>
              <a:t>TA</a:t>
            </a:r>
            <a:r>
              <a:rPr lang="zh-CN" altLang="en-US" dirty="0"/>
              <a:t>，支持多</a:t>
            </a:r>
            <a:r>
              <a:rPr lang="en-US" altLang="zh-CN" dirty="0"/>
              <a:t>TZOS</a:t>
            </a:r>
            <a:r>
              <a:rPr lang="zh-CN" altLang="en-US" dirty="0"/>
              <a:t>运行的需求变得十分强烈。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888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在本实现中，系统的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Titanium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，它的代码行数为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行左右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而言。我们运行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unmodified TZOS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镜像，得益于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CA-TA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通信模块中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转发逻辑，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Titanium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对运行在其上的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TZOS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透明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90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接下来是对性能的分析。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首先测试引入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titanium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TZOS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启动时间的影响。我们将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Titanium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系统与原有系统进行对比。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我们认为这种开销是由于，在启动过程中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enter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switch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引入的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462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本文实现的</a:t>
            </a:r>
            <a:r>
              <a:rPr lang="en-US" altLang="zh-CN" dirty="0"/>
              <a:t>hypervisor</a:t>
            </a:r>
            <a:r>
              <a:rPr lang="zh-CN" altLang="en-US" dirty="0"/>
              <a:t>的代码行数为</a:t>
            </a:r>
            <a:r>
              <a:rPr lang="en-US" altLang="zh-CN" dirty="0"/>
              <a:t>6000</a:t>
            </a:r>
            <a:r>
              <a:rPr lang="zh-CN" altLang="en-US" dirty="0"/>
              <a:t>行左右，较原有</a:t>
            </a:r>
            <a:r>
              <a:rPr lang="en-US" altLang="zh-CN" dirty="0"/>
              <a:t>TZOS</a:t>
            </a:r>
            <a:r>
              <a:rPr lang="zh-CN" altLang="en-US" dirty="0"/>
              <a:t>作为</a:t>
            </a:r>
            <a:r>
              <a:rPr lang="en-US" altLang="zh-CN" dirty="0"/>
              <a:t>TCB</a:t>
            </a:r>
            <a:r>
              <a:rPr lang="zh-CN" altLang="en-US" dirty="0"/>
              <a:t>的系统，系统攻击面明显变小</a:t>
            </a:r>
            <a:endParaRPr lang="en-US" altLang="zh-CN" dirty="0"/>
          </a:p>
          <a:p>
            <a:r>
              <a:rPr lang="zh-CN" altLang="en-US" dirty="0"/>
              <a:t>它运行</a:t>
            </a:r>
            <a:r>
              <a:rPr lang="en-US" altLang="zh-CN" dirty="0"/>
              <a:t>unmodified TZOS</a:t>
            </a:r>
            <a:r>
              <a:rPr lang="zh-CN" altLang="en-US" dirty="0"/>
              <a:t>，对上层操作系统透明</a:t>
            </a:r>
            <a:endParaRPr lang="en-US" altLang="zh-CN" dirty="0"/>
          </a:p>
          <a:p>
            <a:r>
              <a:rPr lang="zh-CN" altLang="en-US" dirty="0"/>
              <a:t>基于硬件扩展特性，提供较好的性能与优化空间</a:t>
            </a:r>
            <a:endParaRPr lang="en-US" altLang="zh-CN" dirty="0"/>
          </a:p>
          <a:p>
            <a:r>
              <a:rPr lang="zh-CN" altLang="en-US" dirty="0"/>
              <a:t>通过隔离软件执行环境，限制了</a:t>
            </a:r>
            <a:r>
              <a:rPr lang="en-US" altLang="zh-CN" dirty="0"/>
              <a:t>TZOS</a:t>
            </a:r>
            <a:r>
              <a:rPr lang="zh-CN" altLang="en-US" dirty="0"/>
              <a:t>漏洞的影响范围，提升了系统安全性。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本工作为解决目前</a:t>
            </a:r>
            <a:r>
              <a:rPr lang="en-US" altLang="zh-CN" dirty="0"/>
              <a:t>TEE</a:t>
            </a:r>
            <a:r>
              <a:rPr lang="zh-CN" altLang="en-US" dirty="0"/>
              <a:t>生态面临的挑战提供了一个有效的解决方案。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35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这就是本人毕设的全部工作，谢谢！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4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接下来介绍基于</a:t>
            </a:r>
            <a:r>
              <a:rPr lang="en-US" altLang="zh-CN" dirty="0"/>
              <a:t>SEL2</a:t>
            </a:r>
            <a:r>
              <a:rPr lang="zh-CN" altLang="en-US" dirty="0"/>
              <a:t>硬件扩展特性的虚拟机监控器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4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第二个挑战是由于目前的</a:t>
            </a:r>
            <a:r>
              <a:rPr lang="en-US" altLang="zh-CN" dirty="0"/>
              <a:t>TEE</a:t>
            </a:r>
            <a:r>
              <a:rPr lang="zh-CN" altLang="en-US" dirty="0"/>
              <a:t>设计违反了最小权限原则引起的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最小权限原则是说每个组件为了完成其合法操作，只能访问必需的资源。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而目前的架构中，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TZOS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组件有着相同权限。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TZOS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能够访问所有的地址空间，能够处理所有物理中断。这意味着作为系统可信基的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TZOS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一旦被成功攻击。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都将受到影响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5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为解决提到两个问题，我们需要将软件组件隔离起来。提供多</a:t>
            </a:r>
            <a:r>
              <a:rPr lang="en-US" altLang="zh-CN" dirty="0"/>
              <a:t>TZOS</a:t>
            </a:r>
            <a:r>
              <a:rPr lang="zh-CN" altLang="en-US" dirty="0"/>
              <a:t>的隔离运行环境，限制它们的权限例如可见内存范围，以限制安全漏洞带来的影响。</a:t>
            </a:r>
            <a:endParaRPr lang="en-US" altLang="zh-CN" dirty="0"/>
          </a:p>
          <a:p>
            <a:r>
              <a:rPr lang="zh-CN" altLang="en-US" dirty="0"/>
              <a:t>这需要在</a:t>
            </a:r>
            <a:r>
              <a:rPr lang="en-US" altLang="zh-CN" dirty="0"/>
              <a:t>TEE</a:t>
            </a:r>
            <a:r>
              <a:rPr lang="zh-CN" altLang="en-US" dirty="0"/>
              <a:t>中引入虚拟化技术。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1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相关工作，如</a:t>
            </a:r>
            <a:r>
              <a:rPr lang="en-US" altLang="zh-CN" dirty="0"/>
              <a:t>TEEV</a:t>
            </a:r>
            <a:r>
              <a:rPr lang="zh-CN" altLang="en-US" dirty="0"/>
              <a:t>，它与</a:t>
            </a:r>
            <a:r>
              <a:rPr lang="en-US" altLang="zh-CN" dirty="0"/>
              <a:t>TZOS</a:t>
            </a:r>
            <a:r>
              <a:rPr lang="zh-CN" altLang="en-US" dirty="0"/>
              <a:t>运行在同一个权限级别中，通过利用同级权限隔离技术。</a:t>
            </a:r>
            <a:r>
              <a:rPr lang="en-US" altLang="zh-CN" dirty="0"/>
              <a:t>TEEV</a:t>
            </a:r>
            <a:r>
              <a:rPr lang="zh-CN" altLang="en-US" dirty="0"/>
              <a:t>实现的虚拟机监控器实现了对不同</a:t>
            </a:r>
            <a:r>
              <a:rPr lang="en-US" altLang="zh-CN" dirty="0"/>
              <a:t>TZOS</a:t>
            </a:r>
            <a:r>
              <a:rPr lang="zh-CN" altLang="en-US" dirty="0"/>
              <a:t>和</a:t>
            </a:r>
            <a:r>
              <a:rPr lang="en-US" altLang="zh-CN" dirty="0"/>
              <a:t>TEE</a:t>
            </a:r>
            <a:r>
              <a:rPr lang="zh-CN" altLang="en-US" dirty="0"/>
              <a:t>与</a:t>
            </a:r>
            <a:r>
              <a:rPr lang="en-US" altLang="zh-CN" dirty="0"/>
              <a:t>REE</a:t>
            </a:r>
            <a:r>
              <a:rPr lang="zh-CN" altLang="en-US" dirty="0"/>
              <a:t>执行环境的隔离。</a:t>
            </a:r>
            <a:endParaRPr lang="en-US" altLang="zh-CN" dirty="0"/>
          </a:p>
          <a:p>
            <a:r>
              <a:rPr lang="zh-CN" altLang="en-US" dirty="0"/>
              <a:t>这是</a:t>
            </a:r>
            <a:r>
              <a:rPr lang="en-US" altLang="zh-CN" dirty="0"/>
              <a:t>TEEV</a:t>
            </a:r>
            <a:r>
              <a:rPr lang="zh-CN" altLang="en-US" dirty="0"/>
              <a:t>架构，它由两个组件组成。一个是用于管理</a:t>
            </a:r>
            <a:r>
              <a:rPr lang="en-US" altLang="zh-CN" dirty="0"/>
              <a:t>VM</a:t>
            </a:r>
            <a:r>
              <a:rPr lang="zh-CN" altLang="en-US" dirty="0"/>
              <a:t>的虚拟机监控器 </a:t>
            </a:r>
            <a:r>
              <a:rPr lang="en-US" altLang="zh-CN" dirty="0"/>
              <a:t>TEE-visor.</a:t>
            </a:r>
            <a:r>
              <a:rPr lang="zh-CN" altLang="en-US" dirty="0"/>
              <a:t>一个是用于在</a:t>
            </a:r>
            <a:r>
              <a:rPr lang="en-US" altLang="zh-CN" dirty="0"/>
              <a:t>VM</a:t>
            </a:r>
            <a:r>
              <a:rPr lang="zh-CN" altLang="en-US" dirty="0"/>
              <a:t>之间和不同执行环境间切换的</a:t>
            </a:r>
            <a:r>
              <a:rPr lang="en-US" altLang="zh-CN" dirty="0"/>
              <a:t>Gate</a:t>
            </a:r>
          </a:p>
          <a:p>
            <a:r>
              <a:rPr lang="zh-CN" altLang="en-US" dirty="0"/>
              <a:t>这是一个基于软件实现的工作，它缺少硬件的支持。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28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随着新的硬件扩展特性</a:t>
            </a:r>
            <a:r>
              <a:rPr lang="en-US" altLang="zh-CN" dirty="0"/>
              <a:t>SEL2</a:t>
            </a:r>
            <a:r>
              <a:rPr lang="zh-CN" altLang="en-US" dirty="0"/>
              <a:t>的提出，这为在</a:t>
            </a:r>
            <a:r>
              <a:rPr lang="en-US" altLang="zh-CN" dirty="0"/>
              <a:t>TEE</a:t>
            </a:r>
            <a:r>
              <a:rPr lang="zh-CN" altLang="en-US" dirty="0"/>
              <a:t>引入虚拟化技术提供硬件支持。</a:t>
            </a:r>
            <a:endParaRPr lang="en-US" altLang="zh-CN" dirty="0"/>
          </a:p>
          <a:p>
            <a:r>
              <a:rPr lang="en-US" altLang="zh-CN" dirty="0"/>
              <a:t>SEL2</a:t>
            </a:r>
            <a:r>
              <a:rPr lang="zh-CN" altLang="en-US" dirty="0"/>
              <a:t>是新的异常处理级别，</a:t>
            </a:r>
            <a:r>
              <a:rPr lang="en-US" altLang="zh-CN" dirty="0"/>
              <a:t>ARM </a:t>
            </a:r>
            <a:r>
              <a:rPr lang="en-US" altLang="zh-CN" dirty="0" err="1"/>
              <a:t>trustzone</a:t>
            </a:r>
            <a:r>
              <a:rPr lang="zh-CN" altLang="en-US" dirty="0"/>
              <a:t>不仅被分为两个执行环境，每个执行环境还有多个异常处理级别。类似于</a:t>
            </a:r>
            <a:r>
              <a:rPr lang="en-US" altLang="zh-CN" dirty="0"/>
              <a:t>x86 ring0 ring3</a:t>
            </a:r>
            <a:r>
              <a:rPr lang="zh-CN" altLang="en-US" dirty="0"/>
              <a:t>的架构，这里</a:t>
            </a:r>
            <a:r>
              <a:rPr lang="en-US" altLang="zh-CN" dirty="0"/>
              <a:t>EL3</a:t>
            </a:r>
            <a:r>
              <a:rPr lang="zh-CN" altLang="en-US" dirty="0"/>
              <a:t>权限最高，</a:t>
            </a:r>
            <a:r>
              <a:rPr lang="en-US" altLang="zh-CN" dirty="0"/>
              <a:t>EL0</a:t>
            </a:r>
            <a:r>
              <a:rPr lang="zh-CN" altLang="en-US" dirty="0"/>
              <a:t>最低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1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Titanium</a:t>
            </a:r>
          </a:p>
          <a:p>
            <a:r>
              <a:rPr lang="en-US" altLang="zh-CN" dirty="0"/>
              <a:t>Titanium</a:t>
            </a:r>
            <a:r>
              <a:rPr lang="zh-CN" altLang="en-US" dirty="0"/>
              <a:t>是一个轻量级</a:t>
            </a:r>
            <a:r>
              <a:rPr lang="en-US" altLang="zh-CN" dirty="0"/>
              <a:t>hypervisor</a:t>
            </a:r>
            <a:r>
              <a:rPr lang="zh-CN" altLang="en-US" dirty="0"/>
              <a:t>，运行在</a:t>
            </a:r>
            <a:r>
              <a:rPr lang="en-US" altLang="zh-CN" dirty="0"/>
              <a:t>SEL2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它由四个模块组成，分别是启动服务、</a:t>
            </a:r>
            <a:r>
              <a:rPr lang="en-US" altLang="zh-CN" dirty="0"/>
              <a:t>CA-TA</a:t>
            </a:r>
            <a:r>
              <a:rPr lang="zh-CN" altLang="en-US" dirty="0"/>
              <a:t>通信模块、调度器模块和内存虚拟化模块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8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400557" cy="1114192"/>
          </a:xfrm>
        </p:spPr>
        <p:txBody>
          <a:bodyPr/>
          <a:lstStyle/>
          <a:p>
            <a:r>
              <a:rPr lang="zh-CN" altLang="zh-CN" dirty="0"/>
              <a:t>舆情文本多分类与敏感性检测技术研究与实现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周笑 </a:t>
            </a:r>
            <a:r>
              <a:rPr lang="en-US" altLang="zh-CN" dirty="0"/>
              <a:t>				</a:t>
            </a:r>
            <a:r>
              <a:rPr lang="zh-CN" altLang="en-US" dirty="0"/>
              <a:t>导师：唐新怀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59F4FA8C-2FB4-4FBE-BD0A-AD617E1F9B85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预训练任务：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NSP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（下一句预测）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4F3245-AE74-4186-86C2-2ADAE7A9DC27}"/>
              </a:ext>
            </a:extLst>
          </p:cNvPr>
          <p:cNvSpPr txBox="1"/>
          <p:nvPr/>
        </p:nvSpPr>
        <p:spPr>
          <a:xfrm>
            <a:off x="0" y="3041815"/>
            <a:ext cx="2559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Enable stage2 translation for VMs,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VMs statically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C88B7F-9421-4C26-B5B5-396F766F21E7}"/>
              </a:ext>
            </a:extLst>
          </p:cNvPr>
          <p:cNvSpPr txBox="1"/>
          <p:nvPr/>
        </p:nvSpPr>
        <p:spPr>
          <a:xfrm>
            <a:off x="0" y="4445585"/>
            <a:ext cx="255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Cold boot OP-TEE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FFFEA9-48A0-4379-9545-A5C64310CBB0}"/>
              </a:ext>
            </a:extLst>
          </p:cNvPr>
          <p:cNvSpPr txBox="1"/>
          <p:nvPr/>
        </p:nvSpPr>
        <p:spPr>
          <a:xfrm>
            <a:off x="0" y="5567758"/>
            <a:ext cx="255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Cold boot TSP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C6B1C47-DA65-4B1F-A893-127682C4550C}"/>
              </a:ext>
            </a:extLst>
          </p:cNvPr>
          <p:cNvSpPr/>
          <p:nvPr/>
        </p:nvSpPr>
        <p:spPr>
          <a:xfrm>
            <a:off x="79939" y="2852232"/>
            <a:ext cx="8917757" cy="3679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AA0E61F-F1DB-4DD2-BE0B-6CBED2A07BBB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383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MLM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任务训练单词之间的关系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34000"/>
              </a:lnSpc>
            </a:pP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NSP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任务训练句子之间的关系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</a:pPr>
            <a:r>
              <a:rPr lang="zh-CN" altLang="zh-CN" dirty="0"/>
              <a:t>两个句子</a:t>
            </a:r>
            <a:r>
              <a:rPr lang="en-US" altLang="zh-CN" dirty="0"/>
              <a:t> A </a:t>
            </a:r>
            <a:r>
              <a:rPr lang="zh-CN" altLang="zh-CN" dirty="0"/>
              <a:t>和</a:t>
            </a:r>
            <a:r>
              <a:rPr lang="en-US" altLang="zh-CN" dirty="0"/>
              <a:t> B 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有</a:t>
            </a:r>
            <a:r>
              <a:rPr lang="en-US" altLang="zh-CN" dirty="0"/>
              <a:t>50% </a:t>
            </a:r>
            <a:r>
              <a:rPr lang="zh-CN" altLang="zh-CN" dirty="0"/>
              <a:t>的可能是</a:t>
            </a:r>
            <a:r>
              <a:rPr lang="en-US" altLang="zh-CN" dirty="0"/>
              <a:t> A</a:t>
            </a:r>
            <a:r>
              <a:rPr lang="zh-CN" altLang="zh-CN" dirty="0"/>
              <a:t>的真正的下一个句子的可能性为</a:t>
            </a:r>
            <a:r>
              <a:rPr lang="en-US" altLang="zh-CN" dirty="0"/>
              <a:t>50%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还有</a:t>
            </a:r>
            <a:r>
              <a:rPr lang="en-US" altLang="zh-CN" dirty="0"/>
              <a:t>50%</a:t>
            </a:r>
            <a:r>
              <a:rPr lang="zh-CN" altLang="zh-CN" dirty="0"/>
              <a:t>的可能是来自语料库的随机句子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en-US" altLang="zh-CN" dirty="0"/>
              <a:t>BERT</a:t>
            </a:r>
            <a:r>
              <a:rPr lang="zh-CN" altLang="zh-CN" dirty="0"/>
              <a:t>把句子和单词等参数都进行了转化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</a:pPr>
            <a:endParaRPr lang="en-US" altLang="zh-CN" dirty="0"/>
          </a:p>
          <a:p>
            <a:pPr lvl="1">
              <a:lnSpc>
                <a:spcPct val="134000"/>
              </a:lnSpc>
            </a:pPr>
            <a:endParaRPr kumimoji="1" lang="e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2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59F4FA8C-2FB4-4FBE-BD0A-AD617E1F9B85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敏感词技术实现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C88B7F-9421-4C26-B5B5-396F766F21E7}"/>
              </a:ext>
            </a:extLst>
          </p:cNvPr>
          <p:cNvSpPr txBox="1"/>
          <p:nvPr/>
        </p:nvSpPr>
        <p:spPr>
          <a:xfrm>
            <a:off x="0" y="4445585"/>
            <a:ext cx="255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Cold boot OP-TEE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FFFEA9-48A0-4379-9545-A5C64310CBB0}"/>
              </a:ext>
            </a:extLst>
          </p:cNvPr>
          <p:cNvSpPr txBox="1"/>
          <p:nvPr/>
        </p:nvSpPr>
        <p:spPr>
          <a:xfrm>
            <a:off x="0" y="5567758"/>
            <a:ext cx="255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Cold boot TSP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BBC1BD-A7D7-48DE-AC98-F7D98250F924}"/>
              </a:ext>
            </a:extLst>
          </p:cNvPr>
          <p:cNvSpPr/>
          <p:nvPr/>
        </p:nvSpPr>
        <p:spPr>
          <a:xfrm>
            <a:off x="94267" y="4041536"/>
            <a:ext cx="8955465" cy="2503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ACC031F-8F87-4DE0-A472-AB0C9D2F84C5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383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DFA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算法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34000"/>
              </a:lnSpc>
            </a:pP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用敏感词库建立字典树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</a:pPr>
            <a:r>
              <a:rPr lang="zh-CN" altLang="zh-CN" dirty="0"/>
              <a:t>遍历</a:t>
            </a:r>
            <a:r>
              <a:rPr lang="zh-CN" altLang="en-US" dirty="0"/>
              <a:t>，匹配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endParaRPr kumimoji="1" lang="e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目录 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课题介绍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算法与实现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实验设计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结果评估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系统设计与开发</a:t>
            </a:r>
          </a:p>
        </p:txBody>
      </p:sp>
    </p:spTree>
    <p:extLst>
      <p:ext uri="{BB962C8B-B14F-4D97-AF65-F5344CB8AC3E}">
        <p14:creationId xmlns:p14="http://schemas.microsoft.com/office/powerpoint/2010/main" val="87246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59F4FA8C-2FB4-4FBE-BD0A-AD617E1F9B85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单标签文本分类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FFFEA9-48A0-4379-9545-A5C64310CBB0}"/>
              </a:ext>
            </a:extLst>
          </p:cNvPr>
          <p:cNvSpPr txBox="1"/>
          <p:nvPr/>
        </p:nvSpPr>
        <p:spPr>
          <a:xfrm>
            <a:off x="0" y="5567758"/>
            <a:ext cx="255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Cold boot TSP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A06C1A-639E-43F4-A8C6-A0685D7DC550}"/>
              </a:ext>
            </a:extLst>
          </p:cNvPr>
          <p:cNvSpPr/>
          <p:nvPr/>
        </p:nvSpPr>
        <p:spPr>
          <a:xfrm>
            <a:off x="94267" y="5090474"/>
            <a:ext cx="8955465" cy="1454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E582229-07AF-471F-86FD-81CEE49EA231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85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lang="en-US" altLang="zh-CN" dirty="0"/>
              <a:t>THUCNEWS</a:t>
            </a:r>
            <a:r>
              <a:rPr lang="zh-CN" altLang="zh-CN" dirty="0"/>
              <a:t>中文新闻长文本标注数据集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zh-CN" dirty="0"/>
              <a:t>训练集</a:t>
            </a:r>
            <a:r>
              <a:rPr lang="en-US" altLang="zh-CN" dirty="0"/>
              <a:t>33436</a:t>
            </a:r>
            <a:r>
              <a:rPr lang="zh-CN" altLang="zh-CN" dirty="0"/>
              <a:t>条数据，开发集</a:t>
            </a:r>
            <a:r>
              <a:rPr lang="en-US" altLang="zh-CN" dirty="0"/>
              <a:t>4180</a:t>
            </a:r>
            <a:r>
              <a:rPr lang="zh-CN" altLang="zh-CN" dirty="0"/>
              <a:t>条数据，测试集</a:t>
            </a:r>
            <a:r>
              <a:rPr lang="en-US" altLang="zh-CN" dirty="0"/>
              <a:t>4180</a:t>
            </a:r>
            <a:r>
              <a:rPr lang="zh-CN" altLang="zh-CN" dirty="0"/>
              <a:t>条数据。</a:t>
            </a:r>
            <a:r>
              <a:rPr lang="zh-CN" altLang="en-US" dirty="0"/>
              <a:t>共</a:t>
            </a:r>
            <a:r>
              <a:rPr lang="en-US" altLang="zh-CN" dirty="0"/>
              <a:t>14</a:t>
            </a:r>
            <a:r>
              <a:rPr lang="zh-CN" altLang="zh-CN" dirty="0"/>
              <a:t>种分类标签</a:t>
            </a:r>
            <a:r>
              <a:rPr lang="zh-CN" altLang="en-US" dirty="0"/>
              <a:t>。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34000"/>
              </a:lnSpc>
            </a:pPr>
            <a:endParaRPr lang="en-US" altLang="zh-CN" dirty="0"/>
          </a:p>
          <a:p>
            <a:pPr lvl="0">
              <a:lnSpc>
                <a:spcPct val="134000"/>
              </a:lnSpc>
            </a:pPr>
            <a:r>
              <a:rPr lang="zh-CN" altLang="zh-CN" dirty="0"/>
              <a:t>今日头条中文新闻短文本分类数据集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</a:pPr>
            <a:r>
              <a:rPr lang="zh-CN" altLang="zh-CN" dirty="0"/>
              <a:t>训练集</a:t>
            </a:r>
            <a:r>
              <a:rPr lang="en-US" altLang="zh-CN" dirty="0"/>
              <a:t>267881</a:t>
            </a:r>
            <a:r>
              <a:rPr lang="zh-CN" altLang="zh-CN" dirty="0"/>
              <a:t>条数据，开发集</a:t>
            </a:r>
            <a:r>
              <a:rPr lang="en-US" altLang="zh-CN" dirty="0"/>
              <a:t>57404</a:t>
            </a:r>
            <a:r>
              <a:rPr lang="zh-CN" altLang="zh-CN" dirty="0"/>
              <a:t>条数据，测试集</a:t>
            </a:r>
            <a:r>
              <a:rPr lang="en-US" altLang="zh-CN" dirty="0"/>
              <a:t>57403</a:t>
            </a:r>
            <a:r>
              <a:rPr lang="zh-CN" altLang="zh-CN" dirty="0"/>
              <a:t>条数据。</a:t>
            </a:r>
            <a:r>
              <a:rPr lang="zh-CN" altLang="en-US" dirty="0"/>
              <a:t>共</a:t>
            </a:r>
            <a:r>
              <a:rPr lang="en-US" altLang="zh-CN" dirty="0"/>
              <a:t>15</a:t>
            </a:r>
            <a:r>
              <a:rPr lang="zh-CN" altLang="zh-CN" dirty="0"/>
              <a:t>种分类标签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endParaRPr kumimoji="1" lang="e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529100-6569-4B82-9C4C-66E8BF729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07" y="5817620"/>
            <a:ext cx="5509737" cy="7620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59C99E-76AA-42D4-A22F-B1F12D0FF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659" y="3418503"/>
            <a:ext cx="4862558" cy="7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59F4FA8C-2FB4-4FBE-BD0A-AD617E1F9B85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数据预处理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8EF11A6-8643-4B0C-9116-7C427D852906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383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lang="en-US" altLang="zh-CN" dirty="0"/>
              <a:t>BERT</a:t>
            </a:r>
            <a:r>
              <a:rPr lang="zh-CN" altLang="zh-CN" dirty="0"/>
              <a:t>模型有</a:t>
            </a:r>
            <a:r>
              <a:rPr lang="zh-CN" altLang="en-US" dirty="0"/>
              <a:t>最大序列</a:t>
            </a:r>
            <a:r>
              <a:rPr lang="zh-CN" altLang="zh-CN" dirty="0"/>
              <a:t>长度限制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en-US" altLang="zh-CN" dirty="0"/>
              <a:t>512</a:t>
            </a:r>
            <a:r>
              <a:rPr lang="zh-CN" altLang="en-US" dirty="0"/>
              <a:t>个</a:t>
            </a:r>
            <a:r>
              <a:rPr lang="en-US" altLang="zh-CN" dirty="0"/>
              <a:t>token</a:t>
            </a:r>
            <a:r>
              <a:rPr lang="zh-CN" altLang="en-US" dirty="0"/>
              <a:t>，包括词嵌入时添加的文章首尾标志。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34000"/>
              </a:lnSpc>
            </a:pPr>
            <a:r>
              <a:rPr lang="zh-CN" altLang="en-US" dirty="0">
                <a:cs typeface="Calibri" panose="020F0502020204030204" pitchFamily="34" charset="0"/>
              </a:rPr>
              <a:t>过长文本处理的三种思路</a:t>
            </a:r>
            <a:r>
              <a:rPr lang="en-US" altLang="zh-CN" dirty="0">
                <a:cs typeface="Calibri" panose="020F0502020204030204" pitchFamily="34" charset="0"/>
              </a:rPr>
              <a:t>/</a:t>
            </a:r>
            <a:r>
              <a:rPr lang="zh-CN" altLang="en-US" dirty="0">
                <a:cs typeface="Calibri" panose="020F0502020204030204" pitchFamily="34" charset="0"/>
              </a:rPr>
              <a:t>五种方法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</a:pPr>
            <a:r>
              <a:rPr lang="zh-CN" altLang="en-US" dirty="0"/>
              <a:t>截断法：</a:t>
            </a:r>
            <a:endParaRPr lang="en-US" altLang="zh-CN" dirty="0"/>
          </a:p>
          <a:p>
            <a:pPr lvl="2">
              <a:lnSpc>
                <a:spcPct val="134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）取文本的前</a:t>
            </a:r>
            <a:r>
              <a:rPr lang="en-US" altLang="zh-CN" dirty="0"/>
              <a:t>510</a:t>
            </a:r>
            <a:r>
              <a:rPr lang="zh-CN" altLang="en-US" dirty="0"/>
              <a:t>个字（前截断）</a:t>
            </a:r>
            <a:endParaRPr lang="en-US" altLang="zh-CN" dirty="0"/>
          </a:p>
          <a:p>
            <a:pPr lvl="2">
              <a:lnSpc>
                <a:spcPct val="134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	取文本的后</a:t>
            </a:r>
            <a:r>
              <a:rPr lang="en-US" altLang="zh-CN" dirty="0"/>
              <a:t>510</a:t>
            </a:r>
            <a:r>
              <a:rPr lang="zh-CN" altLang="en-US" dirty="0"/>
              <a:t>个字（后截断）</a:t>
            </a:r>
          </a:p>
          <a:p>
            <a:pPr lvl="2">
              <a:lnSpc>
                <a:spcPct val="134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	取文本的前</a:t>
            </a:r>
            <a:r>
              <a:rPr lang="en-US" altLang="zh-CN" dirty="0"/>
              <a:t>255</a:t>
            </a:r>
            <a:r>
              <a:rPr lang="zh-CN" altLang="en-US" dirty="0"/>
              <a:t>和后</a:t>
            </a:r>
            <a:r>
              <a:rPr lang="en-US" altLang="zh-CN" dirty="0"/>
              <a:t>255</a:t>
            </a:r>
            <a:r>
              <a:rPr lang="zh-CN" altLang="en-US" dirty="0"/>
              <a:t>个字拼接（前后截断）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en-US" dirty="0"/>
              <a:t>文本拆分：</a:t>
            </a:r>
            <a:r>
              <a:rPr lang="zh-CN" altLang="zh-CN" dirty="0"/>
              <a:t>拆分成多个长度合适的文本</a:t>
            </a:r>
            <a:endParaRPr lang="zh-CN" altLang="en-US" dirty="0"/>
          </a:p>
          <a:p>
            <a:pPr lvl="1">
              <a:lnSpc>
                <a:spcPct val="134000"/>
              </a:lnSpc>
            </a:pPr>
            <a:r>
              <a:rPr lang="zh-CN" altLang="en-US" dirty="0"/>
              <a:t>文本摘要：</a:t>
            </a:r>
            <a:r>
              <a:rPr lang="zh-CN" altLang="zh-CN" dirty="0"/>
              <a:t>采用</a:t>
            </a:r>
            <a:r>
              <a:rPr lang="en-US" altLang="zh-CN" dirty="0" err="1"/>
              <a:t>TextRank</a:t>
            </a:r>
            <a:r>
              <a:rPr lang="zh-CN" altLang="en-US" dirty="0"/>
              <a:t>算法</a:t>
            </a:r>
            <a:r>
              <a:rPr lang="zh-CN" altLang="zh-CN" dirty="0"/>
              <a:t>提取出长度适合的文本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197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2">
            <a:extLst>
              <a:ext uri="{FF2B5EF4-FFF2-40B4-BE49-F238E27FC236}">
                <a16:creationId xmlns:a16="http://schemas.microsoft.com/office/drawing/2014/main" id="{9E8B9C52-34F8-4651-9645-338D1AF0833E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TextRank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54DAD036-8FE8-442E-919B-22F39EFECA8A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383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lang="zh-CN" altLang="en-US" dirty="0">
                <a:cs typeface="Calibri" panose="020F0502020204030204" pitchFamily="34" charset="0"/>
              </a:rPr>
              <a:t>抽取式摘要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dirty="0"/>
              <a:t>基于图的排序算法</a:t>
            </a:r>
            <a:endParaRPr lang="en-US" altLang="zh-CN" dirty="0"/>
          </a:p>
          <a:p>
            <a:pPr lvl="2"/>
            <a:r>
              <a:rPr lang="zh-CN" altLang="zh-CN" dirty="0"/>
              <a:t>文本</a:t>
            </a:r>
            <a:r>
              <a:rPr lang="zh-CN" altLang="en-US" dirty="0"/>
              <a:t>按句子分割，</a:t>
            </a:r>
            <a:r>
              <a:rPr lang="zh-CN" altLang="zh-CN" dirty="0"/>
              <a:t>构建节点连接图，边的权重就是句子之间的相似度，</a:t>
            </a:r>
            <a:endParaRPr lang="en-US" altLang="zh-CN" dirty="0"/>
          </a:p>
          <a:p>
            <a:pPr lvl="2"/>
            <a:r>
              <a:rPr lang="zh-CN" altLang="zh-CN" dirty="0"/>
              <a:t>计算</a:t>
            </a:r>
            <a:r>
              <a:rPr lang="zh-CN" altLang="en-US" dirty="0"/>
              <a:t>每个</a:t>
            </a:r>
            <a:r>
              <a:rPr lang="zh-CN" altLang="zh-CN" dirty="0"/>
              <a:t>句子的</a:t>
            </a:r>
            <a:r>
              <a:rPr lang="en-US" altLang="zh-CN" dirty="0" err="1"/>
              <a:t>TextRank</a:t>
            </a:r>
            <a:r>
              <a:rPr lang="zh-CN" altLang="zh-CN" dirty="0"/>
              <a:t>值，最后抽取</a:t>
            </a:r>
            <a:r>
              <a:rPr lang="en-US" altLang="zh-CN" dirty="0" err="1"/>
              <a:t>TextRank</a:t>
            </a:r>
            <a:r>
              <a:rPr lang="zh-CN" altLang="zh-CN" dirty="0"/>
              <a:t>值高的句子生成文本摘要。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</a:pPr>
            <a:endParaRPr lang="en-US" altLang="zh-CN" dirty="0"/>
          </a:p>
          <a:p>
            <a:pPr lvl="1">
              <a:lnSpc>
                <a:spcPct val="134000"/>
              </a:lnSpc>
            </a:pPr>
            <a:endParaRPr kumimoji="1" lang="e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5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2">
            <a:extLst>
              <a:ext uri="{FF2B5EF4-FFF2-40B4-BE49-F238E27FC236}">
                <a16:creationId xmlns:a16="http://schemas.microsoft.com/office/drawing/2014/main" id="{9E8B9C52-34F8-4651-9645-338D1AF0833E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模型训练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内容占位符 2">
            <a:extLst>
              <a:ext uri="{FF2B5EF4-FFF2-40B4-BE49-F238E27FC236}">
                <a16:creationId xmlns:a16="http://schemas.microsoft.com/office/drawing/2014/main" id="{2017239C-1E6D-45F0-A25D-F1D34855048B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383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lang="zh-CN" altLang="en-US" dirty="0"/>
              <a:t>训练阶段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en-US" dirty="0">
                <a:cs typeface="Calibri" panose="020F0502020204030204" pitchFamily="34" charset="0"/>
              </a:rPr>
              <a:t>输入样例处理</a:t>
            </a:r>
            <a:r>
              <a:rPr lang="en-US" altLang="zh-CN" dirty="0">
                <a:cs typeface="Calibri" panose="020F0502020204030204" pitchFamily="34" charset="0"/>
              </a:rPr>
              <a:t>&amp;</a:t>
            </a:r>
            <a:r>
              <a:rPr lang="zh-CN" altLang="en-US" dirty="0">
                <a:cs typeface="Calibri" panose="020F0502020204030204" pitchFamily="34" charset="0"/>
              </a:rPr>
              <a:t>加载检查点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34000"/>
              </a:lnSpc>
            </a:pPr>
            <a:r>
              <a:rPr lang="zh-CN" altLang="en-US" dirty="0">
                <a:cs typeface="Calibri" panose="020F0502020204030204" pitchFamily="34" charset="0"/>
              </a:rPr>
              <a:t>评估阶段</a:t>
            </a:r>
            <a:endParaRPr kumimoji="1" lang="en" altLang="zh-CN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34000"/>
              </a:lnSpc>
            </a:pPr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预测阶段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34000"/>
              </a:lnSpc>
            </a:pPr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导出阶段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</a:pPr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导出为</a:t>
            </a:r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pb</a:t>
            </a:r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格式的模型，方便在舆情系统中加载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91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2">
            <a:extLst>
              <a:ext uri="{FF2B5EF4-FFF2-40B4-BE49-F238E27FC236}">
                <a16:creationId xmlns:a16="http://schemas.microsoft.com/office/drawing/2014/main" id="{9E8B9C52-34F8-4651-9645-338D1AF0833E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多标签文本分类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内容占位符 2">
            <a:extLst>
              <a:ext uri="{FF2B5EF4-FFF2-40B4-BE49-F238E27FC236}">
                <a16:creationId xmlns:a16="http://schemas.microsoft.com/office/drawing/2014/main" id="{AC046B79-3870-477E-AF49-1FF65AA98848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383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lang="zh-CN" altLang="zh-CN" dirty="0"/>
              <a:t>恶毒评论分类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zh-CN" dirty="0"/>
              <a:t>每行数据都包含了</a:t>
            </a:r>
            <a:r>
              <a:rPr lang="en-US" altLang="zh-CN" dirty="0"/>
              <a:t>6</a:t>
            </a:r>
            <a:r>
              <a:rPr lang="zh-CN" altLang="zh-CN" dirty="0"/>
              <a:t>个维度的标注，分别是：</a:t>
            </a:r>
            <a:r>
              <a:rPr lang="en-US" altLang="zh-CN" dirty="0"/>
              <a:t>toxic</a:t>
            </a:r>
            <a:r>
              <a:rPr lang="zh-CN" altLang="zh-CN" dirty="0"/>
              <a:t>（恶毒），</a:t>
            </a:r>
            <a:r>
              <a:rPr lang="en-US" altLang="zh-CN" dirty="0" err="1"/>
              <a:t>severe_toxic</a:t>
            </a:r>
            <a:r>
              <a:rPr lang="zh-CN" altLang="zh-CN" dirty="0"/>
              <a:t>（非常恶毒），</a:t>
            </a:r>
            <a:r>
              <a:rPr lang="en-US" altLang="zh-CN" dirty="0"/>
              <a:t>obscene</a:t>
            </a:r>
            <a:r>
              <a:rPr lang="zh-CN" altLang="zh-CN" dirty="0"/>
              <a:t>（污言秽语），</a:t>
            </a:r>
            <a:r>
              <a:rPr lang="en-US" altLang="zh-CN" dirty="0"/>
              <a:t>threat</a:t>
            </a:r>
            <a:r>
              <a:rPr lang="zh-CN" altLang="zh-CN" dirty="0"/>
              <a:t>（威胁），</a:t>
            </a:r>
            <a:r>
              <a:rPr lang="en-US" altLang="zh-CN" dirty="0"/>
              <a:t>insult</a:t>
            </a:r>
            <a:r>
              <a:rPr lang="zh-CN" altLang="zh-CN" dirty="0"/>
              <a:t>（侮辱），</a:t>
            </a:r>
            <a:r>
              <a:rPr lang="en-US" altLang="zh-CN" dirty="0" err="1"/>
              <a:t>identity_hate</a:t>
            </a:r>
            <a:r>
              <a:rPr lang="zh-CN" altLang="zh-CN" dirty="0"/>
              <a:t>（憎恨）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C87081-1D3C-4647-9BB5-D617246C6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15" y="4680923"/>
            <a:ext cx="5456393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3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2">
            <a:extLst>
              <a:ext uri="{FF2B5EF4-FFF2-40B4-BE49-F238E27FC236}">
                <a16:creationId xmlns:a16="http://schemas.microsoft.com/office/drawing/2014/main" id="{9E8B9C52-34F8-4651-9645-338D1AF0833E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多标签与单标签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内容占位符 2">
            <a:extLst>
              <a:ext uri="{FF2B5EF4-FFF2-40B4-BE49-F238E27FC236}">
                <a16:creationId xmlns:a16="http://schemas.microsoft.com/office/drawing/2014/main" id="{4C3F2B59-A235-4E9C-AEC3-FC1FAB783271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85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lang="zh-CN" altLang="en-US" dirty="0"/>
              <a:t>输入格式不同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en-US" dirty="0">
                <a:cs typeface="Calibri" panose="020F0502020204030204" pitchFamily="34" charset="0"/>
              </a:rPr>
              <a:t>多标签样例数据的标签以数组的形式输入</a:t>
            </a:r>
            <a:endParaRPr lang="en-US" altLang="zh-CN" dirty="0"/>
          </a:p>
          <a:p>
            <a:pPr lvl="0">
              <a:lnSpc>
                <a:spcPct val="134000"/>
              </a:lnSpc>
            </a:pPr>
            <a:r>
              <a:rPr lang="zh-CN" altLang="zh-CN" dirty="0"/>
              <a:t>原始输出值映射为概率的方式</a:t>
            </a:r>
            <a:r>
              <a:rPr lang="zh-CN" altLang="en-US" dirty="0"/>
              <a:t>不同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</a:pPr>
            <a:r>
              <a:rPr lang="en-US" altLang="zh-CN" dirty="0"/>
              <a:t>Sigmoid</a:t>
            </a:r>
            <a:r>
              <a:rPr lang="zh-CN" altLang="zh-CN" dirty="0"/>
              <a:t>函数会分别处理各个原始输出值，因此其结果相互独立，各标签概率总和不一定为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→多标签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34000"/>
              </a:lnSpc>
            </a:pPr>
            <a:r>
              <a:rPr lang="en-US" altLang="zh-CN" dirty="0" err="1"/>
              <a:t>Softmax</a:t>
            </a:r>
            <a:r>
              <a:rPr lang="zh-CN" altLang="zh-CN" dirty="0"/>
              <a:t>函数的输出值相互关联，其概率的总和始终为</a:t>
            </a:r>
            <a:r>
              <a:rPr lang="en-US" altLang="zh-CN" dirty="0"/>
              <a:t>1</a:t>
            </a:r>
            <a:r>
              <a:rPr lang="zh-CN" altLang="zh-CN" dirty="0"/>
              <a:t>，增大某一类别的概率，其他类别的概率必须相应减少。</a:t>
            </a:r>
            <a:r>
              <a:rPr lang="en-US" altLang="zh-CN" dirty="0"/>
              <a:t>                             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→单标签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34000"/>
              </a:lnSpc>
            </a:pPr>
            <a:endParaRPr kumimoji="1" lang="e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5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2">
            <a:extLst>
              <a:ext uri="{FF2B5EF4-FFF2-40B4-BE49-F238E27FC236}">
                <a16:creationId xmlns:a16="http://schemas.microsoft.com/office/drawing/2014/main" id="{9E8B9C52-34F8-4651-9645-338D1AF0833E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敏感词检测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内容占位符 2">
            <a:extLst>
              <a:ext uri="{FF2B5EF4-FFF2-40B4-BE49-F238E27FC236}">
                <a16:creationId xmlns:a16="http://schemas.microsoft.com/office/drawing/2014/main" id="{B9CFF2E6-C1CB-4906-88FD-27E6F2DD64E1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85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lang="zh-CN" altLang="en-US" dirty="0"/>
              <a:t>四种类别的敏感词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zh-CN" dirty="0"/>
              <a:t>暴力，民生，反动，色情</a:t>
            </a:r>
            <a:endParaRPr lang="en-US" altLang="zh-CN" dirty="0"/>
          </a:p>
          <a:p>
            <a:pPr lvl="0">
              <a:lnSpc>
                <a:spcPct val="134000"/>
              </a:lnSpc>
            </a:pPr>
            <a:r>
              <a:rPr lang="zh-CN" altLang="en-US" dirty="0">
                <a:cs typeface="Calibri" panose="020F0502020204030204" pitchFamily="34" charset="0"/>
              </a:rPr>
              <a:t>关于敏感词检测性能的实验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</a:pPr>
            <a:r>
              <a:rPr lang="zh-CN" altLang="zh-CN" dirty="0"/>
              <a:t>敏感词长度对性能的影响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34000"/>
              </a:lnSpc>
            </a:pPr>
            <a:r>
              <a:rPr lang="zh-CN" altLang="zh-CN" dirty="0"/>
              <a:t>敏感词类别数量对性能的影响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34000"/>
              </a:lnSpc>
            </a:pPr>
            <a:endParaRPr kumimoji="1" lang="e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7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目录 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课题介绍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算法与实现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实验设计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结果评估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系统设计与开发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目录 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课题介绍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算法与实现</a:t>
            </a: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实验设计</a:t>
            </a: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结果评估</a:t>
            </a:r>
          </a:p>
        </p:txBody>
      </p: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系统设计与开发</a:t>
            </a:r>
          </a:p>
        </p:txBody>
      </p:sp>
    </p:spTree>
    <p:extLst>
      <p:ext uri="{BB962C8B-B14F-4D97-AF65-F5344CB8AC3E}">
        <p14:creationId xmlns:p14="http://schemas.microsoft.com/office/powerpoint/2010/main" val="209052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2">
            <a:extLst>
              <a:ext uri="{FF2B5EF4-FFF2-40B4-BE49-F238E27FC236}">
                <a16:creationId xmlns:a16="http://schemas.microsoft.com/office/drawing/2014/main" id="{9E8B9C52-34F8-4651-9645-338D1AF0833E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单标签文本分类：短文本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E3590B07-FAC8-48FA-9398-A2542A411373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8529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lang="zh-CN" altLang="en-US" dirty="0"/>
              <a:t>参数设置对准确率的影响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en-US" dirty="0"/>
              <a:t>批尺寸</a:t>
            </a:r>
            <a:r>
              <a:rPr lang="en-US" altLang="zh-CN" dirty="0" err="1"/>
              <a:t>batch_size</a:t>
            </a:r>
            <a:r>
              <a:rPr lang="zh-CN" altLang="en-US" dirty="0"/>
              <a:t>：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</a:t>
            </a:r>
            <a:r>
              <a:rPr lang="zh-CN" altLang="en-US" dirty="0"/>
              <a:t>（由硬件条件决定）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en-US" dirty="0"/>
              <a:t>学习率</a:t>
            </a:r>
            <a:r>
              <a:rPr lang="en-US" altLang="zh-CN" dirty="0" err="1"/>
              <a:t>learning_rate</a:t>
            </a:r>
            <a:r>
              <a:rPr lang="zh-CN" altLang="en-US" dirty="0"/>
              <a:t>：</a:t>
            </a:r>
            <a:r>
              <a:rPr lang="en-US" altLang="zh-CN" dirty="0"/>
              <a:t>2e-5       </a:t>
            </a:r>
            <a:r>
              <a:rPr lang="zh-CN" altLang="en-US" dirty="0">
                <a:solidFill>
                  <a:srgbClr val="FF0000"/>
                </a:solidFill>
              </a:rPr>
              <a:t>过高→灾难性遗忘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34000"/>
              </a:lnSpc>
            </a:pPr>
            <a:r>
              <a:rPr lang="zh-CN" altLang="en-US" dirty="0"/>
              <a:t>训练回合数</a:t>
            </a:r>
            <a:r>
              <a:rPr lang="en-US" altLang="zh-CN" dirty="0"/>
              <a:t>number of epochs</a:t>
            </a:r>
            <a:r>
              <a:rPr lang="zh-CN" altLang="en-US" dirty="0"/>
              <a:t>（时间成本限制）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endParaRPr lang="en-US" altLang="zh-CN" dirty="0"/>
          </a:p>
          <a:p>
            <a:pPr lvl="1">
              <a:lnSpc>
                <a:spcPct val="134000"/>
              </a:lnSpc>
            </a:pPr>
            <a:endParaRPr lang="en-US" altLang="zh-CN" dirty="0"/>
          </a:p>
          <a:p>
            <a:pPr lvl="1">
              <a:lnSpc>
                <a:spcPct val="134000"/>
              </a:lnSpc>
            </a:pP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en-US" dirty="0"/>
              <a:t>总体表现差别不大，</a:t>
            </a:r>
            <a:r>
              <a:rPr lang="en-US" altLang="zh-CN" dirty="0" err="1"/>
              <a:t>batch_size</a:t>
            </a:r>
            <a:r>
              <a:rPr lang="zh-CN" altLang="en-US" dirty="0"/>
              <a:t>选择</a:t>
            </a:r>
            <a:r>
              <a:rPr lang="en-US" altLang="zh-CN" dirty="0"/>
              <a:t>16</a:t>
            </a:r>
            <a:r>
              <a:rPr lang="zh-CN" altLang="en-US" dirty="0"/>
              <a:t>稍好于</a:t>
            </a:r>
            <a:r>
              <a:rPr lang="en-US" altLang="zh-CN" dirty="0"/>
              <a:t>8</a:t>
            </a:r>
            <a:r>
              <a:rPr lang="zh-CN" altLang="en-US" dirty="0"/>
              <a:t>，回合数选择</a:t>
            </a:r>
            <a:r>
              <a:rPr lang="en-US" altLang="zh-CN" dirty="0"/>
              <a:t>3</a:t>
            </a:r>
            <a:r>
              <a:rPr lang="zh-CN" altLang="en-US" dirty="0"/>
              <a:t>可以降低时间成本</a:t>
            </a:r>
            <a:endParaRPr lang="en-US" altLang="zh-CN" dirty="0"/>
          </a:p>
          <a:p>
            <a:pPr marL="457200" lvl="1" indent="0">
              <a:lnSpc>
                <a:spcPct val="134000"/>
              </a:lnSpc>
              <a:buNone/>
            </a:pPr>
            <a:endParaRPr kumimoji="1" lang="e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1F165E-B923-4DC0-AB1F-DBFD7B3AD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36" y="4047491"/>
            <a:ext cx="6043184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0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59F4FA8C-2FB4-4FBE-BD0A-AD617E1F9B85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单标签文本分类：短文本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ADEF826D-5619-4B81-97A7-B572B37BC016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8529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lang="zh-CN" altLang="en-US" dirty="0"/>
              <a:t>不同模型的结果对比</a:t>
            </a:r>
            <a:endParaRPr lang="en-US" altLang="zh-CN" dirty="0"/>
          </a:p>
          <a:p>
            <a:pPr marL="457200" lvl="1" indent="0">
              <a:lnSpc>
                <a:spcPct val="134000"/>
              </a:lnSpc>
              <a:buNone/>
            </a:pPr>
            <a:endParaRPr lang="en-US" altLang="zh-CN" dirty="0"/>
          </a:p>
          <a:p>
            <a:pPr lvl="1">
              <a:lnSpc>
                <a:spcPct val="134000"/>
              </a:lnSpc>
            </a:pPr>
            <a:endParaRPr lang="en-US" altLang="zh-CN" dirty="0"/>
          </a:p>
          <a:p>
            <a:pPr lvl="1">
              <a:lnSpc>
                <a:spcPct val="134000"/>
              </a:lnSpc>
            </a:pPr>
            <a:endParaRPr lang="en-US" altLang="zh-CN" dirty="0"/>
          </a:p>
          <a:p>
            <a:pPr lvl="1">
              <a:lnSpc>
                <a:spcPct val="134000"/>
              </a:lnSpc>
            </a:pP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en-US" dirty="0"/>
              <a:t>模型准确率达到了基准值，</a:t>
            </a:r>
            <a:r>
              <a:rPr lang="zh-CN" altLang="zh-CN" dirty="0"/>
              <a:t>达到了课题要求的标准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zh-CN" dirty="0"/>
              <a:t>相较于表现更好的</a:t>
            </a:r>
            <a:r>
              <a:rPr lang="en-US" altLang="zh-CN" dirty="0"/>
              <a:t>ERNIE-base</a:t>
            </a:r>
            <a:r>
              <a:rPr lang="zh-CN" altLang="zh-CN" dirty="0"/>
              <a:t>模型和</a:t>
            </a:r>
            <a:r>
              <a:rPr lang="en-US" altLang="zh-CN" dirty="0" err="1"/>
              <a:t>RoBERTa-wwm-ext</a:t>
            </a:r>
            <a:r>
              <a:rPr lang="zh-CN" altLang="zh-CN" dirty="0"/>
              <a:t>模型，准确率相差不超过</a:t>
            </a:r>
            <a:r>
              <a:rPr lang="en-US" altLang="zh-CN" dirty="0"/>
              <a:t>0.05% </a:t>
            </a:r>
          </a:p>
          <a:p>
            <a:pPr lvl="1">
              <a:lnSpc>
                <a:spcPct val="134000"/>
              </a:lnSpc>
            </a:pPr>
            <a:r>
              <a:rPr lang="zh-CN" altLang="zh-CN" dirty="0"/>
              <a:t>完全</a:t>
            </a:r>
            <a:r>
              <a:rPr lang="zh-CN" altLang="en-US" dirty="0"/>
              <a:t>可以满足</a:t>
            </a:r>
            <a:r>
              <a:rPr lang="zh-CN" altLang="zh-CN" dirty="0"/>
              <a:t>舆情系统</a:t>
            </a:r>
            <a:r>
              <a:rPr lang="zh-CN" altLang="en-US" dirty="0"/>
              <a:t>的需求</a:t>
            </a:r>
            <a:endParaRPr lang="en-US" altLang="zh-CN" dirty="0"/>
          </a:p>
          <a:p>
            <a:pPr marL="457200" lvl="1" indent="0">
              <a:lnSpc>
                <a:spcPct val="134000"/>
              </a:lnSpc>
              <a:buNone/>
            </a:pPr>
            <a:endParaRPr kumimoji="1" lang="e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A4B98F-ECB4-4F2A-9EAD-D1D9C82E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07" y="2682175"/>
            <a:ext cx="5822185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1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2">
            <a:extLst>
              <a:ext uri="{FF2B5EF4-FFF2-40B4-BE49-F238E27FC236}">
                <a16:creationId xmlns:a16="http://schemas.microsoft.com/office/drawing/2014/main" id="{9E8B9C52-34F8-4651-9645-338D1AF0833E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单标签文本分类：长文本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1CFF2007-946F-4BFE-A09E-F99D8C808AD9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852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lang="zh-CN" altLang="zh-CN" dirty="0"/>
              <a:t>不同</a:t>
            </a:r>
            <a:r>
              <a:rPr lang="zh-CN" altLang="en-US" dirty="0"/>
              <a:t>的长文本预</a:t>
            </a:r>
            <a:r>
              <a:rPr lang="zh-CN" altLang="zh-CN" dirty="0"/>
              <a:t>处理方法对比</a:t>
            </a:r>
            <a:endParaRPr lang="en-US" altLang="zh-CN" dirty="0"/>
          </a:p>
          <a:p>
            <a:pPr marL="457200" lvl="1" indent="0">
              <a:lnSpc>
                <a:spcPct val="134000"/>
              </a:lnSpc>
              <a:buNone/>
            </a:pPr>
            <a:endParaRPr lang="en-US" altLang="zh-CN" dirty="0"/>
          </a:p>
          <a:p>
            <a:pPr lvl="1">
              <a:lnSpc>
                <a:spcPct val="134000"/>
              </a:lnSpc>
            </a:pPr>
            <a:endParaRPr lang="en-US" altLang="zh-CN" dirty="0"/>
          </a:p>
          <a:p>
            <a:pPr lvl="1">
              <a:lnSpc>
                <a:spcPct val="134000"/>
              </a:lnSpc>
            </a:pPr>
            <a:endParaRPr lang="en-US" altLang="zh-CN" dirty="0"/>
          </a:p>
          <a:p>
            <a:pPr lvl="1">
              <a:lnSpc>
                <a:spcPct val="134000"/>
              </a:lnSpc>
            </a:pP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en-US" dirty="0"/>
              <a:t>模型准确率</a:t>
            </a:r>
            <a:r>
              <a:rPr lang="zh-CN" altLang="zh-CN" dirty="0"/>
              <a:t>最高为</a:t>
            </a:r>
            <a:r>
              <a:rPr lang="en-US" altLang="zh-CN" dirty="0"/>
              <a:t>96.02%</a:t>
            </a:r>
            <a:r>
              <a:rPr lang="zh-CN" altLang="zh-CN" dirty="0"/>
              <a:t>，比基准值高了</a:t>
            </a:r>
            <a:r>
              <a:rPr lang="en-US" altLang="zh-CN" dirty="0"/>
              <a:t>0.67</a:t>
            </a:r>
            <a:r>
              <a:rPr lang="zh-CN" altLang="zh-CN" dirty="0"/>
              <a:t>个百分点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zh-CN" dirty="0"/>
              <a:t>前后截断的方法</a:t>
            </a:r>
            <a:r>
              <a:rPr lang="zh-CN" altLang="en-US" dirty="0"/>
              <a:t>表现最好，</a:t>
            </a:r>
            <a:r>
              <a:rPr lang="zh-CN" altLang="zh-CN" dirty="0"/>
              <a:t>因为前后截断非常适用于新闻类的文本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en-US" dirty="0"/>
              <a:t>得出结论：</a:t>
            </a:r>
            <a:r>
              <a:rPr lang="zh-CN" altLang="zh-CN" dirty="0"/>
              <a:t>最适合舆情系统的处理方法</a:t>
            </a:r>
            <a:r>
              <a:rPr lang="zh-CN" altLang="en-US" dirty="0"/>
              <a:t>→前后截断</a:t>
            </a:r>
            <a:endParaRPr lang="en-US" altLang="zh-CN" dirty="0"/>
          </a:p>
          <a:p>
            <a:pPr marL="457200" lvl="1" indent="0">
              <a:lnSpc>
                <a:spcPct val="134000"/>
              </a:lnSpc>
              <a:buNone/>
            </a:pPr>
            <a:endParaRPr kumimoji="1" lang="e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B610D0-1978-444C-9125-0D665FB8F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078" y="2323687"/>
            <a:ext cx="4663844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7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2">
            <a:extLst>
              <a:ext uri="{FF2B5EF4-FFF2-40B4-BE49-F238E27FC236}">
                <a16:creationId xmlns:a16="http://schemas.microsoft.com/office/drawing/2014/main" id="{9E8B9C52-34F8-4651-9645-338D1AF0833E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单标签文本分类：长文本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A777371-A802-4A0F-8590-6995BCF5B772}"/>
              </a:ext>
            </a:extLst>
          </p:cNvPr>
          <p:cNvSpPr/>
          <p:nvPr/>
        </p:nvSpPr>
        <p:spPr>
          <a:xfrm>
            <a:off x="3973085" y="1620809"/>
            <a:ext cx="393868" cy="41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92" name="内容占位符 2">
            <a:extLst>
              <a:ext uri="{FF2B5EF4-FFF2-40B4-BE49-F238E27FC236}">
                <a16:creationId xmlns:a16="http://schemas.microsoft.com/office/drawing/2014/main" id="{28DF11CD-EB03-4E27-83C4-4116BB13C21F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85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lang="zh-CN" altLang="en-US"/>
              <a:t>不同模型的结果对比</a:t>
            </a:r>
            <a:endParaRPr lang="en-US" altLang="zh-CN"/>
          </a:p>
          <a:p>
            <a:pPr marL="457200" lvl="1" indent="0">
              <a:lnSpc>
                <a:spcPct val="134000"/>
              </a:lnSpc>
              <a:buNone/>
            </a:pPr>
            <a:endParaRPr lang="en-US" altLang="zh-CN"/>
          </a:p>
          <a:p>
            <a:pPr lvl="1">
              <a:lnSpc>
                <a:spcPct val="134000"/>
              </a:lnSpc>
            </a:pPr>
            <a:endParaRPr lang="en-US" altLang="zh-CN"/>
          </a:p>
          <a:p>
            <a:pPr lvl="1">
              <a:lnSpc>
                <a:spcPct val="134000"/>
              </a:lnSpc>
            </a:pPr>
            <a:endParaRPr lang="en-US" altLang="zh-CN"/>
          </a:p>
          <a:p>
            <a:pPr lvl="1">
              <a:lnSpc>
                <a:spcPct val="134000"/>
              </a:lnSpc>
            </a:pPr>
            <a:endParaRPr lang="en-US" altLang="zh-CN"/>
          </a:p>
          <a:p>
            <a:pPr lvl="1">
              <a:lnSpc>
                <a:spcPct val="134000"/>
              </a:lnSpc>
            </a:pPr>
            <a:r>
              <a:rPr lang="zh-CN" altLang="zh-CN"/>
              <a:t>相比于主流深度学习模型，有了很大程度的提升</a:t>
            </a:r>
            <a:r>
              <a:rPr lang="zh-CN" altLang="en-US"/>
              <a:t>，</a:t>
            </a:r>
            <a:r>
              <a:rPr lang="zh-CN" altLang="zh-CN"/>
              <a:t>取得了超越当前主流模型的表现。</a:t>
            </a:r>
            <a:endParaRPr lang="en-US" altLang="zh-CN"/>
          </a:p>
          <a:p>
            <a:pPr lvl="1">
              <a:lnSpc>
                <a:spcPct val="134000"/>
              </a:lnSpc>
            </a:pPr>
            <a:r>
              <a:rPr lang="zh-CN" altLang="zh-CN"/>
              <a:t>完全</a:t>
            </a:r>
            <a:r>
              <a:rPr lang="zh-CN" altLang="en-US"/>
              <a:t>可以满足</a:t>
            </a:r>
            <a:r>
              <a:rPr lang="zh-CN" altLang="zh-CN"/>
              <a:t>舆情系统</a:t>
            </a:r>
            <a:r>
              <a:rPr lang="zh-CN" altLang="en-US"/>
              <a:t>的需求</a:t>
            </a:r>
            <a:endParaRPr lang="en-US" altLang="zh-CN"/>
          </a:p>
          <a:p>
            <a:pPr marL="457200" lvl="1" indent="0">
              <a:lnSpc>
                <a:spcPct val="134000"/>
              </a:lnSpc>
              <a:buNone/>
            </a:pPr>
            <a:endParaRPr kumimoji="1" lang="e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A56B88-06A3-479A-B001-B330C1582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80" y="2670744"/>
            <a:ext cx="5768840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0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B405E1D-17A6-4460-A012-5EA40DE3E483}"/>
              </a:ext>
            </a:extLst>
          </p:cNvPr>
          <p:cNvCxnSpPr>
            <a:cxnSpLocks/>
          </p:cNvCxnSpPr>
          <p:nvPr/>
        </p:nvCxnSpPr>
        <p:spPr>
          <a:xfrm>
            <a:off x="5638340" y="5054900"/>
            <a:ext cx="0" cy="1252128"/>
          </a:xfrm>
          <a:prstGeom prst="line">
            <a:avLst/>
          </a:prstGeom>
          <a:noFill/>
          <a:ln w="9525" cap="flat" cmpd="sng" algn="ctr">
            <a:solidFill>
              <a:srgbClr val="D66E49">
                <a:shade val="95000"/>
                <a:satMod val="105000"/>
              </a:srgbClr>
            </a:solidFill>
            <a:prstDash val="sysDash"/>
          </a:ln>
          <a:effectLst/>
        </p:spPr>
      </p:cxnSp>
      <p:sp>
        <p:nvSpPr>
          <p:cNvPr id="77" name="标题 2">
            <a:extLst>
              <a:ext uri="{FF2B5EF4-FFF2-40B4-BE49-F238E27FC236}">
                <a16:creationId xmlns:a16="http://schemas.microsoft.com/office/drawing/2014/main" id="{9E8B9C52-34F8-4651-9645-338D1AF0833E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多标签文本分类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B3E1097B-6C30-4354-BA6C-B6BC906631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2958" y="5941978"/>
            <a:ext cx="460089" cy="270010"/>
          </a:xfrm>
          <a:prstGeom prst="bentConnector3">
            <a:avLst>
              <a:gd name="adj1" fmla="val 2798"/>
            </a:avLst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77DAF9C8-5999-4079-B9CD-EDF72283D773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85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lang="zh-CN" altLang="zh-CN" dirty="0"/>
              <a:t>准确率为</a:t>
            </a:r>
            <a:r>
              <a:rPr lang="en-US" altLang="zh-CN" dirty="0"/>
              <a:t>87.86%</a:t>
            </a:r>
          </a:p>
          <a:p>
            <a:pPr lvl="1">
              <a:lnSpc>
                <a:spcPct val="134000"/>
              </a:lnSpc>
            </a:pPr>
            <a:r>
              <a:rPr lang="zh-CN" altLang="zh-CN" dirty="0"/>
              <a:t>多标签的文本属性导致多标签多类分类比单标签分类难度更大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zh-CN" dirty="0"/>
              <a:t>多标签数据集中的文本长度相对较短</a:t>
            </a:r>
            <a:r>
              <a:rPr lang="zh-CN" altLang="en-US" dirty="0"/>
              <a:t>，数据量比较小</a:t>
            </a:r>
            <a:endParaRPr lang="en-US" altLang="zh-CN" dirty="0"/>
          </a:p>
          <a:p>
            <a:pPr lvl="0">
              <a:lnSpc>
                <a:spcPct val="134000"/>
              </a:lnSpc>
            </a:pPr>
            <a:r>
              <a:rPr lang="zh-CN" altLang="en-US" dirty="0"/>
              <a:t>由于训练集为英文数据集，并不适用于中文舆情系统</a:t>
            </a:r>
            <a:endParaRPr lang="en-US" altLang="zh-CN" dirty="0"/>
          </a:p>
          <a:p>
            <a:pPr lvl="0">
              <a:lnSpc>
                <a:spcPct val="134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43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B89B3A6-FA86-4F54-AED2-8F60A3A8F32F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敏感词检测实验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8B2CB35E-B585-4C2E-BD5A-FA8765B871BC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85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lang="zh-CN" altLang="zh-CN" dirty="0"/>
              <a:t>准确率为</a:t>
            </a:r>
            <a:r>
              <a:rPr lang="en-US" altLang="zh-CN" dirty="0"/>
              <a:t>100%</a:t>
            </a:r>
          </a:p>
          <a:p>
            <a:pPr lvl="0">
              <a:lnSpc>
                <a:spcPct val="134000"/>
              </a:lnSpc>
            </a:pPr>
            <a:endParaRPr lang="en-US" altLang="zh-CN" dirty="0"/>
          </a:p>
          <a:p>
            <a:pPr lvl="0">
              <a:lnSpc>
                <a:spcPct val="134000"/>
              </a:lnSpc>
            </a:pPr>
            <a:endParaRPr lang="en-US" altLang="zh-CN" dirty="0"/>
          </a:p>
          <a:p>
            <a:pPr lvl="0">
              <a:lnSpc>
                <a:spcPct val="134000"/>
              </a:lnSpc>
            </a:pPr>
            <a:r>
              <a:rPr lang="zh-CN" altLang="en-US" dirty="0"/>
              <a:t>敏感词长度对性能影响不大</a:t>
            </a:r>
            <a:endParaRPr lang="en-US" altLang="zh-CN" dirty="0"/>
          </a:p>
          <a:p>
            <a:pPr lvl="0">
              <a:lnSpc>
                <a:spcPct val="134000"/>
              </a:lnSpc>
            </a:pPr>
            <a:endParaRPr lang="en-US" altLang="zh-CN" dirty="0"/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806378AB-B9D5-4BD9-AB54-74E6F6A5C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96" y="2617726"/>
            <a:ext cx="3138488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EBEA6028-B336-4EA8-96AB-8F4C48E62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96" y="4584701"/>
            <a:ext cx="52736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81EFDC8A-2E53-4F03-8AD6-53653E9E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95" y="5504152"/>
            <a:ext cx="5273675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4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2">
            <a:extLst>
              <a:ext uri="{FF2B5EF4-FFF2-40B4-BE49-F238E27FC236}">
                <a16:creationId xmlns:a16="http://schemas.microsoft.com/office/drawing/2014/main" id="{96FE6518-F99E-439A-83CC-D96FFBAD58BB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敏感词检测实验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A27DE1B-57EC-49D3-A0BC-83BC4194D17C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852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4000"/>
              </a:lnSpc>
            </a:pPr>
            <a:r>
              <a:rPr lang="zh-CN" altLang="zh-CN" dirty="0"/>
              <a:t>敏感词类别数量对性能的影响</a:t>
            </a:r>
            <a:endParaRPr lang="en-US" altLang="zh-CN" dirty="0"/>
          </a:p>
          <a:p>
            <a:pPr>
              <a:lnSpc>
                <a:spcPct val="134000"/>
              </a:lnSpc>
            </a:pPr>
            <a:endParaRPr lang="en-US" altLang="zh-CN" dirty="0"/>
          </a:p>
          <a:p>
            <a:pPr>
              <a:lnSpc>
                <a:spcPct val="134000"/>
              </a:lnSpc>
            </a:pPr>
            <a:endParaRPr lang="en-US" altLang="zh-CN" dirty="0"/>
          </a:p>
          <a:p>
            <a:pPr>
              <a:lnSpc>
                <a:spcPct val="134000"/>
              </a:lnSpc>
            </a:pP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zh-CN" sz="2600" dirty="0"/>
              <a:t>敏感词类别数量对此功能模块的性能有较大影响。原因是本实验针对每种类别的敏感词分别建立字典树，</a:t>
            </a:r>
            <a:r>
              <a:rPr lang="zh-CN" altLang="en-US" sz="2600" dirty="0"/>
              <a:t>所以</a:t>
            </a:r>
            <a:r>
              <a:rPr lang="zh-CN" altLang="zh-CN" sz="2600" dirty="0"/>
              <a:t>类别越多建立字典树过程需要的时间越长。</a:t>
            </a:r>
          </a:p>
          <a:p>
            <a:pPr lvl="1">
              <a:lnSpc>
                <a:spcPct val="160000"/>
              </a:lnSpc>
            </a:pPr>
            <a:r>
              <a:rPr lang="zh-CN" altLang="zh-CN" sz="2600" dirty="0"/>
              <a:t>本课题敏感词类别数量固定为</a:t>
            </a:r>
            <a:r>
              <a:rPr lang="en-US" altLang="zh-CN" sz="2600" dirty="0"/>
              <a:t>4</a:t>
            </a:r>
            <a:r>
              <a:rPr lang="zh-CN" altLang="zh-CN" sz="2600" dirty="0"/>
              <a:t>种，处理时间不会超过</a:t>
            </a:r>
            <a:r>
              <a:rPr lang="en-US" altLang="zh-CN" sz="2600" dirty="0"/>
              <a:t>0.15s</a:t>
            </a:r>
            <a:r>
              <a:rPr lang="zh-CN" altLang="en-US" sz="2600" dirty="0"/>
              <a:t>，</a:t>
            </a:r>
            <a:r>
              <a:rPr lang="zh-CN" altLang="zh-CN" sz="2600" dirty="0"/>
              <a:t>可以满足此舆情系统的需要</a:t>
            </a:r>
            <a:endParaRPr lang="en-US" altLang="zh-CN" dirty="0"/>
          </a:p>
          <a:p>
            <a:pPr marL="0" lvl="0" indent="0">
              <a:lnSpc>
                <a:spcPct val="134000"/>
              </a:lnSpc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512970-4505-4293-B42F-D1C24C3E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74" y="2403297"/>
            <a:ext cx="6142252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2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课题介绍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算法与实现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实验设计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结果评估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系统设计与开发</a:t>
            </a:r>
          </a:p>
        </p:txBody>
      </p:sp>
    </p:spTree>
    <p:extLst>
      <p:ext uri="{BB962C8B-B14F-4D97-AF65-F5344CB8AC3E}">
        <p14:creationId xmlns:p14="http://schemas.microsoft.com/office/powerpoint/2010/main" val="3452315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71B1114-E700-4B63-A147-55EE3012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舆情系统：从数据获取到用户交互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C81304D-1198-4210-B0F5-F187191652CF}"/>
              </a:ext>
            </a:extLst>
          </p:cNvPr>
          <p:cNvSpPr txBox="1">
            <a:spLocks/>
          </p:cNvSpPr>
          <p:nvPr/>
        </p:nvSpPr>
        <p:spPr>
          <a:xfrm>
            <a:off x="282444" y="2197499"/>
            <a:ext cx="8861555" cy="3704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kumimoji="1"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数据获取：正文抽取</a:t>
            </a:r>
            <a:r>
              <a:rPr kumimoji="1"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网络爬虫</a:t>
            </a:r>
            <a:endParaRPr kumimoji="1" lang="en-US" altLang="zh-CN" sz="20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34000"/>
              </a:lnSpc>
            </a:pPr>
            <a:r>
              <a:rPr kumimoji="1"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数据处理：</a:t>
            </a:r>
            <a:r>
              <a:rPr kumimoji="1"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kafka</a:t>
            </a:r>
            <a:endParaRPr kumimoji="1" lang="en-US" altLang="zh-CN" sz="20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34000"/>
              </a:lnSpc>
            </a:pPr>
            <a:r>
              <a:rPr kumimoji="1"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数据存储：</a:t>
            </a:r>
            <a:r>
              <a:rPr kumimoji="1"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Hbase</a:t>
            </a:r>
            <a:r>
              <a:rPr kumimoji="1"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kumimoji="1"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MySQL……</a:t>
            </a:r>
          </a:p>
          <a:p>
            <a:pPr lvl="0">
              <a:lnSpc>
                <a:spcPct val="134000"/>
              </a:lnSpc>
            </a:pPr>
            <a:r>
              <a:rPr kumimoji="1"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业务逻辑：数据检索，舆情统计</a:t>
            </a:r>
            <a:r>
              <a:rPr kumimoji="1"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endParaRPr kumimoji="1" lang="e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34000"/>
              </a:lnSpc>
            </a:pPr>
            <a:r>
              <a:rPr kumimoji="1"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用户交互：前端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ker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payment,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etc.)</a:t>
            </a:r>
            <a:endParaRPr kumimoji="1" lang="e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CE37C9-7ABA-47F6-8585-43EE4F3C2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28" y="1887240"/>
            <a:ext cx="4504944" cy="40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7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课题介绍</a:t>
            </a:r>
          </a:p>
        </p:txBody>
      </p:sp>
      <p:sp>
        <p:nvSpPr>
          <p:cNvPr id="57" name="内容占位符 2">
            <a:extLst>
              <a:ext uri="{FF2B5EF4-FFF2-40B4-BE49-F238E27FC236}">
                <a16:creationId xmlns:a16="http://schemas.microsoft.com/office/drawing/2014/main" id="{22EFE665-3D1D-44E5-A164-284CD370DCFA}"/>
              </a:ext>
            </a:extLst>
          </p:cNvPr>
          <p:cNvSpPr txBox="1">
            <a:spLocks/>
          </p:cNvSpPr>
          <p:nvPr/>
        </p:nvSpPr>
        <p:spPr>
          <a:xfrm>
            <a:off x="282445" y="2197499"/>
            <a:ext cx="8229600" cy="3704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34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研究背景：移动互联网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大数据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34000"/>
              </a:lnSpc>
              <a:buNone/>
            </a:pP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— 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更复杂的网络环境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——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舆情系统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34000"/>
              </a:lnSpc>
              <a:buNone/>
            </a:pP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更多更有价值的数据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——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文本分类</a:t>
            </a:r>
            <a:endParaRPr kumimoji="1" lang="e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4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研究目的：</a:t>
            </a:r>
            <a:endParaRPr kumimoji="1" lang="en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3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更准确的文本分类模型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更高效的敏感词检测方法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3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舆情系统功能模块的实现</a:t>
            </a:r>
            <a:endParaRPr kumimoji="1" lang="en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34000"/>
              </a:lnSpc>
              <a:defRPr/>
            </a:pP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研究现状：从特征匹配到人工智能</a:t>
            </a:r>
            <a:endParaRPr kumimoji="1" lang="en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  <a:defRPr/>
            </a:pP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文本分类技术的演变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  <a:defRPr/>
            </a:pP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敏感词检测技术的创新</a:t>
            </a:r>
            <a:endParaRPr kumimoji="1" lang="en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737" y="854579"/>
            <a:ext cx="8372163" cy="57418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本课题与舆情系统的整合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19847B61-47B8-482D-912C-7771A4F61867}"/>
              </a:ext>
            </a:extLst>
          </p:cNvPr>
          <p:cNvSpPr txBox="1">
            <a:spLocks/>
          </p:cNvSpPr>
          <p:nvPr/>
        </p:nvSpPr>
        <p:spPr>
          <a:xfrm>
            <a:off x="494024" y="1884525"/>
            <a:ext cx="8230876" cy="1526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本课题完成的工作：向数据处理层中添加文本分类模块和敏感词检测模块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实现基础的业务流程，保证模块的工作效率</a:t>
            </a:r>
            <a:endParaRPr kumimoji="1" lang="e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6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2">
            <a:extLst>
              <a:ext uri="{FF2B5EF4-FFF2-40B4-BE49-F238E27FC236}">
                <a16:creationId xmlns:a16="http://schemas.microsoft.com/office/drawing/2014/main" id="{96FE6518-F99E-439A-83CC-D96FFBAD58BB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舆情系统功能模块设计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4F264611-C22A-4D52-A26D-95CEBC69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88" y="1993391"/>
            <a:ext cx="2595366" cy="413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493BC6F-1164-480F-9EE8-C0B308ACD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33" y="1993391"/>
            <a:ext cx="1922455" cy="413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91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2">
            <a:extLst>
              <a:ext uri="{FF2B5EF4-FFF2-40B4-BE49-F238E27FC236}">
                <a16:creationId xmlns:a16="http://schemas.microsoft.com/office/drawing/2014/main" id="{96FE6518-F99E-439A-83CC-D96FFBAD58BB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系统功能验证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ED6635D-BCA6-4624-AB02-4748A8E1F763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383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lang="zh-CN" altLang="en-US" dirty="0"/>
              <a:t>上传文章并归档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zh-CN" dirty="0"/>
              <a:t>输入文本</a:t>
            </a:r>
            <a:r>
              <a:rPr lang="zh-CN" altLang="en-US" dirty="0"/>
              <a:t>→</a:t>
            </a:r>
            <a:r>
              <a:rPr lang="zh-CN" altLang="zh-CN" dirty="0"/>
              <a:t>敏感词检测</a:t>
            </a:r>
            <a:r>
              <a:rPr lang="zh-CN" altLang="en-US" dirty="0"/>
              <a:t>→</a:t>
            </a:r>
            <a:r>
              <a:rPr lang="zh-CN" altLang="zh-CN" dirty="0"/>
              <a:t>加载模型</a:t>
            </a:r>
            <a:r>
              <a:rPr lang="zh-CN" altLang="en-US" dirty="0"/>
              <a:t>→</a:t>
            </a:r>
            <a:r>
              <a:rPr lang="zh-CN" altLang="zh-CN" dirty="0"/>
              <a:t>文本</a:t>
            </a:r>
            <a:r>
              <a:rPr lang="zh-CN" altLang="en-US" dirty="0"/>
              <a:t>分类→</a:t>
            </a:r>
            <a:r>
              <a:rPr lang="zh-CN" altLang="zh-CN" dirty="0"/>
              <a:t>存入数据库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34000"/>
              </a:lnSpc>
            </a:pPr>
            <a:r>
              <a:rPr lang="zh-CN" altLang="en-US" dirty="0">
                <a:cs typeface="Calibri" panose="020F0502020204030204" pitchFamily="34" charset="0"/>
              </a:rPr>
              <a:t>按标签搜索</a:t>
            </a:r>
            <a:endParaRPr lang="en-US" altLang="zh-CN" dirty="0"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</a:pPr>
            <a:r>
              <a:rPr lang="zh-CN" altLang="zh-CN" dirty="0"/>
              <a:t>读取</a:t>
            </a:r>
            <a:r>
              <a:rPr lang="zh-CN" altLang="en-US" dirty="0"/>
              <a:t>待分类</a:t>
            </a:r>
            <a:r>
              <a:rPr lang="zh-CN" altLang="zh-CN" dirty="0"/>
              <a:t>文本</a:t>
            </a:r>
            <a:r>
              <a:rPr lang="zh-CN" altLang="en-US" dirty="0"/>
              <a:t>→</a:t>
            </a:r>
            <a:r>
              <a:rPr lang="zh-CN" altLang="zh-CN" dirty="0"/>
              <a:t>加载模型</a:t>
            </a:r>
            <a:r>
              <a:rPr lang="zh-CN" altLang="en-US" dirty="0"/>
              <a:t>→批量</a:t>
            </a:r>
            <a:r>
              <a:rPr lang="zh-CN" altLang="zh-CN" dirty="0"/>
              <a:t>文本</a:t>
            </a:r>
            <a:r>
              <a:rPr lang="zh-CN" altLang="en-US" dirty="0"/>
              <a:t>分类→</a:t>
            </a:r>
            <a:r>
              <a:rPr lang="zh-CN" altLang="zh-CN" dirty="0"/>
              <a:t>存入数据库</a:t>
            </a:r>
            <a:r>
              <a:rPr lang="zh-CN" altLang="en-US" dirty="0"/>
              <a:t>→</a:t>
            </a:r>
            <a:r>
              <a:rPr lang="zh-CN" altLang="zh-CN" dirty="0"/>
              <a:t>进行搜索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en-US" dirty="0"/>
              <a:t>可以搜索</a:t>
            </a:r>
            <a:r>
              <a:rPr lang="zh-CN" altLang="zh-CN" dirty="0"/>
              <a:t>文章内容或是搜索标题，相对应的就是长文本和短文本的分类</a:t>
            </a:r>
            <a:endParaRPr kumimoji="1" lang="en" altLang="zh-CN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34000"/>
              </a:lnSpc>
            </a:pPr>
            <a:r>
              <a:rPr lang="zh-CN" altLang="zh-CN" dirty="0"/>
              <a:t>新增标签分类</a:t>
            </a:r>
            <a:endParaRPr lang="en-US" altLang="zh-CN" dirty="0"/>
          </a:p>
          <a:p>
            <a:pPr lvl="1">
              <a:lnSpc>
                <a:spcPct val="134000"/>
              </a:lnSpc>
            </a:pPr>
            <a:r>
              <a:rPr lang="zh-CN" altLang="en-US" dirty="0"/>
              <a:t>把新的训练数据</a:t>
            </a:r>
            <a:r>
              <a:rPr lang="zh-CN" altLang="zh-CN" dirty="0"/>
              <a:t>插入原数据集</a:t>
            </a:r>
            <a:r>
              <a:rPr lang="zh-CN" altLang="en-US" dirty="0"/>
              <a:t>→</a:t>
            </a:r>
            <a:r>
              <a:rPr lang="zh-CN" altLang="zh-CN" dirty="0"/>
              <a:t>打乱训练集数据的顺序</a:t>
            </a:r>
            <a:r>
              <a:rPr lang="zh-CN" altLang="en-US" dirty="0"/>
              <a:t>→开始训练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7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2">
            <a:extLst>
              <a:ext uri="{FF2B5EF4-FFF2-40B4-BE49-F238E27FC236}">
                <a16:creationId xmlns:a16="http://schemas.microsoft.com/office/drawing/2014/main" id="{96FE6518-F99E-439A-83CC-D96FFBAD58BB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总结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3723B91B-B076-41EA-AFC2-1A19D1B1A087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861555" cy="3204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70000"/>
              </a:lnSpc>
            </a:pPr>
            <a:r>
              <a:rPr kumimoji="1" lang="zh-CN" alt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了解并熟练掌握</a:t>
            </a:r>
            <a:r>
              <a:rPr kumimoji="1" lang="en-US" altLang="zh-CN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kumimoji="1" lang="zh-CN" alt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模型</a:t>
            </a:r>
            <a:endParaRPr kumimoji="1" lang="en-US" altLang="zh-CN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70000"/>
              </a:lnSpc>
            </a:pPr>
            <a:r>
              <a:rPr kumimoji="1" lang="zh-CN" alt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使用现有的预训练模型，利用迁移学习的优势，在短文本和长文本两个中文数据集上取得了良好的效果，证明了模型的可行性。</a:t>
            </a:r>
            <a:endParaRPr kumimoji="1" lang="en-US" altLang="zh-CN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70000"/>
              </a:lnSpc>
            </a:pPr>
            <a:r>
              <a:rPr kumimoji="1" lang="zh-CN" alt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在针对过长文本的分类问题时，本文设计了三种思路五种方法。受数据集文本的总分式的文本特征影响，前后截断式的处理方式取得了最优秀的结果。</a:t>
            </a:r>
            <a:endParaRPr kumimoji="1" lang="en-US" altLang="zh-CN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70000"/>
              </a:lnSpc>
            </a:pPr>
            <a:r>
              <a:rPr kumimoji="1" lang="zh-CN" alt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在舆情系统功能设计中，集成了高性能的敏感词检测功能，为平台上的舆情文本实现批量分类，上传归档等功能，实现了完整的舆情平台的业务流程。</a:t>
            </a:r>
            <a:endParaRPr kumimoji="1" lang="en-US" altLang="zh-CN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34000"/>
              </a:lnSpc>
              <a:buNone/>
            </a:pPr>
            <a:endParaRPr kumimoji="1" lang="en-US" altLang="zh-CN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07322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目录 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课题介绍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算法与实现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实验设计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结果评估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系统设计与开发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2">
            <a:extLst>
              <a:ext uri="{FF2B5EF4-FFF2-40B4-BE49-F238E27FC236}">
                <a16:creationId xmlns:a16="http://schemas.microsoft.com/office/drawing/2014/main" id="{96FE6518-F99E-439A-83CC-D96FFBAD58BB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算法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模型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3723B91B-B076-41EA-AFC2-1A19D1B1A087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861555" cy="1896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lang="en-US" altLang="zh-CN" dirty="0"/>
              <a:t>BERT</a:t>
            </a:r>
            <a:r>
              <a:rPr lang="zh-CN" altLang="zh-CN" dirty="0"/>
              <a:t>（</a:t>
            </a:r>
            <a:r>
              <a:rPr lang="en-US" altLang="zh-CN" dirty="0"/>
              <a:t>Bidirectional Encoder Representation from Transformers</a:t>
            </a:r>
            <a:r>
              <a:rPr lang="zh-CN" altLang="zh-CN" dirty="0"/>
              <a:t>）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</a:pPr>
            <a:r>
              <a:rPr lang="zh-CN" altLang="zh-CN" dirty="0"/>
              <a:t>双向表示文本</a:t>
            </a:r>
            <a:r>
              <a:rPr lang="zh-CN" altLang="en-US" dirty="0"/>
              <a:t>的语言模型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</a:pPr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预训练</a:t>
            </a:r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微调的训练方法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9869C1-CE3D-4D54-9057-6D3CEB275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68" y="2651760"/>
            <a:ext cx="3273946" cy="28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2">
            <a:extLst>
              <a:ext uri="{FF2B5EF4-FFF2-40B4-BE49-F238E27FC236}">
                <a16:creationId xmlns:a16="http://schemas.microsoft.com/office/drawing/2014/main" id="{96FE6518-F99E-439A-83CC-D96FFBAD58BB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双向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3723B91B-B076-41EA-AFC2-1A19D1B1A087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861555" cy="189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模型强调“双向”的概念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</a:pP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双向的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组件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</a:pP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预训练任务一：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Masked Language Model</a:t>
            </a:r>
          </a:p>
          <a:p>
            <a:pPr marL="0" lvl="0" indent="0">
              <a:lnSpc>
                <a:spcPct val="134000"/>
              </a:lnSpc>
              <a:buNone/>
            </a:pPr>
            <a:endParaRPr kumimoji="1" lang="e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9FD3C4-3DF4-4E51-9AF4-73FBB66FBA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08723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是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模型的基本构成单元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Encoder-Decoder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Multi-head Self-attention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使用双向的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self-attention</a:t>
            </a:r>
          </a:p>
          <a:p>
            <a:pPr lvl="1"/>
            <a:r>
              <a:rPr lang="zh-CN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同时获得上下文信息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变成了双向的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59F4FA8C-2FB4-4FBE-BD0A-AD617E1F9B85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453F25-1383-40F8-B1B3-C8EA9407C1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83" y="2127504"/>
            <a:ext cx="4899437" cy="37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">
            <a:extLst>
              <a:ext uri="{FF2B5EF4-FFF2-40B4-BE49-F238E27FC236}">
                <a16:creationId xmlns:a16="http://schemas.microsoft.com/office/drawing/2014/main" id="{E01561B7-A427-4F60-AA53-1EE9E337D713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3A96B7-5F2B-4D8D-ACFB-635665F76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515" y="1804224"/>
            <a:ext cx="6607113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1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2">
            <a:extLst>
              <a:ext uri="{FF2B5EF4-FFF2-40B4-BE49-F238E27FC236}">
                <a16:creationId xmlns:a16="http://schemas.microsoft.com/office/drawing/2014/main" id="{387B5E63-7A2B-4B44-9DF7-3D628EAD07DA}"/>
              </a:ext>
            </a:extLst>
          </p:cNvPr>
          <p:cNvSpPr txBox="1">
            <a:spLocks/>
          </p:cNvSpPr>
          <p:nvPr/>
        </p:nvSpPr>
        <p:spPr>
          <a:xfrm>
            <a:off x="352737" y="85457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预训练任务：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MLM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zh-CN" altLang="en-US" dirty="0"/>
              <a:t>完形填空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内容占位符 2">
            <a:extLst>
              <a:ext uri="{FF2B5EF4-FFF2-40B4-BE49-F238E27FC236}">
                <a16:creationId xmlns:a16="http://schemas.microsoft.com/office/drawing/2014/main" id="{83CD50B5-4E53-4A17-B6C0-0E0B870D043A}"/>
              </a:ext>
            </a:extLst>
          </p:cNvPr>
          <p:cNvSpPr txBox="1">
            <a:spLocks/>
          </p:cNvSpPr>
          <p:nvPr/>
        </p:nvSpPr>
        <p:spPr>
          <a:xfrm>
            <a:off x="352737" y="1749046"/>
            <a:ext cx="8372163" cy="4383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4000"/>
              </a:lnSpc>
            </a:pP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为了训练双向的语言模型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</a:pPr>
            <a:r>
              <a:rPr lang="zh-CN" altLang="en-US" dirty="0"/>
              <a:t>随机</a:t>
            </a:r>
            <a:r>
              <a:rPr lang="en-US" altLang="zh-CN" dirty="0"/>
              <a:t>mask</a:t>
            </a:r>
            <a:r>
              <a:rPr lang="zh-CN" altLang="en-US" dirty="0"/>
              <a:t>每一个句子中</a:t>
            </a:r>
            <a:r>
              <a:rPr lang="en-US" altLang="zh-CN" dirty="0"/>
              <a:t>15%</a:t>
            </a:r>
            <a:r>
              <a:rPr lang="zh-CN" altLang="en-US" dirty="0"/>
              <a:t>的单词，用其上下文来做预测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zh-CN" dirty="0"/>
              <a:t>因为</a:t>
            </a:r>
            <a:r>
              <a:rPr lang="en-US" altLang="zh-CN" dirty="0"/>
              <a:t>[MASK]</a:t>
            </a:r>
            <a:r>
              <a:rPr lang="zh-CN" altLang="zh-CN" dirty="0"/>
              <a:t>单词在微调期间不会出现</a:t>
            </a:r>
            <a:r>
              <a:rPr lang="zh-CN" altLang="en-US" dirty="0"/>
              <a:t>，所以采取措施</a:t>
            </a:r>
            <a:endParaRPr lang="en-US" altLang="zh-CN" dirty="0"/>
          </a:p>
          <a:p>
            <a:pPr lvl="2"/>
            <a:r>
              <a:rPr lang="en-US" altLang="zh-CN" dirty="0"/>
              <a:t>80%</a:t>
            </a:r>
            <a:r>
              <a:rPr lang="zh-CN" altLang="zh-CN" dirty="0"/>
              <a:t>的可能将其替换为掩码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dirty="0"/>
              <a:t>10%</a:t>
            </a:r>
            <a:r>
              <a:rPr lang="zh-CN" altLang="zh-CN" dirty="0"/>
              <a:t>的可能替换为随机的单词</a:t>
            </a:r>
            <a:endParaRPr lang="en-US" altLang="zh-CN" dirty="0"/>
          </a:p>
          <a:p>
            <a:pPr lvl="2"/>
            <a:r>
              <a:rPr lang="en-US" altLang="zh-CN" dirty="0"/>
              <a:t>10%</a:t>
            </a:r>
            <a:r>
              <a:rPr lang="zh-CN" altLang="zh-CN" dirty="0"/>
              <a:t>的可能保持原单词不变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4000"/>
              </a:lnSpc>
            </a:pPr>
            <a:endParaRPr lang="en-US" altLang="zh-CN" dirty="0"/>
          </a:p>
          <a:p>
            <a:pPr lvl="1">
              <a:lnSpc>
                <a:spcPct val="134000"/>
              </a:lnSpc>
            </a:pPr>
            <a:endParaRPr kumimoji="1" lang="e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8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uiExpand="1" build="p"/>
    </p:bld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6145</TotalTime>
  <Words>2933</Words>
  <Application>Microsoft Office PowerPoint</Application>
  <PresentationFormat>全屏显示(4:3)</PresentationFormat>
  <Paragraphs>325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等线 Light</vt:lpstr>
      <vt:lpstr>微软雅黑</vt:lpstr>
      <vt:lpstr>Arial</vt:lpstr>
      <vt:lpstr>Calibri</vt:lpstr>
      <vt:lpstr>2016-VI主题-蓝</vt:lpstr>
      <vt:lpstr>舆情文本多分类与敏感性检测技术研究与实现</vt:lpstr>
      <vt:lpstr>目录 Contents</vt:lpstr>
      <vt:lpstr>课题介绍</vt:lpstr>
      <vt:lpstr>目录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 Contents</vt:lpstr>
      <vt:lpstr>舆情系统：从数据获取到用户交互</vt:lpstr>
      <vt:lpstr>本课题与舆情系统的整合</vt:lpstr>
      <vt:lpstr>PowerPoint 演示文稿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周笑</cp:lastModifiedBy>
  <cp:revision>565</cp:revision>
  <dcterms:created xsi:type="dcterms:W3CDTF">2016-04-20T02:59:17Z</dcterms:created>
  <dcterms:modified xsi:type="dcterms:W3CDTF">2020-06-16T09:28:17Z</dcterms:modified>
</cp:coreProperties>
</file>