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5" r:id="rId4"/>
    <p:sldId id="257" r:id="rId5"/>
    <p:sldId id="258" r:id="rId6"/>
    <p:sldId id="259" r:id="rId8"/>
    <p:sldId id="262" r:id="rId9"/>
    <p:sldId id="266" r:id="rId10"/>
    <p:sldId id="267" r:id="rId11"/>
    <p:sldId id="260" r:id="rId12"/>
    <p:sldId id="263" r:id="rId13"/>
    <p:sldId id="264" r:id="rId14"/>
    <p:sldId id="268" r:id="rId15"/>
    <p:sldId id="269" r:id="rId16"/>
    <p:sldId id="270" r:id="rId17"/>
    <p:sldId id="282" r:id="rId18"/>
    <p:sldId id="271" r:id="rId19"/>
    <p:sldId id="279" r:id="rId20"/>
    <p:sldId id="287" r:id="rId21"/>
    <p:sldId id="280" r:id="rId22"/>
    <p:sldId id="281" r:id="rId23"/>
    <p:sldId id="288" r:id="rId24"/>
    <p:sldId id="289" r:id="rId25"/>
    <p:sldId id="290" r:id="rId26"/>
    <p:sldId id="293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3" r:id="rId35"/>
    <p:sldId id="300" r:id="rId36"/>
    <p:sldId id="304" r:id="rId37"/>
    <p:sldId id="305" r:id="rId38"/>
    <p:sldId id="306" r:id="rId39"/>
    <p:sldId id="310" r:id="rId40"/>
    <p:sldId id="308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Finnancial Knowledge Graph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056890" y="2544445"/>
            <a:ext cx="1620520" cy="163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33140" y="317754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小米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9925" y="1080135"/>
            <a:ext cx="1305560" cy="1203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0895" y="1359535"/>
            <a:ext cx="1023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专业代工厂商（富士康）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88185" y="1976120"/>
            <a:ext cx="1151255" cy="70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59025" y="1963420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供货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99835" y="1976120"/>
            <a:ext cx="1483995" cy="1240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04940" y="2321560"/>
            <a:ext cx="111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快递仓储中心（京东）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39005" y="2743835"/>
            <a:ext cx="1471295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92675" y="2577465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供货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141855" y="3728720"/>
            <a:ext cx="959485" cy="101092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88185" y="3959225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法人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444625" y="4739640"/>
            <a:ext cx="1125220" cy="104838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5445" y="5080000"/>
            <a:ext cx="70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雷军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27195" y="4138295"/>
            <a:ext cx="1036320" cy="101092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33290" y="4157980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注册日期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933950" y="5149215"/>
            <a:ext cx="1164590" cy="97282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27930" y="5514340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2010</a:t>
            </a:r>
            <a:r>
              <a:rPr lang="zh-CN" altLang="en-US"/>
              <a:t>年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193665" y="460375"/>
            <a:ext cx="2111375" cy="95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88305" y="754380"/>
            <a:ext cx="170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零部件生产商（高通芯片）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982470" y="997585"/>
            <a:ext cx="312166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41955" y="741680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供货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10" idx="6"/>
          </p:cNvCxnSpPr>
          <p:nvPr/>
        </p:nvCxnSpPr>
        <p:spPr>
          <a:xfrm>
            <a:off x="7783830" y="2596515"/>
            <a:ext cx="2317115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194040" y="2290445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供货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196830" y="2819400"/>
            <a:ext cx="1642110" cy="993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36555" y="314071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618230" y="4165600"/>
            <a:ext cx="15875" cy="78486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29990" y="4421505"/>
            <a:ext cx="94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全名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720975" y="5110480"/>
            <a:ext cx="2162810" cy="121793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242310" y="5258435"/>
            <a:ext cx="1249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北京小米科技有限责任公司</a:t>
            </a: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685800" y="672465"/>
            <a:ext cx="352425" cy="41656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7"/>
          </p:cNvCxnSpPr>
          <p:nvPr/>
        </p:nvCxnSpPr>
        <p:spPr>
          <a:xfrm flipV="1">
            <a:off x="1784350" y="800100"/>
            <a:ext cx="503555" cy="45656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174865" y="383540"/>
            <a:ext cx="833755" cy="16065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367270" y="1089025"/>
            <a:ext cx="688975" cy="3175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630670" y="3235960"/>
            <a:ext cx="144145" cy="70485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351395" y="3204210"/>
            <a:ext cx="432435" cy="60833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屏幕快照 2018-07-17 下午3.48.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8590" y="1600200"/>
            <a:ext cx="68135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Extracting Knowledge Graphs from Financial Filings, Jay Pujara.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 financial filings,there are....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red</a:t>
            </a:r>
            <a:endParaRPr lang="en-US" altLang="zh-CN"/>
          </a:p>
          <a:p>
            <a:r>
              <a:rPr lang="en-US" altLang="zh-CN"/>
              <a:t>yellow</a:t>
            </a:r>
            <a:endParaRPr lang="en-US" altLang="zh-CN"/>
          </a:p>
          <a:p>
            <a:r>
              <a:rPr lang="en-US" altLang="zh-CN"/>
              <a:t>green</a:t>
            </a:r>
            <a:endParaRPr lang="en-US" altLang="zh-CN"/>
          </a:p>
          <a:p>
            <a:r>
              <a:rPr lang="en-US" altLang="zh-CN"/>
              <a:t>blue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First:Information Extraction from Financial Documents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 Information Extraction (OpenIE) (Stanford CoreNLP)</a:t>
            </a:r>
            <a:endParaRPr lang="en-US" altLang="zh-CN"/>
          </a:p>
          <a:p>
            <a:r>
              <a:rPr lang="en-US" altLang="zh-CN"/>
              <a:t>The Open Information Extraction (OpenIE) annotator     extracts open-domain relation triples, representing a subject, a relation, and the object of the relation.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However, relations extracted are not good enough.</a:t>
            </a:r>
            <a:endParaRPr lang="en-US" altLang="zh-CN"/>
          </a:p>
          <a:p>
            <a:r>
              <a:rPr lang="en-US" altLang="zh-CN"/>
              <a:t>Additional approach is needed.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Second: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topic model</a:t>
            </a:r>
            <a:r>
              <a:rPr lang="en-US" altLang="zh-CN"/>
              <a:t> to rank triples extracted by Open IE.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结构化数据源：天眼查，</a:t>
            </a:r>
            <a:r>
              <a:rPr lang="en-US" altLang="zh-CN"/>
              <a:t>or</a:t>
            </a:r>
            <a:r>
              <a:rPr lang="zh-CN" altLang="en-US"/>
              <a:t>？？？</a:t>
            </a:r>
            <a:endParaRPr lang="zh-CN" altLang="en-US"/>
          </a:p>
          <a:p>
            <a:r>
              <a:rPr lang="zh-CN" altLang="en-US"/>
              <a:t>实体的</a:t>
            </a:r>
            <a:r>
              <a:rPr lang="en-US" altLang="zh-CN"/>
              <a:t>schema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数据源：天眼查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公司：名称，融资信息，成立日期，公司简介，联系方式，注册资本，地址。</a:t>
            </a:r>
            <a:endParaRPr lang="zh-CN" altLang="en-US"/>
          </a:p>
          <a:p>
            <a:r>
              <a:rPr lang="zh-CN" altLang="en-US"/>
              <a:t>自然人：姓名，年龄 ，性别</a:t>
            </a:r>
            <a:endParaRPr lang="zh-CN" altLang="en-US"/>
          </a:p>
          <a:p>
            <a:r>
              <a:rPr lang="zh-CN" altLang="en-US"/>
              <a:t>地方：名称，人口，邮编</a:t>
            </a:r>
            <a:endParaRPr lang="zh-CN" altLang="en-US"/>
          </a:p>
          <a:p>
            <a:r>
              <a:rPr lang="zh-CN" altLang="en-US"/>
              <a:t>关系：</a:t>
            </a:r>
            <a:endParaRPr lang="zh-CN" altLang="en-US"/>
          </a:p>
          <a:p>
            <a:r>
              <a:rPr lang="zh-CN" altLang="en-US">
                <a:sym typeface="+mn-ea"/>
              </a:rPr>
              <a:t>核心成员 竞争 合作 所属地 </a:t>
            </a:r>
            <a:r>
              <a:rPr lang="zh-CN" altLang="en-US"/>
              <a:t>子公司 持股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使用爬虫时会遇到需要登录的问题，无法直接获取数据。</a:t>
            </a:r>
            <a:endParaRPr lang="zh-CN" altLang="en-US"/>
          </a:p>
          <a:p>
            <a:r>
              <a:rPr lang="zh-CN" altLang="en-US"/>
              <a:t>可以考虑从淘宝购买数据，价格不贵。</a:t>
            </a:r>
            <a:r>
              <a:rPr lang="en-US" altLang="zh-CN"/>
              <a:t>(</a:t>
            </a:r>
            <a:r>
              <a:rPr lang="zh-CN" altLang="en-US"/>
              <a:t>优点：省事。缺点：准确性无法评估，受制于人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解决办法：编写模拟登陆爬虫</a:t>
            </a:r>
            <a:endParaRPr lang="zh-CN" altLang="en-US"/>
          </a:p>
          <a:p>
            <a:r>
              <a:rPr lang="zh-CN" altLang="en-US"/>
              <a:t>问题：天眼查存在反爬虫验证，搜索很多次以后就开始一次检测，目前必须人工验证。</a:t>
            </a:r>
            <a:endParaRPr lang="zh-CN" altLang="en-US"/>
          </a:p>
          <a:p>
            <a:r>
              <a:rPr lang="en-US" altLang="zh-CN"/>
              <a:t>python+selenium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78"/>
            <a:ext cx="10972800" cy="1143000"/>
          </a:xfrm>
        </p:spPr>
        <p:txBody>
          <a:bodyPr/>
          <a:p>
            <a:r>
              <a:rPr lang="en-US" altLang="zh-CN"/>
              <a:t>Scheme Graph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182110" y="2716530"/>
            <a:ext cx="119761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0895" y="2716530"/>
            <a:ext cx="1089025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0895" y="4760595"/>
            <a:ext cx="108902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77360" y="273367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60895" y="2750185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自然人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89470" y="477710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地方</a:t>
            </a:r>
            <a:endParaRPr lang="zh-CN" altLang="en-US"/>
          </a:p>
        </p:txBody>
      </p:sp>
      <p:sp>
        <p:nvSpPr>
          <p:cNvPr id="11" name="上弧形箭头 10"/>
          <p:cNvSpPr/>
          <p:nvPr/>
        </p:nvSpPr>
        <p:spPr>
          <a:xfrm>
            <a:off x="4182110" y="2135505"/>
            <a:ext cx="461645" cy="5168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63365" y="1828800"/>
            <a:ext cx="763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子公司</a:t>
            </a:r>
            <a:endParaRPr lang="zh-CN" altLang="en-US" sz="1400"/>
          </a:p>
        </p:txBody>
      </p:sp>
      <p:sp>
        <p:nvSpPr>
          <p:cNvPr id="13" name="上弧形箭头 12"/>
          <p:cNvSpPr/>
          <p:nvPr/>
        </p:nvSpPr>
        <p:spPr>
          <a:xfrm>
            <a:off x="4827270" y="2135505"/>
            <a:ext cx="429260" cy="5092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27270" y="1828800"/>
            <a:ext cx="552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持股</a:t>
            </a:r>
            <a:endParaRPr lang="zh-CN" altLang="en-US" sz="1400"/>
          </a:p>
        </p:txBody>
      </p:sp>
      <p:sp>
        <p:nvSpPr>
          <p:cNvPr id="15" name="下弧形箭头 14"/>
          <p:cNvSpPr/>
          <p:nvPr/>
        </p:nvSpPr>
        <p:spPr>
          <a:xfrm>
            <a:off x="4217670" y="3416300"/>
            <a:ext cx="389890" cy="477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4827270" y="3416300"/>
            <a:ext cx="389890" cy="477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35120" y="3989705"/>
            <a:ext cx="619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合作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4732020" y="3989705"/>
            <a:ext cx="619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竞争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447030" y="2788285"/>
            <a:ext cx="163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76925" y="2481580"/>
            <a:ext cx="1066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核心成员</a:t>
            </a:r>
            <a:endParaRPr lang="zh-CN" altLang="en-US" sz="14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359400" y="3329305"/>
            <a:ext cx="1670685" cy="148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72810" y="3683000"/>
            <a:ext cx="970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所属地</a:t>
            </a:r>
            <a:endParaRPr lang="zh-CN" altLang="en-US" sz="14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666990" y="3313430"/>
            <a:ext cx="0" cy="138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38110" y="3695065"/>
            <a:ext cx="882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籍贯</a:t>
            </a:r>
            <a:endParaRPr lang="zh-CN" altLang="en-US" sz="140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462905" y="3169920"/>
            <a:ext cx="1607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3925" y="3217545"/>
            <a:ext cx="102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持股</a:t>
            </a:r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3547110" y="1985010"/>
            <a:ext cx="474345" cy="75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3250565" y="2577465"/>
            <a:ext cx="77089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211195" y="3032125"/>
            <a:ext cx="810260" cy="5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369310" y="3150870"/>
            <a:ext cx="652145" cy="3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665855" y="3308985"/>
            <a:ext cx="394970" cy="69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843655" y="1609090"/>
            <a:ext cx="236855" cy="968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982085" y="3526155"/>
            <a:ext cx="98425" cy="90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627755" y="1352550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213100" y="1782445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797810" y="2442210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758440" y="2960370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82365" y="4434840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305175" y="4001770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16555" y="3474720"/>
            <a:ext cx="452755" cy="20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851150" y="3478530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融资信息</a:t>
            </a:r>
            <a:endParaRPr lang="zh-CN" altLang="en-US" sz="800"/>
          </a:p>
        </p:txBody>
      </p:sp>
      <p:sp>
        <p:nvSpPr>
          <p:cNvPr id="46" name="文本框 45"/>
          <p:cNvSpPr txBox="1"/>
          <p:nvPr/>
        </p:nvSpPr>
        <p:spPr>
          <a:xfrm>
            <a:off x="3250565" y="4000500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注册资本</a:t>
            </a:r>
            <a:endParaRPr lang="zh-CN" altLang="en-US" sz="800"/>
          </a:p>
        </p:txBody>
      </p:sp>
      <p:sp>
        <p:nvSpPr>
          <p:cNvPr id="47" name="文本框 46"/>
          <p:cNvSpPr txBox="1"/>
          <p:nvPr/>
        </p:nvSpPr>
        <p:spPr>
          <a:xfrm>
            <a:off x="3614420" y="4434840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成立日期</a:t>
            </a:r>
            <a:endParaRPr lang="zh-CN" altLang="en-US" sz="800"/>
          </a:p>
        </p:txBody>
      </p:sp>
      <p:sp>
        <p:nvSpPr>
          <p:cNvPr id="48" name="文本框 47"/>
          <p:cNvSpPr txBox="1"/>
          <p:nvPr/>
        </p:nvSpPr>
        <p:spPr>
          <a:xfrm>
            <a:off x="2676525" y="2960370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联系方式</a:t>
            </a:r>
            <a:endParaRPr lang="zh-CN" altLang="en-US" sz="800"/>
          </a:p>
        </p:txBody>
      </p:sp>
      <p:sp>
        <p:nvSpPr>
          <p:cNvPr id="49" name="文本框 48"/>
          <p:cNvSpPr txBox="1"/>
          <p:nvPr/>
        </p:nvSpPr>
        <p:spPr>
          <a:xfrm>
            <a:off x="2758440" y="2436495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公司简介</a:t>
            </a:r>
            <a:endParaRPr lang="zh-CN" altLang="en-US" sz="800"/>
          </a:p>
        </p:txBody>
      </p:sp>
      <p:sp>
        <p:nvSpPr>
          <p:cNvPr id="50" name="文本框 49"/>
          <p:cNvSpPr txBox="1"/>
          <p:nvPr/>
        </p:nvSpPr>
        <p:spPr>
          <a:xfrm>
            <a:off x="3250565" y="1782445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地址</a:t>
            </a:r>
            <a:endParaRPr lang="zh-CN" altLang="en-US" sz="800"/>
          </a:p>
        </p:txBody>
      </p:sp>
      <p:sp>
        <p:nvSpPr>
          <p:cNvPr id="51" name="文本框 50"/>
          <p:cNvSpPr txBox="1"/>
          <p:nvPr/>
        </p:nvSpPr>
        <p:spPr>
          <a:xfrm>
            <a:off x="3627755" y="1346835"/>
            <a:ext cx="695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名称</a:t>
            </a:r>
            <a:endParaRPr lang="zh-CN" altLang="en-US" sz="80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690485" y="1865630"/>
            <a:ext cx="0" cy="81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70240" y="2167255"/>
            <a:ext cx="358775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289290" y="2969260"/>
            <a:ext cx="82550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421245" y="1601470"/>
            <a:ext cx="533400" cy="221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435340" y="1945640"/>
            <a:ext cx="533400" cy="221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147810" y="2860675"/>
            <a:ext cx="533400" cy="221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467600" y="1629410"/>
            <a:ext cx="593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姓名</a:t>
            </a:r>
            <a:endParaRPr lang="zh-CN" altLang="en-US" sz="800"/>
          </a:p>
        </p:txBody>
      </p:sp>
      <p:sp>
        <p:nvSpPr>
          <p:cNvPr id="59" name="文本框 58"/>
          <p:cNvSpPr txBox="1"/>
          <p:nvPr/>
        </p:nvSpPr>
        <p:spPr>
          <a:xfrm>
            <a:off x="8521065" y="1945640"/>
            <a:ext cx="593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年龄</a:t>
            </a:r>
            <a:endParaRPr lang="zh-CN" altLang="en-US" sz="800"/>
          </a:p>
        </p:txBody>
      </p:sp>
      <p:sp>
        <p:nvSpPr>
          <p:cNvPr id="60" name="文本框 59"/>
          <p:cNvSpPr txBox="1"/>
          <p:nvPr/>
        </p:nvSpPr>
        <p:spPr>
          <a:xfrm>
            <a:off x="9217025" y="2860675"/>
            <a:ext cx="593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性别</a:t>
            </a:r>
            <a:endParaRPr lang="zh-CN" altLang="en-US" sz="80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675880" y="5305425"/>
            <a:ext cx="0" cy="41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298180" y="5003165"/>
            <a:ext cx="429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274685" y="5305425"/>
            <a:ext cx="35814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7416165" y="5739130"/>
            <a:ext cx="56134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553450" y="5659120"/>
            <a:ext cx="56134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760460" y="4878070"/>
            <a:ext cx="56134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486015" y="5775325"/>
            <a:ext cx="575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名称</a:t>
            </a:r>
            <a:endParaRPr lang="zh-CN" altLang="en-US" sz="800"/>
          </a:p>
        </p:txBody>
      </p:sp>
      <p:sp>
        <p:nvSpPr>
          <p:cNvPr id="68" name="文本框 67"/>
          <p:cNvSpPr txBox="1"/>
          <p:nvPr/>
        </p:nvSpPr>
        <p:spPr>
          <a:xfrm>
            <a:off x="8632825" y="5676900"/>
            <a:ext cx="575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人口</a:t>
            </a:r>
            <a:endParaRPr lang="zh-CN" altLang="en-US" sz="800"/>
          </a:p>
        </p:txBody>
      </p:sp>
      <p:sp>
        <p:nvSpPr>
          <p:cNvPr id="69" name="文本框 68"/>
          <p:cNvSpPr txBox="1"/>
          <p:nvPr/>
        </p:nvSpPr>
        <p:spPr>
          <a:xfrm>
            <a:off x="8825230" y="4878070"/>
            <a:ext cx="575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邮编</a:t>
            </a:r>
            <a:endParaRPr lang="zh-CN" altLang="en-US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屏幕快照 2018-07-17 下午3.51.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30705"/>
            <a:ext cx="10972800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018"/>
            <a:ext cx="10972800" cy="1143000"/>
          </a:xfrm>
        </p:spPr>
        <p:txBody>
          <a:bodyPr/>
          <a:p>
            <a:r>
              <a:rPr lang="en-US" altLang="zh-CN"/>
              <a:t>Paper: Building and Exploring an Enterprise Knowledge Graph for Investment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9500" y="2517140"/>
            <a:ext cx="10300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 data should be added to te KG incrementally on demand.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KGs can be merged into a big one after schema alignment and instances matching.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Product: Magic Mirror, targeted for securities companies to help them in investment.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Challenges: 1.Red in paper  2.Blue in paper.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HTML wrappers to extract information from semi-structured sources(Web Crawler).</a:t>
            </a:r>
            <a:endParaRPr lang="en-US" altLang="zh-CN"/>
          </a:p>
          <a:p>
            <a:r>
              <a:rPr lang="en-US" altLang="zh-CN"/>
              <a:t>Use Hearst patterns and distant supervision to extract information(NLP).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DGraph</a:t>
            </a:r>
            <a:endParaRPr lang="en-US" altLang="zh-CN"/>
          </a:p>
        </p:txBody>
      </p:sp>
      <p:pic>
        <p:nvPicPr>
          <p:cNvPr id="4" name="内容占位符 3" descr="屏幕快照 2018-07-23 下午6.40.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2585" y="1600200"/>
            <a:ext cx="63855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mutate </a:t>
            </a:r>
            <a:r>
              <a:rPr lang="zh-CN" altLang="en-US"/>
              <a:t>建表</a:t>
            </a:r>
            <a:endParaRPr lang="zh-CN" altLang="en-US"/>
          </a:p>
          <a:p>
            <a:r>
              <a:rPr lang="en-US" altLang="zh-CN"/>
              <a:t>alter </a:t>
            </a:r>
            <a:r>
              <a:rPr lang="zh-CN" altLang="en-US"/>
              <a:t>改变</a:t>
            </a:r>
            <a:r>
              <a:rPr lang="en-US" altLang="zh-CN"/>
              <a:t>scheme</a:t>
            </a:r>
            <a:endParaRPr lang="en-US" altLang="zh-CN"/>
          </a:p>
          <a:p>
            <a:r>
              <a:rPr lang="en-US" altLang="zh-CN"/>
              <a:t>query </a:t>
            </a:r>
            <a:r>
              <a:rPr lang="zh-CN" altLang="en-US"/>
              <a:t>查询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language</a:t>
            </a:r>
            <a:r>
              <a:rPr lang="zh-CN" altLang="en-US"/>
              <a:t>： </a:t>
            </a:r>
            <a:r>
              <a:rPr lang="en-US" altLang="zh-CN"/>
              <a:t>GraphQL+-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ypes you can use to store values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int	signed 64 bit integer</a:t>
            </a:r>
            <a:endParaRPr lang="zh-CN" altLang="en-US"/>
          </a:p>
          <a:p>
            <a:r>
              <a:rPr lang="zh-CN" altLang="en-US"/>
              <a:t>float	double precision floating point number</a:t>
            </a:r>
            <a:endParaRPr lang="zh-CN" altLang="en-US"/>
          </a:p>
          <a:p>
            <a:r>
              <a:rPr lang="zh-CN" altLang="en-US"/>
              <a:t>string	string</a:t>
            </a:r>
            <a:endParaRPr lang="zh-CN" altLang="en-US"/>
          </a:p>
          <a:p>
            <a:r>
              <a:rPr lang="zh-CN" altLang="en-US"/>
              <a:t>bool	boolean</a:t>
            </a:r>
            <a:endParaRPr lang="zh-CN" altLang="en-US"/>
          </a:p>
          <a:p>
            <a:r>
              <a:rPr lang="zh-CN" altLang="en-US"/>
              <a:t>id	ID’s stored as strings</a:t>
            </a:r>
            <a:endParaRPr lang="zh-CN" altLang="en-US"/>
          </a:p>
          <a:p>
            <a:r>
              <a:rPr lang="zh-CN" altLang="en-US"/>
              <a:t>dateTime	RFC3339 time format</a:t>
            </a:r>
            <a:endParaRPr lang="zh-CN" altLang="en-US"/>
          </a:p>
          <a:p>
            <a:r>
              <a:rPr lang="zh-CN" altLang="en-US"/>
              <a:t>geo	geometries stored using go-geom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Tutorial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https://tour.dgraph.io</a:t>
            </a:r>
            <a:endParaRPr lang="zh-CN" altLang="en-US"/>
          </a:p>
        </p:txBody>
      </p:sp>
      <p:pic>
        <p:nvPicPr>
          <p:cNvPr id="4" name="图片 3" descr="屏幕快照 2018-07-25 下午4.23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0" y="2118995"/>
            <a:ext cx="6156325" cy="38385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271395" y="5036185"/>
            <a:ext cx="7771765" cy="10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620010" y="5025390"/>
            <a:ext cx="0" cy="314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mutation</a:t>
            </a:r>
            <a:endParaRPr lang="en-US" altLang="zh-CN"/>
          </a:p>
        </p:txBody>
      </p:sp>
      <p:pic>
        <p:nvPicPr>
          <p:cNvPr id="5" name="内容占位符 4" descr="屏幕快照 2018-07-26 下午2.14.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6615" y="2649855"/>
            <a:ext cx="53975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Alter</a:t>
            </a:r>
            <a:endParaRPr lang="en-US" altLang="zh-CN"/>
          </a:p>
        </p:txBody>
      </p:sp>
      <p:pic>
        <p:nvPicPr>
          <p:cNvPr id="4" name="内容占位符 3" descr="屏幕快照 2018-07-26 下午2.17.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7415" y="3551555"/>
            <a:ext cx="52959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Query</a:t>
            </a:r>
            <a:endParaRPr lang="en-US" altLang="zh-CN"/>
          </a:p>
        </p:txBody>
      </p:sp>
      <p:pic>
        <p:nvPicPr>
          <p:cNvPr id="4" name="内容占位符 3" descr="屏幕快照 2018-07-26 下午2.18.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615" y="2262505"/>
            <a:ext cx="66675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pic>
        <p:nvPicPr>
          <p:cNvPr id="4" name="内容占位符 3" descr="屏幕快照 2018-07-25 下午5.07.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9950" y="1417955"/>
            <a:ext cx="7912735" cy="463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88450" y="2629535"/>
            <a:ext cx="265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还应该再加上</a:t>
            </a:r>
            <a:r>
              <a:rPr lang="zh-CN" altLang="en-US">
                <a:solidFill>
                  <a:srgbClr val="FF0000"/>
                </a:solidFill>
              </a:rPr>
              <a:t>股东与公司</a:t>
            </a:r>
            <a:r>
              <a:rPr lang="zh-CN" altLang="en-US"/>
              <a:t>的关系（</a:t>
            </a:r>
            <a:r>
              <a:rPr lang="en-US" altLang="zh-CN"/>
              <a:t>from </a:t>
            </a:r>
            <a:r>
              <a:rPr lang="zh-CN" altLang="en-US"/>
              <a:t>天眼查）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数据源：http://www.gsxt.gov.cn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滑块及拼图等验证的破解方法：在</a:t>
            </a:r>
            <a:r>
              <a:rPr lang="en-US" altLang="zh-CN"/>
              <a:t>github</a:t>
            </a:r>
            <a:r>
              <a:rPr lang="zh-CN" altLang="en-US"/>
              <a:t>上搜索：</a:t>
            </a:r>
            <a:r>
              <a:rPr lang="en-US" altLang="zh-CN"/>
              <a:t>gsxt </a:t>
            </a:r>
            <a:r>
              <a:rPr lang="zh-CN" altLang="en-US"/>
              <a:t>参考相应项目。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问题：如何遍历全国所有企业信息？</a:t>
            </a:r>
            <a:endParaRPr lang="zh-CN" altLang="en-US"/>
          </a:p>
          <a:p>
            <a:r>
              <a:rPr lang="zh-CN" altLang="en-US"/>
              <a:t>解决方案</a:t>
            </a:r>
            <a:r>
              <a:rPr lang="en-US" altLang="zh-CN"/>
              <a:t>1</a:t>
            </a:r>
            <a:r>
              <a:rPr lang="zh-CN" altLang="en-US"/>
              <a:t>：通过</a:t>
            </a:r>
            <a:r>
              <a:rPr lang="zh-CN" altLang="en-US">
                <a:sym typeface="+mn-ea"/>
              </a:rPr>
              <a:t>统一社会信用代码</a:t>
            </a:r>
            <a:r>
              <a:rPr lang="zh-CN" altLang="en-US"/>
              <a:t>遍历公司http://www.360doc.com/content/17/0816/23/46477797_679761783.shtml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知识图谱旨在描述真实世界中存在的各种实体或概念及其关系,其构成一张巨大的语义网络图，节点表示实体或概念，边则由属性或关系构成。</a:t>
            </a:r>
            <a:endParaRPr lang="zh-CN" altLang="en-US"/>
          </a:p>
          <a:p>
            <a:r>
              <a:rPr lang="zh-CN" altLang="en-US"/>
              <a:t>知识图谱中包含三种节点：</a:t>
            </a:r>
            <a:endParaRPr lang="zh-CN" altLang="en-US"/>
          </a:p>
          <a:p>
            <a:r>
              <a:rPr lang="zh-CN" altLang="en-US"/>
              <a:t>实体、语义类、属性值。</a:t>
            </a:r>
            <a:endParaRPr lang="zh-CN" altLang="en-US"/>
          </a:p>
          <a:p>
            <a:r>
              <a:rPr lang="zh-CN" altLang="en-US"/>
              <a:t>在关系数据库之上的图数据库</a:t>
            </a:r>
            <a:endParaRPr lang="zh-CN" altLang="en-US"/>
          </a:p>
          <a:p>
            <a:r>
              <a:rPr lang="zh-CN" altLang="en-US"/>
              <a:t>知识图谱就是把所有不同种类的信息（Heterogeneous Information）连接在一起而得到的一个关系网络。知识图谱提供了从“关系”的角度去分析问题的能力。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统一社会信用代码</a:t>
            </a:r>
            <a:endParaRPr lang="zh-CN" altLang="en-US"/>
          </a:p>
        </p:txBody>
      </p:sp>
      <p:pic>
        <p:nvPicPr>
          <p:cNvPr id="4" name="内容占位符 3" descr="屏幕快照 2018-07-30 下午12.04.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315" y="1600200"/>
            <a:ext cx="8166100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1460" y="5114925"/>
            <a:ext cx="175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MA00AU927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789670" y="3582670"/>
            <a:ext cx="0" cy="2091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25055" y="5762625"/>
            <a:ext cx="2753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这一位是根据前面八位所得的校验码。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这种方法实现的成本太高，遍历的数量大致为：</a:t>
            </a:r>
            <a:endParaRPr lang="zh-CN" altLang="en-US"/>
          </a:p>
          <a:p>
            <a:r>
              <a:rPr lang="en-US" altLang="zh-CN"/>
              <a:t>10*10*(10^6)*</a:t>
            </a:r>
            <a:r>
              <a:rPr lang="zh-CN" altLang="en-US"/>
              <a:t>（</a:t>
            </a:r>
            <a:r>
              <a:rPr lang="en-US" altLang="zh-CN"/>
              <a:t>36^8</a:t>
            </a:r>
            <a:r>
              <a:rPr lang="zh-CN" altLang="en-US"/>
              <a:t>）</a:t>
            </a:r>
            <a:r>
              <a:rPr lang="zh-CN" altLang="en-US">
                <a:latin typeface="Arial" panose="020B0604020202020204" pitchFamily="34" charset="0"/>
              </a:rPr>
              <a:t>≈ </a:t>
            </a:r>
            <a:r>
              <a:rPr lang="en-US" altLang="zh-CN">
                <a:latin typeface="Arial" panose="020B0604020202020204" pitchFamily="34" charset="0"/>
              </a:rPr>
              <a:t>2.8*10^20 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所需时间一个月（参考项目：https://blog.csdn.net/liujainq/article/details/79612531）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动态查询，动态建表。</a:t>
            </a:r>
            <a:endParaRPr lang="zh-CN" altLang="en-US"/>
          </a:p>
          <a:p>
            <a:r>
              <a:rPr lang="zh-CN" altLang="en-US"/>
              <a:t>当用户查询某企业时，直接先去企业网（</a:t>
            </a:r>
            <a:r>
              <a:rPr lang="zh-CN" altLang="en-US">
                <a:sym typeface="+mn-ea"/>
              </a:rPr>
              <a:t>http://www.gsxt.gov.cn或者天眼查</a:t>
            </a:r>
            <a:r>
              <a:rPr lang="zh-CN" altLang="en-US"/>
              <a:t>）扒这个企业的信息以及其相关信息，然后再导入图数据库储存，并完成查询。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65785"/>
            <a:ext cx="10972800" cy="5560695"/>
          </a:xfrm>
        </p:spPr>
        <p:txBody>
          <a:bodyPr/>
          <a:p>
            <a:r>
              <a:rPr lang="zh-CN" altLang="en-US"/>
              <a:t>问题：图像验证码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解决办法</a:t>
            </a:r>
            <a:r>
              <a:rPr lang="en-US" altLang="zh-CN"/>
              <a:t>1</a:t>
            </a:r>
            <a:r>
              <a:rPr lang="zh-CN" altLang="en-US"/>
              <a:t>：必须投入相当大的时间精力去进行图像识别、机器学习算法的研究。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屏幕快照 2018-07-30 上午11.40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5335" y="2891790"/>
            <a:ext cx="3157220" cy="32346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滑块验证码的破解：</a:t>
            </a:r>
            <a:endParaRPr lang="zh-CN" altLang="en-US"/>
          </a:p>
          <a:p>
            <a:r>
              <a:rPr lang="zh-CN" altLang="en-US"/>
              <a:t>http://cuijiahua.com/blog/2017/11/spider_2_geetest.html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汉字拼词验证码的破解：</a:t>
            </a:r>
            <a:endParaRPr lang="zh-CN" altLang="en-US"/>
          </a:p>
          <a:p>
            <a:r>
              <a:rPr lang="zh-CN" altLang="en-US"/>
              <a:t>https://blog.csdn.net/qq_26925867/article/details/52209135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解决办法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查询时人工输入验证码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动态查询构建的一个尝试：寻找实际控制人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输入：公司名称</a:t>
            </a:r>
            <a:endParaRPr lang="zh-CN" altLang="en-US"/>
          </a:p>
          <a:p>
            <a:r>
              <a:rPr lang="zh-CN" altLang="en-US"/>
              <a:t>输出：实际控制人（最大份额持股人（直接或则间接））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算法：</a:t>
            </a:r>
            <a:r>
              <a:rPr lang="en-US" altLang="zh-CN"/>
              <a:t>findControler.py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Description</a:t>
            </a:r>
            <a:endParaRPr lang="en-US" altLang="zh-CN"/>
          </a:p>
        </p:txBody>
      </p:sp>
      <p:pic>
        <p:nvPicPr>
          <p:cNvPr id="4" name="内容占位符 3" descr="屏幕快照 2018-07-31 下午4.39.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015" y="2046605"/>
            <a:ext cx="50927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 卫龙公司实际控股人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返回： real decision maker is:  刘卫平</a:t>
            </a:r>
            <a:endParaRPr lang="zh-CN" altLang="en-US"/>
          </a:p>
        </p:txBody>
      </p:sp>
      <p:pic>
        <p:nvPicPr>
          <p:cNvPr id="4" name="图片 3" descr="屏幕快照 2018-07-31 下午4.36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2359660"/>
            <a:ext cx="6527165" cy="3212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procedures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6470" y="1691005"/>
            <a:ext cx="9460865" cy="4050665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9112250" y="2370455"/>
            <a:ext cx="1930400" cy="2613660"/>
          </a:xfrm>
          <a:custGeom>
            <a:avLst/>
            <a:gdLst>
              <a:gd name="connisteX0" fmla="*/ 645583 w 1930679"/>
              <a:gd name="connsiteY0" fmla="*/ 1074023 h 2613404"/>
              <a:gd name="connisteX1" fmla="*/ 581448 w 1930679"/>
              <a:gd name="connsiteY1" fmla="*/ 1074023 h 2613404"/>
              <a:gd name="connisteX2" fmla="*/ 517313 w 1930679"/>
              <a:gd name="connsiteY2" fmla="*/ 1074023 h 2613404"/>
              <a:gd name="connisteX3" fmla="*/ 453178 w 1930679"/>
              <a:gd name="connsiteY3" fmla="*/ 1074023 h 2613404"/>
              <a:gd name="connisteX4" fmla="*/ 389043 w 1930679"/>
              <a:gd name="connsiteY4" fmla="*/ 1089898 h 2613404"/>
              <a:gd name="connisteX5" fmla="*/ 356658 w 1930679"/>
              <a:gd name="connsiteY5" fmla="*/ 1169908 h 2613404"/>
              <a:gd name="connisteX6" fmla="*/ 292523 w 1930679"/>
              <a:gd name="connsiteY6" fmla="*/ 1250553 h 2613404"/>
              <a:gd name="connisteX7" fmla="*/ 244898 w 1930679"/>
              <a:gd name="connsiteY7" fmla="*/ 1330563 h 2613404"/>
              <a:gd name="connisteX8" fmla="*/ 196638 w 1930679"/>
              <a:gd name="connsiteY8" fmla="*/ 1394698 h 2613404"/>
              <a:gd name="connisteX9" fmla="*/ 148378 w 1930679"/>
              <a:gd name="connsiteY9" fmla="*/ 1474708 h 2613404"/>
              <a:gd name="connisteX10" fmla="*/ 116628 w 1930679"/>
              <a:gd name="connsiteY10" fmla="*/ 1554718 h 2613404"/>
              <a:gd name="connisteX11" fmla="*/ 84243 w 1930679"/>
              <a:gd name="connsiteY11" fmla="*/ 1634728 h 2613404"/>
              <a:gd name="connisteX12" fmla="*/ 68368 w 1930679"/>
              <a:gd name="connsiteY12" fmla="*/ 1698863 h 2613404"/>
              <a:gd name="connisteX13" fmla="*/ 52493 w 1930679"/>
              <a:gd name="connsiteY13" fmla="*/ 1795383 h 2613404"/>
              <a:gd name="connisteX14" fmla="*/ 36618 w 1930679"/>
              <a:gd name="connsiteY14" fmla="*/ 1875393 h 2613404"/>
              <a:gd name="connisteX15" fmla="*/ 20108 w 1930679"/>
              <a:gd name="connsiteY15" fmla="*/ 1939528 h 2613404"/>
              <a:gd name="connisteX16" fmla="*/ 4233 w 1930679"/>
              <a:gd name="connsiteY16" fmla="*/ 2019538 h 2613404"/>
              <a:gd name="connisteX17" fmla="*/ 4233 w 1930679"/>
              <a:gd name="connsiteY17" fmla="*/ 2083673 h 2613404"/>
              <a:gd name="connisteX18" fmla="*/ 4233 w 1930679"/>
              <a:gd name="connsiteY18" fmla="*/ 2147808 h 2613404"/>
              <a:gd name="connisteX19" fmla="*/ 4233 w 1930679"/>
              <a:gd name="connsiteY19" fmla="*/ 2211943 h 2613404"/>
              <a:gd name="connisteX20" fmla="*/ 4233 w 1930679"/>
              <a:gd name="connsiteY20" fmla="*/ 2276078 h 2613404"/>
              <a:gd name="connisteX21" fmla="*/ 52493 w 1930679"/>
              <a:gd name="connsiteY21" fmla="*/ 2356088 h 2613404"/>
              <a:gd name="connisteX22" fmla="*/ 116628 w 1930679"/>
              <a:gd name="connsiteY22" fmla="*/ 2403713 h 2613404"/>
              <a:gd name="connisteX23" fmla="*/ 180763 w 1930679"/>
              <a:gd name="connsiteY23" fmla="*/ 2436098 h 2613404"/>
              <a:gd name="connisteX24" fmla="*/ 260773 w 1930679"/>
              <a:gd name="connsiteY24" fmla="*/ 2484358 h 2613404"/>
              <a:gd name="connisteX25" fmla="*/ 324908 w 1930679"/>
              <a:gd name="connsiteY25" fmla="*/ 2500233 h 2613404"/>
              <a:gd name="connisteX26" fmla="*/ 389043 w 1930679"/>
              <a:gd name="connsiteY26" fmla="*/ 2548493 h 2613404"/>
              <a:gd name="connisteX27" fmla="*/ 453178 w 1930679"/>
              <a:gd name="connsiteY27" fmla="*/ 2564368 h 2613404"/>
              <a:gd name="connisteX28" fmla="*/ 533188 w 1930679"/>
              <a:gd name="connsiteY28" fmla="*/ 2564368 h 2613404"/>
              <a:gd name="connisteX29" fmla="*/ 645583 w 1930679"/>
              <a:gd name="connsiteY29" fmla="*/ 2596118 h 2613404"/>
              <a:gd name="connisteX30" fmla="*/ 741468 w 1930679"/>
              <a:gd name="connsiteY30" fmla="*/ 2596118 h 2613404"/>
              <a:gd name="connisteX31" fmla="*/ 821478 w 1930679"/>
              <a:gd name="connsiteY31" fmla="*/ 2611993 h 2613404"/>
              <a:gd name="connisteX32" fmla="*/ 885613 w 1930679"/>
              <a:gd name="connsiteY32" fmla="*/ 2611993 h 2613404"/>
              <a:gd name="connisteX33" fmla="*/ 965623 w 1930679"/>
              <a:gd name="connsiteY33" fmla="*/ 2611993 h 2613404"/>
              <a:gd name="connisteX34" fmla="*/ 1029758 w 1930679"/>
              <a:gd name="connsiteY34" fmla="*/ 2611993 h 2613404"/>
              <a:gd name="connisteX35" fmla="*/ 1109768 w 1930679"/>
              <a:gd name="connsiteY35" fmla="*/ 2611993 h 2613404"/>
              <a:gd name="connisteX36" fmla="*/ 1189778 w 1930679"/>
              <a:gd name="connsiteY36" fmla="*/ 2596118 h 2613404"/>
              <a:gd name="connisteX37" fmla="*/ 1270423 w 1930679"/>
              <a:gd name="connsiteY37" fmla="*/ 2564368 h 2613404"/>
              <a:gd name="connisteX38" fmla="*/ 1334558 w 1930679"/>
              <a:gd name="connsiteY38" fmla="*/ 2516108 h 2613404"/>
              <a:gd name="connisteX39" fmla="*/ 1398693 w 1930679"/>
              <a:gd name="connsiteY39" fmla="*/ 2500233 h 2613404"/>
              <a:gd name="connisteX40" fmla="*/ 1462193 w 1930679"/>
              <a:gd name="connsiteY40" fmla="*/ 2436098 h 2613404"/>
              <a:gd name="connisteX41" fmla="*/ 1542838 w 1930679"/>
              <a:gd name="connsiteY41" fmla="*/ 2371963 h 2613404"/>
              <a:gd name="connisteX42" fmla="*/ 1606973 w 1930679"/>
              <a:gd name="connsiteY42" fmla="*/ 2291953 h 2613404"/>
              <a:gd name="connisteX43" fmla="*/ 1654598 w 1930679"/>
              <a:gd name="connsiteY43" fmla="*/ 2227818 h 2613404"/>
              <a:gd name="connisteX44" fmla="*/ 1686983 w 1930679"/>
              <a:gd name="connsiteY44" fmla="*/ 2163683 h 2613404"/>
              <a:gd name="connisteX45" fmla="*/ 1766993 w 1930679"/>
              <a:gd name="connsiteY45" fmla="*/ 2051288 h 2613404"/>
              <a:gd name="connisteX46" fmla="*/ 1815253 w 1930679"/>
              <a:gd name="connsiteY46" fmla="*/ 1971278 h 2613404"/>
              <a:gd name="connisteX47" fmla="*/ 1862878 w 1930679"/>
              <a:gd name="connsiteY47" fmla="*/ 1843008 h 2613404"/>
              <a:gd name="connisteX48" fmla="*/ 1879388 w 1930679"/>
              <a:gd name="connsiteY48" fmla="*/ 1778873 h 2613404"/>
              <a:gd name="connisteX49" fmla="*/ 1911138 w 1930679"/>
              <a:gd name="connsiteY49" fmla="*/ 1698863 h 2613404"/>
              <a:gd name="connisteX50" fmla="*/ 1927013 w 1930679"/>
              <a:gd name="connsiteY50" fmla="*/ 1618853 h 2613404"/>
              <a:gd name="connisteX51" fmla="*/ 1927013 w 1930679"/>
              <a:gd name="connsiteY51" fmla="*/ 1554718 h 2613404"/>
              <a:gd name="connisteX52" fmla="*/ 1895263 w 1930679"/>
              <a:gd name="connsiteY52" fmla="*/ 1490583 h 2613404"/>
              <a:gd name="connisteX53" fmla="*/ 1831128 w 1930679"/>
              <a:gd name="connsiteY53" fmla="*/ 1410573 h 2613404"/>
              <a:gd name="connisteX54" fmla="*/ 1782868 w 1930679"/>
              <a:gd name="connsiteY54" fmla="*/ 1346438 h 2613404"/>
              <a:gd name="connisteX55" fmla="*/ 1718733 w 1930679"/>
              <a:gd name="connsiteY55" fmla="*/ 1282303 h 2613404"/>
              <a:gd name="connisteX56" fmla="*/ 1654598 w 1930679"/>
              <a:gd name="connsiteY56" fmla="*/ 1234043 h 2613404"/>
              <a:gd name="connisteX57" fmla="*/ 1590463 w 1930679"/>
              <a:gd name="connsiteY57" fmla="*/ 1202293 h 2613404"/>
              <a:gd name="connisteX58" fmla="*/ 1510453 w 1930679"/>
              <a:gd name="connsiteY58" fmla="*/ 1186418 h 2613404"/>
              <a:gd name="connisteX59" fmla="*/ 1446318 w 1930679"/>
              <a:gd name="connsiteY59" fmla="*/ 1169908 h 2613404"/>
              <a:gd name="connisteX60" fmla="*/ 1382183 w 1930679"/>
              <a:gd name="connsiteY60" fmla="*/ 1169908 h 2613404"/>
              <a:gd name="connisteX61" fmla="*/ 1318048 w 1930679"/>
              <a:gd name="connsiteY61" fmla="*/ 1154033 h 2613404"/>
              <a:gd name="connisteX62" fmla="*/ 1238038 w 1930679"/>
              <a:gd name="connsiteY62" fmla="*/ 1154033 h 2613404"/>
              <a:gd name="connisteX63" fmla="*/ 1173903 w 1930679"/>
              <a:gd name="connsiteY63" fmla="*/ 1154033 h 2613404"/>
              <a:gd name="connisteX64" fmla="*/ 1109768 w 1930679"/>
              <a:gd name="connsiteY64" fmla="*/ 1154033 h 2613404"/>
              <a:gd name="connisteX65" fmla="*/ 1045633 w 1930679"/>
              <a:gd name="connsiteY65" fmla="*/ 1154033 h 2613404"/>
              <a:gd name="connisteX66" fmla="*/ 981498 w 1930679"/>
              <a:gd name="connsiteY66" fmla="*/ 1169908 h 2613404"/>
              <a:gd name="connisteX67" fmla="*/ 917363 w 1930679"/>
              <a:gd name="connsiteY67" fmla="*/ 1186418 h 2613404"/>
              <a:gd name="connisteX68" fmla="*/ 837353 w 1930679"/>
              <a:gd name="connsiteY68" fmla="*/ 1186418 h 2613404"/>
              <a:gd name="connisteX69" fmla="*/ 773218 w 1930679"/>
              <a:gd name="connsiteY69" fmla="*/ 1186418 h 2613404"/>
              <a:gd name="connisteX70" fmla="*/ 709083 w 1930679"/>
              <a:gd name="connsiteY70" fmla="*/ 1186418 h 2613404"/>
              <a:gd name="connisteX71" fmla="*/ 629073 w 1930679"/>
              <a:gd name="connsiteY71" fmla="*/ 1186418 h 2613404"/>
              <a:gd name="connisteX72" fmla="*/ 564938 w 1930679"/>
              <a:gd name="connsiteY72" fmla="*/ 1186418 h 2613404"/>
              <a:gd name="connisteX73" fmla="*/ 517313 w 1930679"/>
              <a:gd name="connsiteY73" fmla="*/ 1122283 h 2613404"/>
              <a:gd name="connisteX74" fmla="*/ 517313 w 1930679"/>
              <a:gd name="connsiteY74" fmla="*/ 1058148 h 2613404"/>
              <a:gd name="connisteX75" fmla="*/ 533188 w 1930679"/>
              <a:gd name="connsiteY75" fmla="*/ 994013 h 2613404"/>
              <a:gd name="connisteX76" fmla="*/ 533188 w 1930679"/>
              <a:gd name="connsiteY76" fmla="*/ 914003 h 2613404"/>
              <a:gd name="connisteX77" fmla="*/ 533188 w 1930679"/>
              <a:gd name="connsiteY77" fmla="*/ 833993 h 2613404"/>
              <a:gd name="connisteX78" fmla="*/ 533188 w 1930679"/>
              <a:gd name="connsiteY78" fmla="*/ 753348 h 2613404"/>
              <a:gd name="connisteX79" fmla="*/ 533188 w 1930679"/>
              <a:gd name="connsiteY79" fmla="*/ 689213 h 2613404"/>
              <a:gd name="connisteX80" fmla="*/ 533188 w 1930679"/>
              <a:gd name="connsiteY80" fmla="*/ 625078 h 2613404"/>
              <a:gd name="connisteX81" fmla="*/ 533188 w 1930679"/>
              <a:gd name="connsiteY81" fmla="*/ 545068 h 2613404"/>
              <a:gd name="connisteX82" fmla="*/ 533188 w 1930679"/>
              <a:gd name="connsiteY82" fmla="*/ 480933 h 2613404"/>
              <a:gd name="connisteX83" fmla="*/ 533188 w 1930679"/>
              <a:gd name="connsiteY83" fmla="*/ 416798 h 2613404"/>
              <a:gd name="connisteX84" fmla="*/ 533188 w 1930679"/>
              <a:gd name="connsiteY84" fmla="*/ 336788 h 2613404"/>
              <a:gd name="connisteX85" fmla="*/ 533188 w 1930679"/>
              <a:gd name="connsiteY85" fmla="*/ 272653 h 2613404"/>
              <a:gd name="connisteX86" fmla="*/ 549063 w 1930679"/>
              <a:gd name="connsiteY86" fmla="*/ 208518 h 2613404"/>
              <a:gd name="connisteX87" fmla="*/ 549063 w 1930679"/>
              <a:gd name="connsiteY87" fmla="*/ 144383 h 2613404"/>
              <a:gd name="connisteX88" fmla="*/ 549063 w 1930679"/>
              <a:gd name="connsiteY88" fmla="*/ 64373 h 2613404"/>
              <a:gd name="connisteX89" fmla="*/ 549063 w 1930679"/>
              <a:gd name="connsiteY89" fmla="*/ 238 h 2613404"/>
              <a:gd name="connisteX90" fmla="*/ 484928 w 1930679"/>
              <a:gd name="connsiteY90" fmla="*/ 48498 h 2613404"/>
              <a:gd name="connisteX91" fmla="*/ 436668 w 1930679"/>
              <a:gd name="connsiteY91" fmla="*/ 112633 h 2613404"/>
              <a:gd name="connisteX92" fmla="*/ 389043 w 1930679"/>
              <a:gd name="connsiteY92" fmla="*/ 176768 h 2613404"/>
              <a:gd name="connisteX93" fmla="*/ 324908 w 1930679"/>
              <a:gd name="connsiteY93" fmla="*/ 225028 h 2613404"/>
              <a:gd name="connisteX94" fmla="*/ 276648 w 1930679"/>
              <a:gd name="connsiteY94" fmla="*/ 289163 h 2613404"/>
              <a:gd name="connisteX95" fmla="*/ 309033 w 1930679"/>
              <a:gd name="connsiteY95" fmla="*/ 225028 h 2613404"/>
              <a:gd name="connisteX96" fmla="*/ 356658 w 1930679"/>
              <a:gd name="connsiteY96" fmla="*/ 160893 h 26134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</a:cxnLst>
            <a:rect l="l" t="t" r="r" b="b"/>
            <a:pathLst>
              <a:path w="1930680" h="2613404">
                <a:moveTo>
                  <a:pt x="645583" y="1074023"/>
                </a:moveTo>
                <a:cubicBezTo>
                  <a:pt x="634153" y="1074023"/>
                  <a:pt x="606848" y="1074023"/>
                  <a:pt x="581448" y="1074023"/>
                </a:cubicBezTo>
                <a:cubicBezTo>
                  <a:pt x="556048" y="1074023"/>
                  <a:pt x="542713" y="1074023"/>
                  <a:pt x="517313" y="1074023"/>
                </a:cubicBezTo>
                <a:cubicBezTo>
                  <a:pt x="491913" y="1074023"/>
                  <a:pt x="478578" y="1070848"/>
                  <a:pt x="453178" y="1074023"/>
                </a:cubicBezTo>
                <a:cubicBezTo>
                  <a:pt x="427778" y="1077198"/>
                  <a:pt x="408093" y="1070848"/>
                  <a:pt x="389043" y="1089898"/>
                </a:cubicBezTo>
                <a:cubicBezTo>
                  <a:pt x="369993" y="1108948"/>
                  <a:pt x="375708" y="1137523"/>
                  <a:pt x="356658" y="1169908"/>
                </a:cubicBezTo>
                <a:cubicBezTo>
                  <a:pt x="337608" y="1202293"/>
                  <a:pt x="314748" y="1218168"/>
                  <a:pt x="292523" y="1250553"/>
                </a:cubicBezTo>
                <a:cubicBezTo>
                  <a:pt x="270298" y="1282938"/>
                  <a:pt x="263948" y="1301988"/>
                  <a:pt x="244898" y="1330563"/>
                </a:cubicBezTo>
                <a:cubicBezTo>
                  <a:pt x="225848" y="1359138"/>
                  <a:pt x="215688" y="1366123"/>
                  <a:pt x="196638" y="1394698"/>
                </a:cubicBezTo>
                <a:cubicBezTo>
                  <a:pt x="177588" y="1423273"/>
                  <a:pt x="164253" y="1442958"/>
                  <a:pt x="148378" y="1474708"/>
                </a:cubicBezTo>
                <a:cubicBezTo>
                  <a:pt x="132503" y="1506458"/>
                  <a:pt x="129328" y="1522968"/>
                  <a:pt x="116628" y="1554718"/>
                </a:cubicBezTo>
                <a:cubicBezTo>
                  <a:pt x="103928" y="1586468"/>
                  <a:pt x="93768" y="1606153"/>
                  <a:pt x="84243" y="1634728"/>
                </a:cubicBezTo>
                <a:cubicBezTo>
                  <a:pt x="74718" y="1663303"/>
                  <a:pt x="74718" y="1666478"/>
                  <a:pt x="68368" y="1698863"/>
                </a:cubicBezTo>
                <a:cubicBezTo>
                  <a:pt x="62018" y="1731248"/>
                  <a:pt x="58843" y="1759823"/>
                  <a:pt x="52493" y="1795383"/>
                </a:cubicBezTo>
                <a:cubicBezTo>
                  <a:pt x="46143" y="1830943"/>
                  <a:pt x="42968" y="1846818"/>
                  <a:pt x="36618" y="1875393"/>
                </a:cubicBezTo>
                <a:cubicBezTo>
                  <a:pt x="30268" y="1903968"/>
                  <a:pt x="26458" y="1910953"/>
                  <a:pt x="20108" y="1939528"/>
                </a:cubicBezTo>
                <a:cubicBezTo>
                  <a:pt x="13758" y="1968103"/>
                  <a:pt x="7408" y="1990963"/>
                  <a:pt x="4233" y="2019538"/>
                </a:cubicBezTo>
                <a:cubicBezTo>
                  <a:pt x="1058" y="2048113"/>
                  <a:pt x="4233" y="2058273"/>
                  <a:pt x="4233" y="2083673"/>
                </a:cubicBezTo>
                <a:cubicBezTo>
                  <a:pt x="4233" y="2109073"/>
                  <a:pt x="4233" y="2122408"/>
                  <a:pt x="4233" y="2147808"/>
                </a:cubicBezTo>
                <a:cubicBezTo>
                  <a:pt x="4233" y="2173208"/>
                  <a:pt x="4233" y="2186543"/>
                  <a:pt x="4233" y="2211943"/>
                </a:cubicBezTo>
                <a:cubicBezTo>
                  <a:pt x="4233" y="2237343"/>
                  <a:pt x="-5292" y="2247503"/>
                  <a:pt x="4233" y="2276078"/>
                </a:cubicBezTo>
                <a:cubicBezTo>
                  <a:pt x="13758" y="2304653"/>
                  <a:pt x="30268" y="2330688"/>
                  <a:pt x="52493" y="2356088"/>
                </a:cubicBezTo>
                <a:cubicBezTo>
                  <a:pt x="74718" y="2381488"/>
                  <a:pt x="91228" y="2387838"/>
                  <a:pt x="116628" y="2403713"/>
                </a:cubicBezTo>
                <a:cubicBezTo>
                  <a:pt x="142028" y="2419588"/>
                  <a:pt x="152188" y="2420223"/>
                  <a:pt x="180763" y="2436098"/>
                </a:cubicBezTo>
                <a:cubicBezTo>
                  <a:pt x="209338" y="2451973"/>
                  <a:pt x="232198" y="2471658"/>
                  <a:pt x="260773" y="2484358"/>
                </a:cubicBezTo>
                <a:cubicBezTo>
                  <a:pt x="289348" y="2497058"/>
                  <a:pt x="299508" y="2487533"/>
                  <a:pt x="324908" y="2500233"/>
                </a:cubicBezTo>
                <a:cubicBezTo>
                  <a:pt x="350308" y="2512933"/>
                  <a:pt x="363643" y="2535793"/>
                  <a:pt x="389043" y="2548493"/>
                </a:cubicBezTo>
                <a:cubicBezTo>
                  <a:pt x="414443" y="2561193"/>
                  <a:pt x="424603" y="2561193"/>
                  <a:pt x="453178" y="2564368"/>
                </a:cubicBezTo>
                <a:cubicBezTo>
                  <a:pt x="481753" y="2567543"/>
                  <a:pt x="494453" y="2558018"/>
                  <a:pt x="533188" y="2564368"/>
                </a:cubicBezTo>
                <a:cubicBezTo>
                  <a:pt x="571923" y="2570718"/>
                  <a:pt x="603673" y="2589768"/>
                  <a:pt x="645583" y="2596118"/>
                </a:cubicBezTo>
                <a:cubicBezTo>
                  <a:pt x="687493" y="2602468"/>
                  <a:pt x="706543" y="2592943"/>
                  <a:pt x="741468" y="2596118"/>
                </a:cubicBezTo>
                <a:cubicBezTo>
                  <a:pt x="776393" y="2599293"/>
                  <a:pt x="792903" y="2608818"/>
                  <a:pt x="821478" y="2611993"/>
                </a:cubicBezTo>
                <a:cubicBezTo>
                  <a:pt x="850053" y="2615168"/>
                  <a:pt x="857038" y="2611993"/>
                  <a:pt x="885613" y="2611993"/>
                </a:cubicBezTo>
                <a:cubicBezTo>
                  <a:pt x="914188" y="2611993"/>
                  <a:pt x="937048" y="2611993"/>
                  <a:pt x="965623" y="2611993"/>
                </a:cubicBezTo>
                <a:cubicBezTo>
                  <a:pt x="994198" y="2611993"/>
                  <a:pt x="1001183" y="2611993"/>
                  <a:pt x="1029758" y="2611993"/>
                </a:cubicBezTo>
                <a:cubicBezTo>
                  <a:pt x="1058333" y="2611993"/>
                  <a:pt x="1078018" y="2615168"/>
                  <a:pt x="1109768" y="2611993"/>
                </a:cubicBezTo>
                <a:cubicBezTo>
                  <a:pt x="1141518" y="2608818"/>
                  <a:pt x="1157393" y="2605643"/>
                  <a:pt x="1189778" y="2596118"/>
                </a:cubicBezTo>
                <a:cubicBezTo>
                  <a:pt x="1222163" y="2586593"/>
                  <a:pt x="1241213" y="2580243"/>
                  <a:pt x="1270423" y="2564368"/>
                </a:cubicBezTo>
                <a:cubicBezTo>
                  <a:pt x="1299633" y="2548493"/>
                  <a:pt x="1309158" y="2528808"/>
                  <a:pt x="1334558" y="2516108"/>
                </a:cubicBezTo>
                <a:cubicBezTo>
                  <a:pt x="1359958" y="2503408"/>
                  <a:pt x="1373293" y="2516108"/>
                  <a:pt x="1398693" y="2500233"/>
                </a:cubicBezTo>
                <a:cubicBezTo>
                  <a:pt x="1424093" y="2484358"/>
                  <a:pt x="1433618" y="2461498"/>
                  <a:pt x="1462193" y="2436098"/>
                </a:cubicBezTo>
                <a:cubicBezTo>
                  <a:pt x="1490768" y="2410698"/>
                  <a:pt x="1513628" y="2400538"/>
                  <a:pt x="1542838" y="2371963"/>
                </a:cubicBezTo>
                <a:cubicBezTo>
                  <a:pt x="1572048" y="2343388"/>
                  <a:pt x="1584748" y="2320528"/>
                  <a:pt x="1606973" y="2291953"/>
                </a:cubicBezTo>
                <a:cubicBezTo>
                  <a:pt x="1629198" y="2263378"/>
                  <a:pt x="1638723" y="2253218"/>
                  <a:pt x="1654598" y="2227818"/>
                </a:cubicBezTo>
                <a:cubicBezTo>
                  <a:pt x="1670473" y="2202418"/>
                  <a:pt x="1664758" y="2199243"/>
                  <a:pt x="1686983" y="2163683"/>
                </a:cubicBezTo>
                <a:cubicBezTo>
                  <a:pt x="1709208" y="2128123"/>
                  <a:pt x="1741593" y="2090023"/>
                  <a:pt x="1766993" y="2051288"/>
                </a:cubicBezTo>
                <a:cubicBezTo>
                  <a:pt x="1792393" y="2012553"/>
                  <a:pt x="1796203" y="2013188"/>
                  <a:pt x="1815253" y="1971278"/>
                </a:cubicBezTo>
                <a:cubicBezTo>
                  <a:pt x="1834303" y="1929368"/>
                  <a:pt x="1850178" y="1881743"/>
                  <a:pt x="1862878" y="1843008"/>
                </a:cubicBezTo>
                <a:cubicBezTo>
                  <a:pt x="1875578" y="1804273"/>
                  <a:pt x="1869863" y="1807448"/>
                  <a:pt x="1879388" y="1778873"/>
                </a:cubicBezTo>
                <a:cubicBezTo>
                  <a:pt x="1888913" y="1750298"/>
                  <a:pt x="1901613" y="1730613"/>
                  <a:pt x="1911138" y="1698863"/>
                </a:cubicBezTo>
                <a:cubicBezTo>
                  <a:pt x="1920663" y="1667113"/>
                  <a:pt x="1923838" y="1647428"/>
                  <a:pt x="1927013" y="1618853"/>
                </a:cubicBezTo>
                <a:cubicBezTo>
                  <a:pt x="1930188" y="1590278"/>
                  <a:pt x="1933363" y="1580118"/>
                  <a:pt x="1927013" y="1554718"/>
                </a:cubicBezTo>
                <a:cubicBezTo>
                  <a:pt x="1920663" y="1529318"/>
                  <a:pt x="1914313" y="1519158"/>
                  <a:pt x="1895263" y="1490583"/>
                </a:cubicBezTo>
                <a:cubicBezTo>
                  <a:pt x="1876213" y="1462008"/>
                  <a:pt x="1853353" y="1439148"/>
                  <a:pt x="1831128" y="1410573"/>
                </a:cubicBezTo>
                <a:cubicBezTo>
                  <a:pt x="1808903" y="1381998"/>
                  <a:pt x="1805093" y="1371838"/>
                  <a:pt x="1782868" y="1346438"/>
                </a:cubicBezTo>
                <a:cubicBezTo>
                  <a:pt x="1760643" y="1321038"/>
                  <a:pt x="1744133" y="1304528"/>
                  <a:pt x="1718733" y="1282303"/>
                </a:cubicBezTo>
                <a:cubicBezTo>
                  <a:pt x="1693333" y="1260078"/>
                  <a:pt x="1679998" y="1249918"/>
                  <a:pt x="1654598" y="1234043"/>
                </a:cubicBezTo>
                <a:cubicBezTo>
                  <a:pt x="1629198" y="1218168"/>
                  <a:pt x="1619038" y="1211818"/>
                  <a:pt x="1590463" y="1202293"/>
                </a:cubicBezTo>
                <a:cubicBezTo>
                  <a:pt x="1561888" y="1192768"/>
                  <a:pt x="1539028" y="1192768"/>
                  <a:pt x="1510453" y="1186418"/>
                </a:cubicBezTo>
                <a:cubicBezTo>
                  <a:pt x="1481878" y="1180068"/>
                  <a:pt x="1471718" y="1173083"/>
                  <a:pt x="1446318" y="1169908"/>
                </a:cubicBezTo>
                <a:cubicBezTo>
                  <a:pt x="1420918" y="1166733"/>
                  <a:pt x="1407583" y="1173083"/>
                  <a:pt x="1382183" y="1169908"/>
                </a:cubicBezTo>
                <a:cubicBezTo>
                  <a:pt x="1356783" y="1166733"/>
                  <a:pt x="1346623" y="1157208"/>
                  <a:pt x="1318048" y="1154033"/>
                </a:cubicBezTo>
                <a:cubicBezTo>
                  <a:pt x="1289473" y="1150858"/>
                  <a:pt x="1266613" y="1154033"/>
                  <a:pt x="1238038" y="1154033"/>
                </a:cubicBezTo>
                <a:cubicBezTo>
                  <a:pt x="1209463" y="1154033"/>
                  <a:pt x="1199303" y="1154033"/>
                  <a:pt x="1173903" y="1154033"/>
                </a:cubicBezTo>
                <a:cubicBezTo>
                  <a:pt x="1148503" y="1154033"/>
                  <a:pt x="1135168" y="1154033"/>
                  <a:pt x="1109768" y="1154033"/>
                </a:cubicBezTo>
                <a:cubicBezTo>
                  <a:pt x="1084368" y="1154033"/>
                  <a:pt x="1071033" y="1150858"/>
                  <a:pt x="1045633" y="1154033"/>
                </a:cubicBezTo>
                <a:cubicBezTo>
                  <a:pt x="1020233" y="1157208"/>
                  <a:pt x="1006898" y="1163558"/>
                  <a:pt x="981498" y="1169908"/>
                </a:cubicBezTo>
                <a:cubicBezTo>
                  <a:pt x="956098" y="1176258"/>
                  <a:pt x="945938" y="1183243"/>
                  <a:pt x="917363" y="1186418"/>
                </a:cubicBezTo>
                <a:cubicBezTo>
                  <a:pt x="888788" y="1189593"/>
                  <a:pt x="865928" y="1186418"/>
                  <a:pt x="837353" y="1186418"/>
                </a:cubicBezTo>
                <a:cubicBezTo>
                  <a:pt x="808778" y="1186418"/>
                  <a:pt x="798618" y="1186418"/>
                  <a:pt x="773218" y="1186418"/>
                </a:cubicBezTo>
                <a:cubicBezTo>
                  <a:pt x="747818" y="1186418"/>
                  <a:pt x="737658" y="1186418"/>
                  <a:pt x="709083" y="1186418"/>
                </a:cubicBezTo>
                <a:cubicBezTo>
                  <a:pt x="680508" y="1186418"/>
                  <a:pt x="657648" y="1186418"/>
                  <a:pt x="629073" y="1186418"/>
                </a:cubicBezTo>
                <a:cubicBezTo>
                  <a:pt x="600498" y="1186418"/>
                  <a:pt x="587163" y="1199118"/>
                  <a:pt x="564938" y="1186418"/>
                </a:cubicBezTo>
                <a:cubicBezTo>
                  <a:pt x="542713" y="1173718"/>
                  <a:pt x="526838" y="1147683"/>
                  <a:pt x="517313" y="1122283"/>
                </a:cubicBezTo>
                <a:cubicBezTo>
                  <a:pt x="507788" y="1096883"/>
                  <a:pt x="514138" y="1083548"/>
                  <a:pt x="517313" y="1058148"/>
                </a:cubicBezTo>
                <a:cubicBezTo>
                  <a:pt x="520488" y="1032748"/>
                  <a:pt x="530013" y="1022588"/>
                  <a:pt x="533188" y="994013"/>
                </a:cubicBezTo>
                <a:cubicBezTo>
                  <a:pt x="536363" y="965438"/>
                  <a:pt x="533188" y="945753"/>
                  <a:pt x="533188" y="914003"/>
                </a:cubicBezTo>
                <a:cubicBezTo>
                  <a:pt x="533188" y="882253"/>
                  <a:pt x="533188" y="866378"/>
                  <a:pt x="533188" y="833993"/>
                </a:cubicBezTo>
                <a:cubicBezTo>
                  <a:pt x="533188" y="801608"/>
                  <a:pt x="533188" y="782558"/>
                  <a:pt x="533188" y="753348"/>
                </a:cubicBezTo>
                <a:cubicBezTo>
                  <a:pt x="533188" y="724138"/>
                  <a:pt x="533188" y="714613"/>
                  <a:pt x="533188" y="689213"/>
                </a:cubicBezTo>
                <a:cubicBezTo>
                  <a:pt x="533188" y="663813"/>
                  <a:pt x="533188" y="653653"/>
                  <a:pt x="533188" y="625078"/>
                </a:cubicBezTo>
                <a:cubicBezTo>
                  <a:pt x="533188" y="596503"/>
                  <a:pt x="533188" y="573643"/>
                  <a:pt x="533188" y="545068"/>
                </a:cubicBezTo>
                <a:cubicBezTo>
                  <a:pt x="533188" y="516493"/>
                  <a:pt x="533188" y="506333"/>
                  <a:pt x="533188" y="480933"/>
                </a:cubicBezTo>
                <a:cubicBezTo>
                  <a:pt x="533188" y="455533"/>
                  <a:pt x="533188" y="445373"/>
                  <a:pt x="533188" y="416798"/>
                </a:cubicBezTo>
                <a:cubicBezTo>
                  <a:pt x="533188" y="388223"/>
                  <a:pt x="533188" y="365363"/>
                  <a:pt x="533188" y="336788"/>
                </a:cubicBezTo>
                <a:cubicBezTo>
                  <a:pt x="533188" y="308213"/>
                  <a:pt x="530013" y="298053"/>
                  <a:pt x="533188" y="272653"/>
                </a:cubicBezTo>
                <a:cubicBezTo>
                  <a:pt x="536363" y="247253"/>
                  <a:pt x="545888" y="233918"/>
                  <a:pt x="549063" y="208518"/>
                </a:cubicBezTo>
                <a:cubicBezTo>
                  <a:pt x="552238" y="183118"/>
                  <a:pt x="549063" y="172958"/>
                  <a:pt x="549063" y="144383"/>
                </a:cubicBezTo>
                <a:cubicBezTo>
                  <a:pt x="549063" y="115808"/>
                  <a:pt x="549063" y="92948"/>
                  <a:pt x="549063" y="64373"/>
                </a:cubicBezTo>
                <a:cubicBezTo>
                  <a:pt x="549063" y="35798"/>
                  <a:pt x="561763" y="3413"/>
                  <a:pt x="549063" y="238"/>
                </a:cubicBezTo>
                <a:cubicBezTo>
                  <a:pt x="536363" y="-2937"/>
                  <a:pt x="507153" y="26273"/>
                  <a:pt x="484928" y="48498"/>
                </a:cubicBezTo>
                <a:cubicBezTo>
                  <a:pt x="462703" y="70723"/>
                  <a:pt x="455718" y="87233"/>
                  <a:pt x="436668" y="112633"/>
                </a:cubicBezTo>
                <a:cubicBezTo>
                  <a:pt x="417618" y="138033"/>
                  <a:pt x="411268" y="154543"/>
                  <a:pt x="389043" y="176768"/>
                </a:cubicBezTo>
                <a:cubicBezTo>
                  <a:pt x="366818" y="198993"/>
                  <a:pt x="347133" y="202803"/>
                  <a:pt x="324908" y="225028"/>
                </a:cubicBezTo>
                <a:cubicBezTo>
                  <a:pt x="302683" y="247253"/>
                  <a:pt x="279823" y="289163"/>
                  <a:pt x="276648" y="289163"/>
                </a:cubicBezTo>
                <a:cubicBezTo>
                  <a:pt x="273473" y="289163"/>
                  <a:pt x="293158" y="250428"/>
                  <a:pt x="309033" y="225028"/>
                </a:cubicBezTo>
                <a:cubicBezTo>
                  <a:pt x="324908" y="199628"/>
                  <a:pt x="347768" y="172323"/>
                  <a:pt x="356658" y="160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709785" y="2402840"/>
            <a:ext cx="192405" cy="128270"/>
          </a:xfrm>
          <a:custGeom>
            <a:avLst/>
            <a:gdLst>
              <a:gd name="connisteX0" fmla="*/ 0 w 192405"/>
              <a:gd name="connsiteY0" fmla="*/ 0 h 128270"/>
              <a:gd name="connisteX1" fmla="*/ 64135 w 192405"/>
              <a:gd name="connsiteY1" fmla="*/ 31750 h 128270"/>
              <a:gd name="connisteX2" fmla="*/ 128270 w 192405"/>
              <a:gd name="connsiteY2" fmla="*/ 80010 h 128270"/>
              <a:gd name="connisteX3" fmla="*/ 192405 w 192405"/>
              <a:gd name="connsiteY3" fmla="*/ 128270 h 1282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92405" h="128270">
                <a:moveTo>
                  <a:pt x="0" y="0"/>
                </a:moveTo>
                <a:cubicBezTo>
                  <a:pt x="11430" y="5080"/>
                  <a:pt x="38735" y="15875"/>
                  <a:pt x="64135" y="31750"/>
                </a:cubicBezTo>
                <a:cubicBezTo>
                  <a:pt x="89535" y="47625"/>
                  <a:pt x="102870" y="60960"/>
                  <a:pt x="128270" y="80010"/>
                </a:cubicBezTo>
                <a:cubicBezTo>
                  <a:pt x="153670" y="99060"/>
                  <a:pt x="180975" y="119380"/>
                  <a:pt x="192405" y="1282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80830" y="1617345"/>
            <a:ext cx="1233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graph database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117455" y="688340"/>
            <a:ext cx="1650365" cy="73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09125" y="872490"/>
            <a:ext cx="250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问：汪涵的妻子是谁？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1212830" y="1489710"/>
            <a:ext cx="1651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09935" y="216281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NLP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0732135" y="2595245"/>
            <a:ext cx="368935" cy="78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716260" y="4934585"/>
            <a:ext cx="817245" cy="5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621645" y="5741670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答：杨乐乐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169670" y="2230755"/>
            <a:ext cx="820420" cy="123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知识图谱建造的流程一般是: 脏数据 -&gt; 干净数据 -&gt; 文档树/表 -&gt; 图谱 -&gt; 本体 -&gt; 逻辑。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Google知识图谱到目前为止包含了5亿个实体和35亿条事实(形如实体-属性-值，和实体-关系-实体)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知识图谱其实存储的就是三元组，理论上用普通的关系数据库也可以存储，但当数据量变大，查询方式变复杂时，图数据库的效率会高得多。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模式层：实体-关系-实体，实体-属性-性值 （模板）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数据层：比尔盖茨-妻子-梅琳达·盖茨，比尔盖茨-总裁-微软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得到三元组之后仅仅得到了事实，并不是知识，必须基于事实进行知识加工（本体构建《得到本体和本体之间的关系，上下位关系，所属种类名称》、知识推理、质量评估）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 Database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JanusGraph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dgraph(https://github.com/dgraph-io/dgraph)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Neoj4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FlockDB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AllegroGraph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GraphDB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InfiniteGraph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屏幕快照 2018-07-17 下午4.34.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9445" y="274955"/>
            <a:ext cx="8373110" cy="6134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公司：公司名，法人，注册资本，注册日期，联系方式</a:t>
            </a:r>
            <a:endParaRPr lang="zh-CN" altLang="en-US"/>
          </a:p>
          <a:p>
            <a:r>
              <a:rPr lang="zh-CN" altLang="en-US"/>
              <a:t>人：姓名，职业，性别，籍贯，所在地，联系方式</a:t>
            </a:r>
            <a:endParaRPr lang="zh-CN" altLang="en-US"/>
          </a:p>
          <a:p>
            <a:r>
              <a:rPr lang="zh-CN" altLang="en-US"/>
              <a:t>语义类：能源，军工，科技，零售，环境，金融，交通</a:t>
            </a:r>
            <a:endParaRPr lang="zh-CN" altLang="en-US"/>
          </a:p>
          <a:p>
            <a:r>
              <a:rPr lang="zh-CN" altLang="en-US"/>
              <a:t>关系：居住，配偶，子公司，供货，销售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3276</Words>
  <Application>WPS 演示</Application>
  <PresentationFormat>宽屏</PresentationFormat>
  <Paragraphs>286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方正书宋_GBK</vt:lpstr>
      <vt:lpstr>Wingdings</vt:lpstr>
      <vt:lpstr>DejaVu Sans</vt:lpstr>
      <vt:lpstr>Thonburi</vt:lpstr>
      <vt:lpstr>苹方-简</vt:lpstr>
      <vt:lpstr>微软雅黑</vt:lpstr>
      <vt:lpstr>黑体-简</vt:lpstr>
      <vt:lpstr>宋体</vt:lpstr>
      <vt:lpstr>Arial Unicode MS</vt:lpstr>
      <vt:lpstr>Calibri</vt:lpstr>
      <vt:lpstr>Helvetica Neue</vt:lpstr>
      <vt:lpstr>宋体-简</vt:lpstr>
      <vt:lpstr>DejaVu Sans</vt:lpstr>
      <vt:lpstr>方正书宋_GBK</vt:lpstr>
      <vt:lpstr>1_默认设计模板</vt:lpstr>
      <vt:lpstr>Finnancial Knowledge Graph</vt:lpstr>
      <vt:lpstr>PowerPoint 演示文稿</vt:lpstr>
      <vt:lpstr>PowerPoint 演示文稿</vt:lpstr>
      <vt:lpstr>procedures</vt:lpstr>
      <vt:lpstr>PowerPoint 演示文稿</vt:lpstr>
      <vt:lpstr>PowerPoint 演示文稿</vt:lpstr>
      <vt:lpstr>Graph Database</vt:lpstr>
      <vt:lpstr>PowerPoint 演示文稿</vt:lpstr>
      <vt:lpstr>Scheme</vt:lpstr>
      <vt:lpstr>PowerPoint 演示文稿</vt:lpstr>
      <vt:lpstr>PowerPoint 演示文稿</vt:lpstr>
      <vt:lpstr>Paper</vt:lpstr>
      <vt:lpstr>In financial filings,there are....</vt:lpstr>
      <vt:lpstr>First:Information Extraction from Financial Documents</vt:lpstr>
      <vt:lpstr>Second:</vt:lpstr>
      <vt:lpstr>PowerPoint 演示文稿</vt:lpstr>
      <vt:lpstr>数据源：天眼查</vt:lpstr>
      <vt:lpstr>问题</vt:lpstr>
      <vt:lpstr>Scheme Graph</vt:lpstr>
      <vt:lpstr>Paper: Building and Exploring an Enterprise Knowledge Graph for Investment Analysis</vt:lpstr>
      <vt:lpstr>DGraph</vt:lpstr>
      <vt:lpstr>基本操作</vt:lpstr>
      <vt:lpstr>Types you can use to store values</vt:lpstr>
      <vt:lpstr>Tutorial</vt:lpstr>
      <vt:lpstr>mutation</vt:lpstr>
      <vt:lpstr>Alter</vt:lpstr>
      <vt:lpstr>Query</vt:lpstr>
      <vt:lpstr>Result</vt:lpstr>
      <vt:lpstr>数据源：http://www.gsxt.gov.cn</vt:lpstr>
      <vt:lpstr>统一社会信用代码</vt:lpstr>
      <vt:lpstr>PowerPoint 演示文稿</vt:lpstr>
      <vt:lpstr>解决方案2</vt:lpstr>
      <vt:lpstr>PowerPoint 演示文稿</vt:lpstr>
      <vt:lpstr>PowerPoint 演示文稿</vt:lpstr>
      <vt:lpstr>解决办法2：</vt:lpstr>
      <vt:lpstr>动态查询构建的一个尝试：寻找实际控制人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dfgfeidianshidd</dc:creator>
  <cp:lastModifiedBy>dfgfeidianshidd</cp:lastModifiedBy>
  <cp:revision>14</cp:revision>
  <dcterms:created xsi:type="dcterms:W3CDTF">2018-07-31T08:40:14Z</dcterms:created>
  <dcterms:modified xsi:type="dcterms:W3CDTF">2018-07-31T08:40:14Z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2052-1.2.3.321</vt:lpwstr>
  </property>
</Properties>
</file>