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Feature Engineering</a:t>
            </a:r>
            <a:endParaRPr lang="en-US" altLang="zh-CN"/>
          </a:p>
        </p:txBody>
      </p:sp>
      <p:sp>
        <p:nvSpPr>
          <p:cNvPr id="3" name="副标题 2"/>
          <p:cNvSpPr>
            <a:spLocks noGrp="1"/>
          </p:cNvSpPr>
          <p:nvPr>
            <p:ph type="subTitle" idx="1"/>
          </p:nvPr>
        </p:nvSpPr>
        <p:spPr>
          <a:xfrm>
            <a:off x="1524000" y="3602038"/>
            <a:ext cx="9144000" cy="1655762"/>
          </a:xfrm>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Feature Selection</a:t>
            </a:r>
            <a:endParaRPr lang="en-US" altLang="zh-CN"/>
          </a:p>
        </p:txBody>
      </p:sp>
      <p:sp>
        <p:nvSpPr>
          <p:cNvPr id="3" name="内容占位符 2"/>
          <p:cNvSpPr>
            <a:spLocks noGrp="1"/>
          </p:cNvSpPr>
          <p:nvPr>
            <p:ph idx="1"/>
          </p:nvPr>
        </p:nvSpPr>
        <p:spPr/>
        <p:txBody>
          <a:bodyPr/>
          <a:p>
            <a:r>
              <a:rPr lang="zh-CN" altLang="en-US"/>
              <a:t>Feature selection addresses these problems by automatically selecting a subset that are most useful to the problem.</a:t>
            </a:r>
            <a:endParaRPr lang="zh-CN" altLang="en-US"/>
          </a:p>
          <a:p>
            <a:endParaRPr lang="zh-CN" altLang="en-US"/>
          </a:p>
          <a:p>
            <a:r>
              <a:rPr lang="zh-CN" altLang="en-US"/>
              <a:t>Feature selection algorithms may use a scoring method to rank and choose features, such as correlation or other feature importance methods.</a:t>
            </a:r>
            <a:endParaRPr lang="zh-CN" altLang="en-US"/>
          </a:p>
          <a:p>
            <a:endParaRPr lang="zh-CN" altLang="en-US"/>
          </a:p>
          <a:p>
            <a:r>
              <a:rPr lang="zh-CN" altLang="en-US"/>
              <a:t>There are also methods that bake in feature selection or get it as a side effect of the model. </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Feature Construction: The manual construction of new features from raw data</a:t>
            </a:r>
            <a:endParaRPr lang="zh-CN" altLang="en-US"/>
          </a:p>
        </p:txBody>
      </p:sp>
      <p:sp>
        <p:nvSpPr>
          <p:cNvPr id="3" name="内容占位符 2"/>
          <p:cNvSpPr>
            <a:spLocks noGrp="1"/>
          </p:cNvSpPr>
          <p:nvPr>
            <p:ph idx="1"/>
          </p:nvPr>
        </p:nvSpPr>
        <p:spPr/>
        <p:txBody>
          <a:bodyPr/>
          <a:p>
            <a:r>
              <a:rPr lang="zh-CN" altLang="en-US"/>
              <a:t>With tabular data, it often means a mixture of aggregating or combining features to create new features, and decomposing or splitting features to create new features.</a:t>
            </a:r>
            <a:endParaRPr lang="zh-CN" altLang="en-US"/>
          </a:p>
          <a:p>
            <a:r>
              <a:rPr lang="zh-CN" altLang="en-US"/>
              <a:t>This is the part of feature engineering that is often talked the most about as an artform, the part that is attributed the importance and signalled as the differentiator in competitive machine learning.</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General Examples of Feature Engineering</a:t>
            </a:r>
            <a:endParaRPr lang="zh-CN" altLang="en-US"/>
          </a:p>
        </p:txBody>
      </p:sp>
      <p:sp>
        <p:nvSpPr>
          <p:cNvPr id="3" name="内容占位符 2"/>
          <p:cNvSpPr>
            <a:spLocks noGrp="1"/>
          </p:cNvSpPr>
          <p:nvPr>
            <p:ph idx="1"/>
          </p:nvPr>
        </p:nvSpPr>
        <p:spPr/>
        <p:txBody>
          <a:bodyPr/>
          <a:p>
            <a:r>
              <a:rPr lang="zh-CN" altLang="en-US"/>
              <a:t>Decompose Categorical Attributes</a:t>
            </a:r>
            <a:r>
              <a:rPr lang="en-US" altLang="zh-CN"/>
              <a:t>:</a:t>
            </a:r>
            <a:endParaRPr lang="en-US" altLang="zh-CN"/>
          </a:p>
          <a:p>
            <a:pPr marL="0" indent="0">
              <a:buNone/>
            </a:pPr>
            <a:r>
              <a:rPr lang="en-US" altLang="zh-CN"/>
              <a:t>         Imagine you have a categorical attribute, like “Item_Color”       	that can be Red, Blue or Unknown.</a:t>
            </a:r>
            <a:endParaRPr lang="en-US" altLang="zh-CN"/>
          </a:p>
          <a:p>
            <a:pPr marL="0" indent="0">
              <a:buNone/>
            </a:pPr>
            <a:r>
              <a:rPr lang="en-US" altLang="zh-CN"/>
              <a:t>	You could create a binary feature for each value that 	Item_Color has. This would be three binary attributes: 	Is_Red, Is_Blue and Is_Unknown.</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Decompose a Date-Time</a:t>
            </a:r>
            <a:r>
              <a:rPr lang="en-US" altLang="zh-CN"/>
              <a:t>:</a:t>
            </a:r>
            <a:endParaRPr lang="en-US" altLang="zh-CN"/>
          </a:p>
          <a:p>
            <a:pPr lvl="1"/>
            <a:r>
              <a:rPr lang="en-US" altLang="zh-CN"/>
              <a:t>You could create a new numerical feature called Hour_of_Day for the hour that might help a regression model.</a:t>
            </a:r>
            <a:endParaRPr lang="en-US" altLang="zh-CN"/>
          </a:p>
          <a:p>
            <a:pPr lvl="1"/>
            <a:r>
              <a:rPr lang="en-US" altLang="zh-CN"/>
              <a:t>You could create a new ordinal feature called Part_Of_Day with 4 values Morning, Midday, Afternoon, Night with whatever hour boundaries you think are relevant.</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Concrete Example of Feature Engineering</a:t>
            </a:r>
            <a:endParaRPr lang="en-US" altLang="zh-CN"/>
          </a:p>
        </p:txBody>
      </p:sp>
      <p:sp>
        <p:nvSpPr>
          <p:cNvPr id="3" name="内容占位符 2"/>
          <p:cNvSpPr>
            <a:spLocks noGrp="1"/>
          </p:cNvSpPr>
          <p:nvPr>
            <p:ph idx="1"/>
          </p:nvPr>
        </p:nvSpPr>
        <p:spPr/>
        <p:txBody>
          <a:bodyPr/>
          <a:p>
            <a:r>
              <a:rPr lang="en-US" altLang="zh-CN"/>
              <a:t>jupyter notebook</a:t>
            </a:r>
            <a:endParaRPr lang="en-US" altLang="zh-CN"/>
          </a:p>
          <a:p>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屏幕快照 2018-07-16 下午4.15.12"/>
          <p:cNvPicPr>
            <a:picLocks noChangeAspect="1"/>
          </p:cNvPicPr>
          <p:nvPr>
            <p:ph idx="1"/>
          </p:nvPr>
        </p:nvPicPr>
        <p:blipFill>
          <a:blip r:embed="rId1"/>
          <a:stretch>
            <a:fillRect/>
          </a:stretch>
        </p:blipFill>
        <p:spPr>
          <a:xfrm>
            <a:off x="2582545" y="707390"/>
            <a:ext cx="7026275" cy="54425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Feature engineering is an informal topic, but one that is absolutely known and agreed to be key to success in applied machine learning.</a:t>
            </a:r>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How do you get the most out of your data for predictive modeling</a:t>
            </a:r>
            <a:r>
              <a:rPr lang="en-US" altLang="zh-CN"/>
              <a:t>?</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Importance of Feature Engineering</a:t>
            </a:r>
            <a:endParaRPr lang="zh-CN" altLang="en-US"/>
          </a:p>
        </p:txBody>
      </p:sp>
      <p:sp>
        <p:nvSpPr>
          <p:cNvPr id="3" name="内容占位符 2"/>
          <p:cNvSpPr>
            <a:spLocks noGrp="1"/>
          </p:cNvSpPr>
          <p:nvPr>
            <p:ph idx="1"/>
          </p:nvPr>
        </p:nvSpPr>
        <p:spPr/>
        <p:txBody>
          <a:bodyPr/>
          <a:p>
            <a:r>
              <a:rPr lang="zh-CN" altLang="en-US"/>
              <a:t>Better features means flexibility</a:t>
            </a:r>
            <a:endParaRPr lang="zh-CN" altLang="en-US"/>
          </a:p>
          <a:p>
            <a:pPr marL="0" indent="0">
              <a:buNone/>
            </a:pPr>
            <a:r>
              <a:rPr lang="zh-CN" altLang="en-US"/>
              <a:t>You can choose “the wrong models” (less than optimal) and still get good results. Most models can pick up on good structure in data. The flexibility of good features will allow you to use less complex models that are faster to run, easier to understand and easier to maintain. This is very desirable.</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Better features means simpler models</a:t>
            </a:r>
            <a:endParaRPr lang="zh-CN" altLang="en-US"/>
          </a:p>
        </p:txBody>
      </p:sp>
      <p:sp>
        <p:nvSpPr>
          <p:cNvPr id="3" name="内容占位符 2"/>
          <p:cNvSpPr>
            <a:spLocks noGrp="1"/>
          </p:cNvSpPr>
          <p:nvPr>
            <p:ph idx="1"/>
          </p:nvPr>
        </p:nvSpPr>
        <p:spPr/>
        <p:txBody>
          <a:bodyPr/>
          <a:p>
            <a:r>
              <a:rPr lang="zh-CN" altLang="en-US"/>
              <a:t>With well engineered features, you can choose “the wrong parameters” (less than optimal) and still get good results, for much the same reasons. You do not need to work as hard to pick the right models and the most optimized parameters.</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Better features means better results.</a:t>
            </a:r>
            <a:endParaRPr lang="zh-CN" altLang="en-US"/>
          </a:p>
        </p:txBody>
      </p:sp>
      <p:sp>
        <p:nvSpPr>
          <p:cNvPr id="3" name="内容占位符 2"/>
          <p:cNvSpPr>
            <a:spLocks noGrp="1"/>
          </p:cNvSpPr>
          <p:nvPr>
            <p:ph idx="1"/>
          </p:nvPr>
        </p:nvSpPr>
        <p:spPr/>
        <p:txBody>
          <a:bodyPr/>
          <a:p>
            <a:r>
              <a:rPr lang="zh-CN" altLang="en-US"/>
              <a:t>The algorithms we used are very standard for Kagglers. […]  We spent most of our efforts in feature engineering.</a:t>
            </a:r>
            <a:endParaRPr lang="zh-CN" altLang="en-US"/>
          </a:p>
          <a:p>
            <a:pPr marL="0" indent="0">
              <a:buNone/>
            </a:pPr>
            <a:r>
              <a:rPr lang="zh-CN" altLang="en-US"/>
              <a:t>— Xavier Conort, on “Q&amp;A with Xavier Conort” on winning the Flight Quest challenge on Kaggle</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Definition</a:t>
            </a:r>
            <a:endParaRPr lang="en-US" altLang="zh-CN"/>
          </a:p>
        </p:txBody>
      </p:sp>
      <p:sp>
        <p:nvSpPr>
          <p:cNvPr id="3" name="内容占位符 2"/>
          <p:cNvSpPr>
            <a:spLocks noGrp="1"/>
          </p:cNvSpPr>
          <p:nvPr>
            <p:ph idx="1"/>
          </p:nvPr>
        </p:nvSpPr>
        <p:spPr/>
        <p:txBody>
          <a:bodyPr/>
          <a:p>
            <a:r>
              <a:rPr lang="zh-CN" altLang="en-US"/>
              <a:t>Feature engineering is the process of transforming raw data into features that better represent the underlying problem to the predictive models, resulting in improved model accuracy on unseen data.</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Feature Importance: An estimate of the usefulness of a feature</a:t>
            </a:r>
            <a:endParaRPr lang="zh-CN" altLang="en-US"/>
          </a:p>
        </p:txBody>
      </p:sp>
      <p:sp>
        <p:nvSpPr>
          <p:cNvPr id="3" name="内容占位符 2"/>
          <p:cNvSpPr>
            <a:spLocks noGrp="1"/>
          </p:cNvSpPr>
          <p:nvPr>
            <p:ph idx="1"/>
          </p:nvPr>
        </p:nvSpPr>
        <p:spPr/>
        <p:txBody>
          <a:bodyPr/>
          <a:p>
            <a:r>
              <a:rPr lang="zh-CN" altLang="en-US"/>
              <a:t>Features are allocated scores and can then be ranked by their scores. Those features with the highest scores can be selected for inclusion in the training dataset, whereas those remaining can be ignored.</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Feature Extraction: The automatic construction of new features from raw data</a:t>
            </a:r>
            <a:endParaRPr lang="zh-CN" altLang="en-US"/>
          </a:p>
        </p:txBody>
      </p:sp>
      <p:sp>
        <p:nvSpPr>
          <p:cNvPr id="3" name="内容占位符 2"/>
          <p:cNvSpPr>
            <a:spLocks noGrp="1"/>
          </p:cNvSpPr>
          <p:nvPr>
            <p:ph idx="1"/>
          </p:nvPr>
        </p:nvSpPr>
        <p:spPr/>
        <p:txBody>
          <a:bodyPr>
            <a:normAutofit lnSpcReduction="20000"/>
          </a:bodyPr>
          <a:p>
            <a:r>
              <a:rPr lang="zh-CN" altLang="en-US"/>
              <a:t>Feature extraction is a process of automatically reducing the dimensionality of these types of observations into a much smaller set that can be modelled.</a:t>
            </a:r>
            <a:endParaRPr lang="zh-CN" altLang="en-US"/>
          </a:p>
          <a:p>
            <a:endParaRPr lang="zh-CN" altLang="en-US"/>
          </a:p>
          <a:p>
            <a:r>
              <a:rPr lang="zh-CN" altLang="en-US"/>
              <a:t>For tabular data, this might include projection methods like Principal Component Analysis and unsupervised clustering methods.</a:t>
            </a:r>
            <a:endParaRPr lang="zh-CN" altLang="en-US"/>
          </a:p>
          <a:p>
            <a:r>
              <a:rPr lang="en-US" altLang="zh-CN"/>
              <a:t>T</a:t>
            </a:r>
            <a:r>
              <a:rPr lang="zh-CN" altLang="en-US"/>
              <a:t>ransform arbitrary data, such as text or images, into numerical features usable for machine learning. </a:t>
            </a:r>
            <a:endParaRPr lang="zh-CN" altLang="en-US"/>
          </a:p>
          <a:p>
            <a:endParaRPr lang="zh-CN" altLang="en-US"/>
          </a:p>
          <a:p>
            <a:r>
              <a:rPr lang="en-US" altLang="zh-CN"/>
              <a:t>jupyter notebook</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3520</Words>
  <Application>WPS 演示</Application>
  <PresentationFormat>宽屏</PresentationFormat>
  <Paragraphs>66</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方正书宋_GBK</vt:lpstr>
      <vt:lpstr>Wingdings</vt:lpstr>
      <vt:lpstr>宋体</vt:lpstr>
      <vt:lpstr>Arial Unicode MS</vt:lpstr>
      <vt:lpstr>Calibri Light</vt:lpstr>
      <vt:lpstr>Helvetica Neue</vt:lpstr>
      <vt:lpstr>宋体-简</vt:lpstr>
      <vt:lpstr>Calibri</vt:lpstr>
      <vt:lpstr>微软雅黑</vt:lpstr>
      <vt:lpstr>黑体-简</vt:lpstr>
      <vt:lpstr>苹方-简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dfgfeidianshidd</dc:creator>
  <cp:lastModifiedBy>dfgfeidianshidd</cp:lastModifiedBy>
  <cp:revision>2</cp:revision>
  <dcterms:created xsi:type="dcterms:W3CDTF">2018-07-16T12:12:08Z</dcterms:created>
  <dcterms:modified xsi:type="dcterms:W3CDTF">2018-07-16T12:12:08Z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2052-1.2.3.321</vt:lpwstr>
  </property>
</Properties>
</file>