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0287000" cx="18288000"/>
  <p:notesSz cx="6858000" cy="9144000"/>
  <p:embeddedFontLst>
    <p:embeddedFont>
      <p:font typeface="Cormorant Garamond"/>
      <p:bold r:id="rId34"/>
      <p:boldItalic r:id="rId35"/>
    </p:embeddedFont>
    <p:embeddedFont>
      <p:font typeface="Quicksa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58aRDobMUV1n61hktHBW/hoh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morantGaramond-boldItalic.fntdata"/><Relationship Id="rId12" Type="http://schemas.openxmlformats.org/officeDocument/2006/relationships/slide" Target="slides/slide7.xml"/><Relationship Id="rId34" Type="http://schemas.openxmlformats.org/officeDocument/2006/relationships/font" Target="fonts/CormorantGaramond-bold.fntdata"/><Relationship Id="rId15" Type="http://schemas.openxmlformats.org/officeDocument/2006/relationships/slide" Target="slides/slide10.xml"/><Relationship Id="rId37" Type="http://schemas.openxmlformats.org/officeDocument/2006/relationships/font" Target="fonts/Quicksand-bold.fntdata"/><Relationship Id="rId14" Type="http://schemas.openxmlformats.org/officeDocument/2006/relationships/slide" Target="slides/slide9.xml"/><Relationship Id="rId36" Type="http://schemas.openxmlformats.org/officeDocument/2006/relationships/font" Target="fonts/Quicksan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2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9158735" y="9906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"/>
          <p:cNvCxnSpPr/>
          <p:nvPr/>
        </p:nvCxnSpPr>
        <p:spPr>
          <a:xfrm>
            <a:off x="1043764" y="9296400"/>
            <a:ext cx="8114971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"/>
          <p:cNvSpPr/>
          <p:nvPr/>
        </p:nvSpPr>
        <p:spPr>
          <a:xfrm>
            <a:off x="9618706" y="90374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5646742" y="807892"/>
            <a:ext cx="2968854" cy="441617"/>
          </a:xfrm>
          <a:custGeom>
            <a:rect b="b" l="l" r="r" t="t"/>
            <a:pathLst>
              <a:path extrusionOk="0"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492252" y="455138"/>
            <a:ext cx="3052803" cy="3041702"/>
          </a:xfrm>
          <a:custGeom>
            <a:rect b="b" l="l" r="r" t="t"/>
            <a:pathLst>
              <a:path extrusionOk="0" h="3041702" w="3052803">
                <a:moveTo>
                  <a:pt x="0" y="0"/>
                </a:moveTo>
                <a:lnTo>
                  <a:pt x="3052803" y="0"/>
                </a:lnTo>
                <a:lnTo>
                  <a:pt x="3052803" y="3041703"/>
                </a:lnTo>
                <a:lnTo>
                  <a:pt x="0" y="3041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043764" y="2659317"/>
            <a:ext cx="16229942" cy="4834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180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Ispitati efikasnost TabPFN na tipičnim tabelarnim dataset-ovim (klasifikacija)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664487" y="7973934"/>
            <a:ext cx="6988496" cy="525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Juni, 2025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Vještačka inteligencija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3325884" y="6647509"/>
            <a:ext cx="3279874" cy="1634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Camović Melida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Rokša Amina</a:t>
            </a:r>
            <a:endParaRPr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1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Ahmatović Hadija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/>
          <p:nvPr/>
        </p:nvSpPr>
        <p:spPr>
          <a:xfrm>
            <a:off x="279540" y="4423457"/>
            <a:ext cx="1197548" cy="340230"/>
          </a:xfrm>
          <a:custGeom>
            <a:rect b="b" l="l" r="r" t="t"/>
            <a:pathLst>
              <a:path extrusionOk="0" h="340230" w="1197548">
                <a:moveTo>
                  <a:pt x="0" y="0"/>
                </a:moveTo>
                <a:lnTo>
                  <a:pt x="1197548" y="0"/>
                </a:lnTo>
                <a:lnTo>
                  <a:pt x="1197548" y="340229"/>
                </a:lnTo>
                <a:lnTo>
                  <a:pt x="0" y="340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10"/>
          <p:cNvSpPr/>
          <p:nvPr/>
        </p:nvSpPr>
        <p:spPr>
          <a:xfrm>
            <a:off x="14055966" y="6117590"/>
            <a:ext cx="2915650" cy="3707426"/>
          </a:xfrm>
          <a:custGeom>
            <a:rect b="b" l="l" r="r" t="t"/>
            <a:pathLst>
              <a:path extrusionOk="0" h="3707426" w="2915650">
                <a:moveTo>
                  <a:pt x="0" y="0"/>
                </a:moveTo>
                <a:lnTo>
                  <a:pt x="2915650" y="0"/>
                </a:lnTo>
                <a:lnTo>
                  <a:pt x="2915650" y="3707426"/>
                </a:lnTo>
                <a:lnTo>
                  <a:pt x="0" y="37074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10"/>
          <p:cNvSpPr txBox="1"/>
          <p:nvPr/>
        </p:nvSpPr>
        <p:spPr>
          <a:xfrm>
            <a:off x="1028700" y="580659"/>
            <a:ext cx="10326591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Izbor i analiza dataset-a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9139238" y="4864735"/>
            <a:ext cx="952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279540" y="2827473"/>
            <a:ext cx="18008460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 ukupno ima 32 561 reda tj.instance. Svaka instanca predstavlja demografske i ekonomske karakteristike jedne osobe. 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1818425" y="4298300"/>
            <a:ext cx="1397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 dataset-u se nalazi 14 ulaznih atributa i jedna ciljna varijabla</a:t>
            </a: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income</a:t>
            </a: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279540" y="5288915"/>
            <a:ext cx="12936587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Riječ o binarnoj klasifikaciji, tačnije cilj je predvidjeti da li osoba zarađuje: 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&lt;=50K (manje ili jednako 50 000 USD godišnje)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&gt;50K (više od 50 000 USD godišnje)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11"/>
          <p:cNvGraphicFramePr/>
          <p:nvPr/>
        </p:nvGraphicFramePr>
        <p:xfrm>
          <a:off x="2338154" y="2767441"/>
          <a:ext cx="3771900" cy="6705600"/>
        </p:xfrm>
        <a:graphic>
          <a:graphicData uri="http://schemas.openxmlformats.org/presentationml/2006/ole">
            <mc:AlternateContent>
              <mc:Choice Requires="v">
                <p:oleObj r:id="rId4" imgH="6705600" imgW="3771900" progId="Excel.Sheet.12" spid="_x0000_s1">
                  <p:embed/>
                </p:oleObj>
              </mc:Choice>
              <mc:Fallback>
                <p:oleObj r:id="rId5" imgH="6705600" imgW="3771900" progId="Excel.Sheet.12">
                  <p:embed/>
                  <p:pic>
                    <p:nvPicPr>
                      <p:cNvPr id="239" name="Google Shape;239;p1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38154" y="2767441"/>
                        <a:ext cx="3771900" cy="670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Google Shape;240;p11"/>
          <p:cNvSpPr txBox="1"/>
          <p:nvPr/>
        </p:nvSpPr>
        <p:spPr>
          <a:xfrm>
            <a:off x="1028700" y="580659"/>
            <a:ext cx="10326591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Pregled atributa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9028275" y="1756450"/>
            <a:ext cx="8934900" cy="8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Starost osobe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Tip poslodavca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Statistički težinski faktor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Nivo obrazobanja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Brojčana reprezentacija nivoa obrazovanja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Bračni status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Vrsta zanimanja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Povezanost sa domaćinstom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Rasa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Pol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Kapitalna dobit u prethodnoj godini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Kapitalni gubitak u prethodnoj godini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Broj radnih sati nedeljno 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Zemlja porijekla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8735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500"/>
              <a:buFont typeface="Quicksand"/>
              <a:buChar char="●"/>
            </a:pPr>
            <a:r>
              <a:rPr lang="en-US" sz="2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Klasa prihoda</a:t>
            </a:r>
            <a:endParaRPr sz="25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/>
          <p:nvPr/>
        </p:nvSpPr>
        <p:spPr>
          <a:xfrm>
            <a:off x="391355" y="2348132"/>
            <a:ext cx="12174870" cy="7149762"/>
          </a:xfrm>
          <a:custGeom>
            <a:rect b="b" l="l" r="r" t="t"/>
            <a:pathLst>
              <a:path extrusionOk="0" h="7149762" w="12174870">
                <a:moveTo>
                  <a:pt x="0" y="0"/>
                </a:moveTo>
                <a:lnTo>
                  <a:pt x="12174870" y="0"/>
                </a:lnTo>
                <a:lnTo>
                  <a:pt x="12174870" y="7149762"/>
                </a:lnTo>
                <a:lnTo>
                  <a:pt x="0" y="71497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" l="0" r="-2083" t="-10"/>
            </a:stretch>
          </a:blipFill>
          <a:ln>
            <a:noFill/>
          </a:ln>
        </p:spPr>
      </p:sp>
      <p:sp>
        <p:nvSpPr>
          <p:cNvPr id="248" name="Google Shape;248;p12"/>
          <p:cNvSpPr txBox="1"/>
          <p:nvPr/>
        </p:nvSpPr>
        <p:spPr>
          <a:xfrm>
            <a:off x="1028700" y="580659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Analiza dataset-a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12852798" y="2471835"/>
            <a:ext cx="5105776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Klasa &lt;=50</a:t>
            </a: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Sadrži 24 720 instanci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Čini 75.9% svih uzoraka 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Klasa je tri puta brojnija od klase &gt;50K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12852798" y="5602678"/>
            <a:ext cx="5105776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Klasa &gt;50K</a:t>
            </a: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Sadrži 7 841 instancu 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Čini 24.1% svih uzoraka </a:t>
            </a:r>
            <a:endParaRPr/>
          </a:p>
          <a:p>
            <a:pPr indent="-323851" lvl="1" marL="64770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Zauzima jednu trećinu ukupnih uzoraka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555" r="-3641" t="-1372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>
            <a:off x="1028700" y="3596305"/>
            <a:ext cx="8674379" cy="6015641"/>
          </a:xfrm>
          <a:custGeom>
            <a:rect b="b" l="l" r="r" t="t"/>
            <a:pathLst>
              <a:path extrusionOk="0" h="6015641" w="8674379">
                <a:moveTo>
                  <a:pt x="0" y="0"/>
                </a:moveTo>
                <a:lnTo>
                  <a:pt x="8674379" y="0"/>
                </a:lnTo>
                <a:lnTo>
                  <a:pt x="8674379" y="6015641"/>
                </a:lnTo>
                <a:lnTo>
                  <a:pt x="0" y="6015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90" l="0" r="0" t="-2639"/>
            </a:stretch>
          </a:blipFill>
          <a:ln>
            <a:noFill/>
          </a:ln>
        </p:spPr>
      </p:sp>
      <p:sp>
        <p:nvSpPr>
          <p:cNvPr id="262" name="Google Shape;262;p14"/>
          <p:cNvSpPr txBox="1"/>
          <p:nvPr/>
        </p:nvSpPr>
        <p:spPr>
          <a:xfrm>
            <a:off x="1028700" y="580659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Osnovne metode pretprocesiranja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469621" y="2396790"/>
            <a:ext cx="849466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399"/>
              <a:buFont typeface="Quicksand"/>
              <a:buAutoNum type="arabicPeriod"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Rukovanje nedostajućim vrijednostima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10709421" y="5076825"/>
            <a:ext cx="7469483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Zamjena nedostajućih vrijednosti vrijednošću ‘Unknown’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1028700" y="3758230"/>
            <a:ext cx="802257" cy="802257"/>
          </a:xfrm>
          <a:custGeom>
            <a:rect b="b" l="l" r="r" t="t"/>
            <a:pathLst>
              <a:path extrusionOk="0" h="802257" w="802257">
                <a:moveTo>
                  <a:pt x="0" y="0"/>
                </a:moveTo>
                <a:lnTo>
                  <a:pt x="802257" y="0"/>
                </a:lnTo>
                <a:lnTo>
                  <a:pt x="802257" y="802256"/>
                </a:lnTo>
                <a:lnTo>
                  <a:pt x="0" y="802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5"/>
          <p:cNvSpPr/>
          <p:nvPr/>
        </p:nvSpPr>
        <p:spPr>
          <a:xfrm>
            <a:off x="1028700" y="5438554"/>
            <a:ext cx="802257" cy="802257"/>
          </a:xfrm>
          <a:custGeom>
            <a:rect b="b" l="l" r="r" t="t"/>
            <a:pathLst>
              <a:path extrusionOk="0" h="802257" w="802257">
                <a:moveTo>
                  <a:pt x="0" y="0"/>
                </a:moveTo>
                <a:lnTo>
                  <a:pt x="802257" y="0"/>
                </a:lnTo>
                <a:lnTo>
                  <a:pt x="802257" y="802257"/>
                </a:lnTo>
                <a:lnTo>
                  <a:pt x="0" y="802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5"/>
          <p:cNvSpPr/>
          <p:nvPr/>
        </p:nvSpPr>
        <p:spPr>
          <a:xfrm>
            <a:off x="1028700" y="7117111"/>
            <a:ext cx="802257" cy="802257"/>
          </a:xfrm>
          <a:custGeom>
            <a:rect b="b" l="l" r="r" t="t"/>
            <a:pathLst>
              <a:path extrusionOk="0" h="802257" w="802257">
                <a:moveTo>
                  <a:pt x="0" y="0"/>
                </a:moveTo>
                <a:lnTo>
                  <a:pt x="802257" y="0"/>
                </a:lnTo>
                <a:lnTo>
                  <a:pt x="802257" y="802257"/>
                </a:lnTo>
                <a:lnTo>
                  <a:pt x="0" y="802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5"/>
          <p:cNvSpPr/>
          <p:nvPr/>
        </p:nvSpPr>
        <p:spPr>
          <a:xfrm>
            <a:off x="10460688" y="2463465"/>
            <a:ext cx="6798612" cy="6794835"/>
          </a:xfrm>
          <a:custGeom>
            <a:rect b="b" l="l" r="r" t="t"/>
            <a:pathLst>
              <a:path extrusionOk="0" h="6794835" w="6798612">
                <a:moveTo>
                  <a:pt x="0" y="0"/>
                </a:moveTo>
                <a:lnTo>
                  <a:pt x="6798612" y="0"/>
                </a:lnTo>
                <a:lnTo>
                  <a:pt x="6798612" y="6794835"/>
                </a:lnTo>
                <a:lnTo>
                  <a:pt x="0" y="6794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93" l="0" r="-1475" t="-6698"/>
            </a:stretch>
          </a:blipFill>
          <a:ln>
            <a:noFill/>
          </a:ln>
        </p:spPr>
      </p:sp>
      <p:sp>
        <p:nvSpPr>
          <p:cNvPr id="274" name="Google Shape;274;p15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Osnovne metode pretprocesiranja</a:t>
            </a:r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1136073" y="2396790"/>
            <a:ext cx="7161758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Enkodiranje kategorijskih atributa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2411933" y="3835825"/>
            <a:ext cx="306526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Label encoding</a:t>
            </a:r>
            <a:endParaRPr/>
          </a:p>
        </p:txBody>
      </p:sp>
      <p:sp>
        <p:nvSpPr>
          <p:cNvPr id="278" name="Google Shape;278;p15"/>
          <p:cNvSpPr txBox="1"/>
          <p:nvPr/>
        </p:nvSpPr>
        <p:spPr>
          <a:xfrm>
            <a:off x="2026634" y="5516150"/>
            <a:ext cx="4385530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One-Hot Encoding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2411933" y="7194707"/>
            <a:ext cx="3422303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Ordinal Encoding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3950039" y="6765544"/>
            <a:ext cx="10387921" cy="2476972"/>
          </a:xfrm>
          <a:custGeom>
            <a:rect b="b" l="l" r="r" t="t"/>
            <a:pathLst>
              <a:path extrusionOk="0" h="2476972" w="10387921">
                <a:moveTo>
                  <a:pt x="0" y="0"/>
                </a:moveTo>
                <a:lnTo>
                  <a:pt x="10387922" y="0"/>
                </a:lnTo>
                <a:lnTo>
                  <a:pt x="10387922" y="2476972"/>
                </a:lnTo>
                <a:lnTo>
                  <a:pt x="0" y="2476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16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Osnovne metode pretprocesiranja</a:t>
            </a:r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87" name="Google Shape;287;p16"/>
          <p:cNvSpPr txBox="1"/>
          <p:nvPr/>
        </p:nvSpPr>
        <p:spPr>
          <a:xfrm>
            <a:off x="1028700" y="2452698"/>
            <a:ext cx="425767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 Uklanjanje atributa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1028700" y="3422270"/>
            <a:ext cx="15324881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Atribut fnlwgt (final weight)  ima statički značaj i kao takav nije dobar prediktor ciljne varijable.</a:t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1028700" y="4870070"/>
            <a:ext cx="15324881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Atribut eduction se uklanja iz razloga što bi ga trebalo enkodirati sa Ordinal Endocing i u tom slučaju bi imali dva praktično ista atributa.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3895532" y="5712704"/>
            <a:ext cx="10496937" cy="3726505"/>
          </a:xfrm>
          <a:custGeom>
            <a:rect b="b" l="l" r="r" t="t"/>
            <a:pathLst>
              <a:path extrusionOk="0" h="3726505" w="10496937">
                <a:moveTo>
                  <a:pt x="0" y="0"/>
                </a:moveTo>
                <a:lnTo>
                  <a:pt x="10496936" y="0"/>
                </a:lnTo>
                <a:lnTo>
                  <a:pt x="10496936" y="3726505"/>
                </a:lnTo>
                <a:lnTo>
                  <a:pt x="0" y="3726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17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Osnovne metode pretprocesiranja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97" name="Google Shape;297;p17"/>
          <p:cNvSpPr txBox="1"/>
          <p:nvPr/>
        </p:nvSpPr>
        <p:spPr>
          <a:xfrm>
            <a:off x="1028700" y="2480651"/>
            <a:ext cx="7768681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4. Enkodiranje ciljne varijable income</a:t>
            </a:r>
            <a:endParaRPr/>
          </a:p>
        </p:txBody>
      </p:sp>
      <p:sp>
        <p:nvSpPr>
          <p:cNvPr id="298" name="Google Shape;298;p17"/>
          <p:cNvSpPr txBox="1"/>
          <p:nvPr/>
        </p:nvSpPr>
        <p:spPr>
          <a:xfrm>
            <a:off x="1028700" y="3665464"/>
            <a:ext cx="15268973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Ciljna varijabla je tekstualnog formata (&lt;=50K, &gt;50K). Za potrebe binarna klasifikacije potrebno ju je enkodirati.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/>
          <p:nvPr/>
        </p:nvSpPr>
        <p:spPr>
          <a:xfrm>
            <a:off x="1028700" y="2950906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18"/>
          <p:cNvSpPr/>
          <p:nvPr/>
        </p:nvSpPr>
        <p:spPr>
          <a:xfrm>
            <a:off x="1028700" y="3978482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18"/>
          <p:cNvSpPr/>
          <p:nvPr/>
        </p:nvSpPr>
        <p:spPr>
          <a:xfrm>
            <a:off x="1028700" y="6040733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18"/>
          <p:cNvSpPr/>
          <p:nvPr/>
        </p:nvSpPr>
        <p:spPr>
          <a:xfrm>
            <a:off x="1028700" y="7071859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p18"/>
          <p:cNvSpPr/>
          <p:nvPr/>
        </p:nvSpPr>
        <p:spPr>
          <a:xfrm>
            <a:off x="1028700" y="5009607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18"/>
          <p:cNvSpPr/>
          <p:nvPr/>
        </p:nvSpPr>
        <p:spPr>
          <a:xfrm>
            <a:off x="13829372" y="5828372"/>
            <a:ext cx="3429928" cy="3429928"/>
          </a:xfrm>
          <a:custGeom>
            <a:rect b="b" l="l" r="r" t="t"/>
            <a:pathLst>
              <a:path extrusionOk="0" h="3429928" w="3429928">
                <a:moveTo>
                  <a:pt x="0" y="0"/>
                </a:moveTo>
                <a:lnTo>
                  <a:pt x="3429928" y="0"/>
                </a:lnTo>
                <a:lnTo>
                  <a:pt x="3429928" y="3429928"/>
                </a:lnTo>
                <a:lnTo>
                  <a:pt x="0" y="34299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18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Napredna pretprocesiranja</a:t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2448394" y="2919099"/>
            <a:ext cx="606727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Grupisanje rijetkih kategorija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2448394" y="3946675"/>
            <a:ext cx="688627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Standardizacija numeričkih klasa</a:t>
            </a:r>
            <a:endParaRPr/>
          </a:p>
        </p:txBody>
      </p:sp>
      <p:sp>
        <p:nvSpPr>
          <p:cNvPr id="313" name="Google Shape;313;p18"/>
          <p:cNvSpPr txBox="1"/>
          <p:nvPr/>
        </p:nvSpPr>
        <p:spPr>
          <a:xfrm>
            <a:off x="2448394" y="4977800"/>
            <a:ext cx="1000839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Log-transformacija visoko asimetričnih atributa</a:t>
            </a:r>
            <a:endParaRPr/>
          </a:p>
        </p:txBody>
      </p:sp>
      <p:sp>
        <p:nvSpPr>
          <p:cNvPr id="314" name="Google Shape;314;p18"/>
          <p:cNvSpPr txBox="1"/>
          <p:nvPr/>
        </p:nvSpPr>
        <p:spPr>
          <a:xfrm>
            <a:off x="2448394" y="6008926"/>
            <a:ext cx="334148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Obrada outliera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2448394" y="7040051"/>
            <a:ext cx="333553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Klasni disbalans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/>
          <p:nvPr/>
        </p:nvSpPr>
        <p:spPr>
          <a:xfrm>
            <a:off x="13658563" y="5646698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19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Potencijalni rizici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1028700" y="2956661"/>
            <a:ext cx="5272088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7" lvl="1" marL="971553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Disbalans klasa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1028700" y="4371975"/>
            <a:ext cx="147002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7" lvl="1" marL="971553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Gubitak informacija kod zamjene ‘?’ sa ‘Unknown’</a:t>
            </a:r>
            <a:endParaRPr/>
          </a:p>
        </p:txBody>
      </p:sp>
      <p:sp>
        <p:nvSpPr>
          <p:cNvPr id="325" name="Google Shape;325;p19"/>
          <p:cNvSpPr txBox="1"/>
          <p:nvPr/>
        </p:nvSpPr>
        <p:spPr>
          <a:xfrm>
            <a:off x="1028700" y="5791200"/>
            <a:ext cx="13540680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7" lvl="1" marL="971553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Pitanje semantičke tačnosti Label Encoding-a</a:t>
            </a:r>
            <a:endParaRPr/>
          </a:p>
        </p:txBody>
      </p:sp>
      <p:sp>
        <p:nvSpPr>
          <p:cNvPr id="326" name="Google Shape;326;p19"/>
          <p:cNvSpPr txBox="1"/>
          <p:nvPr/>
        </p:nvSpPr>
        <p:spPr>
          <a:xfrm>
            <a:off x="1028700" y="7210425"/>
            <a:ext cx="12774811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7" lvl="1" marL="971553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Nelinearnost distribucije pojedinih atributa</a:t>
            </a:r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1028700" y="8629649"/>
            <a:ext cx="7343329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5777" lvl="1" marL="971553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Utjecaj veličine uzorka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"/>
          <p:cNvCxnSpPr/>
          <p:nvPr/>
        </p:nvCxnSpPr>
        <p:spPr>
          <a:xfrm>
            <a:off x="2027699" y="5308944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1656224" y="8886819"/>
            <a:ext cx="4716390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513122" y="628804"/>
            <a:ext cx="14072064" cy="144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Sadržaj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024384" y="3817329"/>
            <a:ext cx="5348229" cy="12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Opis problema, osnovni pojmovi, korist rješavanja problema, kratak pregled postojećih dataset-ova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4384" y="3161819"/>
            <a:ext cx="5348229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1: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024384" y="7209499"/>
            <a:ext cx="5352545" cy="12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Analiza trenutnog stanja problema, korištene metode vještačke inteligencije, postignuti rezultati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024384" y="6556719"/>
            <a:ext cx="535254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2: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5579303" y="714009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1024384" y="9529723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9144000" y="2003585"/>
            <a:ext cx="5348229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3: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9144000" y="2785264"/>
            <a:ext cx="5348229" cy="12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Osnovni pregled izabranog dataset-a,metode pretprocesiranja podataka, potencijalni rizici  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9144000" y="4479228"/>
            <a:ext cx="5348229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4: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144000" y="5265358"/>
            <a:ext cx="5348229" cy="12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Izbor tehnologija, treniranje i evaluacija modela, poređenje rezultata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9139684" y="7373964"/>
            <a:ext cx="535254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5: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9139684" y="8160094"/>
            <a:ext cx="5352545" cy="12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Osvrt na postignute rezultate, poređenje sa radovima iz prethodne faze </a:t>
            </a:r>
            <a:endParaRPr/>
          </a:p>
        </p:txBody>
      </p:sp>
      <p:cxnSp>
        <p:nvCxnSpPr>
          <p:cNvPr id="112" name="Google Shape;112;p2"/>
          <p:cNvCxnSpPr/>
          <p:nvPr/>
        </p:nvCxnSpPr>
        <p:spPr>
          <a:xfrm>
            <a:off x="10147315" y="4292328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10147315" y="6899848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2"/>
          <p:cNvCxnSpPr/>
          <p:nvPr/>
        </p:nvCxnSpPr>
        <p:spPr>
          <a:xfrm>
            <a:off x="10147315" y="9865989"/>
            <a:ext cx="4344915" cy="0"/>
          </a:xfrm>
          <a:prstGeom prst="straightConnector1">
            <a:avLst/>
          </a:prstGeom>
          <a:noFill/>
          <a:ln cap="flat" cmpd="sng" w="57150">
            <a:solidFill>
              <a:srgbClr val="7994A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/>
          <p:nvPr/>
        </p:nvSpPr>
        <p:spPr>
          <a:xfrm>
            <a:off x="4669838" y="3745830"/>
            <a:ext cx="8948324" cy="5802689"/>
          </a:xfrm>
          <a:custGeom>
            <a:rect b="b" l="l" r="r" t="t"/>
            <a:pathLst>
              <a:path extrusionOk="0" h="5802689" w="8948324">
                <a:moveTo>
                  <a:pt x="0" y="0"/>
                </a:moveTo>
                <a:lnTo>
                  <a:pt x="8948324" y="0"/>
                </a:lnTo>
                <a:lnTo>
                  <a:pt x="8948324" y="5802688"/>
                </a:lnTo>
                <a:lnTo>
                  <a:pt x="0" y="580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71" l="0" r="-1251" t="-638"/>
            </a:stretch>
          </a:blipFill>
          <a:ln>
            <a:noFill/>
          </a:ln>
        </p:spPr>
      </p:sp>
      <p:sp>
        <p:nvSpPr>
          <p:cNvPr id="333" name="Google Shape;333;p20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Priprema podataka</a:t>
            </a:r>
            <a:endParaRPr/>
          </a:p>
        </p:txBody>
      </p:sp>
      <p:sp>
        <p:nvSpPr>
          <p:cNvPr id="334" name="Google Shape;334;p20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517475" y="2695467"/>
            <a:ext cx="1674182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Pripremljeni su podaci u tri različite veličine podskupova: 10 000, 5 000 i 500 instanci.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/>
          <p:nvPr/>
        </p:nvSpPr>
        <p:spPr>
          <a:xfrm>
            <a:off x="3846112" y="3928697"/>
            <a:ext cx="10595776" cy="5182136"/>
          </a:xfrm>
          <a:custGeom>
            <a:rect b="b" l="l" r="r" t="t"/>
            <a:pathLst>
              <a:path extrusionOk="0" h="5182136" w="10595776">
                <a:moveTo>
                  <a:pt x="0" y="0"/>
                </a:moveTo>
                <a:lnTo>
                  <a:pt x="10595776" y="0"/>
                </a:lnTo>
                <a:lnTo>
                  <a:pt x="10595776" y="5182136"/>
                </a:lnTo>
                <a:lnTo>
                  <a:pt x="0" y="51821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21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Treniranje i evaluacija modela</a:t>
            </a:r>
            <a:endParaRPr/>
          </a:p>
        </p:txBody>
      </p:sp>
      <p:sp>
        <p:nvSpPr>
          <p:cNvPr id="342" name="Google Shape;342;p21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503171" y="2415928"/>
            <a:ext cx="1675612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Ovaj model koristi </a:t>
            </a: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transformersku</a:t>
            </a: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arhitekturu što znači da se temelji na dubokoj neuronskoj mreži. </a:t>
            </a:r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5882131" y="9376462"/>
            <a:ext cx="68279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Kod za treniranje i evaluaciju modela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1028700" y="2756117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22"/>
          <p:cNvSpPr/>
          <p:nvPr/>
        </p:nvSpPr>
        <p:spPr>
          <a:xfrm>
            <a:off x="1028700" y="5674494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22"/>
          <p:cNvSpPr/>
          <p:nvPr/>
        </p:nvSpPr>
        <p:spPr>
          <a:xfrm>
            <a:off x="1028700" y="4214744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22"/>
          <p:cNvSpPr/>
          <p:nvPr/>
        </p:nvSpPr>
        <p:spPr>
          <a:xfrm>
            <a:off x="1028700" y="7134245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1" y="0"/>
                </a:lnTo>
                <a:lnTo>
                  <a:pt x="583451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22"/>
          <p:cNvSpPr/>
          <p:nvPr/>
        </p:nvSpPr>
        <p:spPr>
          <a:xfrm>
            <a:off x="6875645" y="2858869"/>
            <a:ext cx="9975470" cy="4569263"/>
          </a:xfrm>
          <a:custGeom>
            <a:rect b="b" l="l" r="r" t="t"/>
            <a:pathLst>
              <a:path extrusionOk="0" h="4569263" w="9975470">
                <a:moveTo>
                  <a:pt x="0" y="0"/>
                </a:moveTo>
                <a:lnTo>
                  <a:pt x="9975470" y="0"/>
                </a:lnTo>
                <a:lnTo>
                  <a:pt x="9975470" y="4569262"/>
                </a:lnTo>
                <a:lnTo>
                  <a:pt x="0" y="4569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22"/>
          <p:cNvSpPr txBox="1"/>
          <p:nvPr/>
        </p:nvSpPr>
        <p:spPr>
          <a:xfrm>
            <a:off x="1028700" y="418098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Korištene metrike</a:t>
            </a:r>
            <a:endParaRPr/>
          </a:p>
        </p:txBody>
      </p:sp>
      <p:sp>
        <p:nvSpPr>
          <p:cNvPr id="355" name="Google Shape;355;p22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56" name="Google Shape;356;p22"/>
          <p:cNvSpPr txBox="1"/>
          <p:nvPr/>
        </p:nvSpPr>
        <p:spPr>
          <a:xfrm>
            <a:off x="1954222" y="2724310"/>
            <a:ext cx="185618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Precision</a:t>
            </a:r>
            <a:endParaRPr/>
          </a:p>
        </p:txBody>
      </p:sp>
      <p:sp>
        <p:nvSpPr>
          <p:cNvPr id="357" name="Google Shape;357;p22"/>
          <p:cNvSpPr txBox="1"/>
          <p:nvPr/>
        </p:nvSpPr>
        <p:spPr>
          <a:xfrm>
            <a:off x="1954222" y="4182936"/>
            <a:ext cx="127813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Recall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1954222" y="5642687"/>
            <a:ext cx="1716286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F1-score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954222" y="7102438"/>
            <a:ext cx="168696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Support</a:t>
            </a: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8845480" y="8201025"/>
            <a:ext cx="6035801" cy="105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Rezultati klasifikacije TabPFN modela na 10 000 instanci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/>
          <p:nvPr/>
        </p:nvSpPr>
        <p:spPr>
          <a:xfrm>
            <a:off x="715883" y="185437"/>
            <a:ext cx="9936478" cy="4730085"/>
          </a:xfrm>
          <a:custGeom>
            <a:rect b="b" l="l" r="r" t="t"/>
            <a:pathLst>
              <a:path extrusionOk="0" h="4730085" w="9936478">
                <a:moveTo>
                  <a:pt x="0" y="0"/>
                </a:moveTo>
                <a:lnTo>
                  <a:pt x="9936478" y="0"/>
                </a:lnTo>
                <a:lnTo>
                  <a:pt x="9936478" y="4730086"/>
                </a:lnTo>
                <a:lnTo>
                  <a:pt x="0" y="4730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900" r="-901" t="0"/>
            </a:stretch>
          </a:blipFill>
          <a:ln>
            <a:noFill/>
          </a:ln>
        </p:spPr>
      </p:sp>
      <p:sp>
        <p:nvSpPr>
          <p:cNvPr id="366" name="Google Shape;366;p23"/>
          <p:cNvSpPr/>
          <p:nvPr/>
        </p:nvSpPr>
        <p:spPr>
          <a:xfrm>
            <a:off x="663965" y="5698490"/>
            <a:ext cx="9988396" cy="3734400"/>
          </a:xfrm>
          <a:custGeom>
            <a:rect b="b" l="l" r="r" t="t"/>
            <a:pathLst>
              <a:path extrusionOk="0" h="3734400" w="9988396">
                <a:moveTo>
                  <a:pt x="0" y="0"/>
                </a:moveTo>
                <a:lnTo>
                  <a:pt x="9988396" y="0"/>
                </a:lnTo>
                <a:lnTo>
                  <a:pt x="9988396" y="3734400"/>
                </a:lnTo>
                <a:lnTo>
                  <a:pt x="0" y="3734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23"/>
          <p:cNvSpPr txBox="1"/>
          <p:nvPr/>
        </p:nvSpPr>
        <p:spPr>
          <a:xfrm>
            <a:off x="11315755" y="1950723"/>
            <a:ext cx="1032659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Poređenje rezultata</a:t>
            </a:r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69" name="Google Shape;369;p23"/>
          <p:cNvSpPr txBox="1"/>
          <p:nvPr/>
        </p:nvSpPr>
        <p:spPr>
          <a:xfrm>
            <a:off x="785073" y="5095875"/>
            <a:ext cx="9798100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Rezultati klasifikacije TabPFN modela na 5 000 instanci</a:t>
            </a:r>
            <a:endParaRPr/>
          </a:p>
        </p:txBody>
      </p:sp>
      <p:sp>
        <p:nvSpPr>
          <p:cNvPr id="370" name="Google Shape;370;p23"/>
          <p:cNvSpPr txBox="1"/>
          <p:nvPr/>
        </p:nvSpPr>
        <p:spPr>
          <a:xfrm>
            <a:off x="136381" y="9499565"/>
            <a:ext cx="11179373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Rezultati klasifikacije RandomForest modela na 5 000 instanci</a:t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12303026" y="4226548"/>
            <a:ext cx="4850160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Različiti podskupovi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12535719" y="5612765"/>
            <a:ext cx="4723581" cy="139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Random Forest model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/>
          <p:nvPr/>
        </p:nvSpPr>
        <p:spPr>
          <a:xfrm>
            <a:off x="677245" y="510299"/>
            <a:ext cx="9905927" cy="4405224"/>
          </a:xfrm>
          <a:custGeom>
            <a:rect b="b" l="l" r="r" t="t"/>
            <a:pathLst>
              <a:path extrusionOk="0" h="4405224" w="9905927">
                <a:moveTo>
                  <a:pt x="0" y="0"/>
                </a:moveTo>
                <a:lnTo>
                  <a:pt x="9905927" y="0"/>
                </a:lnTo>
                <a:lnTo>
                  <a:pt x="9905927" y="4405224"/>
                </a:lnTo>
                <a:lnTo>
                  <a:pt x="0" y="44052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p24"/>
          <p:cNvSpPr/>
          <p:nvPr/>
        </p:nvSpPr>
        <p:spPr>
          <a:xfrm>
            <a:off x="677245" y="5812790"/>
            <a:ext cx="10014141" cy="3716359"/>
          </a:xfrm>
          <a:custGeom>
            <a:rect b="b" l="l" r="r" t="t"/>
            <a:pathLst>
              <a:path extrusionOk="0" h="3716359" w="10014141">
                <a:moveTo>
                  <a:pt x="0" y="0"/>
                </a:moveTo>
                <a:lnTo>
                  <a:pt x="10014142" y="0"/>
                </a:lnTo>
                <a:lnTo>
                  <a:pt x="10014142" y="3716359"/>
                </a:lnTo>
                <a:lnTo>
                  <a:pt x="0" y="3716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9" name="Google Shape;379;p24"/>
          <p:cNvSpPr txBox="1"/>
          <p:nvPr/>
        </p:nvSpPr>
        <p:spPr>
          <a:xfrm>
            <a:off x="11315755" y="1950723"/>
            <a:ext cx="10326591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Poređenje rezultata</a:t>
            </a:r>
            <a:endParaRPr/>
          </a:p>
        </p:txBody>
      </p:sp>
      <p:sp>
        <p:nvSpPr>
          <p:cNvPr id="380" name="Google Shape;380;p24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949676" y="5095875"/>
            <a:ext cx="9468892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Rezultati klasifikacije TabPFN modela na 500 instanci</a:t>
            </a:r>
            <a:endParaRPr/>
          </a:p>
        </p:txBody>
      </p:sp>
      <p:sp>
        <p:nvSpPr>
          <p:cNvPr id="382" name="Google Shape;382;p24"/>
          <p:cNvSpPr txBox="1"/>
          <p:nvPr/>
        </p:nvSpPr>
        <p:spPr>
          <a:xfrm>
            <a:off x="300985" y="9499565"/>
            <a:ext cx="10850166" cy="488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Rezultati klasifikacije RandomForest modela na 500 instanci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12303026" y="4226548"/>
            <a:ext cx="4850160" cy="688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Različiti podskupovi</a:t>
            </a:r>
            <a:endParaRPr/>
          </a:p>
        </p:txBody>
      </p:sp>
      <p:sp>
        <p:nvSpPr>
          <p:cNvPr id="384" name="Google Shape;384;p24"/>
          <p:cNvSpPr txBox="1"/>
          <p:nvPr/>
        </p:nvSpPr>
        <p:spPr>
          <a:xfrm>
            <a:off x="12535719" y="5612765"/>
            <a:ext cx="4723581" cy="1393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Random Forest model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/>
          <p:nvPr/>
        </p:nvSpPr>
        <p:spPr>
          <a:xfrm>
            <a:off x="1028700" y="2524698"/>
            <a:ext cx="1087027" cy="308830"/>
          </a:xfrm>
          <a:custGeom>
            <a:rect b="b" l="l" r="r" t="t"/>
            <a:pathLst>
              <a:path extrusionOk="0" h="308830" w="1087027">
                <a:moveTo>
                  <a:pt x="0" y="0"/>
                </a:moveTo>
                <a:lnTo>
                  <a:pt x="1087027" y="0"/>
                </a:lnTo>
                <a:lnTo>
                  <a:pt x="1087027" y="308830"/>
                </a:lnTo>
                <a:lnTo>
                  <a:pt x="0" y="308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p25"/>
          <p:cNvSpPr/>
          <p:nvPr/>
        </p:nvSpPr>
        <p:spPr>
          <a:xfrm>
            <a:off x="4798938" y="3316875"/>
            <a:ext cx="8690124" cy="5079734"/>
          </a:xfrm>
          <a:custGeom>
            <a:rect b="b" l="l" r="r" t="t"/>
            <a:pathLst>
              <a:path extrusionOk="0" h="5079734" w="8690124">
                <a:moveTo>
                  <a:pt x="0" y="0"/>
                </a:moveTo>
                <a:lnTo>
                  <a:pt x="8690124" y="0"/>
                </a:lnTo>
                <a:lnTo>
                  <a:pt x="8690124" y="5079735"/>
                </a:lnTo>
                <a:lnTo>
                  <a:pt x="0" y="5079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25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4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1028700" y="568911"/>
            <a:ext cx="11537525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Analiza rezultata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2510259" y="2355581"/>
            <a:ext cx="12666464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TabPFN model je dostigao tačnost od 83.33% na testnom skupu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1028700" y="8634730"/>
            <a:ext cx="17058026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Rezultat klasifikacije dodatno potvrđuje da TabPFN nije prilagođen radu sa neuravnoteženim podacima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7969556" y="714009"/>
            <a:ext cx="2020179" cy="2020179"/>
          </a:xfrm>
          <a:custGeom>
            <a:rect b="b" l="l" r="r" t="t"/>
            <a:pathLst>
              <a:path extrusionOk="0" h="2020179" w="2020179">
                <a:moveTo>
                  <a:pt x="0" y="0"/>
                </a:moveTo>
                <a:lnTo>
                  <a:pt x="2020179" y="0"/>
                </a:lnTo>
                <a:lnTo>
                  <a:pt x="2020179" y="2020179"/>
                </a:lnTo>
                <a:lnTo>
                  <a:pt x="0" y="20201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0" name="Google Shape;400;p26"/>
          <p:cNvGrpSpPr/>
          <p:nvPr/>
        </p:nvGrpSpPr>
        <p:grpSpPr>
          <a:xfrm>
            <a:off x="11159467" y="1986547"/>
            <a:ext cx="6492240" cy="7271753"/>
            <a:chOff x="0" y="-123825"/>
            <a:chExt cx="1709890" cy="1915194"/>
          </a:xfrm>
        </p:grpSpPr>
        <p:sp>
          <p:nvSpPr>
            <p:cNvPr id="401" name="Google Shape;401;p26"/>
            <p:cNvSpPr/>
            <p:nvPr/>
          </p:nvSpPr>
          <p:spPr>
            <a:xfrm>
              <a:off x="0" y="0"/>
              <a:ext cx="1709890" cy="1791369"/>
            </a:xfrm>
            <a:custGeom>
              <a:rect b="b" l="l" r="r" t="t"/>
              <a:pathLst>
                <a:path extrusionOk="0" h="1791369" w="1709890">
                  <a:moveTo>
                    <a:pt x="60817" y="0"/>
                  </a:moveTo>
                  <a:lnTo>
                    <a:pt x="1649074" y="0"/>
                  </a:lnTo>
                  <a:cubicBezTo>
                    <a:pt x="1682662" y="0"/>
                    <a:pt x="1709890" y="27229"/>
                    <a:pt x="1709890" y="60817"/>
                  </a:cubicBezTo>
                  <a:lnTo>
                    <a:pt x="1709890" y="1730552"/>
                  </a:lnTo>
                  <a:cubicBezTo>
                    <a:pt x="1709890" y="1746682"/>
                    <a:pt x="1703483" y="1762151"/>
                    <a:pt x="1692078" y="1773556"/>
                  </a:cubicBezTo>
                  <a:cubicBezTo>
                    <a:pt x="1680672" y="1784962"/>
                    <a:pt x="1665203" y="1791369"/>
                    <a:pt x="1649074" y="1791369"/>
                  </a:cubicBezTo>
                  <a:lnTo>
                    <a:pt x="60817" y="1791369"/>
                  </a:lnTo>
                  <a:cubicBezTo>
                    <a:pt x="44687" y="1791369"/>
                    <a:pt x="29218" y="1784962"/>
                    <a:pt x="17813" y="1773556"/>
                  </a:cubicBezTo>
                  <a:cubicBezTo>
                    <a:pt x="6407" y="1762151"/>
                    <a:pt x="0" y="1746682"/>
                    <a:pt x="0" y="1730552"/>
                  </a:cubicBezTo>
                  <a:lnTo>
                    <a:pt x="0" y="60817"/>
                  </a:lnTo>
                  <a:cubicBezTo>
                    <a:pt x="0" y="44687"/>
                    <a:pt x="6407" y="29218"/>
                    <a:pt x="17813" y="17813"/>
                  </a:cubicBezTo>
                  <a:cubicBezTo>
                    <a:pt x="29218" y="6407"/>
                    <a:pt x="44687" y="0"/>
                    <a:pt x="60817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 txBox="1"/>
            <p:nvPr/>
          </p:nvSpPr>
          <p:spPr>
            <a:xfrm>
              <a:off x="0" y="-123825"/>
              <a:ext cx="1709890" cy="1915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3" name="Google Shape;403;p26"/>
          <p:cNvCxnSpPr/>
          <p:nvPr/>
        </p:nvCxnSpPr>
        <p:spPr>
          <a:xfrm>
            <a:off x="11159467" y="6759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26"/>
          <p:cNvSpPr/>
          <p:nvPr/>
        </p:nvSpPr>
        <p:spPr>
          <a:xfrm rot="-1169408">
            <a:off x="6461253" y="8604030"/>
            <a:ext cx="2090296" cy="590509"/>
          </a:xfrm>
          <a:custGeom>
            <a:rect b="b" l="l" r="r" t="t"/>
            <a:pathLst>
              <a:path extrusionOk="0" h="590509" w="2090296">
                <a:moveTo>
                  <a:pt x="0" y="0"/>
                </a:moveTo>
                <a:lnTo>
                  <a:pt x="2090296" y="0"/>
                </a:lnTo>
                <a:lnTo>
                  <a:pt x="2090296" y="590509"/>
                </a:lnTo>
                <a:lnTo>
                  <a:pt x="0" y="5905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5" name="Google Shape;405;p26"/>
          <p:cNvSpPr txBox="1"/>
          <p:nvPr/>
        </p:nvSpPr>
        <p:spPr>
          <a:xfrm>
            <a:off x="1028700" y="580659"/>
            <a:ext cx="8115300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Cjelokupni osvrt</a:t>
            </a:r>
            <a:endParaRPr/>
          </a:p>
        </p:txBody>
      </p:sp>
      <p:sp>
        <p:nvSpPr>
          <p:cNvPr id="406" name="Google Shape;406;p26"/>
          <p:cNvSpPr txBox="1"/>
          <p:nvPr/>
        </p:nvSpPr>
        <p:spPr>
          <a:xfrm>
            <a:off x="15145581" y="891420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5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1028700" y="2667513"/>
            <a:ext cx="7125913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 ima dobre performanse u rješavanju problema klasifikacije tabelarnih podataka</a:t>
            </a:r>
            <a:endParaRPr/>
          </a:p>
        </p:txBody>
      </p:sp>
      <p:sp>
        <p:nvSpPr>
          <p:cNvPr id="408" name="Google Shape;408;p26"/>
          <p:cNvSpPr txBox="1"/>
          <p:nvPr/>
        </p:nvSpPr>
        <p:spPr>
          <a:xfrm>
            <a:off x="1028700" y="5076825"/>
            <a:ext cx="6394191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Ima izazove sa nebalansiranim dataset-ovima i prioritetizira dominantnije klase</a:t>
            </a:r>
            <a:endParaRPr/>
          </a:p>
        </p:txBody>
      </p:sp>
      <p:sp>
        <p:nvSpPr>
          <p:cNvPr id="409" name="Google Shape;409;p26"/>
          <p:cNvSpPr txBox="1"/>
          <p:nvPr/>
        </p:nvSpPr>
        <p:spPr>
          <a:xfrm>
            <a:off x="1028700" y="8275714"/>
            <a:ext cx="557699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Kao unaprjeđenje ovog rada bi mogli dodati</a:t>
            </a:r>
            <a:endParaRPr/>
          </a:p>
        </p:txBody>
      </p:sp>
      <p:sp>
        <p:nvSpPr>
          <p:cNvPr id="410" name="Google Shape;410;p26"/>
          <p:cNvSpPr txBox="1"/>
          <p:nvPr/>
        </p:nvSpPr>
        <p:spPr>
          <a:xfrm>
            <a:off x="11159467" y="2808082"/>
            <a:ext cx="6099833" cy="6420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1" lvl="1" marL="647702" marR="0" rtl="0" algn="l">
              <a:lnSpc>
                <a:spcPct val="192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Testiranje na većem skupu podataka</a:t>
            </a:r>
            <a:endParaRPr/>
          </a:p>
          <a:p>
            <a:pPr indent="-323851" lvl="1" marL="647702" marR="0" rtl="0" algn="l">
              <a:lnSpc>
                <a:spcPct val="192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Poređenje TabPFN v1 i TabPFN v2 modela</a:t>
            </a:r>
            <a:endParaRPr/>
          </a:p>
          <a:p>
            <a:pPr indent="-323851" lvl="1" marL="647702" marR="0" rtl="0" algn="l">
              <a:lnSpc>
                <a:spcPct val="192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Korištenje datasetova kojim nedostaju mnogi podaci</a:t>
            </a:r>
            <a:endParaRPr/>
          </a:p>
          <a:p>
            <a:pPr indent="-323851" lvl="1" marL="647702" marR="0" rtl="0" algn="l">
              <a:lnSpc>
                <a:spcPct val="192000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Klasifikacija balansiranih klasa</a:t>
            </a:r>
            <a:endParaRPr/>
          </a:p>
          <a:p>
            <a:pPr indent="0" lvl="0" marL="0" marR="0" rtl="0" algn="l">
              <a:lnSpc>
                <a:spcPct val="1586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/>
        </p:nvSpPr>
        <p:spPr>
          <a:xfrm>
            <a:off x="1028700" y="580659"/>
            <a:ext cx="11534821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Zaključak</a:t>
            </a:r>
            <a:endParaRPr/>
          </a:p>
        </p:txBody>
      </p:sp>
      <p:cxnSp>
        <p:nvCxnSpPr>
          <p:cNvPr id="416" name="Google Shape;416;p27"/>
          <p:cNvCxnSpPr/>
          <p:nvPr/>
        </p:nvCxnSpPr>
        <p:spPr>
          <a:xfrm>
            <a:off x="5897880" y="3568974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7"/>
          <p:cNvCxnSpPr/>
          <p:nvPr/>
        </p:nvCxnSpPr>
        <p:spPr>
          <a:xfrm>
            <a:off x="5897880" y="71710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27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p27"/>
          <p:cNvSpPr/>
          <p:nvPr/>
        </p:nvSpPr>
        <p:spPr>
          <a:xfrm>
            <a:off x="8304001" y="801952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p27"/>
          <p:cNvSpPr txBox="1"/>
          <p:nvPr/>
        </p:nvSpPr>
        <p:spPr>
          <a:xfrm>
            <a:off x="14753174" y="760047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5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2264270" y="3846309"/>
            <a:ext cx="13741967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TabPFN je napredan alat za klasifikaciju tabelarnih podataka. U određenim scenarijima je pokazao bolje performanse od tradicionalnih modela klasifikacije poput Random Forest-a. Najistaknutija karakteristika TabPFN-a je upravno in-context učenje koje eliminiše potrebu za dodatnim treniranjem modela.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/>
        </p:nvSpPr>
        <p:spPr>
          <a:xfrm>
            <a:off x="1793427" y="3369664"/>
            <a:ext cx="14701147" cy="3185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577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Hvala na pažnji!</a:t>
            </a:r>
            <a:endParaRPr/>
          </a:p>
        </p:txBody>
      </p:sp>
      <p:cxnSp>
        <p:nvCxnSpPr>
          <p:cNvPr id="427" name="Google Shape;427;p28"/>
          <p:cNvCxnSpPr/>
          <p:nvPr/>
        </p:nvCxnSpPr>
        <p:spPr>
          <a:xfrm>
            <a:off x="5897880" y="22150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28"/>
          <p:cNvSpPr/>
          <p:nvPr/>
        </p:nvSpPr>
        <p:spPr>
          <a:xfrm>
            <a:off x="8304001" y="1116666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29" name="Google Shape;429;p28"/>
          <p:cNvCxnSpPr/>
          <p:nvPr/>
        </p:nvCxnSpPr>
        <p:spPr>
          <a:xfrm>
            <a:off x="5897880" y="815988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28"/>
          <p:cNvSpPr/>
          <p:nvPr/>
        </p:nvSpPr>
        <p:spPr>
          <a:xfrm>
            <a:off x="8304001" y="9008400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3"/>
          <p:cNvCxnSpPr/>
          <p:nvPr/>
        </p:nvCxnSpPr>
        <p:spPr>
          <a:xfrm>
            <a:off x="5897880" y="3167693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5830743" y="8456891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8304001" y="2470557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1028700" y="561609"/>
            <a:ext cx="8048163" cy="1441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Opis problema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304001" y="8907021"/>
            <a:ext cx="1679997" cy="249900"/>
          </a:xfrm>
          <a:custGeom>
            <a:rect b="b" l="l" r="r" t="t"/>
            <a:pathLst>
              <a:path extrusionOk="0"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 txBox="1"/>
          <p:nvPr/>
        </p:nvSpPr>
        <p:spPr>
          <a:xfrm>
            <a:off x="1518575" y="3429000"/>
            <a:ext cx="14617500" cy="4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Cilj ovog rada je evaluacija efikasnosti </a:t>
            </a:r>
            <a:r>
              <a:rPr b="1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TabPFN modela</a:t>
            </a: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na tipičnim </a:t>
            </a:r>
            <a:r>
              <a:rPr b="1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tabelarnim dataset-ovima</a:t>
            </a: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za </a:t>
            </a:r>
            <a:r>
              <a:rPr b="1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klasifikacijske zadatke</a:t>
            </a: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Fokus je na važnosti tabelarnih podataka kao osnovnog oblika podataka u realnim sistemima, te na njihovoj ulozi u treniranju modela vještačke inteligencije. </a:t>
            </a:r>
            <a:endParaRPr b="0" i="0" sz="2499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Rad obuhvata pregled najčešće korištenih metoda za klasifikaciju tabelarnih podataka, treniranje modela koristeći TabPFN i analizu rezultata. </a:t>
            </a:r>
            <a:endParaRPr b="0" i="0" sz="2499" u="none" cap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Posebna pažnja posvećena je specifičnostima i izazovima kvaliteta tabelarnih podataka, koji su često heterogeni i podložni greškama, što direktno utiče na pouzdanost modela.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4057108" y="923925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4"/>
          <p:cNvGrpSpPr/>
          <p:nvPr/>
        </p:nvGrpSpPr>
        <p:grpSpPr>
          <a:xfrm>
            <a:off x="14093893" y="-381969"/>
            <a:ext cx="4194107" cy="10668969"/>
            <a:chOff x="0" y="-104775"/>
            <a:chExt cx="1104621" cy="2809934"/>
          </a:xfrm>
        </p:grpSpPr>
        <p:sp>
          <p:nvSpPr>
            <p:cNvPr id="131" name="Google Shape;131;p4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>
                <a:alpha val="49803"/>
              </a:srgbClr>
            </a:solidFill>
            <a:ln>
              <a:noFill/>
            </a:ln>
          </p:spPr>
        </p:sp>
        <p:sp>
          <p:nvSpPr>
            <p:cNvPr id="132" name="Google Shape;132;p4"/>
            <p:cNvSpPr txBox="1"/>
            <p:nvPr/>
          </p:nvSpPr>
          <p:spPr>
            <a:xfrm>
              <a:off x="0" y="-104775"/>
              <a:ext cx="1104621" cy="2809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42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b="0" l="4641" r="4641" t="0"/>
          <a:stretch/>
        </p:blipFill>
        <p:spPr>
          <a:xfrm>
            <a:off x="8086245" y="1984756"/>
            <a:ext cx="9711842" cy="75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4"/>
          <p:cNvSpPr txBox="1"/>
          <p:nvPr/>
        </p:nvSpPr>
        <p:spPr>
          <a:xfrm>
            <a:off x="1028700" y="599709"/>
            <a:ext cx="11291112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Kratak pregled postojećih dataset-ova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148200" y="3386075"/>
            <a:ext cx="78186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Koristi se za predikciju da li je tumor dojke maligni ili benigni. To se određuje na osnovu različitih mjernih karakteristika dobijenih analizom ćelija biopsije.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Kreiran je na osnovu digitalizovanih slika uzoraka tkiva dojke dovijenih finom iglenom aspiracijom.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Sadrži ukupno 569 uzoraka gdje svaki uzorak predstavlja jednu pacijentkinju i njen nalaz biopsije. 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028700" y="2823184"/>
            <a:ext cx="693806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Breast Cancer Wisconsin dataset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4289571" y="678767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4093893" y="-381969"/>
            <a:ext cx="4194107" cy="10668969"/>
            <a:chOff x="0" y="-104775"/>
            <a:chExt cx="1104621" cy="2809934"/>
          </a:xfrm>
        </p:grpSpPr>
        <p:sp>
          <p:nvSpPr>
            <p:cNvPr id="144" name="Google Shape;144;p5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>
                <a:alpha val="49803"/>
              </a:srgbClr>
            </a:solidFill>
            <a:ln>
              <a:noFill/>
            </a:ln>
          </p:spPr>
        </p:sp>
        <p:sp>
          <p:nvSpPr>
            <p:cNvPr id="145" name="Google Shape;145;p5"/>
            <p:cNvSpPr txBox="1"/>
            <p:nvPr/>
          </p:nvSpPr>
          <p:spPr>
            <a:xfrm>
              <a:off x="0" y="-104775"/>
              <a:ext cx="1104621" cy="2809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42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5610" r="5610" t="0"/>
          <a:stretch/>
        </p:blipFill>
        <p:spPr>
          <a:xfrm>
            <a:off x="7451370" y="1936510"/>
            <a:ext cx="10585044" cy="75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 txBox="1"/>
          <p:nvPr/>
        </p:nvSpPr>
        <p:spPr>
          <a:xfrm>
            <a:off x="1028700" y="599709"/>
            <a:ext cx="11291112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Kratak pregled postojećih dataset-ova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513304" y="3525110"/>
            <a:ext cx="6938067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Popularan skup podataka za klasifikaciju, često upotrebljavan za mašinsko učenje za dijagnozu dijabetesa.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Skup podataka sadrži dijagnostičke informacije prikupljene od ženskih pacijentica starijih od 21 godinu, Prima Indian porijekla.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 obuhvata 768 pojedinačnih uzoraka, tako da svaki red predstavlja po jednu pacijenticu. 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513304" y="2824705"/>
            <a:ext cx="693806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PRIMA Indian Diabetes Dataset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4289571" y="678767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6"/>
          <p:cNvGrpSpPr/>
          <p:nvPr/>
        </p:nvGrpSpPr>
        <p:grpSpPr>
          <a:xfrm>
            <a:off x="14093893" y="-381969"/>
            <a:ext cx="4194107" cy="10668969"/>
            <a:chOff x="0" y="-104775"/>
            <a:chExt cx="1104621" cy="2809934"/>
          </a:xfrm>
        </p:grpSpPr>
        <p:sp>
          <p:nvSpPr>
            <p:cNvPr id="157" name="Google Shape;157;p6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>
                <a:alpha val="49803"/>
              </a:srgbClr>
            </a:solidFill>
            <a:ln>
              <a:noFill/>
            </a:ln>
          </p:spPr>
        </p:sp>
        <p:sp>
          <p:nvSpPr>
            <p:cNvPr id="158" name="Google Shape;158;p6"/>
            <p:cNvSpPr txBox="1"/>
            <p:nvPr/>
          </p:nvSpPr>
          <p:spPr>
            <a:xfrm>
              <a:off x="0" y="-104775"/>
              <a:ext cx="1104621" cy="2809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42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71" r="71" t="0"/>
          <a:stretch/>
        </p:blipFill>
        <p:spPr>
          <a:xfrm>
            <a:off x="7165035" y="2468625"/>
            <a:ext cx="10866615" cy="6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/>
          <p:nvPr/>
        </p:nvSpPr>
        <p:spPr>
          <a:xfrm>
            <a:off x="1028700" y="9116616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6"/>
          <p:cNvSpPr txBox="1"/>
          <p:nvPr/>
        </p:nvSpPr>
        <p:spPr>
          <a:xfrm>
            <a:off x="1028700" y="599709"/>
            <a:ext cx="11291112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Kratak pregled postojećih dataset-ova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-117374" y="2369175"/>
            <a:ext cx="7539000" cy="6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Javno dostupan skup podataka i koristi se za višeklasnu klasifikaciju. Upotrebljava se za predikciju kvaliteta vina na osnovu njegovih hemijskih karakteristika. 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Sastoji od dvije podvrste vina- crno i bijelo vino. Dobijen je spajanjem Red Wine Quality i White Wine Quality datasetov-a.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Cilj je klasifikacija vina po kvalitetu sa ocjenama od 3 do 9.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Broj instanci ovog dataset-a je 6497 uzoraka od čega 4898 bijelih i 1599 za crnih vina. 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355614" y="1838922"/>
            <a:ext cx="6938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Wine Quality Dataset 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14289571" y="678767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>
            <a:off x="14093893" y="-381969"/>
            <a:ext cx="4194107" cy="10668969"/>
            <a:chOff x="0" y="-104775"/>
            <a:chExt cx="1104621" cy="2809934"/>
          </a:xfrm>
        </p:grpSpPr>
        <p:sp>
          <p:nvSpPr>
            <p:cNvPr id="170" name="Google Shape;170;p7"/>
            <p:cNvSpPr/>
            <p:nvPr/>
          </p:nvSpPr>
          <p:spPr>
            <a:xfrm>
              <a:off x="0" y="0"/>
              <a:ext cx="1104621" cy="2705159"/>
            </a:xfrm>
            <a:custGeom>
              <a:rect b="b" l="l" r="r" t="t"/>
              <a:pathLst>
                <a:path extrusionOk="0"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>
                <a:alpha val="49803"/>
              </a:srgbClr>
            </a:solidFill>
            <a:ln>
              <a:noFill/>
            </a:ln>
          </p:spPr>
        </p:sp>
        <p:sp>
          <p:nvSpPr>
            <p:cNvPr id="171" name="Google Shape;171;p7"/>
            <p:cNvSpPr txBox="1"/>
            <p:nvPr/>
          </p:nvSpPr>
          <p:spPr>
            <a:xfrm>
              <a:off x="0" y="-104775"/>
              <a:ext cx="1104621" cy="2809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42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747" l="0" r="0" t="746"/>
          <a:stretch/>
        </p:blipFill>
        <p:spPr>
          <a:xfrm>
            <a:off x="6674256" y="2327865"/>
            <a:ext cx="11417033" cy="67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/>
          <p:nvPr/>
        </p:nvSpPr>
        <p:spPr>
          <a:xfrm>
            <a:off x="1028700" y="8974931"/>
            <a:ext cx="1905000" cy="283369"/>
          </a:xfrm>
          <a:custGeom>
            <a:rect b="b" l="l" r="r" t="t"/>
            <a:pathLst>
              <a:path extrusionOk="0"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7"/>
          <p:cNvSpPr txBox="1"/>
          <p:nvPr/>
        </p:nvSpPr>
        <p:spPr>
          <a:xfrm>
            <a:off x="1028700" y="599709"/>
            <a:ext cx="11291112" cy="108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3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Kratak pregled postojećih dataset-ova</a:t>
            </a:r>
            <a:endParaRPr/>
          </a:p>
        </p:txBody>
      </p:sp>
      <p:sp>
        <p:nvSpPr>
          <p:cNvPr id="175" name="Google Shape;175;p7"/>
          <p:cNvSpPr txBox="1"/>
          <p:nvPr/>
        </p:nvSpPr>
        <p:spPr>
          <a:xfrm>
            <a:off x="0" y="3617215"/>
            <a:ext cx="6938067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Koristi se za analizu faktora koji utiču na školski uspjeh.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Radi se o skupini podataka iz dvije portugalske srednje škole koji je objavljen s ciljem modeliranja performanski konkretno za matematiku i portugalski jezik.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 sklopu dataseta su uključeni razni faktori čiji uticaj na uspjeh učenika želimo ispitati. 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028700" y="2823184"/>
            <a:ext cx="6938067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Student performance dataset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14289571" y="678767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8"/>
          <p:cNvGrpSpPr/>
          <p:nvPr/>
        </p:nvGrpSpPr>
        <p:grpSpPr>
          <a:xfrm>
            <a:off x="886761" y="1986547"/>
            <a:ext cx="5385764" cy="7271753"/>
            <a:chOff x="0" y="-123825"/>
            <a:chExt cx="1418473" cy="1915194"/>
          </a:xfrm>
        </p:grpSpPr>
        <p:sp>
          <p:nvSpPr>
            <p:cNvPr id="183" name="Google Shape;183;p8"/>
            <p:cNvSpPr/>
            <p:nvPr/>
          </p:nvSpPr>
          <p:spPr>
            <a:xfrm>
              <a:off x="0" y="0"/>
              <a:ext cx="1418473" cy="1791369"/>
            </a:xfrm>
            <a:custGeom>
              <a:rect b="b" l="l" r="r" t="t"/>
              <a:pathLst>
                <a:path extrusionOk="0" h="179136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18058"/>
                  </a:lnTo>
                  <a:cubicBezTo>
                    <a:pt x="1418473" y="1737501"/>
                    <a:pt x="1410749" y="1756148"/>
                    <a:pt x="1397000" y="1769897"/>
                  </a:cubicBezTo>
                  <a:cubicBezTo>
                    <a:pt x="1383252" y="1783645"/>
                    <a:pt x="1364605" y="1791369"/>
                    <a:pt x="1345161" y="1791369"/>
                  </a:cubicBezTo>
                  <a:lnTo>
                    <a:pt x="73311" y="1791369"/>
                  </a:lnTo>
                  <a:cubicBezTo>
                    <a:pt x="32823" y="1791369"/>
                    <a:pt x="0" y="1758547"/>
                    <a:pt x="0" y="171805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 txBox="1"/>
            <p:nvPr/>
          </p:nvSpPr>
          <p:spPr>
            <a:xfrm>
              <a:off x="0" y="-123825"/>
              <a:ext cx="1418473" cy="1915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8"/>
          <p:cNvGrpSpPr/>
          <p:nvPr/>
        </p:nvGrpSpPr>
        <p:grpSpPr>
          <a:xfrm>
            <a:off x="6451118" y="1986547"/>
            <a:ext cx="5385764" cy="7271753"/>
            <a:chOff x="0" y="-123825"/>
            <a:chExt cx="1418473" cy="1915194"/>
          </a:xfrm>
        </p:grpSpPr>
        <p:sp>
          <p:nvSpPr>
            <p:cNvPr id="186" name="Google Shape;186;p8"/>
            <p:cNvSpPr/>
            <p:nvPr/>
          </p:nvSpPr>
          <p:spPr>
            <a:xfrm>
              <a:off x="0" y="0"/>
              <a:ext cx="1418473" cy="1791369"/>
            </a:xfrm>
            <a:custGeom>
              <a:rect b="b" l="l" r="r" t="t"/>
              <a:pathLst>
                <a:path extrusionOk="0" h="179136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18058"/>
                  </a:lnTo>
                  <a:cubicBezTo>
                    <a:pt x="1418473" y="1737501"/>
                    <a:pt x="1410749" y="1756148"/>
                    <a:pt x="1397000" y="1769897"/>
                  </a:cubicBezTo>
                  <a:cubicBezTo>
                    <a:pt x="1383252" y="1783645"/>
                    <a:pt x="1364605" y="1791369"/>
                    <a:pt x="1345161" y="1791369"/>
                  </a:cubicBezTo>
                  <a:lnTo>
                    <a:pt x="73311" y="1791369"/>
                  </a:lnTo>
                  <a:cubicBezTo>
                    <a:pt x="32823" y="1791369"/>
                    <a:pt x="0" y="1758547"/>
                    <a:pt x="0" y="171805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 txBox="1"/>
            <p:nvPr/>
          </p:nvSpPr>
          <p:spPr>
            <a:xfrm>
              <a:off x="0" y="-123825"/>
              <a:ext cx="1418473" cy="1915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12015475" y="1986547"/>
            <a:ext cx="5385764" cy="7271753"/>
            <a:chOff x="0" y="-123825"/>
            <a:chExt cx="1418473" cy="1915194"/>
          </a:xfrm>
        </p:grpSpPr>
        <p:sp>
          <p:nvSpPr>
            <p:cNvPr id="189" name="Google Shape;189;p8"/>
            <p:cNvSpPr/>
            <p:nvPr/>
          </p:nvSpPr>
          <p:spPr>
            <a:xfrm>
              <a:off x="0" y="0"/>
              <a:ext cx="1418473" cy="1791369"/>
            </a:xfrm>
            <a:custGeom>
              <a:rect b="b" l="l" r="r" t="t"/>
              <a:pathLst>
                <a:path extrusionOk="0" h="179136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718058"/>
                  </a:lnTo>
                  <a:cubicBezTo>
                    <a:pt x="1418473" y="1737501"/>
                    <a:pt x="1410749" y="1756148"/>
                    <a:pt x="1397000" y="1769897"/>
                  </a:cubicBezTo>
                  <a:cubicBezTo>
                    <a:pt x="1383252" y="1783645"/>
                    <a:pt x="1364605" y="1791369"/>
                    <a:pt x="1345161" y="1791369"/>
                  </a:cubicBezTo>
                  <a:lnTo>
                    <a:pt x="73311" y="1791369"/>
                  </a:lnTo>
                  <a:cubicBezTo>
                    <a:pt x="32823" y="1791369"/>
                    <a:pt x="0" y="1758547"/>
                    <a:pt x="0" y="171805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0" y="-123825"/>
              <a:ext cx="1418473" cy="1915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8"/>
          <p:cNvSpPr txBox="1"/>
          <p:nvPr/>
        </p:nvSpPr>
        <p:spPr>
          <a:xfrm>
            <a:off x="1028700" y="571134"/>
            <a:ext cx="8115300" cy="1285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500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Pregled stanja u oblasti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05000" y="4746225"/>
            <a:ext cx="56676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Transformer model treniran na milionima sintetičkih zadataka za brzu klasifikaciju malih tabularnih datasetova.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Bez dodatnog treniranja, precizno generalizuje na neviđene podatke.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Efikasan i brz, koristi GPT-2 stil arhitekture.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1028700" y="2505825"/>
            <a:ext cx="51018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“TabPFN: A Transformer That Solves Small Tabular Classification Problems in a Second”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>
            <a:off x="6272550" y="4798075"/>
            <a:ext cx="55644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Rješava problem skalabilnosti TabPFN-a na veće datasetove (10k+ instanci).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Uvodi Sketching (sažetak podataka) i automatsku selekciju najvažnijih karakteristika.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Smanjuje memorijske zahtjeve uz zadržavanje performansi.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6588294" y="2505825"/>
            <a:ext cx="5101887" cy="19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“Scaling TabPFN: Sketching and Feature Selection for Tabular Prior-Data Fitted Networks”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12125975" y="4907725"/>
            <a:ext cx="5164800" cy="41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Unaprijeđena verzija fokusirana na robustnost i skalabilnost.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Koristi bagging i dinamički enkoder za adaptaciju na šum i neuravnotežene klase.</a:t>
            </a:r>
            <a:endParaRPr/>
          </a:p>
          <a:p>
            <a:pPr indent="-259079" lvl="1" marL="518160" marR="0" rtl="0" algn="l">
              <a:lnSpc>
                <a:spcPct val="169958"/>
              </a:lnSpc>
              <a:spcBef>
                <a:spcPts val="0"/>
              </a:spcBef>
              <a:spcAft>
                <a:spcPts val="0"/>
              </a:spcAft>
              <a:buClr>
                <a:srgbClr val="0F466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Dokazana superiornost na preko 200 realnih datasetova.</a:t>
            </a:r>
            <a:endParaRPr/>
          </a:p>
        </p:txBody>
      </p:sp>
      <p:sp>
        <p:nvSpPr>
          <p:cNvPr id="197" name="Google Shape;197;p8"/>
          <p:cNvSpPr txBox="1"/>
          <p:nvPr/>
        </p:nvSpPr>
        <p:spPr>
          <a:xfrm>
            <a:off x="12157413" y="2508586"/>
            <a:ext cx="5101887" cy="1976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“TabPFN Unleashed: A Scalable and Effective Solution to Tabular Classification Problems”</a:t>
            </a:r>
            <a:endParaRPr/>
          </a:p>
        </p:txBody>
      </p:sp>
      <p:cxnSp>
        <p:nvCxnSpPr>
          <p:cNvPr id="198" name="Google Shape;198;p8"/>
          <p:cNvCxnSpPr/>
          <p:nvPr/>
        </p:nvCxnSpPr>
        <p:spPr>
          <a:xfrm>
            <a:off x="10908999" y="675909"/>
            <a:ext cx="6492240" cy="0"/>
          </a:xfrm>
          <a:prstGeom prst="straightConnector1">
            <a:avLst/>
          </a:prstGeom>
          <a:noFill/>
          <a:ln cap="flat" cmpd="sng" w="76200">
            <a:solidFill>
              <a:srgbClr val="0F46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8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4568621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9"/>
          <p:cNvGrpSpPr/>
          <p:nvPr/>
        </p:nvGrpSpPr>
        <p:grpSpPr>
          <a:xfrm>
            <a:off x="481700" y="3429004"/>
            <a:ext cx="7091150" cy="6362544"/>
            <a:chOff x="0" y="-123825"/>
            <a:chExt cx="2030568" cy="1701215"/>
          </a:xfrm>
        </p:grpSpPr>
        <p:sp>
          <p:nvSpPr>
            <p:cNvPr id="206" name="Google Shape;206;p9"/>
            <p:cNvSpPr/>
            <p:nvPr/>
          </p:nvSpPr>
          <p:spPr>
            <a:xfrm>
              <a:off x="0" y="0"/>
              <a:ext cx="2030568" cy="1577390"/>
            </a:xfrm>
            <a:custGeom>
              <a:rect b="b" l="l" r="r" t="t"/>
              <a:pathLst>
                <a:path extrusionOk="0" h="1577390" w="2030568">
                  <a:moveTo>
                    <a:pt x="51212" y="0"/>
                  </a:moveTo>
                  <a:lnTo>
                    <a:pt x="1979355" y="0"/>
                  </a:lnTo>
                  <a:cubicBezTo>
                    <a:pt x="2007639" y="0"/>
                    <a:pt x="2030568" y="22929"/>
                    <a:pt x="2030568" y="51212"/>
                  </a:cubicBezTo>
                  <a:lnTo>
                    <a:pt x="2030568" y="1526178"/>
                  </a:lnTo>
                  <a:cubicBezTo>
                    <a:pt x="2030568" y="1539760"/>
                    <a:pt x="2025172" y="1552786"/>
                    <a:pt x="2015568" y="1562390"/>
                  </a:cubicBezTo>
                  <a:cubicBezTo>
                    <a:pt x="2005964" y="1571994"/>
                    <a:pt x="1992937" y="1577390"/>
                    <a:pt x="1979355" y="1577390"/>
                  </a:cubicBezTo>
                  <a:lnTo>
                    <a:pt x="51212" y="1577390"/>
                  </a:lnTo>
                  <a:cubicBezTo>
                    <a:pt x="37630" y="1577390"/>
                    <a:pt x="24604" y="1571994"/>
                    <a:pt x="15000" y="1562390"/>
                  </a:cubicBezTo>
                  <a:cubicBezTo>
                    <a:pt x="5396" y="1552786"/>
                    <a:pt x="0" y="1539760"/>
                    <a:pt x="0" y="1526178"/>
                  </a:cubicBezTo>
                  <a:lnTo>
                    <a:pt x="0" y="51212"/>
                  </a:lnTo>
                  <a:cubicBezTo>
                    <a:pt x="0" y="37630"/>
                    <a:pt x="5396" y="24604"/>
                    <a:pt x="15000" y="15000"/>
                  </a:cubicBezTo>
                  <a:cubicBezTo>
                    <a:pt x="24604" y="5396"/>
                    <a:pt x="37630" y="0"/>
                    <a:pt x="512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0" y="-123825"/>
              <a:ext cx="2030568" cy="1701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2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9"/>
          <p:cNvSpPr/>
          <p:nvPr/>
        </p:nvSpPr>
        <p:spPr>
          <a:xfrm>
            <a:off x="838917" y="3995029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0" y="0"/>
                </a:lnTo>
                <a:lnTo>
                  <a:pt x="583450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9"/>
          <p:cNvSpPr txBox="1"/>
          <p:nvPr/>
        </p:nvSpPr>
        <p:spPr>
          <a:xfrm>
            <a:off x="1028700" y="580659"/>
            <a:ext cx="10326591" cy="126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499" u="none" cap="none" strike="noStrike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Izbor i analiza dataset-a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14344990" y="748299"/>
            <a:ext cx="2506126" cy="936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Faza 3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1072976" y="2479753"/>
            <a:ext cx="1219646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Adult Incomne dataset, poznat i pod nazivom Census Incomne dataset 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9139238" y="4864735"/>
            <a:ext cx="952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 txBox="1"/>
          <p:nvPr/>
        </p:nvSpPr>
        <p:spPr>
          <a:xfrm>
            <a:off x="8523825" y="3065475"/>
            <a:ext cx="9204000" cy="7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Jedan od najpoznatijih i često korištenih skupova podataka naročito kada je riječ o klasifikacionim problemima u oblasti društveno-ekonomskog predviđanja.</a:t>
            </a:r>
            <a:endParaRPr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Klasifikacija koja se tiče ovog dataset-a omogućava primjenu različitih modela mašinskog učenja, pri čemu se na ovom projektu poseban akcenat stavlja na ispitivanje efikasnosti modela TabPFN- transformacijskog Bayesovog prediktora dizajniranog za rad sa tabelarnim podacima. </a:t>
            </a:r>
            <a:endParaRPr sz="13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19323" y="5273805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0" y="0"/>
                </a:lnTo>
                <a:lnTo>
                  <a:pt x="583450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9"/>
          <p:cNvSpPr/>
          <p:nvPr/>
        </p:nvSpPr>
        <p:spPr>
          <a:xfrm>
            <a:off x="819323" y="9110132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0" y="0"/>
                </a:lnTo>
                <a:lnTo>
                  <a:pt x="583450" y="583450"/>
                </a:lnTo>
                <a:lnTo>
                  <a:pt x="0" y="583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9"/>
          <p:cNvSpPr/>
          <p:nvPr/>
        </p:nvSpPr>
        <p:spPr>
          <a:xfrm>
            <a:off x="819323" y="7831356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0" y="0"/>
                </a:lnTo>
                <a:lnTo>
                  <a:pt x="583450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9"/>
          <p:cNvSpPr/>
          <p:nvPr/>
        </p:nvSpPr>
        <p:spPr>
          <a:xfrm>
            <a:off x="819323" y="6552580"/>
            <a:ext cx="583451" cy="583451"/>
          </a:xfrm>
          <a:custGeom>
            <a:rect b="b" l="l" r="r" t="t"/>
            <a:pathLst>
              <a:path extrusionOk="0" h="583451" w="583451">
                <a:moveTo>
                  <a:pt x="0" y="0"/>
                </a:moveTo>
                <a:lnTo>
                  <a:pt x="583450" y="0"/>
                </a:lnTo>
                <a:lnTo>
                  <a:pt x="583450" y="583451"/>
                </a:lnTo>
                <a:lnTo>
                  <a:pt x="0" y="583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9"/>
          <p:cNvSpPr txBox="1"/>
          <p:nvPr/>
        </p:nvSpPr>
        <p:spPr>
          <a:xfrm>
            <a:off x="1753512" y="3963222"/>
            <a:ext cx="54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Realni kontekst i izazovnost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764898" y="5241998"/>
            <a:ext cx="499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Mješoviti tipovi podataka</a:t>
            </a:r>
            <a:endParaRPr/>
          </a:p>
        </p:txBody>
      </p:sp>
      <p:sp>
        <p:nvSpPr>
          <p:cNvPr id="220" name="Google Shape;220;p9"/>
          <p:cNvSpPr txBox="1"/>
          <p:nvPr/>
        </p:nvSpPr>
        <p:spPr>
          <a:xfrm>
            <a:off x="1764898" y="6520773"/>
            <a:ext cx="616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Raspoloživost i obim podataka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1753512" y="7799549"/>
            <a:ext cx="617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Distribucija klasa i balansiranje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1753512" y="9078324"/>
            <a:ext cx="612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Jasna interepretacija rezultata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