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7" r:id="rId3"/>
    <p:sldId id="307" r:id="rId4"/>
    <p:sldId id="261" r:id="rId5"/>
    <p:sldId id="308" r:id="rId6"/>
    <p:sldId id="263" r:id="rId7"/>
    <p:sldId id="306" r:id="rId8"/>
    <p:sldId id="322" r:id="rId9"/>
    <p:sldId id="323" r:id="rId10"/>
    <p:sldId id="309" r:id="rId11"/>
    <p:sldId id="310" r:id="rId12"/>
    <p:sldId id="311" r:id="rId13"/>
    <p:sldId id="313" r:id="rId14"/>
    <p:sldId id="314" r:id="rId15"/>
    <p:sldId id="315" r:id="rId16"/>
    <p:sldId id="324" r:id="rId17"/>
    <p:sldId id="325" r:id="rId18"/>
    <p:sldId id="328" r:id="rId19"/>
    <p:sldId id="316" r:id="rId20"/>
    <p:sldId id="266" r:id="rId21"/>
    <p:sldId id="273" r:id="rId22"/>
    <p:sldId id="271" r:id="rId23"/>
    <p:sldId id="326" r:id="rId24"/>
    <p:sldId id="327" r:id="rId25"/>
    <p:sldId id="329" r:id="rId26"/>
    <p:sldId id="330" r:id="rId27"/>
    <p:sldId id="331" r:id="rId28"/>
    <p:sldId id="321" r:id="rId29"/>
    <p:sldId id="318" r:id="rId30"/>
    <p:sldId id="317" r:id="rId31"/>
    <p:sldId id="320" r:id="rId32"/>
    <p:sldId id="31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0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759FD4-FE66-4998-8128-14FCEDC26C5F}" type="doc">
      <dgm:prSet loTypeId="urn:microsoft.com/office/officeart/2005/8/layout/list1" loCatId="Inbox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230D9E2-77FF-4861-A81C-B8A0D73BB154}">
      <dgm:prSet/>
      <dgm:spPr/>
      <dgm:t>
        <a:bodyPr/>
        <a:lstStyle/>
        <a:p>
          <a:r>
            <a:rPr lang="en-PH"/>
            <a:t>1. Business Objectives</a:t>
          </a:r>
          <a:endParaRPr lang="en-US"/>
        </a:p>
      </dgm:t>
    </dgm:pt>
    <dgm:pt modelId="{B408F7A4-EF6E-424C-819B-7907D6B414DA}" type="parTrans" cxnId="{C80E2783-4CE2-4C74-8E45-FFE643C075DC}">
      <dgm:prSet/>
      <dgm:spPr/>
      <dgm:t>
        <a:bodyPr/>
        <a:lstStyle/>
        <a:p>
          <a:endParaRPr lang="en-US"/>
        </a:p>
      </dgm:t>
    </dgm:pt>
    <dgm:pt modelId="{AAAE84BC-37E9-4C99-B420-BA28346BC515}" type="sibTrans" cxnId="{C80E2783-4CE2-4C74-8E45-FFE643C075DC}">
      <dgm:prSet/>
      <dgm:spPr/>
      <dgm:t>
        <a:bodyPr/>
        <a:lstStyle/>
        <a:p>
          <a:endParaRPr lang="en-US"/>
        </a:p>
      </dgm:t>
    </dgm:pt>
    <dgm:pt modelId="{79261088-70B4-415A-AF5C-3D2635AA6A7D}">
      <dgm:prSet/>
      <dgm:spPr/>
      <dgm:t>
        <a:bodyPr/>
        <a:lstStyle/>
        <a:p>
          <a:r>
            <a:rPr lang="en-PH" dirty="0"/>
            <a:t>2. Preprocessing</a:t>
          </a:r>
          <a:endParaRPr lang="en-US" dirty="0"/>
        </a:p>
      </dgm:t>
    </dgm:pt>
    <dgm:pt modelId="{2AFD3961-3009-48DD-BBF0-9A8A809B3D3C}" type="parTrans" cxnId="{C7350EA4-165C-4547-84FB-91C6FA4F9DA6}">
      <dgm:prSet/>
      <dgm:spPr/>
      <dgm:t>
        <a:bodyPr/>
        <a:lstStyle/>
        <a:p>
          <a:endParaRPr lang="en-US"/>
        </a:p>
      </dgm:t>
    </dgm:pt>
    <dgm:pt modelId="{F39EA6FC-AD06-4DAF-B77C-35E1BA98AA1E}" type="sibTrans" cxnId="{C7350EA4-165C-4547-84FB-91C6FA4F9DA6}">
      <dgm:prSet/>
      <dgm:spPr/>
      <dgm:t>
        <a:bodyPr/>
        <a:lstStyle/>
        <a:p>
          <a:endParaRPr lang="en-US"/>
        </a:p>
      </dgm:t>
    </dgm:pt>
    <dgm:pt modelId="{26FA4A3A-6F35-4387-A779-591C9396E8B2}">
      <dgm:prSet/>
      <dgm:spPr/>
      <dgm:t>
        <a:bodyPr/>
        <a:lstStyle/>
        <a:p>
          <a:r>
            <a:rPr lang="en-PH" dirty="0"/>
            <a:t>3. Exploratory Data Analysis</a:t>
          </a:r>
          <a:endParaRPr lang="en-US" dirty="0"/>
        </a:p>
      </dgm:t>
    </dgm:pt>
    <dgm:pt modelId="{86BEC0D6-AA3A-4385-974E-49BB834C766F}" type="parTrans" cxnId="{F98E29BE-DA0B-4FE5-99EE-B98DAC7EE957}">
      <dgm:prSet/>
      <dgm:spPr/>
      <dgm:t>
        <a:bodyPr/>
        <a:lstStyle/>
        <a:p>
          <a:endParaRPr lang="en-US"/>
        </a:p>
      </dgm:t>
    </dgm:pt>
    <dgm:pt modelId="{16D2D6D2-FBA3-42E2-B5BB-6235B0B9B92C}" type="sibTrans" cxnId="{F98E29BE-DA0B-4FE5-99EE-B98DAC7EE957}">
      <dgm:prSet/>
      <dgm:spPr/>
      <dgm:t>
        <a:bodyPr/>
        <a:lstStyle/>
        <a:p>
          <a:endParaRPr lang="en-US"/>
        </a:p>
      </dgm:t>
    </dgm:pt>
    <dgm:pt modelId="{72D8F939-8BC6-448F-BA00-21BC26E53F10}">
      <dgm:prSet/>
      <dgm:spPr/>
      <dgm:t>
        <a:bodyPr/>
        <a:lstStyle/>
        <a:p>
          <a:r>
            <a:rPr lang="en-PH" dirty="0"/>
            <a:t>4. Model Selection</a:t>
          </a:r>
          <a:endParaRPr lang="en-US" dirty="0"/>
        </a:p>
      </dgm:t>
    </dgm:pt>
    <dgm:pt modelId="{716C9C03-88AC-4A76-A1E6-44941D83CEDE}" type="parTrans" cxnId="{9FDC372B-AA3F-44EC-B27D-12D38CE76FE9}">
      <dgm:prSet/>
      <dgm:spPr/>
      <dgm:t>
        <a:bodyPr/>
        <a:lstStyle/>
        <a:p>
          <a:endParaRPr lang="en-US"/>
        </a:p>
      </dgm:t>
    </dgm:pt>
    <dgm:pt modelId="{A0BB7272-A564-4E96-BD2C-BF14D0C53B11}" type="sibTrans" cxnId="{9FDC372B-AA3F-44EC-B27D-12D38CE76FE9}">
      <dgm:prSet/>
      <dgm:spPr/>
      <dgm:t>
        <a:bodyPr/>
        <a:lstStyle/>
        <a:p>
          <a:endParaRPr lang="en-US"/>
        </a:p>
      </dgm:t>
    </dgm:pt>
    <dgm:pt modelId="{354C4F35-7B47-48EB-AB56-DE882A330C1B}">
      <dgm:prSet/>
      <dgm:spPr/>
      <dgm:t>
        <a:bodyPr/>
        <a:lstStyle/>
        <a:p>
          <a:r>
            <a:rPr lang="en-PH" dirty="0"/>
            <a:t>5. Conclusion</a:t>
          </a:r>
          <a:endParaRPr lang="en-US" dirty="0"/>
        </a:p>
      </dgm:t>
    </dgm:pt>
    <dgm:pt modelId="{EB8EDC90-0B58-4E77-99F3-3536EABEFEAC}" type="parTrans" cxnId="{6A1FCCCB-5585-44F1-A04D-52B94C8253D1}">
      <dgm:prSet/>
      <dgm:spPr/>
      <dgm:t>
        <a:bodyPr/>
        <a:lstStyle/>
        <a:p>
          <a:endParaRPr lang="en-US"/>
        </a:p>
      </dgm:t>
    </dgm:pt>
    <dgm:pt modelId="{9C50B4F2-92DE-434F-9AA2-31BAF0FDDD7E}" type="sibTrans" cxnId="{6A1FCCCB-5585-44F1-A04D-52B94C8253D1}">
      <dgm:prSet/>
      <dgm:spPr/>
      <dgm:t>
        <a:bodyPr/>
        <a:lstStyle/>
        <a:p>
          <a:endParaRPr lang="en-US"/>
        </a:p>
      </dgm:t>
    </dgm:pt>
    <dgm:pt modelId="{23F143C4-8577-4B05-AFB9-0F5DAB36A038}" type="pres">
      <dgm:prSet presAssocID="{86759FD4-FE66-4998-8128-14FCEDC26C5F}" presName="linear" presStyleCnt="0">
        <dgm:presLayoutVars>
          <dgm:dir/>
          <dgm:animLvl val="lvl"/>
          <dgm:resizeHandles val="exact"/>
        </dgm:presLayoutVars>
      </dgm:prSet>
      <dgm:spPr/>
    </dgm:pt>
    <dgm:pt modelId="{C2550CE3-DB53-4266-B71F-0E8A2E5B78DD}" type="pres">
      <dgm:prSet presAssocID="{1230D9E2-77FF-4861-A81C-B8A0D73BB154}" presName="parentLin" presStyleCnt="0"/>
      <dgm:spPr/>
    </dgm:pt>
    <dgm:pt modelId="{7BAEA5ED-8642-40F1-AE41-C7E4D90BAEB1}" type="pres">
      <dgm:prSet presAssocID="{1230D9E2-77FF-4861-A81C-B8A0D73BB154}" presName="parentLeftMargin" presStyleLbl="node1" presStyleIdx="0" presStyleCnt="5"/>
      <dgm:spPr/>
    </dgm:pt>
    <dgm:pt modelId="{CDA6338E-E1D5-4DE2-A966-E50FE7E2F437}" type="pres">
      <dgm:prSet presAssocID="{1230D9E2-77FF-4861-A81C-B8A0D73BB15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E70C850-65ED-409D-8CF6-81D32E1CFAFC}" type="pres">
      <dgm:prSet presAssocID="{1230D9E2-77FF-4861-A81C-B8A0D73BB154}" presName="negativeSpace" presStyleCnt="0"/>
      <dgm:spPr/>
    </dgm:pt>
    <dgm:pt modelId="{888C7A48-9EA0-4D01-859A-A37BB400AFC4}" type="pres">
      <dgm:prSet presAssocID="{1230D9E2-77FF-4861-A81C-B8A0D73BB154}" presName="childText" presStyleLbl="conFgAcc1" presStyleIdx="0" presStyleCnt="5">
        <dgm:presLayoutVars>
          <dgm:bulletEnabled val="1"/>
        </dgm:presLayoutVars>
      </dgm:prSet>
      <dgm:spPr/>
    </dgm:pt>
    <dgm:pt modelId="{623CD32C-BF07-414B-80EA-8EEC8D407CA2}" type="pres">
      <dgm:prSet presAssocID="{AAAE84BC-37E9-4C99-B420-BA28346BC515}" presName="spaceBetweenRectangles" presStyleCnt="0"/>
      <dgm:spPr/>
    </dgm:pt>
    <dgm:pt modelId="{38CAB0D1-89B7-4F6B-85B3-AD8D24C73F57}" type="pres">
      <dgm:prSet presAssocID="{79261088-70B4-415A-AF5C-3D2635AA6A7D}" presName="parentLin" presStyleCnt="0"/>
      <dgm:spPr/>
    </dgm:pt>
    <dgm:pt modelId="{460F0570-FFB0-4C6E-8099-2648934FAB74}" type="pres">
      <dgm:prSet presAssocID="{79261088-70B4-415A-AF5C-3D2635AA6A7D}" presName="parentLeftMargin" presStyleLbl="node1" presStyleIdx="0" presStyleCnt="5"/>
      <dgm:spPr/>
    </dgm:pt>
    <dgm:pt modelId="{25A18F2F-A638-457A-9729-70D8CFB035CC}" type="pres">
      <dgm:prSet presAssocID="{79261088-70B4-415A-AF5C-3D2635AA6A7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F5AA621-80C6-4D10-AB1C-736D8D6F1B95}" type="pres">
      <dgm:prSet presAssocID="{79261088-70B4-415A-AF5C-3D2635AA6A7D}" presName="negativeSpace" presStyleCnt="0"/>
      <dgm:spPr/>
    </dgm:pt>
    <dgm:pt modelId="{0DFC5F97-2029-4546-8397-B4846A23923D}" type="pres">
      <dgm:prSet presAssocID="{79261088-70B4-415A-AF5C-3D2635AA6A7D}" presName="childText" presStyleLbl="conFgAcc1" presStyleIdx="1" presStyleCnt="5">
        <dgm:presLayoutVars>
          <dgm:bulletEnabled val="1"/>
        </dgm:presLayoutVars>
      </dgm:prSet>
      <dgm:spPr/>
    </dgm:pt>
    <dgm:pt modelId="{9CE7B09E-AF28-46FA-8194-FB773578DD86}" type="pres">
      <dgm:prSet presAssocID="{F39EA6FC-AD06-4DAF-B77C-35E1BA98AA1E}" presName="spaceBetweenRectangles" presStyleCnt="0"/>
      <dgm:spPr/>
    </dgm:pt>
    <dgm:pt modelId="{B0C06099-992C-4302-9C38-5A5A9C82BE03}" type="pres">
      <dgm:prSet presAssocID="{26FA4A3A-6F35-4387-A779-591C9396E8B2}" presName="parentLin" presStyleCnt="0"/>
      <dgm:spPr/>
    </dgm:pt>
    <dgm:pt modelId="{B151A948-65FB-436B-B0A7-6328C5139B56}" type="pres">
      <dgm:prSet presAssocID="{26FA4A3A-6F35-4387-A779-591C9396E8B2}" presName="parentLeftMargin" presStyleLbl="node1" presStyleIdx="1" presStyleCnt="5"/>
      <dgm:spPr/>
    </dgm:pt>
    <dgm:pt modelId="{DA72BB7F-7133-4BB3-905B-452122238353}" type="pres">
      <dgm:prSet presAssocID="{26FA4A3A-6F35-4387-A779-591C9396E8B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A01FB63-5AE8-42FB-90A1-19FBA8747A87}" type="pres">
      <dgm:prSet presAssocID="{26FA4A3A-6F35-4387-A779-591C9396E8B2}" presName="negativeSpace" presStyleCnt="0"/>
      <dgm:spPr/>
    </dgm:pt>
    <dgm:pt modelId="{05C3CDF5-C466-4254-B760-E0B469A0C08A}" type="pres">
      <dgm:prSet presAssocID="{26FA4A3A-6F35-4387-A779-591C9396E8B2}" presName="childText" presStyleLbl="conFgAcc1" presStyleIdx="2" presStyleCnt="5">
        <dgm:presLayoutVars>
          <dgm:bulletEnabled val="1"/>
        </dgm:presLayoutVars>
      </dgm:prSet>
      <dgm:spPr/>
    </dgm:pt>
    <dgm:pt modelId="{D54A115E-864D-4E4E-860F-9FAE62340659}" type="pres">
      <dgm:prSet presAssocID="{16D2D6D2-FBA3-42E2-B5BB-6235B0B9B92C}" presName="spaceBetweenRectangles" presStyleCnt="0"/>
      <dgm:spPr/>
    </dgm:pt>
    <dgm:pt modelId="{D4A82C89-CD0A-4097-B18B-A1BD9140EB37}" type="pres">
      <dgm:prSet presAssocID="{72D8F939-8BC6-448F-BA00-21BC26E53F10}" presName="parentLin" presStyleCnt="0"/>
      <dgm:spPr/>
    </dgm:pt>
    <dgm:pt modelId="{8E1DAB33-A5BC-4415-8D40-37B3D28244E0}" type="pres">
      <dgm:prSet presAssocID="{72D8F939-8BC6-448F-BA00-21BC26E53F10}" presName="parentLeftMargin" presStyleLbl="node1" presStyleIdx="2" presStyleCnt="5"/>
      <dgm:spPr/>
    </dgm:pt>
    <dgm:pt modelId="{1B957248-8176-4FFA-ADC6-9980A8EEAAF2}" type="pres">
      <dgm:prSet presAssocID="{72D8F939-8BC6-448F-BA00-21BC26E53F1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58F858B-3D73-4881-8713-DD34939D5078}" type="pres">
      <dgm:prSet presAssocID="{72D8F939-8BC6-448F-BA00-21BC26E53F10}" presName="negativeSpace" presStyleCnt="0"/>
      <dgm:spPr/>
    </dgm:pt>
    <dgm:pt modelId="{4166F0DD-A8CA-4FDC-A9B1-C5C352CB417D}" type="pres">
      <dgm:prSet presAssocID="{72D8F939-8BC6-448F-BA00-21BC26E53F10}" presName="childText" presStyleLbl="conFgAcc1" presStyleIdx="3" presStyleCnt="5">
        <dgm:presLayoutVars>
          <dgm:bulletEnabled val="1"/>
        </dgm:presLayoutVars>
      </dgm:prSet>
      <dgm:spPr/>
    </dgm:pt>
    <dgm:pt modelId="{5E240861-C653-47CF-A3A8-3B4E0109404F}" type="pres">
      <dgm:prSet presAssocID="{A0BB7272-A564-4E96-BD2C-BF14D0C53B11}" presName="spaceBetweenRectangles" presStyleCnt="0"/>
      <dgm:spPr/>
    </dgm:pt>
    <dgm:pt modelId="{CBB9045B-3588-455A-81AE-07ED23238293}" type="pres">
      <dgm:prSet presAssocID="{354C4F35-7B47-48EB-AB56-DE882A330C1B}" presName="parentLin" presStyleCnt="0"/>
      <dgm:spPr/>
    </dgm:pt>
    <dgm:pt modelId="{0A1F63F0-E1B6-4040-AD53-6D3E7B670458}" type="pres">
      <dgm:prSet presAssocID="{354C4F35-7B47-48EB-AB56-DE882A330C1B}" presName="parentLeftMargin" presStyleLbl="node1" presStyleIdx="3" presStyleCnt="5"/>
      <dgm:spPr/>
    </dgm:pt>
    <dgm:pt modelId="{4C8D5AE5-6307-4515-9B95-609284126D65}" type="pres">
      <dgm:prSet presAssocID="{354C4F35-7B47-48EB-AB56-DE882A330C1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2E482F3-2521-4AE6-B3F3-426842645467}" type="pres">
      <dgm:prSet presAssocID="{354C4F35-7B47-48EB-AB56-DE882A330C1B}" presName="negativeSpace" presStyleCnt="0"/>
      <dgm:spPr/>
    </dgm:pt>
    <dgm:pt modelId="{B6A60D72-AAF6-4CF3-8FD1-6E87D74671C7}" type="pres">
      <dgm:prSet presAssocID="{354C4F35-7B47-48EB-AB56-DE882A330C1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37382D03-7061-477B-9C6F-7EA161752EAB}" type="presOf" srcId="{72D8F939-8BC6-448F-BA00-21BC26E53F10}" destId="{1B957248-8176-4FFA-ADC6-9980A8EEAAF2}" srcOrd="1" destOrd="0" presId="urn:microsoft.com/office/officeart/2005/8/layout/list1"/>
    <dgm:cxn modelId="{F51A0E05-F894-477C-A2E1-1994F983E7E6}" type="presOf" srcId="{26FA4A3A-6F35-4387-A779-591C9396E8B2}" destId="{B151A948-65FB-436B-B0A7-6328C5139B56}" srcOrd="0" destOrd="0" presId="urn:microsoft.com/office/officeart/2005/8/layout/list1"/>
    <dgm:cxn modelId="{A0B8B40F-B2D8-4F44-888C-8C20FBFE261E}" type="presOf" srcId="{354C4F35-7B47-48EB-AB56-DE882A330C1B}" destId="{4C8D5AE5-6307-4515-9B95-609284126D65}" srcOrd="1" destOrd="0" presId="urn:microsoft.com/office/officeart/2005/8/layout/list1"/>
    <dgm:cxn modelId="{9FDC372B-AA3F-44EC-B27D-12D38CE76FE9}" srcId="{86759FD4-FE66-4998-8128-14FCEDC26C5F}" destId="{72D8F939-8BC6-448F-BA00-21BC26E53F10}" srcOrd="3" destOrd="0" parTransId="{716C9C03-88AC-4A76-A1E6-44941D83CEDE}" sibTransId="{A0BB7272-A564-4E96-BD2C-BF14D0C53B11}"/>
    <dgm:cxn modelId="{581AF32B-D3EC-4C7B-8FA8-596779F68CD9}" type="presOf" srcId="{26FA4A3A-6F35-4387-A779-591C9396E8B2}" destId="{DA72BB7F-7133-4BB3-905B-452122238353}" srcOrd="1" destOrd="0" presId="urn:microsoft.com/office/officeart/2005/8/layout/list1"/>
    <dgm:cxn modelId="{DA02C931-E359-448E-9084-B7BF4B01F43B}" type="presOf" srcId="{1230D9E2-77FF-4861-A81C-B8A0D73BB154}" destId="{CDA6338E-E1D5-4DE2-A966-E50FE7E2F437}" srcOrd="1" destOrd="0" presId="urn:microsoft.com/office/officeart/2005/8/layout/list1"/>
    <dgm:cxn modelId="{C80E2783-4CE2-4C74-8E45-FFE643C075DC}" srcId="{86759FD4-FE66-4998-8128-14FCEDC26C5F}" destId="{1230D9E2-77FF-4861-A81C-B8A0D73BB154}" srcOrd="0" destOrd="0" parTransId="{B408F7A4-EF6E-424C-819B-7907D6B414DA}" sibTransId="{AAAE84BC-37E9-4C99-B420-BA28346BC515}"/>
    <dgm:cxn modelId="{068C7B83-4157-4DF5-906D-915824B62B4B}" type="presOf" srcId="{79261088-70B4-415A-AF5C-3D2635AA6A7D}" destId="{25A18F2F-A638-457A-9729-70D8CFB035CC}" srcOrd="1" destOrd="0" presId="urn:microsoft.com/office/officeart/2005/8/layout/list1"/>
    <dgm:cxn modelId="{C7350EA4-165C-4547-84FB-91C6FA4F9DA6}" srcId="{86759FD4-FE66-4998-8128-14FCEDC26C5F}" destId="{79261088-70B4-415A-AF5C-3D2635AA6A7D}" srcOrd="1" destOrd="0" parTransId="{2AFD3961-3009-48DD-BBF0-9A8A809B3D3C}" sibTransId="{F39EA6FC-AD06-4DAF-B77C-35E1BA98AA1E}"/>
    <dgm:cxn modelId="{846478A4-0816-4575-8A5C-075F4E69411A}" type="presOf" srcId="{72D8F939-8BC6-448F-BA00-21BC26E53F10}" destId="{8E1DAB33-A5BC-4415-8D40-37B3D28244E0}" srcOrd="0" destOrd="0" presId="urn:microsoft.com/office/officeart/2005/8/layout/list1"/>
    <dgm:cxn modelId="{F98E29BE-DA0B-4FE5-99EE-B98DAC7EE957}" srcId="{86759FD4-FE66-4998-8128-14FCEDC26C5F}" destId="{26FA4A3A-6F35-4387-A779-591C9396E8B2}" srcOrd="2" destOrd="0" parTransId="{86BEC0D6-AA3A-4385-974E-49BB834C766F}" sibTransId="{16D2D6D2-FBA3-42E2-B5BB-6235B0B9B92C}"/>
    <dgm:cxn modelId="{CFD70ACA-1ADA-4A4E-9E50-828884659918}" type="presOf" srcId="{79261088-70B4-415A-AF5C-3D2635AA6A7D}" destId="{460F0570-FFB0-4C6E-8099-2648934FAB74}" srcOrd="0" destOrd="0" presId="urn:microsoft.com/office/officeart/2005/8/layout/list1"/>
    <dgm:cxn modelId="{6A1FCCCB-5585-44F1-A04D-52B94C8253D1}" srcId="{86759FD4-FE66-4998-8128-14FCEDC26C5F}" destId="{354C4F35-7B47-48EB-AB56-DE882A330C1B}" srcOrd="4" destOrd="0" parTransId="{EB8EDC90-0B58-4E77-99F3-3536EABEFEAC}" sibTransId="{9C50B4F2-92DE-434F-9AA2-31BAF0FDDD7E}"/>
    <dgm:cxn modelId="{C8944AD5-E0BD-48DE-9D66-552353BD24B8}" type="presOf" srcId="{86759FD4-FE66-4998-8128-14FCEDC26C5F}" destId="{23F143C4-8577-4B05-AFB9-0F5DAB36A038}" srcOrd="0" destOrd="0" presId="urn:microsoft.com/office/officeart/2005/8/layout/list1"/>
    <dgm:cxn modelId="{4D199EE2-B542-431E-A7E5-E0BB4E8AD3D2}" type="presOf" srcId="{1230D9E2-77FF-4861-A81C-B8A0D73BB154}" destId="{7BAEA5ED-8642-40F1-AE41-C7E4D90BAEB1}" srcOrd="0" destOrd="0" presId="urn:microsoft.com/office/officeart/2005/8/layout/list1"/>
    <dgm:cxn modelId="{670949E8-8B50-4597-919D-BA46FEF761A7}" type="presOf" srcId="{354C4F35-7B47-48EB-AB56-DE882A330C1B}" destId="{0A1F63F0-E1B6-4040-AD53-6D3E7B670458}" srcOrd="0" destOrd="0" presId="urn:microsoft.com/office/officeart/2005/8/layout/list1"/>
    <dgm:cxn modelId="{B2E70853-B694-4E55-98D1-CF7B0428E0E4}" type="presParOf" srcId="{23F143C4-8577-4B05-AFB9-0F5DAB36A038}" destId="{C2550CE3-DB53-4266-B71F-0E8A2E5B78DD}" srcOrd="0" destOrd="0" presId="urn:microsoft.com/office/officeart/2005/8/layout/list1"/>
    <dgm:cxn modelId="{9620995C-B8B6-4694-8F92-6A164175B744}" type="presParOf" srcId="{C2550CE3-DB53-4266-B71F-0E8A2E5B78DD}" destId="{7BAEA5ED-8642-40F1-AE41-C7E4D90BAEB1}" srcOrd="0" destOrd="0" presId="urn:microsoft.com/office/officeart/2005/8/layout/list1"/>
    <dgm:cxn modelId="{9A3F9EDF-70BA-4068-A92D-0B561B42FA7F}" type="presParOf" srcId="{C2550CE3-DB53-4266-B71F-0E8A2E5B78DD}" destId="{CDA6338E-E1D5-4DE2-A966-E50FE7E2F437}" srcOrd="1" destOrd="0" presId="urn:microsoft.com/office/officeart/2005/8/layout/list1"/>
    <dgm:cxn modelId="{FFE629BA-9EB8-4BE2-84FD-232744B17B4B}" type="presParOf" srcId="{23F143C4-8577-4B05-AFB9-0F5DAB36A038}" destId="{EE70C850-65ED-409D-8CF6-81D32E1CFAFC}" srcOrd="1" destOrd="0" presId="urn:microsoft.com/office/officeart/2005/8/layout/list1"/>
    <dgm:cxn modelId="{869909F8-B7D1-40E8-846B-B38D4C075631}" type="presParOf" srcId="{23F143C4-8577-4B05-AFB9-0F5DAB36A038}" destId="{888C7A48-9EA0-4D01-859A-A37BB400AFC4}" srcOrd="2" destOrd="0" presId="urn:microsoft.com/office/officeart/2005/8/layout/list1"/>
    <dgm:cxn modelId="{76389E26-4A70-4E7A-92CB-512DB22BA4F2}" type="presParOf" srcId="{23F143C4-8577-4B05-AFB9-0F5DAB36A038}" destId="{623CD32C-BF07-414B-80EA-8EEC8D407CA2}" srcOrd="3" destOrd="0" presId="urn:microsoft.com/office/officeart/2005/8/layout/list1"/>
    <dgm:cxn modelId="{AFE16F17-D7A7-4EB6-95B0-0E0BBCA944AE}" type="presParOf" srcId="{23F143C4-8577-4B05-AFB9-0F5DAB36A038}" destId="{38CAB0D1-89B7-4F6B-85B3-AD8D24C73F57}" srcOrd="4" destOrd="0" presId="urn:microsoft.com/office/officeart/2005/8/layout/list1"/>
    <dgm:cxn modelId="{16E10294-F0D1-4B37-B963-23DAC634CF56}" type="presParOf" srcId="{38CAB0D1-89B7-4F6B-85B3-AD8D24C73F57}" destId="{460F0570-FFB0-4C6E-8099-2648934FAB74}" srcOrd="0" destOrd="0" presId="urn:microsoft.com/office/officeart/2005/8/layout/list1"/>
    <dgm:cxn modelId="{D4E3EA50-8FD4-4EA0-A980-44AFEFF52E49}" type="presParOf" srcId="{38CAB0D1-89B7-4F6B-85B3-AD8D24C73F57}" destId="{25A18F2F-A638-457A-9729-70D8CFB035CC}" srcOrd="1" destOrd="0" presId="urn:microsoft.com/office/officeart/2005/8/layout/list1"/>
    <dgm:cxn modelId="{25CD37BA-52BC-4AC4-9CE0-0D52A2845FF1}" type="presParOf" srcId="{23F143C4-8577-4B05-AFB9-0F5DAB36A038}" destId="{AF5AA621-80C6-4D10-AB1C-736D8D6F1B95}" srcOrd="5" destOrd="0" presId="urn:microsoft.com/office/officeart/2005/8/layout/list1"/>
    <dgm:cxn modelId="{8C3AEC5F-7DC8-40D6-A61C-2EF49FDA9DE1}" type="presParOf" srcId="{23F143C4-8577-4B05-AFB9-0F5DAB36A038}" destId="{0DFC5F97-2029-4546-8397-B4846A23923D}" srcOrd="6" destOrd="0" presId="urn:microsoft.com/office/officeart/2005/8/layout/list1"/>
    <dgm:cxn modelId="{5C282BFD-2DA9-49EC-96B6-9DCD719A1304}" type="presParOf" srcId="{23F143C4-8577-4B05-AFB9-0F5DAB36A038}" destId="{9CE7B09E-AF28-46FA-8194-FB773578DD86}" srcOrd="7" destOrd="0" presId="urn:microsoft.com/office/officeart/2005/8/layout/list1"/>
    <dgm:cxn modelId="{5AAF8DB8-69E5-499E-9267-97D291A37F94}" type="presParOf" srcId="{23F143C4-8577-4B05-AFB9-0F5DAB36A038}" destId="{B0C06099-992C-4302-9C38-5A5A9C82BE03}" srcOrd="8" destOrd="0" presId="urn:microsoft.com/office/officeart/2005/8/layout/list1"/>
    <dgm:cxn modelId="{51A5F771-1194-4072-9FB1-349DC5EF5629}" type="presParOf" srcId="{B0C06099-992C-4302-9C38-5A5A9C82BE03}" destId="{B151A948-65FB-436B-B0A7-6328C5139B56}" srcOrd="0" destOrd="0" presId="urn:microsoft.com/office/officeart/2005/8/layout/list1"/>
    <dgm:cxn modelId="{8B65085C-3D95-4B5E-83D7-525F1DD13228}" type="presParOf" srcId="{B0C06099-992C-4302-9C38-5A5A9C82BE03}" destId="{DA72BB7F-7133-4BB3-905B-452122238353}" srcOrd="1" destOrd="0" presId="urn:microsoft.com/office/officeart/2005/8/layout/list1"/>
    <dgm:cxn modelId="{2E658401-3124-46A0-83FF-D05F4DFDE5AB}" type="presParOf" srcId="{23F143C4-8577-4B05-AFB9-0F5DAB36A038}" destId="{CA01FB63-5AE8-42FB-90A1-19FBA8747A87}" srcOrd="9" destOrd="0" presId="urn:microsoft.com/office/officeart/2005/8/layout/list1"/>
    <dgm:cxn modelId="{72CF0840-D6AB-41FE-A767-48FAC9604119}" type="presParOf" srcId="{23F143C4-8577-4B05-AFB9-0F5DAB36A038}" destId="{05C3CDF5-C466-4254-B760-E0B469A0C08A}" srcOrd="10" destOrd="0" presId="urn:microsoft.com/office/officeart/2005/8/layout/list1"/>
    <dgm:cxn modelId="{1C27C703-AC89-4D04-9D3E-6D2FE797F3C5}" type="presParOf" srcId="{23F143C4-8577-4B05-AFB9-0F5DAB36A038}" destId="{D54A115E-864D-4E4E-860F-9FAE62340659}" srcOrd="11" destOrd="0" presId="urn:microsoft.com/office/officeart/2005/8/layout/list1"/>
    <dgm:cxn modelId="{CD84E647-4F34-4D1B-AB02-9B7F0E73D803}" type="presParOf" srcId="{23F143C4-8577-4B05-AFB9-0F5DAB36A038}" destId="{D4A82C89-CD0A-4097-B18B-A1BD9140EB37}" srcOrd="12" destOrd="0" presId="urn:microsoft.com/office/officeart/2005/8/layout/list1"/>
    <dgm:cxn modelId="{4D54AAC5-D510-4222-ADE8-EB1EF911B636}" type="presParOf" srcId="{D4A82C89-CD0A-4097-B18B-A1BD9140EB37}" destId="{8E1DAB33-A5BC-4415-8D40-37B3D28244E0}" srcOrd="0" destOrd="0" presId="urn:microsoft.com/office/officeart/2005/8/layout/list1"/>
    <dgm:cxn modelId="{7AC22FEA-F3DF-47E1-A96A-C3996E4BA959}" type="presParOf" srcId="{D4A82C89-CD0A-4097-B18B-A1BD9140EB37}" destId="{1B957248-8176-4FFA-ADC6-9980A8EEAAF2}" srcOrd="1" destOrd="0" presId="urn:microsoft.com/office/officeart/2005/8/layout/list1"/>
    <dgm:cxn modelId="{93B2BE73-FCB9-49F2-96FF-82DF42990FAF}" type="presParOf" srcId="{23F143C4-8577-4B05-AFB9-0F5DAB36A038}" destId="{858F858B-3D73-4881-8713-DD34939D5078}" srcOrd="13" destOrd="0" presId="urn:microsoft.com/office/officeart/2005/8/layout/list1"/>
    <dgm:cxn modelId="{B7BAD338-C6F1-4ECD-829D-32754E87E51E}" type="presParOf" srcId="{23F143C4-8577-4B05-AFB9-0F5DAB36A038}" destId="{4166F0DD-A8CA-4FDC-A9B1-C5C352CB417D}" srcOrd="14" destOrd="0" presId="urn:microsoft.com/office/officeart/2005/8/layout/list1"/>
    <dgm:cxn modelId="{3B866BC2-09E6-4CE2-A18B-61D42FA0FDAD}" type="presParOf" srcId="{23F143C4-8577-4B05-AFB9-0F5DAB36A038}" destId="{5E240861-C653-47CF-A3A8-3B4E0109404F}" srcOrd="15" destOrd="0" presId="urn:microsoft.com/office/officeart/2005/8/layout/list1"/>
    <dgm:cxn modelId="{331B911D-3D8D-411D-9EED-C5F209730E73}" type="presParOf" srcId="{23F143C4-8577-4B05-AFB9-0F5DAB36A038}" destId="{CBB9045B-3588-455A-81AE-07ED23238293}" srcOrd="16" destOrd="0" presId="urn:microsoft.com/office/officeart/2005/8/layout/list1"/>
    <dgm:cxn modelId="{0CB13916-6173-455B-B839-23BAE4DB1EAB}" type="presParOf" srcId="{CBB9045B-3588-455A-81AE-07ED23238293}" destId="{0A1F63F0-E1B6-4040-AD53-6D3E7B670458}" srcOrd="0" destOrd="0" presId="urn:microsoft.com/office/officeart/2005/8/layout/list1"/>
    <dgm:cxn modelId="{4180C713-9D3A-4F99-89E8-49F2F1E73732}" type="presParOf" srcId="{CBB9045B-3588-455A-81AE-07ED23238293}" destId="{4C8D5AE5-6307-4515-9B95-609284126D65}" srcOrd="1" destOrd="0" presId="urn:microsoft.com/office/officeart/2005/8/layout/list1"/>
    <dgm:cxn modelId="{92297DB4-5D1E-4B67-BED9-81158F32E96B}" type="presParOf" srcId="{23F143C4-8577-4B05-AFB9-0F5DAB36A038}" destId="{D2E482F3-2521-4AE6-B3F3-426842645467}" srcOrd="17" destOrd="0" presId="urn:microsoft.com/office/officeart/2005/8/layout/list1"/>
    <dgm:cxn modelId="{1D59C37C-9879-402C-ABC0-1E46C5348BA2}" type="presParOf" srcId="{23F143C4-8577-4B05-AFB9-0F5DAB36A038}" destId="{B6A60D72-AAF6-4CF3-8FD1-6E87D74671C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495E4D-592E-4EF2-B285-F7F1CDEA5C72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2A7955-50DC-481B-9AB2-008819DCBCFF}" type="pres">
      <dgm:prSet presAssocID="{71495E4D-592E-4EF2-B285-F7F1CDEA5C72}" presName="linearFlow" presStyleCnt="0">
        <dgm:presLayoutVars>
          <dgm:dir/>
          <dgm:resizeHandles val="exact"/>
        </dgm:presLayoutVars>
      </dgm:prSet>
      <dgm:spPr/>
    </dgm:pt>
  </dgm:ptLst>
  <dgm:cxnLst>
    <dgm:cxn modelId="{9FEC40AC-8D55-49C4-928E-410AD8F2A437}" type="presOf" srcId="{71495E4D-592E-4EF2-B285-F7F1CDEA5C72}" destId="{FF2A7955-50DC-481B-9AB2-008819DCBCFF}" srcOrd="0" destOrd="0" presId="urn:microsoft.com/office/officeart/2005/8/layout/vList3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C7A48-9EA0-4D01-859A-A37BB400AFC4}">
      <dsp:nvSpPr>
        <dsp:cNvPr id="0" name=""/>
        <dsp:cNvSpPr/>
      </dsp:nvSpPr>
      <dsp:spPr>
        <a:xfrm>
          <a:off x="0" y="426456"/>
          <a:ext cx="6797675" cy="630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A6338E-E1D5-4DE2-A966-E50FE7E2F437}">
      <dsp:nvSpPr>
        <dsp:cNvPr id="0" name=""/>
        <dsp:cNvSpPr/>
      </dsp:nvSpPr>
      <dsp:spPr>
        <a:xfrm>
          <a:off x="339883" y="57456"/>
          <a:ext cx="4758372" cy="7380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500" kern="1200"/>
            <a:t>1. Business Objectives</a:t>
          </a:r>
          <a:endParaRPr lang="en-US" sz="2500" kern="1200"/>
        </a:p>
      </dsp:txBody>
      <dsp:txXfrm>
        <a:off x="375909" y="93482"/>
        <a:ext cx="4686320" cy="665948"/>
      </dsp:txXfrm>
    </dsp:sp>
    <dsp:sp modelId="{0DFC5F97-2029-4546-8397-B4846A23923D}">
      <dsp:nvSpPr>
        <dsp:cNvPr id="0" name=""/>
        <dsp:cNvSpPr/>
      </dsp:nvSpPr>
      <dsp:spPr>
        <a:xfrm>
          <a:off x="0" y="1560456"/>
          <a:ext cx="6797675" cy="630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18F2F-A638-457A-9729-70D8CFB035CC}">
      <dsp:nvSpPr>
        <dsp:cNvPr id="0" name=""/>
        <dsp:cNvSpPr/>
      </dsp:nvSpPr>
      <dsp:spPr>
        <a:xfrm>
          <a:off x="339883" y="1191456"/>
          <a:ext cx="4758372" cy="7380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500" kern="1200" dirty="0"/>
            <a:t>2. Preprocessing</a:t>
          </a:r>
          <a:endParaRPr lang="en-US" sz="2500" kern="1200" dirty="0"/>
        </a:p>
      </dsp:txBody>
      <dsp:txXfrm>
        <a:off x="375909" y="1227482"/>
        <a:ext cx="4686320" cy="665948"/>
      </dsp:txXfrm>
    </dsp:sp>
    <dsp:sp modelId="{05C3CDF5-C466-4254-B760-E0B469A0C08A}">
      <dsp:nvSpPr>
        <dsp:cNvPr id="0" name=""/>
        <dsp:cNvSpPr/>
      </dsp:nvSpPr>
      <dsp:spPr>
        <a:xfrm>
          <a:off x="0" y="2694456"/>
          <a:ext cx="6797675" cy="630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72BB7F-7133-4BB3-905B-452122238353}">
      <dsp:nvSpPr>
        <dsp:cNvPr id="0" name=""/>
        <dsp:cNvSpPr/>
      </dsp:nvSpPr>
      <dsp:spPr>
        <a:xfrm>
          <a:off x="339883" y="2325456"/>
          <a:ext cx="4758372" cy="7380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500" kern="1200" dirty="0"/>
            <a:t>3. Exploratory Data Analysis</a:t>
          </a:r>
          <a:endParaRPr lang="en-US" sz="2500" kern="1200" dirty="0"/>
        </a:p>
      </dsp:txBody>
      <dsp:txXfrm>
        <a:off x="375909" y="2361482"/>
        <a:ext cx="4686320" cy="665948"/>
      </dsp:txXfrm>
    </dsp:sp>
    <dsp:sp modelId="{4166F0DD-A8CA-4FDC-A9B1-C5C352CB417D}">
      <dsp:nvSpPr>
        <dsp:cNvPr id="0" name=""/>
        <dsp:cNvSpPr/>
      </dsp:nvSpPr>
      <dsp:spPr>
        <a:xfrm>
          <a:off x="0" y="3828456"/>
          <a:ext cx="6797675" cy="630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957248-8176-4FFA-ADC6-9980A8EEAAF2}">
      <dsp:nvSpPr>
        <dsp:cNvPr id="0" name=""/>
        <dsp:cNvSpPr/>
      </dsp:nvSpPr>
      <dsp:spPr>
        <a:xfrm>
          <a:off x="339883" y="3459456"/>
          <a:ext cx="4758372" cy="7380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500" kern="1200" dirty="0"/>
            <a:t>4. Model Selection</a:t>
          </a:r>
          <a:endParaRPr lang="en-US" sz="2500" kern="1200" dirty="0"/>
        </a:p>
      </dsp:txBody>
      <dsp:txXfrm>
        <a:off x="375909" y="3495482"/>
        <a:ext cx="4686320" cy="665948"/>
      </dsp:txXfrm>
    </dsp:sp>
    <dsp:sp modelId="{B6A60D72-AAF6-4CF3-8FD1-6E87D74671C7}">
      <dsp:nvSpPr>
        <dsp:cNvPr id="0" name=""/>
        <dsp:cNvSpPr/>
      </dsp:nvSpPr>
      <dsp:spPr>
        <a:xfrm>
          <a:off x="0" y="4962456"/>
          <a:ext cx="6797675" cy="630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8D5AE5-6307-4515-9B95-609284126D65}">
      <dsp:nvSpPr>
        <dsp:cNvPr id="0" name=""/>
        <dsp:cNvSpPr/>
      </dsp:nvSpPr>
      <dsp:spPr>
        <a:xfrm>
          <a:off x="339883" y="4593456"/>
          <a:ext cx="4758372" cy="7380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500" kern="1200" dirty="0"/>
            <a:t>5. Conclusion</a:t>
          </a:r>
          <a:endParaRPr lang="en-US" sz="2500" kern="1200" dirty="0"/>
        </a:p>
      </dsp:txBody>
      <dsp:txXfrm>
        <a:off x="375909" y="4629482"/>
        <a:ext cx="4686320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07D-DC52-461C-9063-71CFB790DA2B}" type="datetimeFigureOut">
              <a:rPr lang="en-PH" smtClean="0"/>
              <a:t>11/24/2017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8F5F-24F8-43D8-BFDE-D6DAB3D3CB0B}" type="slidenum">
              <a:rPr lang="en-PH" smtClean="0"/>
              <a:t>‹#›</a:t>
            </a:fld>
            <a:endParaRPr lang="en-P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24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07D-DC52-461C-9063-71CFB790DA2B}" type="datetimeFigureOut">
              <a:rPr lang="en-PH" smtClean="0"/>
              <a:t>11/24/2017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8F5F-24F8-43D8-BFDE-D6DAB3D3CB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290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07D-DC52-461C-9063-71CFB790DA2B}" type="datetimeFigureOut">
              <a:rPr lang="en-PH" smtClean="0"/>
              <a:t>11/24/2017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8F5F-24F8-43D8-BFDE-D6DAB3D3CB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200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07D-DC52-461C-9063-71CFB790DA2B}" type="datetimeFigureOut">
              <a:rPr lang="en-PH" smtClean="0"/>
              <a:t>11/24/2017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8F5F-24F8-43D8-BFDE-D6DAB3D3CB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567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07D-DC52-461C-9063-71CFB790DA2B}" type="datetimeFigureOut">
              <a:rPr lang="en-PH" smtClean="0"/>
              <a:t>11/24/2017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8F5F-24F8-43D8-BFDE-D6DAB3D3CB0B}" type="slidenum">
              <a:rPr lang="en-PH" smtClean="0"/>
              <a:t>‹#›</a:t>
            </a:fld>
            <a:endParaRPr lang="en-P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90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07D-DC52-461C-9063-71CFB790DA2B}" type="datetimeFigureOut">
              <a:rPr lang="en-PH" smtClean="0"/>
              <a:t>11/24/2017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8F5F-24F8-43D8-BFDE-D6DAB3D3CB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0103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07D-DC52-461C-9063-71CFB790DA2B}" type="datetimeFigureOut">
              <a:rPr lang="en-PH" smtClean="0"/>
              <a:t>11/24/2017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8F5F-24F8-43D8-BFDE-D6DAB3D3CB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303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07D-DC52-461C-9063-71CFB790DA2B}" type="datetimeFigureOut">
              <a:rPr lang="en-PH" smtClean="0"/>
              <a:t>11/24/2017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8F5F-24F8-43D8-BFDE-D6DAB3D3CB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3565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07D-DC52-461C-9063-71CFB790DA2B}" type="datetimeFigureOut">
              <a:rPr lang="en-PH" smtClean="0"/>
              <a:t>11/24/2017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8F5F-24F8-43D8-BFDE-D6DAB3D3CB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7800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BAD07D-DC52-461C-9063-71CFB790DA2B}" type="datetimeFigureOut">
              <a:rPr lang="en-PH" smtClean="0"/>
              <a:t>11/24/2017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198F5F-24F8-43D8-BFDE-D6DAB3D3CB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900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07D-DC52-461C-9063-71CFB790DA2B}" type="datetimeFigureOut">
              <a:rPr lang="en-PH" smtClean="0"/>
              <a:t>11/24/2017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8F5F-24F8-43D8-BFDE-D6DAB3D3CB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303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BAD07D-DC52-461C-9063-71CFB790DA2B}" type="datetimeFigureOut">
              <a:rPr lang="en-PH" smtClean="0"/>
              <a:t>11/24/2017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198F5F-24F8-43D8-BFDE-D6DAB3D3CB0B}" type="slidenum">
              <a:rPr lang="en-PH" smtClean="0"/>
              <a:t>‹#›</a:t>
            </a:fld>
            <a:endParaRPr lang="en-P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49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D829E218-74FB-4455-98BE-F2C5BA8978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E8D75FD-D4F9-4D11-B70D-82EFCB4CFA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Placeholder 1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22189942-24EB-488E-8B69-EB80F7E53E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A0CA737-33FC-47E3-965A-D1C2CAA6289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3CC58E3-BDF9-495D-9327-85F68058BE3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/>
              <a:t>Sales Forecast of Retail Clothing Products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sz="half" idx="2"/>
          </p:nvPr>
        </p:nvSpPr>
        <p:spPr>
          <a:xfrm>
            <a:off x="1100051" y="4455621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en-US" sz="2400" cap="all" spc="200">
                <a:latin typeface="+mj-lt"/>
              </a:rPr>
              <a:t>By: Haroon Ahmed</a:t>
            </a:r>
            <a:endParaRPr lang="en-US" sz="2400" cap="all" spc="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172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1787" y="843147"/>
            <a:ext cx="11008426" cy="451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EXPLORATORY DATA ANALYSIS</a:t>
            </a:r>
          </a:p>
          <a:p>
            <a:pPr algn="ctr"/>
            <a:r>
              <a:rPr lang="en-US" sz="3200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410064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33428ACC-71EC-4171-9527-10983BA6B4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8967BEA-EA6A-4FF1-94E2-B010B61A36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B9BBBC4-97A3-47D2-BFFE-A68530CDB9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A22713B-ABB6-4391-97F9-0449A2B9B66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886128"/>
            <a:ext cx="6912217" cy="456206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141110" y="639097"/>
            <a:ext cx="3401961" cy="3686015"/>
          </a:xfrm>
        </p:spPr>
        <p:txBody>
          <a:bodyPr>
            <a:normAutofit/>
          </a:bodyPr>
          <a:lstStyle/>
          <a:p>
            <a:r>
              <a:rPr lang="en-US" sz="6600" dirty="0"/>
              <a:t>Sales 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Sales(in Thousand Dollars) over the last six years </a:t>
            </a:r>
          </a:p>
        </p:txBody>
      </p:sp>
    </p:spTree>
    <p:extLst>
      <p:ext uri="{BB962C8B-B14F-4D97-AF65-F5344CB8AC3E}">
        <p14:creationId xmlns:p14="http://schemas.microsoft.com/office/powerpoint/2010/main" val="3714529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73ECEC8-0F24-45B8-950F-35FC94BCEA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53612E-ADB2-4457-9688-89506397AF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D417315-0A35-4882-ABD2-ABE3C89E5DC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9EB8C68-FF1B-4849-867B-32D29B19F10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9" r="2274" b="2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Sales Cycle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Sales tend to spike in months of December followed by a period of dull in January, February before picking themselves up.</a:t>
            </a:r>
          </a:p>
        </p:txBody>
      </p:sp>
    </p:spTree>
    <p:extLst>
      <p:ext uri="{BB962C8B-B14F-4D97-AF65-F5344CB8AC3E}">
        <p14:creationId xmlns:p14="http://schemas.microsoft.com/office/powerpoint/2010/main" val="1984847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C869C3B-5565-4AAC-86A8-9EB0AB1C65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CCB926-277C-4D2C-9FA9-BD6F375E6B4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903CF1B-3D08-4C0E-A59F-2D6FDF9C85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41136EC-EC34-4D08-B5AB-8CE5870B1C7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791" y="232790"/>
            <a:ext cx="7057162" cy="4263343"/>
          </a:xfrm>
          <a:prstGeom prst="rect">
            <a:avLst/>
          </a:prstGeom>
          <a:solidFill>
            <a:schemeClr val="tx1"/>
          </a:solidFill>
          <a:effectLst>
            <a:softEdge rad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423" y="3766457"/>
            <a:ext cx="10909073" cy="1654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Holidays &amp; Sales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281474" y="5496089"/>
            <a:ext cx="9622971" cy="7717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AS apparent from the plot, sales tend to pick in the months with more holidays</a:t>
            </a:r>
          </a:p>
        </p:txBody>
      </p:sp>
    </p:spTree>
    <p:extLst>
      <p:ext uri="{BB962C8B-B14F-4D97-AF65-F5344CB8AC3E}">
        <p14:creationId xmlns:p14="http://schemas.microsoft.com/office/powerpoint/2010/main" val="1631906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DE3B1B8-DC38-48E8-8C31-EF790659B5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63FFFE-1DB2-4A0F-B495-35782F16229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2BB9A07-8AB8-4D82-B3BC-B500DDEC79A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0861964-D86C-4A50-8F6D-B466384A61B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E8BA98-E13C-403B-AC96-75E203799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CE8509-9E93-4D74-BF24-661F111C72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54A678E-8F30-4E92-A5BF-F5D03D01139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965227"/>
            <a:ext cx="6909801" cy="4664114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/>
              <a:t>Strong Correlation between nominal GDP and Sales</a:t>
            </a:r>
          </a:p>
        </p:txBody>
      </p:sp>
    </p:spTree>
    <p:extLst>
      <p:ext uri="{BB962C8B-B14F-4D97-AF65-F5344CB8AC3E}">
        <p14:creationId xmlns:p14="http://schemas.microsoft.com/office/powerpoint/2010/main" val="1232198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3428ACC-71EC-4171-9527-10983BA6B4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967BEA-EA6A-4FF1-94E2-B010B61A36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9BBBC4-97A3-47D2-BFFE-A68530CDB9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A22713B-ABB6-4391-97F9-0449A2B9B66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61" y="640081"/>
            <a:ext cx="5859892" cy="5054156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Correlation Plot</a:t>
            </a:r>
          </a:p>
        </p:txBody>
      </p:sp>
    </p:spTree>
    <p:extLst>
      <p:ext uri="{BB962C8B-B14F-4D97-AF65-F5344CB8AC3E}">
        <p14:creationId xmlns:p14="http://schemas.microsoft.com/office/powerpoint/2010/main" val="495631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1787" y="843147"/>
            <a:ext cx="11008426" cy="451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EXPLORATORY DATA ANALYSIS</a:t>
            </a:r>
          </a:p>
          <a:p>
            <a:pPr algn="ctr"/>
            <a:r>
              <a:rPr lang="en-US" sz="3200" dirty="0"/>
              <a:t>Time Series</a:t>
            </a:r>
          </a:p>
        </p:txBody>
      </p:sp>
    </p:spTree>
    <p:extLst>
      <p:ext uri="{BB962C8B-B14F-4D97-AF65-F5344CB8AC3E}">
        <p14:creationId xmlns:p14="http://schemas.microsoft.com/office/powerpoint/2010/main" val="910771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C90B2FC-5754-43E9-B9FA-D0B9A6B208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857A16-A25E-49D3-A064-B19068C5AF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5B651D-AB52-44B4-9F7B-DC23F5A7E85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79AE2A0-0689-4CEA-B92C-1F56FAD6999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8" y="1145913"/>
            <a:ext cx="3312784" cy="259107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C047C1F-3D26-4A7E-9062-9190DB1EF6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89" y="1278788"/>
            <a:ext cx="3312784" cy="232531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BC35EC2-C14F-497A-9E1C-D9E830165A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872" y="1278788"/>
            <a:ext cx="3312785" cy="2325319"/>
          </a:xfrm>
          <a:prstGeom prst="rect">
            <a:avLst/>
          </a:prstGeom>
        </p:spPr>
      </p:pic>
      <p:sp>
        <p:nvSpPr>
          <p:cNvPr id="21" name="Title 20"/>
          <p:cNvSpPr>
            <a:spLocks noGrp="1"/>
          </p:cNvSpPr>
          <p:nvPr>
            <p:ph type="ctrTitle"/>
          </p:nvPr>
        </p:nvSpPr>
        <p:spPr>
          <a:xfrm>
            <a:off x="633999" y="4550229"/>
            <a:ext cx="10909073" cy="1057655"/>
          </a:xfrm>
        </p:spPr>
        <p:txBody>
          <a:bodyPr>
            <a:normAutofit/>
          </a:bodyPr>
          <a:lstStyle/>
          <a:p>
            <a:r>
              <a:rPr lang="en-US" sz="6000"/>
              <a:t>Time Series Plots of Each Category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633999" y="5727515"/>
            <a:ext cx="10925101" cy="515477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36486" y="3736983"/>
            <a:ext cx="79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1402" y="3736983"/>
            <a:ext cx="62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760" y="3741885"/>
            <a:ext cx="96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Women</a:t>
            </a:r>
          </a:p>
        </p:txBody>
      </p:sp>
    </p:spTree>
    <p:extLst>
      <p:ext uri="{BB962C8B-B14F-4D97-AF65-F5344CB8AC3E}">
        <p14:creationId xmlns:p14="http://schemas.microsoft.com/office/powerpoint/2010/main" val="3332776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D3F00AEE-431D-494F-88C1-EC58DFF529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AB6AAC-029F-41DE-BE2F-A9D439D2C4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CAA1E7-B772-4FC1-9062-39237998D9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C90B2FC-5754-43E9-B9FA-D0B9A6B208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2857A16-A25E-49D3-A064-B19068C5AF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25B651D-AB52-44B4-9F7B-DC23F5A7E85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79AE2A0-0689-4CEA-B92C-1F56FAD6999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8" y="1278788"/>
            <a:ext cx="3312784" cy="2325319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9C047C1F-3D26-4A7E-9062-9190DB1EF6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597" y="1278787"/>
            <a:ext cx="3312784" cy="2325319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0BC35EC2-C14F-497A-9E1C-D9E830165A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872" y="1278788"/>
            <a:ext cx="3312785" cy="2325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ACF &amp; PACF Plots of Product Categories</a:t>
            </a:r>
          </a:p>
        </p:txBody>
      </p:sp>
    </p:spTree>
    <p:extLst>
      <p:ext uri="{BB962C8B-B14F-4D97-AF65-F5344CB8AC3E}">
        <p14:creationId xmlns:p14="http://schemas.microsoft.com/office/powerpoint/2010/main" val="3175710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1787" y="843147"/>
            <a:ext cx="11008426" cy="451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MODEL SELECTION</a:t>
            </a:r>
          </a:p>
          <a:p>
            <a:pPr algn="ctr"/>
            <a:r>
              <a:rPr lang="en-US" sz="3200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60251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11">
            <a:extLst>
              <a:ext uri="{FF2B5EF4-FFF2-40B4-BE49-F238E27FC236}">
                <a16:creationId xmlns:a16="http://schemas.microsoft.com/office/drawing/2014/main" id="{C6DEF8F9-FFEF-4EDB-8A06-8A7884ED42E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13">
            <a:extLst>
              <a:ext uri="{FF2B5EF4-FFF2-40B4-BE49-F238E27FC236}">
                <a16:creationId xmlns:a16="http://schemas.microsoft.com/office/drawing/2014/main" id="{E0747CA7-2579-4FF5-95CF-E3FA65C9E1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15">
            <a:extLst>
              <a:ext uri="{FF2B5EF4-FFF2-40B4-BE49-F238E27FC236}">
                <a16:creationId xmlns:a16="http://schemas.microsoft.com/office/drawing/2014/main" id="{1C63BD94-CA0C-4C27-BB07-89F71DEA2D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4820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E1530B0-6F96-46C0-8B3E-3215CB756BE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4910CF-1B56-45D3-960A-E89F7B3B913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69F804-A677-4B75-95F4-A5E4426FB7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9" name="Content Placeholder 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20766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2370" y="516835"/>
            <a:ext cx="3084844" cy="5772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Presentation Outline</a:t>
            </a:r>
          </a:p>
        </p:txBody>
      </p:sp>
    </p:spTree>
    <p:extLst>
      <p:ext uri="{BB962C8B-B14F-4D97-AF65-F5344CB8AC3E}">
        <p14:creationId xmlns:p14="http://schemas.microsoft.com/office/powerpoint/2010/main" val="1569567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833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Optimal Model Selection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 Selection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Linear Regression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Decision Tree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Support Vector Machines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Adaboost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Random Forest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Gradient Boosting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Perceptron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Stacked Model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986" y="1845734"/>
            <a:ext cx="6459694" cy="3836084"/>
          </a:xfrm>
        </p:spPr>
      </p:pic>
    </p:spTree>
    <p:extLst>
      <p:ext uri="{BB962C8B-B14F-4D97-AF65-F5344CB8AC3E}">
        <p14:creationId xmlns:p14="http://schemas.microsoft.com/office/powerpoint/2010/main" val="2035380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3428ACC-71EC-4171-9527-10983BA6B4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967BEA-EA6A-4FF1-94E2-B010B61A36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B9BBBC4-97A3-47D2-BFFE-A68530CDB9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A22713B-ABB6-4391-97F9-0449A2B9B66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999" y="1050293"/>
            <a:ext cx="6912217" cy="423373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>
                <a:solidFill>
                  <a:schemeClr val="tx1">
                    <a:lumMod val="85000"/>
                    <a:lumOff val="15000"/>
                  </a:schemeClr>
                </a:solidFill>
              </a:rPr>
              <a:t>Evaluation/Results</a:t>
            </a:r>
          </a:p>
        </p:txBody>
      </p:sp>
    </p:spTree>
    <p:extLst>
      <p:ext uri="{BB962C8B-B14F-4D97-AF65-F5344CB8AC3E}">
        <p14:creationId xmlns:p14="http://schemas.microsoft.com/office/powerpoint/2010/main" val="633853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64067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123072"/>
              </p:ext>
            </p:extLst>
          </p:nvPr>
        </p:nvGraphicFramePr>
        <p:xfrm>
          <a:off x="1458349" y="1813363"/>
          <a:ext cx="9336262" cy="3851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0511">
                  <a:extLst>
                    <a:ext uri="{9D8B030D-6E8A-4147-A177-3AD203B41FA5}">
                      <a16:colId xmlns:a16="http://schemas.microsoft.com/office/drawing/2014/main" val="1956452078"/>
                    </a:ext>
                  </a:extLst>
                </a:gridCol>
                <a:gridCol w="1483664">
                  <a:extLst>
                    <a:ext uri="{9D8B030D-6E8A-4147-A177-3AD203B41FA5}">
                      <a16:colId xmlns:a16="http://schemas.microsoft.com/office/drawing/2014/main" val="3933897630"/>
                    </a:ext>
                  </a:extLst>
                </a:gridCol>
                <a:gridCol w="3112087">
                  <a:extLst>
                    <a:ext uri="{9D8B030D-6E8A-4147-A177-3AD203B41FA5}">
                      <a16:colId xmlns:a16="http://schemas.microsoft.com/office/drawing/2014/main" val="4164074229"/>
                    </a:ext>
                  </a:extLst>
                </a:gridCol>
              </a:tblGrid>
              <a:tr h="589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Ml Models</a:t>
                      </a:r>
                    </a:p>
                    <a:p>
                      <a:endParaRPr lang="en-US" dirty="0"/>
                    </a:p>
                  </a:txBody>
                  <a:tcPr marL="186231" marR="186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Score</a:t>
                      </a:r>
                    </a:p>
                  </a:txBody>
                  <a:tcPr marL="186231" marR="186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(MAPE)</a:t>
                      </a:r>
                    </a:p>
                  </a:txBody>
                  <a:tcPr marL="186231" marR="186231"/>
                </a:tc>
                <a:extLst>
                  <a:ext uri="{0D108BD9-81ED-4DB2-BD59-A6C34878D82A}">
                    <a16:rowId xmlns:a16="http://schemas.microsoft.com/office/drawing/2014/main" val="2524448516"/>
                  </a:ext>
                </a:extLst>
              </a:tr>
              <a:tr h="336588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 marL="186231" marR="186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80.4%</a:t>
                      </a:r>
                    </a:p>
                  </a:txBody>
                  <a:tcPr marL="186231" marR="186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25.21%</a:t>
                      </a:r>
                    </a:p>
                  </a:txBody>
                  <a:tcPr marL="186231" marR="186231"/>
                </a:tc>
                <a:extLst>
                  <a:ext uri="{0D108BD9-81ED-4DB2-BD59-A6C34878D82A}">
                    <a16:rowId xmlns:a16="http://schemas.microsoft.com/office/drawing/2014/main" val="1251977697"/>
                  </a:ext>
                </a:extLst>
              </a:tr>
              <a:tr h="336588">
                <a:tc>
                  <a:txBody>
                    <a:bodyPr/>
                    <a:lstStyle/>
                    <a:p>
                      <a:r>
                        <a:rPr lang="en-US" dirty="0"/>
                        <a:t>SVM (Linear kernel)</a:t>
                      </a:r>
                    </a:p>
                  </a:txBody>
                  <a:tcPr marL="186231" marR="186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66.6%</a:t>
                      </a:r>
                    </a:p>
                  </a:txBody>
                  <a:tcPr marL="186231" marR="186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16.61%</a:t>
                      </a:r>
                    </a:p>
                  </a:txBody>
                  <a:tcPr marL="186231" marR="186231"/>
                </a:tc>
                <a:extLst>
                  <a:ext uri="{0D108BD9-81ED-4DB2-BD59-A6C34878D82A}">
                    <a16:rowId xmlns:a16="http://schemas.microsoft.com/office/drawing/2014/main" val="3601800996"/>
                  </a:ext>
                </a:extLst>
              </a:tr>
              <a:tr h="336588">
                <a:tc>
                  <a:txBody>
                    <a:bodyPr/>
                    <a:lstStyle/>
                    <a:p>
                      <a:r>
                        <a:rPr lang="en-US" dirty="0"/>
                        <a:t>Gradient Boosting Regression</a:t>
                      </a:r>
                    </a:p>
                  </a:txBody>
                  <a:tcPr marL="186231" marR="18623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86.4%</a:t>
                      </a:r>
                    </a:p>
                  </a:txBody>
                  <a:tcPr marL="186231" marR="18623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6.93%</a:t>
                      </a:r>
                    </a:p>
                  </a:txBody>
                  <a:tcPr marL="186231" marR="18623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48606"/>
                  </a:ext>
                </a:extLst>
              </a:tr>
              <a:tr h="336588">
                <a:tc>
                  <a:txBody>
                    <a:bodyPr/>
                    <a:lstStyle/>
                    <a:p>
                      <a:r>
                        <a:rPr lang="en-US" dirty="0"/>
                        <a:t>Decision Tree Regression</a:t>
                      </a:r>
                    </a:p>
                  </a:txBody>
                  <a:tcPr marL="186231" marR="186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88.6%</a:t>
                      </a:r>
                    </a:p>
                  </a:txBody>
                  <a:tcPr marL="186231" marR="186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10.78%</a:t>
                      </a:r>
                    </a:p>
                  </a:txBody>
                  <a:tcPr marL="186231" marR="186231"/>
                </a:tc>
                <a:extLst>
                  <a:ext uri="{0D108BD9-81ED-4DB2-BD59-A6C34878D82A}">
                    <a16:rowId xmlns:a16="http://schemas.microsoft.com/office/drawing/2014/main" val="1982043014"/>
                  </a:ext>
                </a:extLst>
              </a:tr>
              <a:tr h="336588">
                <a:tc>
                  <a:txBody>
                    <a:bodyPr/>
                    <a:lstStyle/>
                    <a:p>
                      <a:r>
                        <a:rPr lang="en-US" dirty="0"/>
                        <a:t>Random Forest Regression</a:t>
                      </a:r>
                    </a:p>
                  </a:txBody>
                  <a:tcPr marL="186231" marR="186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92.4%</a:t>
                      </a:r>
                    </a:p>
                  </a:txBody>
                  <a:tcPr marL="186231" marR="186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10.31%</a:t>
                      </a:r>
                    </a:p>
                  </a:txBody>
                  <a:tcPr marL="186231" marR="186231"/>
                </a:tc>
                <a:extLst>
                  <a:ext uri="{0D108BD9-81ED-4DB2-BD59-A6C34878D82A}">
                    <a16:rowId xmlns:a16="http://schemas.microsoft.com/office/drawing/2014/main" val="1940085037"/>
                  </a:ext>
                </a:extLst>
              </a:tr>
              <a:tr h="336588">
                <a:tc>
                  <a:txBody>
                    <a:bodyPr/>
                    <a:lstStyle/>
                    <a:p>
                      <a:r>
                        <a:rPr lang="en-US" dirty="0"/>
                        <a:t>Adaboost Regression</a:t>
                      </a:r>
                    </a:p>
                  </a:txBody>
                  <a:tcPr marL="186231" marR="186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97.09%</a:t>
                      </a:r>
                    </a:p>
                  </a:txBody>
                  <a:tcPr marL="186231" marR="186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9.53%</a:t>
                      </a:r>
                    </a:p>
                  </a:txBody>
                  <a:tcPr marL="186231" marR="186231"/>
                </a:tc>
                <a:extLst>
                  <a:ext uri="{0D108BD9-81ED-4DB2-BD59-A6C34878D82A}">
                    <a16:rowId xmlns:a16="http://schemas.microsoft.com/office/drawing/2014/main" val="1353190651"/>
                  </a:ext>
                </a:extLst>
              </a:tr>
              <a:tr h="434178">
                <a:tc>
                  <a:txBody>
                    <a:bodyPr/>
                    <a:lstStyle/>
                    <a:p>
                      <a:r>
                        <a:rPr lang="en-US" dirty="0"/>
                        <a:t>Gradient Boosting with Grid Search</a:t>
                      </a:r>
                    </a:p>
                  </a:txBody>
                  <a:tcPr marL="186231" marR="186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99.8%</a:t>
                      </a:r>
                    </a:p>
                  </a:txBody>
                  <a:tcPr marL="186231" marR="186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16.63%</a:t>
                      </a:r>
                    </a:p>
                  </a:txBody>
                  <a:tcPr marL="186231" marR="186231"/>
                </a:tc>
                <a:extLst>
                  <a:ext uri="{0D108BD9-81ED-4DB2-BD59-A6C34878D82A}">
                    <a16:rowId xmlns:a16="http://schemas.microsoft.com/office/drawing/2014/main" val="3337611967"/>
                  </a:ext>
                </a:extLst>
              </a:tr>
              <a:tr h="582347">
                <a:tc>
                  <a:txBody>
                    <a:bodyPr/>
                    <a:lstStyle/>
                    <a:p>
                      <a:r>
                        <a:rPr lang="en-US" dirty="0"/>
                        <a:t>Stacked Model (Ridge, Adaboost, RF, DT, GBR)</a:t>
                      </a:r>
                    </a:p>
                  </a:txBody>
                  <a:tcPr marL="186231" marR="186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 marL="186231" marR="186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17.72%</a:t>
                      </a:r>
                    </a:p>
                  </a:txBody>
                  <a:tcPr marL="186231" marR="186231"/>
                </a:tc>
                <a:extLst>
                  <a:ext uri="{0D108BD9-81ED-4DB2-BD59-A6C34878D82A}">
                    <a16:rowId xmlns:a16="http://schemas.microsoft.com/office/drawing/2014/main" val="1804797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425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1787" y="843147"/>
            <a:ext cx="11008426" cy="451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MODEL SELECTION</a:t>
            </a:r>
          </a:p>
          <a:p>
            <a:pPr algn="ctr"/>
            <a:r>
              <a:rPr lang="en-US" sz="3200" dirty="0"/>
              <a:t>Time Series</a:t>
            </a:r>
          </a:p>
        </p:txBody>
      </p:sp>
    </p:spTree>
    <p:extLst>
      <p:ext uri="{BB962C8B-B14F-4D97-AF65-F5344CB8AC3E}">
        <p14:creationId xmlns:p14="http://schemas.microsoft.com/office/powerpoint/2010/main" val="3829481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3F00AEE-431D-494F-88C1-EC58DFF529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AB6AAC-029F-41DE-BE2F-A9D439D2C4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CAA1E7-B772-4FC1-9062-39237998D9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C90B2FC-5754-43E9-B9FA-D0B9A6B208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857A16-A25E-49D3-A064-B19068C5AF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5B651D-AB52-44B4-9F7B-DC23F5A7E85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9AE2A0-0689-4CEA-B92C-1F56FAD6999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8" y="1145913"/>
            <a:ext cx="3312784" cy="259107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C047C1F-3D26-4A7E-9062-9190DB1EF6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88" y="1204976"/>
            <a:ext cx="3417941" cy="2399131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BC35EC2-C14F-497A-9E1C-D9E830165A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717" y="1204976"/>
            <a:ext cx="3523096" cy="247294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41464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Forecasts From ARIMA Model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9405345" y="3670591"/>
            <a:ext cx="1472452" cy="3491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81403" y="3673852"/>
            <a:ext cx="1261218" cy="36245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05118" y="3673851"/>
            <a:ext cx="1404095" cy="34862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Women</a:t>
            </a:r>
          </a:p>
        </p:txBody>
      </p:sp>
    </p:spTree>
    <p:extLst>
      <p:ext uri="{BB962C8B-B14F-4D97-AF65-F5344CB8AC3E}">
        <p14:creationId xmlns:p14="http://schemas.microsoft.com/office/powerpoint/2010/main" val="2899475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D3F00AEE-431D-494F-88C1-EC58DFF529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DAB6AAC-029F-41DE-BE2F-A9D439D2C4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8CAA1E7-B772-4FC1-9062-39237998D9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CC90B2FC-5754-43E9-B9FA-D0B9A6B208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2857A16-A25E-49D3-A064-B19068C5AF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25B651D-AB52-44B4-9F7B-DC23F5A7E85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79AE2A0-0689-4CEA-B92C-1F56FAD6999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8" y="1278788"/>
            <a:ext cx="3312784" cy="2325319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9C047C1F-3D26-4A7E-9062-9190DB1EF6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89" y="1278788"/>
            <a:ext cx="3312784" cy="2325319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0BC35EC2-C14F-497A-9E1C-D9E830165A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872" y="1278788"/>
            <a:ext cx="3312785" cy="2325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ACF &amp; PACF Plots of Residuals</a:t>
            </a:r>
          </a:p>
        </p:txBody>
      </p:sp>
    </p:spTree>
    <p:extLst>
      <p:ext uri="{BB962C8B-B14F-4D97-AF65-F5344CB8AC3E}">
        <p14:creationId xmlns:p14="http://schemas.microsoft.com/office/powerpoint/2010/main" val="2643884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3428ACC-71EC-4171-9527-10983BA6B4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967BEA-EA6A-4FF1-94E2-B010B61A36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B9BBBC4-97A3-47D2-BFFE-A68530CDB9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A22713B-ABB6-4391-97F9-0449A2B9B66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999" y="1050293"/>
            <a:ext cx="6912217" cy="423373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>
                <a:solidFill>
                  <a:schemeClr val="tx1">
                    <a:lumMod val="85000"/>
                    <a:lumOff val="15000"/>
                  </a:schemeClr>
                </a:solidFill>
              </a:rPr>
              <a:t>Evaluation/Results</a:t>
            </a:r>
          </a:p>
        </p:txBody>
      </p:sp>
    </p:spTree>
    <p:extLst>
      <p:ext uri="{BB962C8B-B14F-4D97-AF65-F5344CB8AC3E}">
        <p14:creationId xmlns:p14="http://schemas.microsoft.com/office/powerpoint/2010/main" val="2462131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64067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8943515"/>
              </p:ext>
            </p:extLst>
          </p:nvPr>
        </p:nvGraphicFramePr>
        <p:xfrm>
          <a:off x="1458349" y="1813363"/>
          <a:ext cx="7852598" cy="1588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0511">
                  <a:extLst>
                    <a:ext uri="{9D8B030D-6E8A-4147-A177-3AD203B41FA5}">
                      <a16:colId xmlns:a16="http://schemas.microsoft.com/office/drawing/2014/main" val="1956452078"/>
                    </a:ext>
                  </a:extLst>
                </a:gridCol>
                <a:gridCol w="3112087">
                  <a:extLst>
                    <a:ext uri="{9D8B030D-6E8A-4147-A177-3AD203B41FA5}">
                      <a16:colId xmlns:a16="http://schemas.microsoft.com/office/drawing/2014/main" val="4164074229"/>
                    </a:ext>
                  </a:extLst>
                </a:gridCol>
              </a:tblGrid>
              <a:tr h="589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Ml Models</a:t>
                      </a:r>
                    </a:p>
                    <a:p>
                      <a:endParaRPr lang="en-US" dirty="0"/>
                    </a:p>
                  </a:txBody>
                  <a:tcPr marL="186231" marR="186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(MAPE)</a:t>
                      </a:r>
                    </a:p>
                  </a:txBody>
                  <a:tcPr marL="186231" marR="186231"/>
                </a:tc>
                <a:extLst>
                  <a:ext uri="{0D108BD9-81ED-4DB2-BD59-A6C34878D82A}">
                    <a16:rowId xmlns:a16="http://schemas.microsoft.com/office/drawing/2014/main" val="2524448516"/>
                  </a:ext>
                </a:extLst>
              </a:tr>
              <a:tr h="582347">
                <a:tc>
                  <a:txBody>
                    <a:bodyPr/>
                    <a:lstStyle/>
                    <a:p>
                      <a:r>
                        <a:rPr lang="en-US" dirty="0"/>
                        <a:t>ARIMA Model</a:t>
                      </a:r>
                    </a:p>
                  </a:txBody>
                  <a:tcPr marL="186231" marR="186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8.45%</a:t>
                      </a:r>
                    </a:p>
                  </a:txBody>
                  <a:tcPr marL="186231" marR="186231"/>
                </a:tc>
                <a:extLst>
                  <a:ext uri="{0D108BD9-81ED-4DB2-BD59-A6C34878D82A}">
                    <a16:rowId xmlns:a16="http://schemas.microsoft.com/office/drawing/2014/main" val="2840027811"/>
                  </a:ext>
                </a:extLst>
              </a:tr>
              <a:tr h="336588">
                <a:tc>
                  <a:txBody>
                    <a:bodyPr/>
                    <a:lstStyle/>
                    <a:p>
                      <a:r>
                        <a:rPr lang="en-US" dirty="0"/>
                        <a:t>ETS </a:t>
                      </a:r>
                    </a:p>
                  </a:txBody>
                  <a:tcPr marL="186231" marR="18623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8.45%</a:t>
                      </a:r>
                    </a:p>
                  </a:txBody>
                  <a:tcPr marL="186231" marR="186231"/>
                </a:tc>
                <a:extLst>
                  <a:ext uri="{0D108BD9-81ED-4DB2-BD59-A6C34878D82A}">
                    <a16:rowId xmlns:a16="http://schemas.microsoft.com/office/drawing/2014/main" val="1251977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13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1787" y="843147"/>
            <a:ext cx="11008426" cy="451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Conclusion</a:t>
            </a:r>
          </a:p>
          <a:p>
            <a:pPr algn="ctr"/>
            <a:r>
              <a:rPr lang="en-US" sz="3200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3529441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44C3061-D558-447B-A988-09ECE14461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339771-9C8F-497E-8974-E09A86FEEB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B54B0B-6CFB-4B92-A5DC-5DCD05BE5B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Decision Tree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Important Features</a:t>
            </a:r>
          </a:p>
          <a:p>
            <a:pPr marL="0" indent="0">
              <a:buNone/>
            </a:pPr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079" y="0"/>
            <a:ext cx="80822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3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1787" y="843147"/>
            <a:ext cx="11008426" cy="451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BUSINESS OBJECTIVE</a:t>
            </a:r>
          </a:p>
        </p:txBody>
      </p:sp>
    </p:spTree>
    <p:extLst>
      <p:ext uri="{BB962C8B-B14F-4D97-AF65-F5344CB8AC3E}">
        <p14:creationId xmlns:p14="http://schemas.microsoft.com/office/powerpoint/2010/main" val="1657400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44C3061-D558-447B-A988-09ECE14461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339771-9C8F-497E-8974-E09A86FEEB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B54B0B-6CFB-4B92-A5DC-5DCD05BE5B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3" b="27099"/>
          <a:stretch/>
        </p:blipFill>
        <p:spPr>
          <a:xfrm>
            <a:off x="4742017" y="640080"/>
            <a:ext cx="6798082" cy="557784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Adaboost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Important Features</a:t>
            </a:r>
          </a:p>
          <a:p>
            <a:pPr marL="0" indent="0">
              <a:buNone/>
            </a:pPr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111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44C3061-D558-447B-A988-09ECE14461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339771-9C8F-497E-8974-E09A86FEEB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B54B0B-6CFB-4B92-A5DC-5DCD05BE5B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Random Forest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Important Features</a:t>
            </a:r>
          </a:p>
          <a:p>
            <a:pPr marL="0" indent="0">
              <a:buNone/>
            </a:pPr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079" y="0"/>
            <a:ext cx="80822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27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44C3061-D558-447B-A988-09ECE14461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339771-9C8F-497E-8974-E09A86FEEB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B54B0B-6CFB-4B92-A5DC-5DCD05BE5B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Gradient Boost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Important Features</a:t>
            </a:r>
          </a:p>
          <a:p>
            <a:pPr marL="0" indent="0">
              <a:buNone/>
            </a:pPr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078" y="0"/>
            <a:ext cx="80879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68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052866604"/>
              </p:ext>
            </p:extLst>
          </p:nvPr>
        </p:nvGraphicFramePr>
        <p:xfrm>
          <a:off x="4861442" y="1455801"/>
          <a:ext cx="6940698" cy="4668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ext Placeholder 17"/>
          <p:cNvSpPr>
            <a:spLocks noGrp="1"/>
          </p:cNvSpPr>
          <p:nvPr>
            <p:ph type="body" sz="half" idx="2"/>
          </p:nvPr>
        </p:nvSpPr>
        <p:spPr>
          <a:xfrm>
            <a:off x="457200" y="1187532"/>
            <a:ext cx="3200400" cy="5117672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</a:rPr>
              <a:t>Accurate estimation of Future Sales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</a:rPr>
              <a:t>Workflow Management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</a:rPr>
              <a:t>Cash Flow  management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</a:rPr>
              <a:t>Resource Allocation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</a:rPr>
              <a:t>Understand Sales cycle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</a:rPr>
              <a:t>Provide offers to boost sales during dull periods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</a:rPr>
              <a:t>Tap market opportunity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</a:rPr>
              <a:t>Benchmarking against competitors</a:t>
            </a:r>
          </a:p>
        </p:txBody>
      </p:sp>
    </p:spTree>
    <p:extLst>
      <p:ext uri="{BB962C8B-B14F-4D97-AF65-F5344CB8AC3E}">
        <p14:creationId xmlns:p14="http://schemas.microsoft.com/office/powerpoint/2010/main" val="259334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1787" y="843147"/>
            <a:ext cx="11008426" cy="451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PREPROCESSING</a:t>
            </a:r>
          </a:p>
          <a:p>
            <a:pPr algn="ctr"/>
            <a:r>
              <a:rPr lang="en-US" sz="3200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88372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Steps - 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Weather Data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</a:p>
          <a:p>
            <a:pPr marL="0" indent="0">
              <a:buNone/>
            </a:pPr>
            <a:endParaRPr lang="en-PH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PH" sz="1600" dirty="0">
                <a:latin typeface="+mj-lt"/>
                <a:ea typeface="Segoe UI Black" panose="020B0A02040204020203" pitchFamily="34" charset="0"/>
                <a:cs typeface="Segoe UI Black" panose="020B0A02040204020203" pitchFamily="34" charset="0"/>
              </a:rPr>
              <a:t>Data merge from Excel  sheets for different years.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PH" sz="1600" dirty="0">
                <a:latin typeface="+mj-lt"/>
                <a:ea typeface="Segoe UI Black" panose="020B0A02040204020203" pitchFamily="34" charset="0"/>
                <a:cs typeface="Segoe UI Black" panose="020B0A02040204020203" pitchFamily="34" charset="0"/>
              </a:rPr>
              <a:t>Aggregation of yearly data based on months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PH" sz="1600" dirty="0">
                <a:latin typeface="+mj-lt"/>
                <a:ea typeface="Segoe UI Black" panose="020B0A02040204020203" pitchFamily="34" charset="0"/>
                <a:cs typeface="Segoe UI Black" panose="020B0A02040204020203" pitchFamily="34" charset="0"/>
              </a:rPr>
              <a:t>Concatenation of 6 years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PH" sz="1600" dirty="0">
                <a:latin typeface="+mj-lt"/>
                <a:ea typeface="Segoe UI Black" panose="020B0A02040204020203" pitchFamily="34" charset="0"/>
                <a:cs typeface="Segoe UI Black" panose="020B0A02040204020203" pitchFamily="34" charset="0"/>
              </a:rPr>
              <a:t>Feature Engineer: Weather Events column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PH" sz="1600" dirty="0">
                <a:latin typeface="+mj-lt"/>
                <a:ea typeface="Segoe UI Black" panose="020B0A02040204020203" pitchFamily="34" charset="0"/>
                <a:cs typeface="Segoe UI Black" panose="020B0A02040204020203" pitchFamily="34" charset="0"/>
              </a:rPr>
              <a:t>Drop unwanted features</a:t>
            </a:r>
          </a:p>
          <a:p>
            <a:pPr lvl="1"/>
            <a:endParaRPr lang="en-P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/>
          <a:lstStyle/>
          <a:p>
            <a:r>
              <a:rPr lang="en-US" dirty="0"/>
              <a:t>Macroeconomic Data 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451" y="177912"/>
            <a:ext cx="2256229" cy="1300000"/>
          </a:xfrm>
        </p:spPr>
      </p:pic>
      <p:sp>
        <p:nvSpPr>
          <p:cNvPr id="14" name="Content Placeholder 6"/>
          <p:cNvSpPr txBox="1">
            <a:spLocks/>
          </p:cNvSpPr>
          <p:nvPr/>
        </p:nvSpPr>
        <p:spPr>
          <a:xfrm>
            <a:off x="6035040" y="2582334"/>
            <a:ext cx="5320532" cy="32867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PH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PH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PH" sz="1600" dirty="0">
                <a:latin typeface="+mj-lt"/>
                <a:ea typeface="Segoe UI Black" panose="020B0A02040204020203" pitchFamily="34" charset="0"/>
                <a:cs typeface="Segoe UI Black" panose="020B0A02040204020203" pitchFamily="34" charset="0"/>
              </a:rPr>
              <a:t>Generate Month and year column from Year-Month Column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PH" sz="1600" dirty="0">
                <a:latin typeface="+mj-lt"/>
                <a:ea typeface="Segoe UI Black" panose="020B0A02040204020203" pitchFamily="34" charset="0"/>
                <a:cs typeface="Segoe UI Black" panose="020B0A02040204020203" pitchFamily="34" charset="0"/>
              </a:rPr>
              <a:t>Drop Feature like PartyInPower, Advertising Expenses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PH" sz="1600" dirty="0">
                <a:latin typeface="+mj-lt"/>
                <a:ea typeface="Segoe UI Black" panose="020B0A02040204020203" pitchFamily="34" charset="0"/>
                <a:cs typeface="Segoe UI Black" panose="020B0A02040204020203" pitchFamily="34" charset="0"/>
              </a:rPr>
              <a:t>Standardization of Data </a:t>
            </a:r>
          </a:p>
          <a:p>
            <a:pPr marL="201168" lvl="1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30447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Steps - 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Events-Holiday Data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</a:p>
          <a:p>
            <a:pPr marL="0" indent="0">
              <a:buNone/>
            </a:pPr>
            <a:endParaRPr lang="en-PH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PH" sz="1600" dirty="0">
                <a:latin typeface="+mj-lt"/>
                <a:ea typeface="Segoe UI Black" panose="020B0A02040204020203" pitchFamily="34" charset="0"/>
                <a:cs typeface="Segoe UI Black" panose="020B0A02040204020203" pitchFamily="34" charset="0"/>
              </a:rPr>
              <a:t>Extract Month from MonthDate Column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PH" sz="1600" dirty="0">
                <a:latin typeface="+mj-lt"/>
                <a:ea typeface="Segoe UI Black" panose="020B0A02040204020203" pitchFamily="34" charset="0"/>
                <a:cs typeface="Segoe UI Black" panose="020B0A02040204020203" pitchFamily="34" charset="0"/>
              </a:rPr>
              <a:t>Dummify DayCategory feature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PH" sz="1600" dirty="0">
                <a:latin typeface="+mj-lt"/>
                <a:ea typeface="Segoe UI Black" panose="020B0A02040204020203" pitchFamily="34" charset="0"/>
                <a:cs typeface="Segoe UI Black" panose="020B0A02040204020203" pitchFamily="34" charset="0"/>
              </a:rPr>
              <a:t>Aggregate data based on Year and Month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PH" sz="1600" dirty="0">
                <a:latin typeface="+mj-lt"/>
                <a:ea typeface="Segoe UI Black" panose="020B0A02040204020203" pitchFamily="34" charset="0"/>
                <a:cs typeface="Segoe UI Black" panose="020B0A02040204020203" pitchFamily="34" charset="0"/>
              </a:rPr>
              <a:t>Generate </a:t>
            </a:r>
            <a:r>
              <a:rPr lang="en-PH" sz="1600" b="1" dirty="0">
                <a:latin typeface="+mj-lt"/>
                <a:ea typeface="Segoe UI Black" panose="020B0A02040204020203" pitchFamily="34" charset="0"/>
                <a:cs typeface="Segoe UI Black" panose="020B0A02040204020203" pitchFamily="34" charset="0"/>
              </a:rPr>
              <a:t>“HolidaysInAMonth” </a:t>
            </a:r>
            <a:r>
              <a:rPr lang="en-PH" sz="1600" dirty="0">
                <a:latin typeface="+mj-lt"/>
                <a:ea typeface="Segoe UI Black" panose="020B0A02040204020203" pitchFamily="34" charset="0"/>
                <a:cs typeface="Segoe UI Black" panose="020B0A02040204020203" pitchFamily="34" charset="0"/>
              </a:rPr>
              <a:t>Feature by summation</a:t>
            </a:r>
          </a:p>
          <a:p>
            <a:pPr marL="0" indent="0">
              <a:buNone/>
            </a:pPr>
            <a:endParaRPr lang="en-PH" sz="1600" dirty="0">
              <a:latin typeface="+mj-lt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lvl="1"/>
            <a:endParaRPr lang="en-P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/>
          <a:lstStyle/>
          <a:p>
            <a:r>
              <a:rPr lang="en-US" dirty="0"/>
              <a:t>Train Data 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861" y="177912"/>
            <a:ext cx="2383820" cy="1300000"/>
          </a:xfrm>
        </p:spPr>
      </p:pic>
      <p:sp>
        <p:nvSpPr>
          <p:cNvPr id="14" name="Content Placeholder 6"/>
          <p:cNvSpPr txBox="1">
            <a:spLocks/>
          </p:cNvSpPr>
          <p:nvPr/>
        </p:nvSpPr>
        <p:spPr>
          <a:xfrm>
            <a:off x="6035040" y="2582334"/>
            <a:ext cx="5320532" cy="32867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PH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PH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PH" sz="1600" dirty="0">
                <a:latin typeface="+mj-lt"/>
                <a:ea typeface="Segoe UI Black" panose="020B0A02040204020203" pitchFamily="34" charset="0"/>
                <a:cs typeface="Segoe UI Black" panose="020B0A02040204020203" pitchFamily="34" charset="0"/>
              </a:rPr>
              <a:t>Merge Weather, Events-Holiday, Macroeconomic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PH" sz="1600" dirty="0">
                <a:latin typeface="+mj-lt"/>
                <a:ea typeface="Segoe UI Black" panose="020B0A02040204020203" pitchFamily="34" charset="0"/>
                <a:cs typeface="Segoe UI Black" panose="020B0A02040204020203" pitchFamily="34" charset="0"/>
              </a:rPr>
              <a:t>Drop Feature: Women Category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PH" sz="1600" dirty="0">
                <a:latin typeface="+mj-lt"/>
                <a:ea typeface="Segoe UI Black" panose="020B0A02040204020203" pitchFamily="34" charset="0"/>
                <a:cs typeface="Segoe UI Black" panose="020B0A02040204020203" pitchFamily="34" charset="0"/>
              </a:rPr>
              <a:t>Fill missing values using mean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PH" sz="1600" dirty="0">
                <a:latin typeface="+mj-lt"/>
                <a:ea typeface="Segoe UI Black" panose="020B0A02040204020203" pitchFamily="34" charset="0"/>
                <a:cs typeface="Segoe UI Black" panose="020B0A02040204020203" pitchFamily="34" charset="0"/>
              </a:rPr>
              <a:t>Divide the Dataset into train and test </a:t>
            </a:r>
          </a:p>
          <a:p>
            <a:pPr marL="201168" lvl="1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058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1787" y="843147"/>
            <a:ext cx="11008426" cy="451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PREPROCESSING</a:t>
            </a:r>
          </a:p>
          <a:p>
            <a:pPr algn="ctr"/>
            <a:r>
              <a:rPr lang="en-US" sz="3200" dirty="0"/>
              <a:t>Time Series</a:t>
            </a:r>
          </a:p>
        </p:txBody>
      </p:sp>
    </p:spTree>
    <p:extLst>
      <p:ext uri="{BB962C8B-B14F-4D97-AF65-F5344CB8AC3E}">
        <p14:creationId xmlns:p14="http://schemas.microsoft.com/office/powerpoint/2010/main" val="875904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Steps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 Data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</a:p>
          <a:p>
            <a:pPr marL="0" indent="0">
              <a:buNone/>
            </a:pPr>
            <a:endParaRPr lang="en-PH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PH" sz="1600" dirty="0">
                <a:latin typeface="+mj-lt"/>
                <a:ea typeface="Segoe UI Black" panose="020B0A02040204020203" pitchFamily="34" charset="0"/>
                <a:cs typeface="Segoe UI Black" panose="020B0A02040204020203" pitchFamily="34" charset="0"/>
              </a:rPr>
              <a:t>Split the Dataset based on Product Category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PH" sz="1600" dirty="0">
                <a:latin typeface="+mj-lt"/>
                <a:ea typeface="Segoe UI Black" panose="020B0A02040204020203" pitchFamily="34" charset="0"/>
                <a:cs typeface="Segoe UI Black" panose="020B0A02040204020203" pitchFamily="34" charset="0"/>
              </a:rPr>
              <a:t>Central Imputation for missing data </a:t>
            </a:r>
          </a:p>
          <a:p>
            <a:pPr marL="0" indent="0">
              <a:buNone/>
            </a:pPr>
            <a:endParaRPr lang="en-PH" sz="1600" dirty="0">
              <a:latin typeface="+mj-lt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lvl="1"/>
            <a:endParaRPr lang="en-P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861" y="177912"/>
            <a:ext cx="2383820" cy="1300000"/>
          </a:xfrm>
        </p:spPr>
      </p:pic>
      <p:sp>
        <p:nvSpPr>
          <p:cNvPr id="14" name="Content Placeholder 6"/>
          <p:cNvSpPr txBox="1">
            <a:spLocks/>
          </p:cNvSpPr>
          <p:nvPr/>
        </p:nvSpPr>
        <p:spPr>
          <a:xfrm>
            <a:off x="6035040" y="2582334"/>
            <a:ext cx="5320532" cy="32867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PH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PH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marL="201168" lvl="1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595480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6616</TotalTime>
  <Words>443</Words>
  <Application>Microsoft Office PowerPoint</Application>
  <PresentationFormat>Widescreen</PresentationFormat>
  <Paragraphs>141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Calibri Light</vt:lpstr>
      <vt:lpstr>Segoe UI Black</vt:lpstr>
      <vt:lpstr>Wingdings</vt:lpstr>
      <vt:lpstr>Retrospect</vt:lpstr>
      <vt:lpstr>Sales Forecast of Retail Clothing Products</vt:lpstr>
      <vt:lpstr>PowerPoint Presentation</vt:lpstr>
      <vt:lpstr>PowerPoint Presentation</vt:lpstr>
      <vt:lpstr>PowerPoint Presentation</vt:lpstr>
      <vt:lpstr>PowerPoint Presentation</vt:lpstr>
      <vt:lpstr>Preprocessing Steps - I</vt:lpstr>
      <vt:lpstr>Preprocessing Steps - II</vt:lpstr>
      <vt:lpstr>PowerPoint Presentation</vt:lpstr>
      <vt:lpstr>Preprocessing Steps </vt:lpstr>
      <vt:lpstr>PowerPoint Presentation</vt:lpstr>
      <vt:lpstr>Sales </vt:lpstr>
      <vt:lpstr>Sales Cycle</vt:lpstr>
      <vt:lpstr>Holidays &amp; Sales </vt:lpstr>
      <vt:lpstr>Strong Correlation between nominal GDP and Sales</vt:lpstr>
      <vt:lpstr>Correlation Plot</vt:lpstr>
      <vt:lpstr>PowerPoint Presentation</vt:lpstr>
      <vt:lpstr>Time Series Plots of Each Category</vt:lpstr>
      <vt:lpstr>ACF &amp; PACF Plots of Product Categories</vt:lpstr>
      <vt:lpstr>PowerPoint Presentation</vt:lpstr>
      <vt:lpstr>Best Model Selection</vt:lpstr>
      <vt:lpstr>Evaluation/Results</vt:lpstr>
      <vt:lpstr>Evaluation</vt:lpstr>
      <vt:lpstr>PowerPoint Presentation</vt:lpstr>
      <vt:lpstr>Forecasts From ARIMA Model</vt:lpstr>
      <vt:lpstr>ACF &amp; PACF Plots of Residuals</vt:lpstr>
      <vt:lpstr>Evaluation/Results</vt:lpstr>
      <vt:lpstr>Evaluation</vt:lpstr>
      <vt:lpstr>PowerPoint Presentation</vt:lpstr>
      <vt:lpstr>Decision Tree</vt:lpstr>
      <vt:lpstr>Adaboost</vt:lpstr>
      <vt:lpstr>Random Forest</vt:lpstr>
      <vt:lpstr>Gradient Boost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Arnold Urieta</dc:creator>
  <cp:lastModifiedBy>Ahmed, Haroon</cp:lastModifiedBy>
  <cp:revision>204</cp:revision>
  <dcterms:created xsi:type="dcterms:W3CDTF">2016-10-04T12:43:54Z</dcterms:created>
  <dcterms:modified xsi:type="dcterms:W3CDTF">2017-11-24T12:10:13Z</dcterms:modified>
</cp:coreProperties>
</file>