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7" r:id="rId3"/>
    <p:sldId id="258" r:id="rId4"/>
    <p:sldId id="259" r:id="rId5"/>
    <p:sldId id="261" r:id="rId6"/>
    <p:sldId id="262" r:id="rId7"/>
    <p:sldId id="260" r:id="rId8"/>
    <p:sldId id="263" r:id="rId9"/>
    <p:sldId id="265" r:id="rId10"/>
    <p:sldId id="266" r:id="rId11"/>
    <p:sldId id="264" r:id="rId12"/>
    <p:sldId id="267" r:id="rId13"/>
    <p:sldId id="269" r:id="rId14"/>
    <p:sldId id="268" r:id="rId15"/>
    <p:sldId id="270"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394" y="-91"/>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258F7A-2DD1-4BFD-B558-997956465F40}" type="datetimeFigureOut">
              <a:rPr lang="en-US" smtClean="0"/>
              <a:pPr/>
              <a:t>12/1/2009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8BD49-C7E7-4AAF-990B-78C184B3EBC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258F7A-2DD1-4BFD-B558-997956465F40}" type="datetimeFigureOut">
              <a:rPr lang="en-US" smtClean="0"/>
              <a:pPr/>
              <a:t>12/1/2009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8BD49-C7E7-4AAF-990B-78C184B3EBC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258F7A-2DD1-4BFD-B558-997956465F40}" type="datetimeFigureOut">
              <a:rPr lang="en-US" smtClean="0"/>
              <a:pPr/>
              <a:t>12/1/2009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8BD49-C7E7-4AAF-990B-78C184B3EBC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258F7A-2DD1-4BFD-B558-997956465F40}" type="datetimeFigureOut">
              <a:rPr lang="en-US" smtClean="0"/>
              <a:pPr/>
              <a:t>12/1/2009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8BD49-C7E7-4AAF-990B-78C184B3EBC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258F7A-2DD1-4BFD-B558-997956465F40}" type="datetimeFigureOut">
              <a:rPr lang="en-US" smtClean="0"/>
              <a:pPr/>
              <a:t>12/1/2009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8BD49-C7E7-4AAF-990B-78C184B3EBC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258F7A-2DD1-4BFD-B558-997956465F40}" type="datetimeFigureOut">
              <a:rPr lang="en-US" smtClean="0"/>
              <a:pPr/>
              <a:t>12/1/2009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48BD49-C7E7-4AAF-990B-78C184B3EBC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258F7A-2DD1-4BFD-B558-997956465F40}" type="datetimeFigureOut">
              <a:rPr lang="en-US" smtClean="0"/>
              <a:pPr/>
              <a:t>12/1/2009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48BD49-C7E7-4AAF-990B-78C184B3EBC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258F7A-2DD1-4BFD-B558-997956465F40}" type="datetimeFigureOut">
              <a:rPr lang="en-US" smtClean="0"/>
              <a:pPr/>
              <a:t>12/1/2009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48BD49-C7E7-4AAF-990B-78C184B3EBC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258F7A-2DD1-4BFD-B558-997956465F40}" type="datetimeFigureOut">
              <a:rPr lang="en-US" smtClean="0"/>
              <a:pPr/>
              <a:t>12/1/2009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48BD49-C7E7-4AAF-990B-78C184B3EBC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258F7A-2DD1-4BFD-B558-997956465F40}" type="datetimeFigureOut">
              <a:rPr lang="en-US" smtClean="0"/>
              <a:pPr/>
              <a:t>12/1/2009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48BD49-C7E7-4AAF-990B-78C184B3EBC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258F7A-2DD1-4BFD-B558-997956465F40}" type="datetimeFigureOut">
              <a:rPr lang="en-US" smtClean="0"/>
              <a:pPr/>
              <a:t>12/1/2009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48BD49-C7E7-4AAF-990B-78C184B3EBC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258F7A-2DD1-4BFD-B558-997956465F40}" type="datetimeFigureOut">
              <a:rPr lang="en-US" smtClean="0"/>
              <a:pPr/>
              <a:t>12/1/2009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48BD49-C7E7-4AAF-990B-78C184B3EBC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1828800"/>
            <a:ext cx="6400800" cy="1752600"/>
          </a:xfrm>
        </p:spPr>
        <p:txBody>
          <a:bodyPr/>
          <a:lstStyle/>
          <a:p>
            <a:r>
              <a:rPr lang="en-US" dirty="0" smtClean="0">
                <a:solidFill>
                  <a:schemeClr val="tx1"/>
                </a:solidFill>
              </a:rPr>
              <a:t>Run this as a slide show and click through to show the explanations for each slide.</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r="32491"/>
          <a:stretch>
            <a:fillRect/>
          </a:stretch>
        </p:blipFill>
        <p:spPr bwMode="auto">
          <a:xfrm>
            <a:off x="1179576" y="1408176"/>
            <a:ext cx="6781800" cy="4051300"/>
          </a:xfrm>
          <a:prstGeom prst="rect">
            <a:avLst/>
          </a:prstGeom>
          <a:noFill/>
          <a:ln w="9525">
            <a:noFill/>
            <a:miter lim="800000"/>
            <a:headEnd/>
            <a:tailEnd/>
          </a:ln>
        </p:spPr>
      </p:pic>
      <p:sp>
        <p:nvSpPr>
          <p:cNvPr id="3" name="TextBox 2"/>
          <p:cNvSpPr txBox="1"/>
          <p:nvPr/>
        </p:nvSpPr>
        <p:spPr>
          <a:xfrm>
            <a:off x="1828800" y="152401"/>
            <a:ext cx="4267200"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t>Opens preview of </a:t>
            </a:r>
            <a:r>
              <a:rPr lang="en-US" dirty="0" err="1" smtClean="0"/>
              <a:t>stylesheet’s</a:t>
            </a:r>
            <a:r>
              <a:rPr lang="en-US" dirty="0" smtClean="0"/>
              <a:t> layout. </a:t>
            </a:r>
            <a:br>
              <a:rPr lang="en-US" dirty="0" smtClean="0"/>
            </a:br>
            <a:r>
              <a:rPr lang="en-US" dirty="0" smtClean="0"/>
              <a:t>Proposal: ship a canned rich set of data which will be used for faster layout previews.</a:t>
            </a:r>
            <a:endParaRPr lang="en-US" dirty="0"/>
          </a:p>
        </p:txBody>
      </p:sp>
      <p:cxnSp>
        <p:nvCxnSpPr>
          <p:cNvPr id="4" name="Straight Arrow Connector 3"/>
          <p:cNvCxnSpPr>
            <a:stCxn id="3" idx="2"/>
          </p:cNvCxnSpPr>
          <p:nvPr/>
        </p:nvCxnSpPr>
        <p:spPr>
          <a:xfrm rot="5400000">
            <a:off x="3190967" y="828769"/>
            <a:ext cx="247473" cy="129539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7" name="TextBox 6"/>
          <p:cNvSpPr txBox="1"/>
          <p:nvPr/>
        </p:nvSpPr>
        <p:spPr>
          <a:xfrm>
            <a:off x="1600200" y="5562600"/>
            <a:ext cx="5562600" cy="120032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t>We could initially rely on an advanced user replacing the canned data file with their own for more relevant data previews. If demand was great, we’d build in an option to set your own preview data.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childTnLst>
                          </p:cTn>
                        </p:par>
                        <p:par>
                          <p:cTn id="11" fill="hold">
                            <p:stCondLst>
                              <p:cond delay="1000"/>
                            </p:stCondLst>
                            <p:childTnLst>
                              <p:par>
                                <p:cTn id="12" presetID="9" presetClass="entr" presetSubtype="0" fill="hold" grpId="0" nodeType="afterEffect">
                                  <p:stCondLst>
                                    <p:cond delay="1000"/>
                                  </p:stCondLst>
                                  <p:childTnLst>
                                    <p:set>
                                      <p:cBhvr>
                                        <p:cTn id="13" dur="1" fill="hold">
                                          <p:stCondLst>
                                            <p:cond delay="0"/>
                                          </p:stCondLst>
                                        </p:cTn>
                                        <p:tgtEl>
                                          <p:spTgt spid="7"/>
                                        </p:tgtEl>
                                        <p:attrNameLst>
                                          <p:attrName>style.visibility</p:attrName>
                                        </p:attrNameLst>
                                      </p:cBhvr>
                                      <p:to>
                                        <p:strVal val="visible"/>
                                      </p:to>
                                    </p:set>
                                    <p:animEffect transition="in" filter="dissolv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r="32491"/>
          <a:stretch>
            <a:fillRect/>
          </a:stretch>
        </p:blipFill>
        <p:spPr bwMode="auto">
          <a:xfrm>
            <a:off x="1179576" y="1408176"/>
            <a:ext cx="6781800" cy="4051300"/>
          </a:xfrm>
          <a:prstGeom prst="rect">
            <a:avLst/>
          </a:prstGeom>
          <a:noFill/>
          <a:ln w="9525">
            <a:noFill/>
            <a:miter lim="800000"/>
            <a:headEnd/>
            <a:tailEnd/>
          </a:ln>
        </p:spPr>
      </p:pic>
      <p:sp>
        <p:nvSpPr>
          <p:cNvPr id="3" name="TextBox 2"/>
          <p:cNvSpPr txBox="1"/>
          <p:nvPr/>
        </p:nvSpPr>
        <p:spPr>
          <a:xfrm>
            <a:off x="1828800" y="152401"/>
            <a:ext cx="3657600" cy="92333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t>Package and send the settings set up in this tool (</a:t>
            </a:r>
            <a:r>
              <a:rPr lang="en-US" dirty="0" err="1" smtClean="0"/>
              <a:t>stylesheets</a:t>
            </a:r>
            <a:r>
              <a:rPr lang="en-US" dirty="0" smtClean="0"/>
              <a:t> and defaults) to someone else.</a:t>
            </a:r>
            <a:endParaRPr lang="en-US" dirty="0"/>
          </a:p>
        </p:txBody>
      </p:sp>
      <p:cxnSp>
        <p:nvCxnSpPr>
          <p:cNvPr id="4" name="Straight Arrow Connector 3"/>
          <p:cNvCxnSpPr>
            <a:stCxn id="3" idx="2"/>
          </p:cNvCxnSpPr>
          <p:nvPr/>
        </p:nvCxnSpPr>
        <p:spPr>
          <a:xfrm rot="5400000">
            <a:off x="3166767" y="1185568"/>
            <a:ext cx="600670" cy="38099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srcRect/>
          <a:stretch>
            <a:fillRect/>
          </a:stretch>
        </p:blipFill>
        <p:spPr bwMode="auto">
          <a:xfrm>
            <a:off x="1828800" y="1066800"/>
            <a:ext cx="4743450" cy="3133725"/>
          </a:xfrm>
          <a:prstGeom prst="rect">
            <a:avLst/>
          </a:prstGeom>
          <a:noFill/>
          <a:ln w="9525">
            <a:noFill/>
            <a:miter lim="800000"/>
            <a:headEnd/>
            <a:tailEnd/>
          </a:ln>
        </p:spPr>
      </p:pic>
      <p:sp>
        <p:nvSpPr>
          <p:cNvPr id="4" name="TextBox 3"/>
          <p:cNvSpPr txBox="1"/>
          <p:nvPr/>
        </p:nvSpPr>
        <p:spPr>
          <a:xfrm>
            <a:off x="381000" y="381000"/>
            <a:ext cx="5334000" cy="646331"/>
          </a:xfrm>
          <a:prstGeom prst="rect">
            <a:avLst/>
          </a:prstGeom>
          <a:noFill/>
        </p:spPr>
        <p:txBody>
          <a:bodyPr wrap="square" rtlCol="0">
            <a:spAutoFit/>
          </a:bodyPr>
          <a:lstStyle/>
          <a:p>
            <a:r>
              <a:rPr lang="en-US" dirty="0" smtClean="0"/>
              <a:t>In </a:t>
            </a:r>
            <a:r>
              <a:rPr lang="en-US" b="1" dirty="0" smtClean="0"/>
              <a:t>FLEx</a:t>
            </a:r>
            <a:r>
              <a:rPr lang="en-US" dirty="0" smtClean="0"/>
              <a:t> File menu, supply option “</a:t>
            </a:r>
            <a:r>
              <a:rPr lang="en-US" b="1" dirty="0" smtClean="0"/>
              <a:t>Print via…</a:t>
            </a:r>
            <a:r>
              <a:rPr lang="en-US" dirty="0" smtClean="0"/>
              <a:t>” which opens this:</a:t>
            </a:r>
            <a:endParaRPr lang="en-US" dirty="0"/>
          </a:p>
        </p:txBody>
      </p:sp>
      <p:sp>
        <p:nvSpPr>
          <p:cNvPr id="5" name="TextBox 4"/>
          <p:cNvSpPr txBox="1"/>
          <p:nvPr/>
        </p:nvSpPr>
        <p:spPr>
          <a:xfrm>
            <a:off x="381000" y="5867400"/>
            <a:ext cx="8001000"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t>A additional toolbar button would provide a one click ‘print via’ function using the default settings. </a:t>
            </a:r>
            <a:r>
              <a:rPr lang="en-US" dirty="0" err="1" smtClean="0"/>
              <a:t>WeSay</a:t>
            </a:r>
            <a:r>
              <a:rPr lang="en-US" dirty="0" smtClean="0"/>
              <a:t> might only want to provide that kind of function.</a:t>
            </a:r>
            <a:endParaRPr lang="en-US" dirty="0"/>
          </a:p>
        </p:txBody>
      </p:sp>
      <p:sp>
        <p:nvSpPr>
          <p:cNvPr id="6" name="TextBox 5"/>
          <p:cNvSpPr txBox="1"/>
          <p:nvPr/>
        </p:nvSpPr>
        <p:spPr>
          <a:xfrm>
            <a:off x="685800" y="4724400"/>
            <a:ext cx="815340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t>Default folder should be: (My)Documents\Publications\</a:t>
            </a:r>
            <a:r>
              <a:rPr lang="en-US" i="1" dirty="0" err="1" smtClean="0"/>
              <a:t>CurrentProjectName</a:t>
            </a:r>
            <a:r>
              <a:rPr lang="en-US" dirty="0" smtClean="0"/>
              <a:t>\Dictionary\</a:t>
            </a:r>
            <a:r>
              <a:rPr lang="en-US" i="1" dirty="0" err="1" smtClean="0"/>
              <a:t>StylesheetName</a:t>
            </a:r>
            <a:r>
              <a:rPr lang="en-US" dirty="0" err="1" smtClean="0"/>
              <a:t>_</a:t>
            </a:r>
            <a:r>
              <a:rPr lang="en-US" i="1" dirty="0" err="1" smtClean="0"/>
              <a:t>Date</a:t>
            </a:r>
            <a:endParaRPr lang="en-US" i="1" dirty="0"/>
          </a:p>
        </p:txBody>
      </p:sp>
      <p:sp>
        <p:nvSpPr>
          <p:cNvPr id="7" name="TextBox 6"/>
          <p:cNvSpPr txBox="1"/>
          <p:nvPr/>
        </p:nvSpPr>
        <p:spPr>
          <a:xfrm>
            <a:off x="6934200" y="295870"/>
            <a:ext cx="1981200"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t>All the settings are pre-set in the Configuration Tool.</a:t>
            </a:r>
            <a:endParaRPr lang="en-US" dirty="0"/>
          </a:p>
        </p:txBody>
      </p:sp>
      <p:sp>
        <p:nvSpPr>
          <p:cNvPr id="8" name="TextBox 7"/>
          <p:cNvSpPr txBox="1"/>
          <p:nvPr/>
        </p:nvSpPr>
        <p:spPr>
          <a:xfrm>
            <a:off x="6934200" y="1524000"/>
            <a:ext cx="1981200"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t>Data which is not present in the project will not be available.</a:t>
            </a:r>
            <a:endParaRPr lang="en-US" dirty="0"/>
          </a:p>
        </p:txBody>
      </p:sp>
      <p:cxnSp>
        <p:nvCxnSpPr>
          <p:cNvPr id="10" name="Straight Arrow Connector 9"/>
          <p:cNvCxnSpPr>
            <a:stCxn id="8" idx="1"/>
          </p:cNvCxnSpPr>
          <p:nvPr/>
        </p:nvCxnSpPr>
        <p:spPr>
          <a:xfrm rot="10800000" flipV="1">
            <a:off x="4876800" y="2124164"/>
            <a:ext cx="2057400" cy="9435"/>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1" name="TextBox 10"/>
          <p:cNvSpPr txBox="1"/>
          <p:nvPr/>
        </p:nvSpPr>
        <p:spPr>
          <a:xfrm>
            <a:off x="6934200" y="2895600"/>
            <a:ext cx="1981200" cy="147732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t>This controls whether macro is run in resulting document to insert the guide words.</a:t>
            </a:r>
            <a:endParaRPr lang="en-US" dirty="0"/>
          </a:p>
        </p:txBody>
      </p:sp>
      <p:cxnSp>
        <p:nvCxnSpPr>
          <p:cNvPr id="12" name="Straight Arrow Connector 11"/>
          <p:cNvCxnSpPr>
            <a:stCxn id="11" idx="1"/>
          </p:cNvCxnSpPr>
          <p:nvPr/>
        </p:nvCxnSpPr>
        <p:spPr>
          <a:xfrm rot="10800000">
            <a:off x="6096000" y="3124200"/>
            <a:ext cx="838200" cy="51006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6" name="Straight Arrow Connector 15"/>
          <p:cNvCxnSpPr/>
          <p:nvPr/>
        </p:nvCxnSpPr>
        <p:spPr>
          <a:xfrm rot="5400000" flipH="1" flipV="1">
            <a:off x="3238500" y="4152900"/>
            <a:ext cx="1143000"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9" name="TextBox 18"/>
          <p:cNvSpPr txBox="1"/>
          <p:nvPr/>
        </p:nvSpPr>
        <p:spPr>
          <a:xfrm>
            <a:off x="76200" y="2209800"/>
            <a:ext cx="1600200" cy="230832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t>The word ‘</a:t>
            </a:r>
            <a:r>
              <a:rPr lang="en-US" dirty="0" err="1" smtClean="0"/>
              <a:t>Stylesheet</a:t>
            </a:r>
            <a:r>
              <a:rPr lang="en-US" dirty="0" smtClean="0"/>
              <a:t>’ is purposely </a:t>
            </a:r>
            <a:r>
              <a:rPr lang="en-US" b="1" dirty="0" smtClean="0"/>
              <a:t>not</a:t>
            </a:r>
            <a:r>
              <a:rPr lang="en-US" dirty="0" smtClean="0"/>
              <a:t> used here, in order to avoid even this level of jargon for end users.</a:t>
            </a:r>
            <a:endParaRPr lang="en-US" dirty="0"/>
          </a:p>
        </p:txBody>
      </p:sp>
      <p:cxnSp>
        <p:nvCxnSpPr>
          <p:cNvPr id="20" name="Straight Arrow Connector 19"/>
          <p:cNvCxnSpPr>
            <a:stCxn id="19" idx="3"/>
          </p:cNvCxnSpPr>
          <p:nvPr/>
        </p:nvCxnSpPr>
        <p:spPr>
          <a:xfrm flipV="1">
            <a:off x="1676400" y="2743200"/>
            <a:ext cx="838200" cy="62076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p:cTn id="7" dur="500" fill="hold"/>
                                        <p:tgtEl>
                                          <p:spTgt spid="5123"/>
                                        </p:tgtEl>
                                        <p:attrNameLst>
                                          <p:attrName>ppt_w</p:attrName>
                                        </p:attrNameLst>
                                      </p:cBhvr>
                                      <p:tavLst>
                                        <p:tav tm="0">
                                          <p:val>
                                            <p:strVal val="#ppt_w*0.05"/>
                                          </p:val>
                                        </p:tav>
                                        <p:tav tm="100000">
                                          <p:val>
                                            <p:strVal val="#ppt_w"/>
                                          </p:val>
                                        </p:tav>
                                      </p:tavLst>
                                    </p:anim>
                                    <p:anim calcmode="lin" valueType="num">
                                      <p:cBhvr>
                                        <p:cTn id="8" dur="500" fill="hold"/>
                                        <p:tgtEl>
                                          <p:spTgt spid="5123"/>
                                        </p:tgtEl>
                                        <p:attrNameLst>
                                          <p:attrName>ppt_h</p:attrName>
                                        </p:attrNameLst>
                                      </p:cBhvr>
                                      <p:tavLst>
                                        <p:tav tm="0">
                                          <p:val>
                                            <p:strVal val="#ppt_h"/>
                                          </p:val>
                                        </p:tav>
                                        <p:tav tm="100000">
                                          <p:val>
                                            <p:strVal val="#ppt_h"/>
                                          </p:val>
                                        </p:tav>
                                      </p:tavLst>
                                    </p:anim>
                                    <p:anim calcmode="lin" valueType="num">
                                      <p:cBhvr>
                                        <p:cTn id="9" dur="500" fill="hold"/>
                                        <p:tgtEl>
                                          <p:spTgt spid="5123"/>
                                        </p:tgtEl>
                                        <p:attrNameLst>
                                          <p:attrName>ppt_x</p:attrName>
                                        </p:attrNameLst>
                                      </p:cBhvr>
                                      <p:tavLst>
                                        <p:tav tm="0">
                                          <p:val>
                                            <p:strVal val="#ppt_x-.2"/>
                                          </p:val>
                                        </p:tav>
                                        <p:tav tm="100000">
                                          <p:val>
                                            <p:strVal val="#ppt_x"/>
                                          </p:val>
                                        </p:tav>
                                      </p:tavLst>
                                    </p:anim>
                                    <p:anim calcmode="lin" valueType="num">
                                      <p:cBhvr>
                                        <p:cTn id="10" dur="500" fill="hold"/>
                                        <p:tgtEl>
                                          <p:spTgt spid="5123"/>
                                        </p:tgtEl>
                                        <p:attrNameLst>
                                          <p:attrName>ppt_y</p:attrName>
                                        </p:attrNameLst>
                                      </p:cBhvr>
                                      <p:tavLst>
                                        <p:tav tm="0">
                                          <p:val>
                                            <p:strVal val="#ppt_y"/>
                                          </p:val>
                                        </p:tav>
                                        <p:tav tm="100000">
                                          <p:val>
                                            <p:strVal val="#ppt_y"/>
                                          </p:val>
                                        </p:tav>
                                      </p:tavLst>
                                    </p:anim>
                                    <p:animEffect transition="in" filter="fade">
                                      <p:cBhvr>
                                        <p:cTn id="11" dur="500"/>
                                        <p:tgtEl>
                                          <p:spTgt spid="5123"/>
                                        </p:tgtEl>
                                      </p:cBhvr>
                                    </p:animEffect>
                                  </p:childTnLst>
                                </p:cTn>
                              </p:par>
                            </p:childTnLst>
                          </p:cTn>
                        </p:par>
                        <p:par>
                          <p:cTn id="12" fill="hold">
                            <p:stCondLst>
                              <p:cond delay="500"/>
                            </p:stCondLst>
                            <p:childTnLst>
                              <p:par>
                                <p:cTn id="13" presetID="10" presetClass="entr" presetSubtype="0" fill="hold" grpId="0" nodeType="afterEffect">
                                  <p:stCondLst>
                                    <p:cond delay="100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20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childTnLst>
                                </p:cTn>
                              </p:par>
                              <p:par>
                                <p:cTn id="29" presetID="10"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10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childTnLst>
                                </p:cTn>
                              </p:par>
                              <p:par>
                                <p:cTn id="37" presetID="10"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1000"/>
                                        <p:tgtEl>
                                          <p:spTgt spid="6"/>
                                        </p:tgtEl>
                                      </p:cBhvr>
                                    </p:animEffect>
                                  </p:childTnLst>
                                </p:cTn>
                              </p:par>
                              <p:par>
                                <p:cTn id="45" presetID="10"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000"/>
                                        <p:tgtEl>
                                          <p:spTgt spid="16"/>
                                        </p:tgtEl>
                                      </p:cBhvr>
                                    </p:animEffect>
                                  </p:childTnLst>
                                </p:cTn>
                              </p:par>
                            </p:childTnLst>
                          </p:cTn>
                        </p:par>
                        <p:par>
                          <p:cTn id="48" fill="hold">
                            <p:stCondLst>
                              <p:cond delay="1000"/>
                            </p:stCondLst>
                            <p:childTnLst>
                              <p:par>
                                <p:cTn id="49" presetID="9" presetClass="entr" presetSubtype="0" fill="hold" grpId="0" nodeType="after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dissolve">
                                      <p:cBhvr>
                                        <p:cTn id="5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1"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srcRect/>
          <a:stretch>
            <a:fillRect/>
          </a:stretch>
        </p:blipFill>
        <p:spPr bwMode="auto">
          <a:xfrm>
            <a:off x="1828800" y="152400"/>
            <a:ext cx="4743450" cy="3133725"/>
          </a:xfrm>
          <a:prstGeom prst="rect">
            <a:avLst/>
          </a:prstGeom>
          <a:noFill/>
          <a:ln w="9525">
            <a:noFill/>
            <a:miter lim="800000"/>
            <a:headEnd/>
            <a:tailEnd/>
          </a:ln>
        </p:spPr>
      </p:pic>
      <p:sp>
        <p:nvSpPr>
          <p:cNvPr id="3" name="TextBox 2"/>
          <p:cNvSpPr txBox="1"/>
          <p:nvPr/>
        </p:nvSpPr>
        <p:spPr>
          <a:xfrm>
            <a:off x="6934200" y="1295400"/>
            <a:ext cx="1981200" cy="92333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t>Opens dialog with more details and preview.</a:t>
            </a:r>
            <a:endParaRPr lang="en-US" dirty="0"/>
          </a:p>
        </p:txBody>
      </p:sp>
      <p:cxnSp>
        <p:nvCxnSpPr>
          <p:cNvPr id="4" name="Straight Arrow Connector 3"/>
          <p:cNvCxnSpPr>
            <a:stCxn id="3" idx="1"/>
          </p:cNvCxnSpPr>
          <p:nvPr/>
        </p:nvCxnSpPr>
        <p:spPr>
          <a:xfrm rot="10800000" flipV="1">
            <a:off x="6400800" y="1757065"/>
            <a:ext cx="533400" cy="7173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8" name="Straight Arrow Connector 7"/>
          <p:cNvCxnSpPr/>
          <p:nvPr/>
        </p:nvCxnSpPr>
        <p:spPr>
          <a:xfrm rot="5400000">
            <a:off x="6057106" y="2171700"/>
            <a:ext cx="381794" cy="79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0" name="TextBox 9"/>
          <p:cNvSpPr txBox="1"/>
          <p:nvPr/>
        </p:nvSpPr>
        <p:spPr>
          <a:xfrm>
            <a:off x="76200" y="1295400"/>
            <a:ext cx="1600200"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t>Only see </a:t>
            </a:r>
            <a:r>
              <a:rPr lang="en-US" dirty="0" err="1" smtClean="0"/>
              <a:t>stylesheets</a:t>
            </a:r>
            <a:r>
              <a:rPr lang="en-US" dirty="0" smtClean="0"/>
              <a:t> selected to be available.</a:t>
            </a:r>
            <a:endParaRPr lang="en-US" dirty="0"/>
          </a:p>
        </p:txBody>
      </p:sp>
      <p:cxnSp>
        <p:nvCxnSpPr>
          <p:cNvPr id="11" name="Straight Arrow Connector 10"/>
          <p:cNvCxnSpPr>
            <a:stCxn id="10" idx="3"/>
          </p:cNvCxnSpPr>
          <p:nvPr/>
        </p:nvCxnSpPr>
        <p:spPr>
          <a:xfrm flipV="1">
            <a:off x="1676400" y="1828804"/>
            <a:ext cx="838200" cy="66761"/>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pic>
        <p:nvPicPr>
          <p:cNvPr id="7170" name="Picture 2" descr="C:\Documents and Settings\ImrieS\Application Data\PixelMetrics\CaptureWiz\LastCaptures\2009-11-30_15-23-38-222.png"/>
          <p:cNvPicPr>
            <a:picLocks noChangeAspect="1" noChangeArrowheads="1"/>
          </p:cNvPicPr>
          <p:nvPr/>
        </p:nvPicPr>
        <p:blipFill>
          <a:blip r:embed="rId3"/>
          <a:srcRect/>
          <a:stretch>
            <a:fillRect/>
          </a:stretch>
        </p:blipFill>
        <p:spPr bwMode="auto">
          <a:xfrm>
            <a:off x="990600" y="2390775"/>
            <a:ext cx="7524750" cy="3781425"/>
          </a:xfrm>
          <a:prstGeom prst="rect">
            <a:avLst/>
          </a:prstGeom>
          <a:noFill/>
        </p:spPr>
      </p:pic>
      <p:cxnSp>
        <p:nvCxnSpPr>
          <p:cNvPr id="13" name="Straight Arrow Connector 12"/>
          <p:cNvCxnSpPr/>
          <p:nvPr/>
        </p:nvCxnSpPr>
        <p:spPr>
          <a:xfrm rot="16200000" flipH="1">
            <a:off x="571500" y="2476500"/>
            <a:ext cx="609600" cy="5334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2" name="TextBox 11"/>
          <p:cNvSpPr txBox="1"/>
          <p:nvPr/>
        </p:nvSpPr>
        <p:spPr>
          <a:xfrm>
            <a:off x="1066800" y="6400800"/>
            <a:ext cx="74676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t>I wonder if this extra dialog is not really necessary to implement initially?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170"/>
                                        </p:tgtEl>
                                        <p:attrNameLst>
                                          <p:attrName>style.visibility</p:attrName>
                                        </p:attrNameLst>
                                      </p:cBhvr>
                                      <p:to>
                                        <p:strVal val="visible"/>
                                      </p:to>
                                    </p:set>
                                    <p:animEffect transition="in" filter="fade">
                                      <p:cBhvr>
                                        <p:cTn id="15" dur="500"/>
                                        <p:tgtEl>
                                          <p:spTgt spid="7170"/>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 presetClass="exit"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4"/>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par>
                          <p:cTn id="27" fill="hold">
                            <p:stCondLst>
                              <p:cond delay="500"/>
                            </p:stCondLst>
                            <p:childTnLst>
                              <p:par>
                                <p:cTn id="28" presetID="9" presetClass="entr" presetSubtype="0" fill="hold" grpId="0" nodeType="afterEffect">
                                  <p:stCondLst>
                                    <p:cond delay="100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2209800" y="1747838"/>
            <a:ext cx="4724400" cy="3362325"/>
          </a:xfrm>
          <a:prstGeom prst="rect">
            <a:avLst/>
          </a:prstGeom>
          <a:noFill/>
          <a:ln w="9525">
            <a:noFill/>
            <a:miter lim="800000"/>
            <a:headEnd/>
            <a:tailEnd/>
          </a:ln>
        </p:spPr>
      </p:pic>
      <p:sp>
        <p:nvSpPr>
          <p:cNvPr id="4" name="TextBox 3"/>
          <p:cNvSpPr txBox="1"/>
          <p:nvPr/>
        </p:nvSpPr>
        <p:spPr>
          <a:xfrm>
            <a:off x="533400" y="381000"/>
            <a:ext cx="8001000" cy="92333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t>An alternative approach involves the potential selection of a different </a:t>
            </a:r>
            <a:r>
              <a:rPr lang="en-US" dirty="0" err="1" smtClean="0"/>
              <a:t>stylesheet</a:t>
            </a:r>
            <a:r>
              <a:rPr lang="en-US" dirty="0" smtClean="0"/>
              <a:t> for each set of data. This allows for different layouts to be selected for e.g. front matter and reversals etc. than for the main dictionary.</a:t>
            </a:r>
            <a:endParaRPr lang="en-US" dirty="0"/>
          </a:p>
        </p:txBody>
      </p:sp>
      <p:cxnSp>
        <p:nvCxnSpPr>
          <p:cNvPr id="6" name="Straight Arrow Connector 5"/>
          <p:cNvCxnSpPr>
            <a:stCxn id="4" idx="2"/>
          </p:cNvCxnSpPr>
          <p:nvPr/>
        </p:nvCxnSpPr>
        <p:spPr>
          <a:xfrm rot="16200000" flipH="1">
            <a:off x="4024015" y="1814215"/>
            <a:ext cx="1286470" cy="2667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228600"/>
            <a:ext cx="4343400" cy="523220"/>
          </a:xfrm>
          <a:prstGeom prst="rect">
            <a:avLst/>
          </a:prstGeom>
          <a:noFill/>
        </p:spPr>
        <p:txBody>
          <a:bodyPr wrap="square" rtlCol="0">
            <a:spAutoFit/>
          </a:bodyPr>
          <a:lstStyle/>
          <a:p>
            <a:pPr algn="ctr"/>
            <a:r>
              <a:rPr lang="en-US" sz="2800" b="1" dirty="0" smtClean="0"/>
              <a:t>Other Considerations</a:t>
            </a:r>
            <a:endParaRPr lang="en-US" sz="2800" b="1" dirty="0"/>
          </a:p>
        </p:txBody>
      </p:sp>
      <p:sp>
        <p:nvSpPr>
          <p:cNvPr id="3" name="TextBox 2"/>
          <p:cNvSpPr txBox="1"/>
          <p:nvPr/>
        </p:nvSpPr>
        <p:spPr>
          <a:xfrm>
            <a:off x="381000" y="914400"/>
            <a:ext cx="3276600" cy="503214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spcAft>
                <a:spcPts val="600"/>
              </a:spcAft>
            </a:pPr>
            <a:r>
              <a:rPr lang="en-US" dirty="0" smtClean="0"/>
              <a:t>We need either</a:t>
            </a:r>
          </a:p>
          <a:p>
            <a:pPr>
              <a:spcAft>
                <a:spcPts val="600"/>
              </a:spcAft>
              <a:buFont typeface="Arial" pitchFamily="34" charset="0"/>
              <a:buChar char="•"/>
            </a:pPr>
            <a:r>
              <a:rPr lang="en-US" dirty="0" smtClean="0"/>
              <a:t>Two ways to run the Configuration Tool so that the user sees either all the Dictionary </a:t>
            </a:r>
            <a:r>
              <a:rPr lang="en-US" dirty="0" err="1" smtClean="0"/>
              <a:t>stylesheets</a:t>
            </a:r>
            <a:r>
              <a:rPr lang="en-US" dirty="0" smtClean="0"/>
              <a:t> or all  the Scripture ones, OR</a:t>
            </a:r>
          </a:p>
          <a:p>
            <a:pPr>
              <a:spcAft>
                <a:spcPts val="600"/>
              </a:spcAft>
              <a:buFont typeface="Arial" pitchFamily="34" charset="0"/>
              <a:buChar char="•"/>
            </a:pPr>
            <a:r>
              <a:rPr lang="en-US" dirty="0" smtClean="0"/>
              <a:t>Two views in the Configuration tool that show the list of the Dictionary </a:t>
            </a:r>
            <a:r>
              <a:rPr lang="en-US" dirty="0" err="1" smtClean="0"/>
              <a:t>stylesheets</a:t>
            </a:r>
            <a:r>
              <a:rPr lang="en-US" dirty="0" smtClean="0"/>
              <a:t> and the list of Scripture </a:t>
            </a:r>
            <a:r>
              <a:rPr lang="en-US" dirty="0" err="1" smtClean="0"/>
              <a:t>stylesheets</a:t>
            </a:r>
            <a:r>
              <a:rPr lang="en-US" dirty="0" smtClean="0"/>
              <a:t> </a:t>
            </a:r>
          </a:p>
          <a:p>
            <a:r>
              <a:rPr lang="en-US" dirty="0" smtClean="0"/>
              <a:t>In either case, the Scripture </a:t>
            </a:r>
            <a:r>
              <a:rPr lang="en-US" dirty="0" err="1" smtClean="0"/>
              <a:t>stylesheets</a:t>
            </a:r>
            <a:r>
              <a:rPr lang="en-US" dirty="0" smtClean="0"/>
              <a:t> (and view or tool) must only be installed and visible if the user is interested in that kind of work… so there needs to be either two downloads (SE and BTE) or two installation options.</a:t>
            </a:r>
            <a:endParaRPr lang="en-US" dirty="0"/>
          </a:p>
        </p:txBody>
      </p:sp>
      <p:sp>
        <p:nvSpPr>
          <p:cNvPr id="4" name="TextBox 3"/>
          <p:cNvSpPr txBox="1"/>
          <p:nvPr/>
        </p:nvSpPr>
        <p:spPr>
          <a:xfrm>
            <a:off x="3886200" y="914400"/>
            <a:ext cx="4724400" cy="424731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t>The Scripture plug-in dialog will have different data options (e.g. Scripture, Glossary, Concordance), and the appropriate subset of scripture </a:t>
            </a:r>
            <a:r>
              <a:rPr lang="en-US" dirty="0" err="1" smtClean="0"/>
              <a:t>stylesheets</a:t>
            </a:r>
            <a:r>
              <a:rPr lang="en-US" dirty="0" smtClean="0"/>
              <a:t> available: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27650" name="Picture 2"/>
          <p:cNvPicPr>
            <a:picLocks noChangeAspect="1" noChangeArrowheads="1"/>
          </p:cNvPicPr>
          <p:nvPr/>
        </p:nvPicPr>
        <p:blipFill>
          <a:blip r:embed="rId2"/>
          <a:srcRect/>
          <a:stretch>
            <a:fillRect/>
          </a:stretch>
        </p:blipFill>
        <p:spPr bwMode="auto">
          <a:xfrm>
            <a:off x="4133850" y="2133600"/>
            <a:ext cx="4248150" cy="2832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94692"/>
            <a:ext cx="6019800" cy="4154984"/>
          </a:xfrm>
          <a:prstGeom prst="rect">
            <a:avLst/>
          </a:prstGeom>
          <a:noFill/>
        </p:spPr>
        <p:txBody>
          <a:bodyPr wrap="square" rtlCol="0">
            <a:spAutoFit/>
          </a:bodyPr>
          <a:lstStyle/>
          <a:p>
            <a:r>
              <a:rPr lang="en-US" sz="1600" b="1" dirty="0" smtClean="0"/>
              <a:t>Current Properties and values in Publishing Solution: </a:t>
            </a:r>
          </a:p>
          <a:p>
            <a:r>
              <a:rPr lang="en-US" sz="1600" dirty="0" smtClean="0"/>
              <a:t>Justified: Yes, No</a:t>
            </a:r>
          </a:p>
          <a:p>
            <a:r>
              <a:rPr lang="en-US" sz="1600" dirty="0" smtClean="0"/>
              <a:t>Page </a:t>
            </a:r>
            <a:r>
              <a:rPr lang="en-US" sz="1600" dirty="0" smtClean="0"/>
              <a:t>Size: </a:t>
            </a:r>
            <a:r>
              <a:rPr lang="en-US" sz="1600" dirty="0" smtClean="0"/>
              <a:t>Letter, A4, A5, C5, </a:t>
            </a:r>
            <a:r>
              <a:rPr lang="en-US" sz="1600" dirty="0" smtClean="0"/>
              <a:t>A6</a:t>
            </a:r>
          </a:p>
          <a:p>
            <a:r>
              <a:rPr lang="en-US" sz="1600" dirty="0" smtClean="0"/>
              <a:t>Columns: </a:t>
            </a:r>
            <a:r>
              <a:rPr lang="en-US" sz="1600" dirty="0" smtClean="0"/>
              <a:t>1, </a:t>
            </a:r>
            <a:r>
              <a:rPr lang="en-US" sz="1600" dirty="0" smtClean="0"/>
              <a:t>2</a:t>
            </a:r>
          </a:p>
          <a:p>
            <a:r>
              <a:rPr lang="en-US" sz="1600" dirty="0" smtClean="0"/>
              <a:t>Sense: Paragraph</a:t>
            </a:r>
            <a:r>
              <a:rPr lang="en-US" sz="1600" dirty="0" smtClean="0"/>
              <a:t>, </a:t>
            </a:r>
            <a:r>
              <a:rPr lang="en-US" sz="1600" dirty="0" smtClean="0"/>
              <a:t>Bullet</a:t>
            </a:r>
            <a:endParaRPr lang="en-US" sz="1600" dirty="0" smtClean="0"/>
          </a:p>
          <a:p>
            <a:r>
              <a:rPr lang="en-US" sz="1600" dirty="0" smtClean="0"/>
              <a:t>Example: No </a:t>
            </a:r>
            <a:r>
              <a:rPr lang="en-US" sz="1600" dirty="0" smtClean="0"/>
              <a:t>character, </a:t>
            </a:r>
            <a:r>
              <a:rPr lang="en-US" sz="1600" dirty="0" smtClean="0"/>
              <a:t>Callout</a:t>
            </a:r>
            <a:endParaRPr lang="en-US" sz="1600" dirty="0" smtClean="0"/>
          </a:p>
          <a:p>
            <a:r>
              <a:rPr lang="en-US" sz="1600" dirty="0" smtClean="0"/>
              <a:t>Writing </a:t>
            </a:r>
            <a:r>
              <a:rPr lang="en-US" sz="1600" dirty="0" smtClean="0"/>
              <a:t>System: No </a:t>
            </a:r>
            <a:r>
              <a:rPr lang="en-US" sz="1600" dirty="0" smtClean="0"/>
              <a:t>Separator, </a:t>
            </a:r>
            <a:r>
              <a:rPr lang="en-US" sz="1600" dirty="0" smtClean="0"/>
              <a:t>Separator</a:t>
            </a:r>
          </a:p>
          <a:p>
            <a:r>
              <a:rPr lang="en-US" sz="1600" dirty="0" smtClean="0"/>
              <a:t>Language Tag: No, Yes</a:t>
            </a:r>
            <a:endParaRPr lang="en-US" sz="1600" dirty="0" smtClean="0"/>
          </a:p>
          <a:p>
            <a:r>
              <a:rPr lang="en-US" sz="1600" dirty="0" smtClean="0"/>
              <a:t>Font: Charis, </a:t>
            </a:r>
            <a:r>
              <a:rPr lang="en-US" sz="1600" dirty="0" err="1" smtClean="0"/>
              <a:t>Doulos</a:t>
            </a:r>
            <a:r>
              <a:rPr lang="en-US" sz="1600" dirty="0" smtClean="0"/>
              <a:t>, Sophia, Charis Compact</a:t>
            </a:r>
            <a:endParaRPr lang="en-US" sz="1600" dirty="0" smtClean="0"/>
          </a:p>
          <a:p>
            <a:r>
              <a:rPr lang="en-US" sz="1600" dirty="0" smtClean="0"/>
              <a:t>Font Size: </a:t>
            </a:r>
            <a:r>
              <a:rPr lang="en-US" sz="1600" dirty="0" smtClean="0"/>
              <a:t>12, </a:t>
            </a:r>
            <a:r>
              <a:rPr lang="en-US" sz="1600" dirty="0" smtClean="0"/>
              <a:t>10 </a:t>
            </a:r>
            <a:endParaRPr lang="en-US" sz="1600" dirty="0" smtClean="0"/>
          </a:p>
          <a:p>
            <a:r>
              <a:rPr lang="en-US" sz="1600" dirty="0" smtClean="0"/>
              <a:t>Headword size: </a:t>
            </a:r>
            <a:r>
              <a:rPr lang="en-US" sz="1600" dirty="0" smtClean="0"/>
              <a:t>14, 21, 10</a:t>
            </a:r>
          </a:p>
          <a:p>
            <a:r>
              <a:rPr lang="en-US" sz="1600" dirty="0" smtClean="0"/>
              <a:t>Leading: 12, 14, 24</a:t>
            </a:r>
          </a:p>
          <a:p>
            <a:r>
              <a:rPr lang="en-US" sz="1600" dirty="0" smtClean="0"/>
              <a:t>Embedded </a:t>
            </a:r>
            <a:r>
              <a:rPr lang="en-US" sz="1600" dirty="0" smtClean="0"/>
              <a:t>spans: field formatted, WS formatted, WS </a:t>
            </a:r>
            <a:r>
              <a:rPr lang="en-US" sz="1600" dirty="0" smtClean="0"/>
              <a:t>compact</a:t>
            </a:r>
            <a:endParaRPr lang="en-US" sz="1600" dirty="0" smtClean="0"/>
          </a:p>
          <a:p>
            <a:r>
              <a:rPr lang="en-US" sz="1600" dirty="0" smtClean="0"/>
              <a:t>Pictures: Yes, No</a:t>
            </a:r>
            <a:endParaRPr lang="en-US" sz="1600" dirty="0" smtClean="0"/>
          </a:p>
          <a:p>
            <a:r>
              <a:rPr lang="en-US" sz="1600" dirty="0" smtClean="0"/>
              <a:t>Running Head: </a:t>
            </a:r>
            <a:r>
              <a:rPr lang="en-US" sz="1600" dirty="0" smtClean="0"/>
              <a:t>Every </a:t>
            </a:r>
            <a:r>
              <a:rPr lang="en-US" sz="1600" dirty="0" smtClean="0"/>
              <a:t>page, </a:t>
            </a:r>
            <a:r>
              <a:rPr lang="en-US" sz="1600" dirty="0" smtClean="0"/>
              <a:t>Mirrored</a:t>
            </a:r>
            <a:endParaRPr lang="en-US" sz="1600" dirty="0" smtClean="0"/>
          </a:p>
          <a:p>
            <a:r>
              <a:rPr lang="en-US" sz="1600" dirty="0" smtClean="0"/>
              <a:t>Rules: Yes, No</a:t>
            </a:r>
            <a:endParaRPr lang="en-US" sz="1600" dirty="0" smtClean="0"/>
          </a:p>
        </p:txBody>
      </p:sp>
      <p:sp>
        <p:nvSpPr>
          <p:cNvPr id="3" name="TextBox 2"/>
          <p:cNvSpPr txBox="1"/>
          <p:nvPr/>
        </p:nvSpPr>
        <p:spPr>
          <a:xfrm>
            <a:off x="609600" y="4419600"/>
            <a:ext cx="6096000" cy="2062103"/>
          </a:xfrm>
          <a:prstGeom prst="rect">
            <a:avLst/>
          </a:prstGeom>
          <a:noFill/>
        </p:spPr>
        <p:txBody>
          <a:bodyPr wrap="square" rtlCol="0">
            <a:spAutoFit/>
          </a:bodyPr>
          <a:lstStyle/>
          <a:p>
            <a:r>
              <a:rPr lang="en-US" sz="1600" b="1" dirty="0" smtClean="0"/>
              <a:t>Properties I want to remove as should be handled in editing tool: </a:t>
            </a:r>
          </a:p>
          <a:p>
            <a:r>
              <a:rPr lang="en-US" sz="1600" dirty="0" smtClean="0"/>
              <a:t>Sense: Paragraph</a:t>
            </a:r>
            <a:r>
              <a:rPr lang="en-US" sz="1600" dirty="0" smtClean="0"/>
              <a:t>, </a:t>
            </a:r>
            <a:r>
              <a:rPr lang="en-US" sz="1600" dirty="0" smtClean="0"/>
              <a:t>Bullet</a:t>
            </a:r>
            <a:endParaRPr lang="en-US" sz="1600" dirty="0" smtClean="0"/>
          </a:p>
          <a:p>
            <a:r>
              <a:rPr lang="en-US" sz="1600" dirty="0" smtClean="0"/>
              <a:t>Example: No </a:t>
            </a:r>
            <a:r>
              <a:rPr lang="en-US" sz="1600" dirty="0" smtClean="0"/>
              <a:t>character, </a:t>
            </a:r>
            <a:r>
              <a:rPr lang="en-US" sz="1600" dirty="0" smtClean="0"/>
              <a:t>Callout</a:t>
            </a:r>
            <a:endParaRPr lang="en-US" sz="1600" dirty="0" smtClean="0"/>
          </a:p>
          <a:p>
            <a:r>
              <a:rPr lang="en-US" sz="1600" dirty="0" smtClean="0"/>
              <a:t>Writing </a:t>
            </a:r>
            <a:r>
              <a:rPr lang="en-US" sz="1600" dirty="0" smtClean="0"/>
              <a:t>System: No </a:t>
            </a:r>
            <a:r>
              <a:rPr lang="en-US" sz="1600" dirty="0" smtClean="0"/>
              <a:t>Separator, </a:t>
            </a:r>
            <a:r>
              <a:rPr lang="en-US" sz="1600" dirty="0" smtClean="0"/>
              <a:t>Separator</a:t>
            </a:r>
          </a:p>
          <a:p>
            <a:r>
              <a:rPr lang="en-US" sz="1600" dirty="0" smtClean="0"/>
              <a:t>Language Tag: No, Yes</a:t>
            </a:r>
            <a:endParaRPr lang="en-US" sz="1600" dirty="0" smtClean="0"/>
          </a:p>
          <a:p>
            <a:r>
              <a:rPr lang="en-US" sz="1600" dirty="0" smtClean="0"/>
              <a:t>Font: Charis, </a:t>
            </a:r>
            <a:r>
              <a:rPr lang="en-US" sz="1600" dirty="0" err="1" smtClean="0"/>
              <a:t>Doulos</a:t>
            </a:r>
            <a:r>
              <a:rPr lang="en-US" sz="1600" dirty="0" smtClean="0"/>
              <a:t>, Sophia, Charis Compact</a:t>
            </a:r>
            <a:endParaRPr lang="en-US" sz="1600" dirty="0" smtClean="0"/>
          </a:p>
          <a:p>
            <a:r>
              <a:rPr lang="en-US" sz="1600" dirty="0" smtClean="0"/>
              <a:t>Headword size: </a:t>
            </a:r>
            <a:r>
              <a:rPr lang="en-US" sz="1600" dirty="0" smtClean="0"/>
              <a:t>14, 21, 10</a:t>
            </a:r>
          </a:p>
          <a:p>
            <a:r>
              <a:rPr lang="en-US" sz="1600" dirty="0" smtClean="0"/>
              <a:t>Embedded </a:t>
            </a:r>
            <a:r>
              <a:rPr lang="en-US" sz="1600" dirty="0" smtClean="0"/>
              <a:t>spans: field formatted, WS formatted, WS </a:t>
            </a:r>
            <a:r>
              <a:rPr lang="en-US" sz="1600" dirty="0" smtClean="0"/>
              <a:t>compact</a:t>
            </a:r>
            <a:endParaRPr lang="en-US" sz="1600" dirty="0" smtClean="0"/>
          </a:p>
        </p:txBody>
      </p:sp>
      <p:sp>
        <p:nvSpPr>
          <p:cNvPr id="4" name="TextBox 3"/>
          <p:cNvSpPr txBox="1"/>
          <p:nvPr/>
        </p:nvSpPr>
        <p:spPr>
          <a:xfrm>
            <a:off x="4724400" y="838200"/>
            <a:ext cx="4419600" cy="1815882"/>
          </a:xfrm>
          <a:prstGeom prst="rect">
            <a:avLst/>
          </a:prstGeom>
          <a:noFill/>
        </p:spPr>
        <p:txBody>
          <a:bodyPr wrap="square" rtlCol="0">
            <a:spAutoFit/>
          </a:bodyPr>
          <a:lstStyle/>
          <a:p>
            <a:r>
              <a:rPr lang="en-US" sz="1600" b="1" dirty="0" smtClean="0"/>
              <a:t>Properties and values I want to rename:</a:t>
            </a:r>
          </a:p>
          <a:p>
            <a:r>
              <a:rPr lang="en-US" sz="1600" dirty="0" smtClean="0"/>
              <a:t>Font Size </a:t>
            </a:r>
            <a:r>
              <a:rPr lang="en-US" sz="1600" dirty="0" smtClean="0">
                <a:sym typeface="Wingdings"/>
              </a:rPr>
              <a:t></a:t>
            </a:r>
            <a:r>
              <a:rPr lang="en-US" sz="1600" dirty="0" smtClean="0"/>
              <a:t> Base Font Size</a:t>
            </a:r>
          </a:p>
          <a:p>
            <a:r>
              <a:rPr lang="en-US" sz="1600" dirty="0" smtClean="0"/>
              <a:t>Leading</a:t>
            </a:r>
            <a:r>
              <a:rPr lang="en-US" sz="1600" dirty="0" smtClean="0"/>
              <a:t> </a:t>
            </a:r>
            <a:r>
              <a:rPr lang="en-US" sz="1600" dirty="0" smtClean="0">
                <a:sym typeface="Wingdings"/>
              </a:rPr>
              <a:t></a:t>
            </a:r>
            <a:r>
              <a:rPr lang="en-US" sz="1600" dirty="0" smtClean="0"/>
              <a:t> </a:t>
            </a:r>
            <a:r>
              <a:rPr lang="en-US" sz="1600" dirty="0" smtClean="0"/>
              <a:t>Line Spacing</a:t>
            </a:r>
          </a:p>
          <a:p>
            <a:r>
              <a:rPr lang="en-US" sz="1600" dirty="0" smtClean="0"/>
              <a:t>Running </a:t>
            </a:r>
            <a:r>
              <a:rPr lang="en-US" sz="1600" dirty="0" smtClean="0"/>
              <a:t>Head</a:t>
            </a:r>
            <a:r>
              <a:rPr lang="en-US" sz="1600" dirty="0" smtClean="0">
                <a:sym typeface="Wingdings"/>
              </a:rPr>
              <a:t> </a:t>
            </a:r>
            <a:r>
              <a:rPr lang="en-US" sz="1600" dirty="0" smtClean="0"/>
              <a:t> First/Last Words (and its value)</a:t>
            </a:r>
          </a:p>
          <a:p>
            <a:r>
              <a:rPr lang="en-US" sz="1600" dirty="0" smtClean="0"/>
              <a:t>	</a:t>
            </a:r>
            <a:r>
              <a:rPr lang="en-US" sz="1600" dirty="0" smtClean="0"/>
              <a:t>Mirrored</a:t>
            </a:r>
            <a:r>
              <a:rPr lang="en-US" sz="1600" dirty="0" smtClean="0">
                <a:sym typeface="Wingdings"/>
              </a:rPr>
              <a:t>  Opposite Pages</a:t>
            </a:r>
            <a:r>
              <a:rPr lang="en-US" sz="1600" dirty="0" smtClean="0"/>
              <a:t> </a:t>
            </a:r>
            <a:endParaRPr lang="en-US" sz="1600" dirty="0" smtClean="0"/>
          </a:p>
          <a:p>
            <a:r>
              <a:rPr lang="en-US" sz="1600" dirty="0" smtClean="0"/>
              <a:t>Rules</a:t>
            </a:r>
            <a:r>
              <a:rPr lang="en-US" sz="1600" dirty="0" smtClean="0">
                <a:sym typeface="Wingdings"/>
              </a:rPr>
              <a:t> </a:t>
            </a:r>
            <a:r>
              <a:rPr lang="en-US" sz="1600" dirty="0" smtClean="0">
                <a:sym typeface="Wingdings"/>
              </a:rPr>
              <a:t> Column divider line (and separately) </a:t>
            </a:r>
          </a:p>
          <a:p>
            <a:r>
              <a:rPr lang="en-US" sz="1600" dirty="0" smtClean="0">
                <a:sym typeface="Wingdings"/>
              </a:rPr>
              <a:t>	</a:t>
            </a:r>
            <a:r>
              <a:rPr lang="en-US" sz="1600" dirty="0" smtClean="0">
                <a:sym typeface="Wingdings"/>
              </a:rPr>
              <a:t>Header divider line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1181100" y="1403350"/>
            <a:ext cx="6781800" cy="4051300"/>
          </a:xfrm>
          <a:prstGeom prst="rect">
            <a:avLst/>
          </a:prstGeom>
          <a:noFill/>
          <a:ln w="9525">
            <a:noFill/>
            <a:miter lim="800000"/>
            <a:headEnd/>
            <a:tailEnd/>
          </a:ln>
        </p:spPr>
      </p:pic>
      <p:sp>
        <p:nvSpPr>
          <p:cNvPr id="4" name="TextBox 3"/>
          <p:cNvSpPr txBox="1"/>
          <p:nvPr/>
        </p:nvSpPr>
        <p:spPr>
          <a:xfrm>
            <a:off x="4648200" y="381000"/>
            <a:ext cx="2590800" cy="92333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t>The Configuration Tool comes with a set of protected* </a:t>
            </a:r>
            <a:r>
              <a:rPr lang="en-US" dirty="0" err="1" smtClean="0"/>
              <a:t>stylesheets</a:t>
            </a:r>
            <a:r>
              <a:rPr lang="en-US" dirty="0" smtClean="0"/>
              <a:t>.</a:t>
            </a:r>
            <a:endParaRPr lang="en-US" dirty="0"/>
          </a:p>
        </p:txBody>
      </p:sp>
      <p:cxnSp>
        <p:nvCxnSpPr>
          <p:cNvPr id="6" name="Straight Arrow Connector 5"/>
          <p:cNvCxnSpPr>
            <a:stCxn id="4" idx="2"/>
          </p:cNvCxnSpPr>
          <p:nvPr/>
        </p:nvCxnSpPr>
        <p:spPr>
          <a:xfrm rot="5400000">
            <a:off x="4881267" y="1299865"/>
            <a:ext cx="1057869" cy="1066799"/>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8" name="TextBox 7"/>
          <p:cNvSpPr txBox="1"/>
          <p:nvPr/>
        </p:nvSpPr>
        <p:spPr>
          <a:xfrm>
            <a:off x="457200" y="228600"/>
            <a:ext cx="251460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t>User can make copies, or start from scratch</a:t>
            </a:r>
            <a:endParaRPr lang="en-US" dirty="0"/>
          </a:p>
        </p:txBody>
      </p:sp>
      <p:cxnSp>
        <p:nvCxnSpPr>
          <p:cNvPr id="11" name="Straight Arrow Connector 10"/>
          <p:cNvCxnSpPr>
            <a:stCxn id="8" idx="2"/>
          </p:cNvCxnSpPr>
          <p:nvPr/>
        </p:nvCxnSpPr>
        <p:spPr>
          <a:xfrm rot="5400000">
            <a:off x="1180415" y="1142316"/>
            <a:ext cx="801471" cy="2667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9" name="TextBox 8"/>
          <p:cNvSpPr txBox="1"/>
          <p:nvPr/>
        </p:nvSpPr>
        <p:spPr>
          <a:xfrm>
            <a:off x="1143000" y="5715000"/>
            <a:ext cx="6934200"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t>*The “factory” </a:t>
            </a:r>
            <a:r>
              <a:rPr lang="en-US" dirty="0" err="1" smtClean="0"/>
              <a:t>stylesheets</a:t>
            </a:r>
            <a:r>
              <a:rPr lang="en-US" dirty="0" smtClean="0"/>
              <a:t> will not have editable </a:t>
            </a:r>
            <a:r>
              <a:rPr lang="en-US" i="1" dirty="0" smtClean="0"/>
              <a:t>Display Properties</a:t>
            </a:r>
            <a:r>
              <a:rPr lang="en-US" dirty="0" smtClean="0"/>
              <a:t>, but the Name, Description , Comment, availability etc. can all be altered.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childTnLst>
                          </p:cTn>
                        </p:par>
                        <p:par>
                          <p:cTn id="11" fill="hold">
                            <p:stCondLst>
                              <p:cond delay="1000"/>
                            </p:stCondLst>
                            <p:childTnLst>
                              <p:par>
                                <p:cTn id="12" presetID="9" presetClass="entr" presetSubtype="0" fill="hold" grpId="0" nodeType="afterEffect">
                                  <p:stCondLst>
                                    <p:cond delay="1000"/>
                                  </p:stCondLst>
                                  <p:childTnLst>
                                    <p:set>
                                      <p:cBhvr>
                                        <p:cTn id="13" dur="1" fill="hold">
                                          <p:stCondLst>
                                            <p:cond delay="0"/>
                                          </p:stCondLst>
                                        </p:cTn>
                                        <p:tgtEl>
                                          <p:spTgt spid="9"/>
                                        </p:tgtEl>
                                        <p:attrNameLst>
                                          <p:attrName>style.visibility</p:attrName>
                                        </p:attrNameLst>
                                      </p:cBhvr>
                                      <p:to>
                                        <p:strVal val="visible"/>
                                      </p:to>
                                    </p:set>
                                    <p:animEffect transition="in" filter="dissolv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181100" y="1403350"/>
            <a:ext cx="6781800" cy="4051300"/>
          </a:xfrm>
          <a:prstGeom prst="rect">
            <a:avLst/>
          </a:prstGeom>
          <a:noFill/>
          <a:ln w="9525">
            <a:noFill/>
            <a:miter lim="800000"/>
            <a:headEnd/>
            <a:tailEnd/>
          </a:ln>
        </p:spPr>
      </p:pic>
      <p:cxnSp>
        <p:nvCxnSpPr>
          <p:cNvPr id="6" name="Straight Arrow Connector 5"/>
          <p:cNvCxnSpPr>
            <a:stCxn id="8" idx="2"/>
          </p:cNvCxnSpPr>
          <p:nvPr/>
        </p:nvCxnSpPr>
        <p:spPr>
          <a:xfrm rot="16200000" flipH="1">
            <a:off x="4443115" y="556915"/>
            <a:ext cx="753070" cy="20955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8" name="TextBox 7"/>
          <p:cNvSpPr txBox="1"/>
          <p:nvPr/>
        </p:nvSpPr>
        <p:spPr>
          <a:xfrm>
            <a:off x="2514600" y="304800"/>
            <a:ext cx="2514600" cy="92333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t>Selected </a:t>
            </a:r>
            <a:r>
              <a:rPr lang="en-US" dirty="0" err="1" smtClean="0"/>
              <a:t>stylesheet</a:t>
            </a:r>
            <a:r>
              <a:rPr lang="en-US" dirty="0" smtClean="0"/>
              <a:t> is displayed on right for modification</a:t>
            </a:r>
            <a:endParaRPr lang="en-US" dirty="0"/>
          </a:p>
        </p:txBody>
      </p:sp>
      <p:cxnSp>
        <p:nvCxnSpPr>
          <p:cNvPr id="11" name="Straight Arrow Connector 10"/>
          <p:cNvCxnSpPr>
            <a:stCxn id="8" idx="2"/>
          </p:cNvCxnSpPr>
          <p:nvPr/>
        </p:nvCxnSpPr>
        <p:spPr>
          <a:xfrm rot="5400000">
            <a:off x="2233315" y="976015"/>
            <a:ext cx="1286470" cy="17907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181100" y="1403350"/>
            <a:ext cx="6781800" cy="4051300"/>
          </a:xfrm>
          <a:prstGeom prst="rect">
            <a:avLst/>
          </a:prstGeom>
          <a:noFill/>
          <a:ln w="9525">
            <a:noFill/>
            <a:miter lim="800000"/>
            <a:headEnd/>
            <a:tailEnd/>
          </a:ln>
        </p:spPr>
      </p:pic>
      <p:sp>
        <p:nvSpPr>
          <p:cNvPr id="8" name="TextBox 7"/>
          <p:cNvSpPr txBox="1"/>
          <p:nvPr/>
        </p:nvSpPr>
        <p:spPr>
          <a:xfrm>
            <a:off x="5867400" y="191869"/>
            <a:ext cx="2514600" cy="92333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t>The display properties* are summarized at the top.</a:t>
            </a:r>
            <a:endParaRPr lang="en-US" dirty="0"/>
          </a:p>
        </p:txBody>
      </p:sp>
      <p:cxnSp>
        <p:nvCxnSpPr>
          <p:cNvPr id="11" name="Straight Arrow Connector 10"/>
          <p:cNvCxnSpPr>
            <a:stCxn id="8" idx="2"/>
          </p:cNvCxnSpPr>
          <p:nvPr/>
        </p:nvCxnSpPr>
        <p:spPr>
          <a:xfrm rot="5400000">
            <a:off x="6614817" y="1586984"/>
            <a:ext cx="981669" cy="38099"/>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9" name="TextBox 8"/>
          <p:cNvSpPr txBox="1"/>
          <p:nvPr/>
        </p:nvSpPr>
        <p:spPr>
          <a:xfrm>
            <a:off x="3733800" y="685800"/>
            <a:ext cx="198120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t>Basic info* is grouped here</a:t>
            </a:r>
            <a:endParaRPr lang="en-US" dirty="0"/>
          </a:p>
        </p:txBody>
      </p:sp>
      <p:cxnSp>
        <p:nvCxnSpPr>
          <p:cNvPr id="12" name="Straight Arrow Connector 11"/>
          <p:cNvCxnSpPr>
            <a:stCxn id="9" idx="2"/>
          </p:cNvCxnSpPr>
          <p:nvPr/>
        </p:nvCxnSpPr>
        <p:spPr>
          <a:xfrm rot="16200000" flipH="1">
            <a:off x="4780866" y="1275665"/>
            <a:ext cx="1106269" cy="12192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4" name="TextBox 13"/>
          <p:cNvSpPr txBox="1"/>
          <p:nvPr/>
        </p:nvSpPr>
        <p:spPr>
          <a:xfrm>
            <a:off x="990600" y="5715000"/>
            <a:ext cx="7010400"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t>*I’m not </a:t>
            </a:r>
            <a:r>
              <a:rPr lang="en-US" dirty="0" err="1" smtClean="0"/>
              <a:t>deadset</a:t>
            </a:r>
            <a:r>
              <a:rPr lang="en-US" dirty="0" smtClean="0"/>
              <a:t> on the wording I’ve used. I’m just trying to get feedback on the general concept right now. If you like it, let’s discuss wording etc… </a:t>
            </a:r>
            <a:r>
              <a:rPr lang="en-US" dirty="0" smtClean="0">
                <a:sym typeface="Wingdings" pitchFamily="2" charset="2"/>
              </a:rPr>
              <a:t> I realize I may not have used the best words yet for various things.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childTnLst>
                                </p:cTn>
                              </p:par>
                            </p:childTnLst>
                          </p:cTn>
                        </p:par>
                        <p:par>
                          <p:cTn id="19" fill="hold">
                            <p:stCondLst>
                              <p:cond delay="1000"/>
                            </p:stCondLst>
                            <p:childTnLst>
                              <p:par>
                                <p:cTn id="20" presetID="9" presetClass="entr" presetSubtype="0" fill="hold" grpId="0" nodeType="afterEffect">
                                  <p:stCondLst>
                                    <p:cond delay="100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181100" y="1403350"/>
            <a:ext cx="6781800" cy="4051300"/>
          </a:xfrm>
          <a:prstGeom prst="rect">
            <a:avLst/>
          </a:prstGeom>
          <a:noFill/>
          <a:ln w="9525">
            <a:noFill/>
            <a:miter lim="800000"/>
            <a:headEnd/>
            <a:tailEnd/>
          </a:ln>
        </p:spPr>
      </p:pic>
      <p:sp>
        <p:nvSpPr>
          <p:cNvPr id="8" name="TextBox 7"/>
          <p:cNvSpPr txBox="1"/>
          <p:nvPr/>
        </p:nvSpPr>
        <p:spPr>
          <a:xfrm>
            <a:off x="6400800" y="152400"/>
            <a:ext cx="2667000" cy="147732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t>Configuration person names </a:t>
            </a:r>
            <a:r>
              <a:rPr lang="en-US" dirty="0" err="1" smtClean="0"/>
              <a:t>stylesheet</a:t>
            </a:r>
            <a:r>
              <a:rPr lang="en-US" dirty="0" smtClean="0"/>
              <a:t> according to what end user will find helpful, and adds usage description.</a:t>
            </a:r>
            <a:endParaRPr lang="en-US" dirty="0"/>
          </a:p>
        </p:txBody>
      </p:sp>
      <p:cxnSp>
        <p:nvCxnSpPr>
          <p:cNvPr id="11" name="Straight Arrow Connector 10"/>
          <p:cNvCxnSpPr>
            <a:stCxn id="8" idx="2"/>
          </p:cNvCxnSpPr>
          <p:nvPr/>
        </p:nvCxnSpPr>
        <p:spPr>
          <a:xfrm rot="5400000">
            <a:off x="6968014" y="1824514"/>
            <a:ext cx="961072" cy="5715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9" name="TextBox 8"/>
          <p:cNvSpPr txBox="1"/>
          <p:nvPr/>
        </p:nvSpPr>
        <p:spPr>
          <a:xfrm>
            <a:off x="6934199" y="4419600"/>
            <a:ext cx="1981200" cy="212365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t>Configuration person chooser whether this </a:t>
            </a:r>
            <a:r>
              <a:rPr lang="en-US" dirty="0" err="1" smtClean="0"/>
              <a:t>stylesheet</a:t>
            </a:r>
            <a:r>
              <a:rPr lang="en-US" dirty="0" smtClean="0"/>
              <a:t> will be shown to the end user or not. </a:t>
            </a:r>
            <a:r>
              <a:rPr lang="en-US" sz="1200" dirty="0" smtClean="0"/>
              <a:t>(Field label should be consistent with column heading…)</a:t>
            </a:r>
            <a:endParaRPr lang="en-US" dirty="0"/>
          </a:p>
        </p:txBody>
      </p:sp>
      <p:cxnSp>
        <p:nvCxnSpPr>
          <p:cNvPr id="12" name="Straight Arrow Connector 11"/>
          <p:cNvCxnSpPr/>
          <p:nvPr/>
        </p:nvCxnSpPr>
        <p:spPr>
          <a:xfrm rot="10800000">
            <a:off x="6553203" y="3276600"/>
            <a:ext cx="1371597" cy="114473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2" name="Straight Arrow Connector 21"/>
          <p:cNvCxnSpPr/>
          <p:nvPr/>
        </p:nvCxnSpPr>
        <p:spPr>
          <a:xfrm rot="10800000">
            <a:off x="5334000" y="2514600"/>
            <a:ext cx="1066800" cy="6858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childTnLst>
                                </p:cTn>
                              </p:par>
                            </p:childTnLst>
                          </p:cTn>
                        </p:par>
                        <p:par>
                          <p:cTn id="19" fill="hold">
                            <p:stCondLst>
                              <p:cond delay="1000"/>
                            </p:stCondLst>
                            <p:childTnLst>
                              <p:par>
                                <p:cTn id="20" presetID="22" presetClass="entr" presetSubtype="4" fill="hold"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181100" y="1403350"/>
            <a:ext cx="6781800" cy="4051300"/>
          </a:xfrm>
          <a:prstGeom prst="rect">
            <a:avLst/>
          </a:prstGeom>
          <a:noFill/>
          <a:ln w="9525">
            <a:noFill/>
            <a:miter lim="800000"/>
            <a:headEnd/>
            <a:tailEnd/>
          </a:ln>
        </p:spPr>
      </p:pic>
      <p:sp>
        <p:nvSpPr>
          <p:cNvPr id="8" name="TextBox 7"/>
          <p:cNvSpPr txBox="1"/>
          <p:nvPr/>
        </p:nvSpPr>
        <p:spPr>
          <a:xfrm>
            <a:off x="6248400" y="4267200"/>
            <a:ext cx="2667000"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t>Factory </a:t>
            </a:r>
            <a:r>
              <a:rPr lang="en-US" dirty="0" err="1" smtClean="0"/>
              <a:t>stylesheets</a:t>
            </a:r>
            <a:r>
              <a:rPr lang="en-US" dirty="0" smtClean="0"/>
              <a:t> come with a list of who approves of them (publishers etc.)</a:t>
            </a:r>
            <a:endParaRPr lang="en-US" dirty="0"/>
          </a:p>
        </p:txBody>
      </p:sp>
      <p:cxnSp>
        <p:nvCxnSpPr>
          <p:cNvPr id="11" name="Straight Arrow Connector 10"/>
          <p:cNvCxnSpPr>
            <a:stCxn id="8" idx="0"/>
          </p:cNvCxnSpPr>
          <p:nvPr/>
        </p:nvCxnSpPr>
        <p:spPr>
          <a:xfrm rot="16200000" flipV="1">
            <a:off x="7219950" y="3905250"/>
            <a:ext cx="457200" cy="2667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9" name="TextBox 8"/>
          <p:cNvSpPr txBox="1"/>
          <p:nvPr/>
        </p:nvSpPr>
        <p:spPr>
          <a:xfrm>
            <a:off x="2438400" y="4876800"/>
            <a:ext cx="1981200" cy="147732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t>Configuration person can add comment about the </a:t>
            </a:r>
            <a:r>
              <a:rPr lang="en-US" dirty="0" err="1" smtClean="0"/>
              <a:t>stylesheet</a:t>
            </a:r>
            <a:r>
              <a:rPr lang="en-US" dirty="0" smtClean="0"/>
              <a:t> for themselves.</a:t>
            </a:r>
            <a:endParaRPr lang="en-US" dirty="0"/>
          </a:p>
        </p:txBody>
      </p:sp>
      <p:cxnSp>
        <p:nvCxnSpPr>
          <p:cNvPr id="12" name="Straight Arrow Connector 11"/>
          <p:cNvCxnSpPr>
            <a:stCxn id="9" idx="0"/>
          </p:cNvCxnSpPr>
          <p:nvPr/>
        </p:nvCxnSpPr>
        <p:spPr>
          <a:xfrm rot="5400000" flipH="1" flipV="1">
            <a:off x="4191002" y="2743198"/>
            <a:ext cx="1371600" cy="289560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r="32491"/>
          <a:stretch>
            <a:fillRect/>
          </a:stretch>
        </p:blipFill>
        <p:spPr bwMode="auto">
          <a:xfrm>
            <a:off x="1179576" y="1408176"/>
            <a:ext cx="6781800" cy="4051300"/>
          </a:xfrm>
          <a:prstGeom prst="rect">
            <a:avLst/>
          </a:prstGeom>
          <a:noFill/>
          <a:ln w="9525">
            <a:noFill/>
            <a:miter lim="800000"/>
            <a:headEnd/>
            <a:tailEnd/>
          </a:ln>
        </p:spPr>
      </p:pic>
      <p:sp>
        <p:nvSpPr>
          <p:cNvPr id="3" name="TextBox 2"/>
          <p:cNvSpPr txBox="1"/>
          <p:nvPr/>
        </p:nvSpPr>
        <p:spPr>
          <a:xfrm>
            <a:off x="5791200" y="152400"/>
            <a:ext cx="1981200"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t>Display Properties are listed in this tab. (Not all shown in mock-up)</a:t>
            </a:r>
            <a:endParaRPr lang="en-US" dirty="0"/>
          </a:p>
        </p:txBody>
      </p:sp>
      <p:cxnSp>
        <p:nvCxnSpPr>
          <p:cNvPr id="4" name="Straight Arrow Connector 3"/>
          <p:cNvCxnSpPr>
            <a:stCxn id="3" idx="2"/>
          </p:cNvCxnSpPr>
          <p:nvPr/>
        </p:nvCxnSpPr>
        <p:spPr>
          <a:xfrm rot="5400000">
            <a:off x="6162765" y="1743166"/>
            <a:ext cx="1009473" cy="22859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5" name="TextBox 4"/>
          <p:cNvSpPr txBox="1"/>
          <p:nvPr/>
        </p:nvSpPr>
        <p:spPr>
          <a:xfrm>
            <a:off x="2209800" y="5638800"/>
            <a:ext cx="5867400"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t>Wording here is purposeful avoidance of jargon. I think specialists can understand “line spacing” as being “leading”, but non-specialists may not understand what “leading” is. </a:t>
            </a:r>
            <a:endParaRPr lang="en-US" dirty="0"/>
          </a:p>
        </p:txBody>
      </p:sp>
      <p:cxnSp>
        <p:nvCxnSpPr>
          <p:cNvPr id="7" name="Straight Arrow Connector 6"/>
          <p:cNvCxnSpPr/>
          <p:nvPr/>
        </p:nvCxnSpPr>
        <p:spPr>
          <a:xfrm rot="16200000" flipV="1">
            <a:off x="5181600" y="4572000"/>
            <a:ext cx="1981200" cy="1524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r="32491"/>
          <a:stretch>
            <a:fillRect/>
          </a:stretch>
        </p:blipFill>
        <p:spPr bwMode="auto">
          <a:xfrm>
            <a:off x="1179576" y="1408176"/>
            <a:ext cx="6781800" cy="4051300"/>
          </a:xfrm>
          <a:prstGeom prst="rect">
            <a:avLst/>
          </a:prstGeom>
          <a:noFill/>
          <a:ln w="9525">
            <a:noFill/>
            <a:miter lim="800000"/>
            <a:headEnd/>
            <a:tailEnd/>
          </a:ln>
        </p:spPr>
      </p:pic>
      <p:sp>
        <p:nvSpPr>
          <p:cNvPr id="3" name="TextBox 2"/>
          <p:cNvSpPr txBox="1"/>
          <p:nvPr/>
        </p:nvSpPr>
        <p:spPr>
          <a:xfrm>
            <a:off x="5867400" y="5562600"/>
            <a:ext cx="3048000"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t>Conflicting properties are shown in red font and status bar will remind “Conflicting values shown in red”.</a:t>
            </a:r>
            <a:endParaRPr lang="en-US" dirty="0"/>
          </a:p>
        </p:txBody>
      </p:sp>
      <p:cxnSp>
        <p:nvCxnSpPr>
          <p:cNvPr id="4" name="Straight Arrow Connector 3"/>
          <p:cNvCxnSpPr>
            <a:stCxn id="3" idx="0"/>
          </p:cNvCxnSpPr>
          <p:nvPr/>
        </p:nvCxnSpPr>
        <p:spPr>
          <a:xfrm rot="16200000" flipV="1">
            <a:off x="6438900" y="4610100"/>
            <a:ext cx="1371600" cy="5334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7" name="TextBox 6"/>
          <p:cNvSpPr txBox="1"/>
          <p:nvPr/>
        </p:nvSpPr>
        <p:spPr>
          <a:xfrm>
            <a:off x="152400" y="5562600"/>
            <a:ext cx="4343400" cy="120032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t>User will be able to </a:t>
            </a:r>
            <a:r>
              <a:rPr lang="en-US" i="1" dirty="0" smtClean="0"/>
              <a:t>save</a:t>
            </a:r>
            <a:r>
              <a:rPr lang="en-US" dirty="0" smtClean="0"/>
              <a:t> and use </a:t>
            </a:r>
            <a:r>
              <a:rPr lang="en-US" dirty="0" err="1" smtClean="0"/>
              <a:t>stylesheet</a:t>
            </a:r>
            <a:r>
              <a:rPr lang="en-US" dirty="0" smtClean="0"/>
              <a:t> even if the values are “conflicting”, but they will be </a:t>
            </a:r>
            <a:r>
              <a:rPr lang="en-US" i="1" dirty="0" smtClean="0"/>
              <a:t>helped</a:t>
            </a:r>
            <a:r>
              <a:rPr lang="en-US" dirty="0" smtClean="0"/>
              <a:t> towards avoiding disapproved value combinations!</a:t>
            </a:r>
            <a:endParaRPr lang="en-US" dirty="0"/>
          </a:p>
        </p:txBody>
      </p:sp>
      <p:cxnSp>
        <p:nvCxnSpPr>
          <p:cNvPr id="9" name="Straight Arrow Connector 8"/>
          <p:cNvCxnSpPr>
            <a:stCxn id="3" idx="1"/>
            <a:endCxn id="7" idx="3"/>
          </p:cNvCxnSpPr>
          <p:nvPr/>
        </p:nvCxnSpPr>
        <p:spPr>
          <a:xfrm rot="10800000">
            <a:off x="4495800" y="6162765"/>
            <a:ext cx="1371600" cy="158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11" name="Straight Arrow Connector 10"/>
          <p:cNvCxnSpPr>
            <a:stCxn id="3" idx="0"/>
          </p:cNvCxnSpPr>
          <p:nvPr/>
        </p:nvCxnSpPr>
        <p:spPr>
          <a:xfrm rot="16200000" flipV="1">
            <a:off x="6438900" y="4610100"/>
            <a:ext cx="152400" cy="17526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55"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1000" fill="hold"/>
                                        <p:tgtEl>
                                          <p:spTgt spid="9"/>
                                        </p:tgtEl>
                                        <p:attrNameLst>
                                          <p:attrName>ppt_w</p:attrName>
                                        </p:attrNameLst>
                                      </p:cBhvr>
                                      <p:tavLst>
                                        <p:tav tm="0">
                                          <p:val>
                                            <p:strVal val="#ppt_w*0.70"/>
                                          </p:val>
                                        </p:tav>
                                        <p:tav tm="100000">
                                          <p:val>
                                            <p:strVal val="#ppt_w"/>
                                          </p:val>
                                        </p:tav>
                                      </p:tavLst>
                                    </p:anim>
                                    <p:anim calcmode="lin" valueType="num">
                                      <p:cBhvr>
                                        <p:cTn id="19" dur="1000" fill="hold"/>
                                        <p:tgtEl>
                                          <p:spTgt spid="9"/>
                                        </p:tgtEl>
                                        <p:attrNameLst>
                                          <p:attrName>ppt_h</p:attrName>
                                        </p:attrNameLst>
                                      </p:cBhvr>
                                      <p:tavLst>
                                        <p:tav tm="0">
                                          <p:val>
                                            <p:strVal val="#ppt_h"/>
                                          </p:val>
                                        </p:tav>
                                        <p:tav tm="100000">
                                          <p:val>
                                            <p:strVal val="#ppt_h"/>
                                          </p:val>
                                        </p:tav>
                                      </p:tavLst>
                                    </p:anim>
                                    <p:animEffect transition="in" filter="fade">
                                      <p:cBhvr>
                                        <p:cTn id="20" dur="1000"/>
                                        <p:tgtEl>
                                          <p:spTgt spid="9"/>
                                        </p:tgtEl>
                                      </p:cBhvr>
                                    </p:animEffect>
                                  </p:childTnLst>
                                </p:cTn>
                              </p:par>
                              <p:par>
                                <p:cTn id="21" presetID="55"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1000" fill="hold"/>
                                        <p:tgtEl>
                                          <p:spTgt spid="7"/>
                                        </p:tgtEl>
                                        <p:attrNameLst>
                                          <p:attrName>ppt_w</p:attrName>
                                        </p:attrNameLst>
                                      </p:cBhvr>
                                      <p:tavLst>
                                        <p:tav tm="0">
                                          <p:val>
                                            <p:strVal val="#ppt_w*0.70"/>
                                          </p:val>
                                        </p:tav>
                                        <p:tav tm="100000">
                                          <p:val>
                                            <p:strVal val="#ppt_w"/>
                                          </p:val>
                                        </p:tav>
                                      </p:tavLst>
                                    </p:anim>
                                    <p:anim calcmode="lin" valueType="num">
                                      <p:cBhvr>
                                        <p:cTn id="24" dur="1000" fill="hold"/>
                                        <p:tgtEl>
                                          <p:spTgt spid="7"/>
                                        </p:tgtEl>
                                        <p:attrNameLst>
                                          <p:attrName>ppt_h</p:attrName>
                                        </p:attrNameLst>
                                      </p:cBhvr>
                                      <p:tavLst>
                                        <p:tav tm="0">
                                          <p:val>
                                            <p:strVal val="#ppt_h"/>
                                          </p:val>
                                        </p:tav>
                                        <p:tav tm="100000">
                                          <p:val>
                                            <p:strVal val="#ppt_h"/>
                                          </p:val>
                                        </p:tav>
                                      </p:tavLst>
                                    </p:anim>
                                    <p:animEffect transition="in" filter="fade">
                                      <p:cBhvr>
                                        <p:cTn id="2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r="32491"/>
          <a:stretch>
            <a:fillRect/>
          </a:stretch>
        </p:blipFill>
        <p:spPr bwMode="auto">
          <a:xfrm>
            <a:off x="1179576" y="1408176"/>
            <a:ext cx="6781800" cy="4051300"/>
          </a:xfrm>
          <a:prstGeom prst="rect">
            <a:avLst/>
          </a:prstGeom>
          <a:noFill/>
          <a:ln w="9525">
            <a:noFill/>
            <a:miter lim="800000"/>
            <a:headEnd/>
            <a:tailEnd/>
          </a:ln>
        </p:spPr>
      </p:pic>
      <p:sp>
        <p:nvSpPr>
          <p:cNvPr id="3" name="TextBox 2"/>
          <p:cNvSpPr txBox="1"/>
          <p:nvPr/>
        </p:nvSpPr>
        <p:spPr>
          <a:xfrm>
            <a:off x="1828800" y="152401"/>
            <a:ext cx="3657600" cy="92333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t>Set up the defaults shown in the ‘print via’ dialog (used in FLEx and </a:t>
            </a:r>
            <a:r>
              <a:rPr lang="en-US" dirty="0" err="1" smtClean="0"/>
              <a:t>WeSay</a:t>
            </a:r>
            <a:r>
              <a:rPr lang="en-US" dirty="0" smtClean="0"/>
              <a:t> etc.)</a:t>
            </a:r>
            <a:endParaRPr lang="en-US" dirty="0"/>
          </a:p>
        </p:txBody>
      </p:sp>
      <p:cxnSp>
        <p:nvCxnSpPr>
          <p:cNvPr id="4" name="Straight Arrow Connector 3"/>
          <p:cNvCxnSpPr>
            <a:stCxn id="3" idx="2"/>
          </p:cNvCxnSpPr>
          <p:nvPr/>
        </p:nvCxnSpPr>
        <p:spPr>
          <a:xfrm rot="5400000">
            <a:off x="3014365" y="1033166"/>
            <a:ext cx="600671" cy="6858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7" name="TextBox 6"/>
          <p:cNvSpPr txBox="1"/>
          <p:nvPr/>
        </p:nvSpPr>
        <p:spPr>
          <a:xfrm>
            <a:off x="4343400" y="5562600"/>
            <a:ext cx="4572000"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t>Something like this. Exactly the same dialog as is shown in FLEx etc BUT the task HERE is setting what is selected by default not actually exporting.</a:t>
            </a:r>
            <a:endParaRPr lang="en-US" dirty="0"/>
          </a:p>
        </p:txBody>
      </p:sp>
      <p:pic>
        <p:nvPicPr>
          <p:cNvPr id="1026" name="Picture 2"/>
          <p:cNvPicPr>
            <a:picLocks noChangeAspect="1" noChangeArrowheads="1"/>
          </p:cNvPicPr>
          <p:nvPr/>
        </p:nvPicPr>
        <p:blipFill>
          <a:blip r:embed="rId3"/>
          <a:srcRect/>
          <a:stretch>
            <a:fillRect/>
          </a:stretch>
        </p:blipFill>
        <p:spPr bwMode="auto">
          <a:xfrm>
            <a:off x="2438400" y="2362199"/>
            <a:ext cx="3991437" cy="2628899"/>
          </a:xfrm>
          <a:prstGeom prst="rect">
            <a:avLst/>
          </a:prstGeom>
          <a:noFill/>
          <a:ln w="9525">
            <a:noFill/>
            <a:miter lim="800000"/>
            <a:headEnd/>
            <a:tailEnd/>
          </a:ln>
        </p:spPr>
      </p:pic>
      <p:cxnSp>
        <p:nvCxnSpPr>
          <p:cNvPr id="8" name="Straight Arrow Connector 7"/>
          <p:cNvCxnSpPr>
            <a:stCxn id="7" idx="1"/>
          </p:cNvCxnSpPr>
          <p:nvPr/>
        </p:nvCxnSpPr>
        <p:spPr>
          <a:xfrm rot="10800000">
            <a:off x="3733800" y="4876801"/>
            <a:ext cx="609600" cy="1285965"/>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nvGrpSpPr>
          <p:cNvPr id="20" name="Group 19"/>
          <p:cNvGrpSpPr/>
          <p:nvPr/>
        </p:nvGrpSpPr>
        <p:grpSpPr>
          <a:xfrm>
            <a:off x="2286000" y="1828800"/>
            <a:ext cx="1524000" cy="990600"/>
            <a:chOff x="2286000" y="1828800"/>
            <a:chExt cx="1524000" cy="990600"/>
          </a:xfrm>
        </p:grpSpPr>
        <p:sp>
          <p:nvSpPr>
            <p:cNvPr id="10" name="Arc 9"/>
            <p:cNvSpPr/>
            <p:nvPr/>
          </p:nvSpPr>
          <p:spPr>
            <a:xfrm>
              <a:off x="2286000" y="1828800"/>
              <a:ext cx="1447800" cy="990600"/>
            </a:xfrm>
            <a:prstGeom prst="arc">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grpSp>
          <p:nvGrpSpPr>
            <p:cNvPr id="19" name="Group 18"/>
            <p:cNvGrpSpPr/>
            <p:nvPr/>
          </p:nvGrpSpPr>
          <p:grpSpPr>
            <a:xfrm>
              <a:off x="3657600" y="2286000"/>
              <a:ext cx="152400" cy="76200"/>
              <a:chOff x="6248400" y="914400"/>
              <a:chExt cx="152400" cy="76200"/>
            </a:xfrm>
          </p:grpSpPr>
          <p:cxnSp>
            <p:nvCxnSpPr>
              <p:cNvPr id="12" name="Straight Connector 11"/>
              <p:cNvCxnSpPr/>
              <p:nvPr/>
            </p:nvCxnSpPr>
            <p:spPr>
              <a:xfrm rot="16200000" flipH="1">
                <a:off x="6248400" y="914400"/>
                <a:ext cx="76200" cy="76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8" name="Straight Connector 17"/>
              <p:cNvCxnSpPr/>
              <p:nvPr/>
            </p:nvCxnSpPr>
            <p:spPr>
              <a:xfrm rot="5400000" flipH="1" flipV="1">
                <a:off x="6324600" y="914400"/>
                <a:ext cx="76200" cy="76200"/>
              </a:xfrm>
              <a:prstGeom prst="line">
                <a:avLst/>
              </a:prstGeom>
            </p:spPr>
            <p:style>
              <a:lnRef idx="3">
                <a:schemeClr val="accent2"/>
              </a:lnRef>
              <a:fillRef idx="0">
                <a:schemeClr val="accent2"/>
              </a:fillRef>
              <a:effectRef idx="2">
                <a:schemeClr val="accent2"/>
              </a:effectRef>
              <a:fontRef idx="minor">
                <a:schemeClr val="tx1"/>
              </a:fontRef>
            </p:style>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p:cTn id="15" dur="1000" fill="hold"/>
                                        <p:tgtEl>
                                          <p:spTgt spid="1026"/>
                                        </p:tgtEl>
                                        <p:attrNameLst>
                                          <p:attrName>ppt_w</p:attrName>
                                        </p:attrNameLst>
                                      </p:cBhvr>
                                      <p:tavLst>
                                        <p:tav tm="0">
                                          <p:val>
                                            <p:strVal val="#ppt_w*0.70"/>
                                          </p:val>
                                        </p:tav>
                                        <p:tav tm="100000">
                                          <p:val>
                                            <p:strVal val="#ppt_w"/>
                                          </p:val>
                                        </p:tav>
                                      </p:tavLst>
                                    </p:anim>
                                    <p:anim calcmode="lin" valueType="num">
                                      <p:cBhvr>
                                        <p:cTn id="16" dur="1000" fill="hold"/>
                                        <p:tgtEl>
                                          <p:spTgt spid="1026"/>
                                        </p:tgtEl>
                                        <p:attrNameLst>
                                          <p:attrName>ppt_h</p:attrName>
                                        </p:attrNameLst>
                                      </p:cBhvr>
                                      <p:tavLst>
                                        <p:tav tm="0">
                                          <p:val>
                                            <p:strVal val="#ppt_h"/>
                                          </p:val>
                                        </p:tav>
                                        <p:tav tm="100000">
                                          <p:val>
                                            <p:strVal val="#ppt_h"/>
                                          </p:val>
                                        </p:tav>
                                      </p:tavLst>
                                    </p:anim>
                                    <p:animEffect transition="in" filter="fade">
                                      <p:cBhvr>
                                        <p:cTn id="17" dur="1000"/>
                                        <p:tgtEl>
                                          <p:spTgt spid="1026"/>
                                        </p:tgtEl>
                                      </p:cBhvr>
                                    </p:animEffect>
                                  </p:childTnLst>
                                </p:cTn>
                              </p:par>
                              <p:par>
                                <p:cTn id="18" presetID="22" presetClass="entr" presetSubtype="1"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558</TotalTime>
  <Words>933</Words>
  <Application>Microsoft Office PowerPoint</Application>
  <PresentationFormat>On-screen Show (4:3)</PresentationFormat>
  <Paragraphs>78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SIL International (Software_Sales_JAARS@sil.org)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Susanna Imrie</dc:creator>
  <cp:lastModifiedBy>Susanna Imrie</cp:lastModifiedBy>
  <cp:revision>58</cp:revision>
  <dcterms:created xsi:type="dcterms:W3CDTF">2009-11-25T20:49:50Z</dcterms:created>
  <dcterms:modified xsi:type="dcterms:W3CDTF">2009-12-01T22:06:06Z</dcterms:modified>
</cp:coreProperties>
</file>