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2" r:id="rId5"/>
    <p:sldId id="261" r:id="rId6"/>
    <p:sldId id="262" r:id="rId7"/>
    <p:sldId id="264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9527-456C-4633-B1EB-4B8F33E4820D}" type="datetimeFigureOut">
              <a:rPr lang="en-SG" smtClean="0"/>
              <a:t>15 Apr 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AFE3-58EE-4015-8061-D6EDE73509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867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9527-456C-4633-B1EB-4B8F33E4820D}" type="datetimeFigureOut">
              <a:rPr lang="en-SG" smtClean="0"/>
              <a:t>15 Apr 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AFE3-58EE-4015-8061-D6EDE73509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446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9527-456C-4633-B1EB-4B8F33E4820D}" type="datetimeFigureOut">
              <a:rPr lang="en-SG" smtClean="0"/>
              <a:t>15 Apr 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AFE3-58EE-4015-8061-D6EDE73509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796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9527-456C-4633-B1EB-4B8F33E4820D}" type="datetimeFigureOut">
              <a:rPr lang="en-SG" smtClean="0"/>
              <a:t>15 Apr 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AFE3-58EE-4015-8061-D6EDE73509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199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9527-456C-4633-B1EB-4B8F33E4820D}" type="datetimeFigureOut">
              <a:rPr lang="en-SG" smtClean="0"/>
              <a:t>15 Apr 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AFE3-58EE-4015-8061-D6EDE73509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92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9527-456C-4633-B1EB-4B8F33E4820D}" type="datetimeFigureOut">
              <a:rPr lang="en-SG" smtClean="0"/>
              <a:t>15 Apr 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AFE3-58EE-4015-8061-D6EDE73509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802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9527-456C-4633-B1EB-4B8F33E4820D}" type="datetimeFigureOut">
              <a:rPr lang="en-SG" smtClean="0"/>
              <a:t>15 Apr 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AFE3-58EE-4015-8061-D6EDE73509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704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9527-456C-4633-B1EB-4B8F33E4820D}" type="datetimeFigureOut">
              <a:rPr lang="en-SG" smtClean="0"/>
              <a:t>15 Apr 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AFE3-58EE-4015-8061-D6EDE73509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613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9527-456C-4633-B1EB-4B8F33E4820D}" type="datetimeFigureOut">
              <a:rPr lang="en-SG" smtClean="0"/>
              <a:t>15 Apr 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AFE3-58EE-4015-8061-D6EDE73509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321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9527-456C-4633-B1EB-4B8F33E4820D}" type="datetimeFigureOut">
              <a:rPr lang="en-SG" smtClean="0"/>
              <a:t>15 Apr 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AFE3-58EE-4015-8061-D6EDE73509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539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9527-456C-4633-B1EB-4B8F33E4820D}" type="datetimeFigureOut">
              <a:rPr lang="en-SG" smtClean="0"/>
              <a:t>15 Apr 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AFE3-58EE-4015-8061-D6EDE73509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938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89527-456C-4633-B1EB-4B8F33E4820D}" type="datetimeFigureOut">
              <a:rPr lang="en-SG" smtClean="0"/>
              <a:t>15 Apr 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3AFE3-58EE-4015-8061-D6EDE73509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498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eter.hahndorf.eu/trip/" TargetMode="External"/><Relationship Id="rId2" Type="http://schemas.openxmlformats.org/officeDocument/2006/relationships/hyperlink" Target="https://peter.hahndorf.eu/tech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www.twee.net/contac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218" y="207963"/>
            <a:ext cx="11412638" cy="1316037"/>
          </a:xfrm>
        </p:spPr>
        <p:txBody>
          <a:bodyPr/>
          <a:lstStyle/>
          <a:p>
            <a:r>
              <a:rPr lang="en-SG" dirty="0"/>
              <a:t>Azure VM-Lab with PowerShell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70928"/>
            <a:ext cx="9144000" cy="891250"/>
          </a:xfrm>
        </p:spPr>
        <p:txBody>
          <a:bodyPr/>
          <a:lstStyle/>
          <a:p>
            <a:r>
              <a:rPr lang="en-SG" dirty="0"/>
              <a:t>Presentation for the Singapore Azure User Group</a:t>
            </a:r>
            <a:br>
              <a:rPr lang="en-SG" dirty="0"/>
            </a:br>
            <a:r>
              <a:rPr lang="en-SG" dirty="0"/>
              <a:t>27. April 2017</a:t>
            </a:r>
          </a:p>
        </p:txBody>
      </p:sp>
      <p:pic>
        <p:nvPicPr>
          <p:cNvPr id="1028" name="Picture 4" descr="Example Sh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90" y="2909106"/>
            <a:ext cx="65817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017486" y="5262444"/>
            <a:ext cx="2859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dirty="0"/>
              <a:t>Peter Hahndorf</a:t>
            </a:r>
            <a:br>
              <a:rPr lang="en-SG" dirty="0"/>
            </a:br>
            <a:r>
              <a:rPr lang="en-SG" dirty="0"/>
              <a:t>Solution Architect</a:t>
            </a:r>
            <a:br>
              <a:rPr lang="en-SG" dirty="0"/>
            </a:br>
            <a:r>
              <a:rPr lang="en-SG" dirty="0"/>
              <a:t>Hahndorf Consulting</a:t>
            </a:r>
            <a:br>
              <a:rPr lang="en-SG" dirty="0"/>
            </a:br>
            <a:r>
              <a:rPr lang="en-SG" dirty="0"/>
              <a:t>https://peter.hahndorf.eu</a:t>
            </a:r>
          </a:p>
        </p:txBody>
      </p:sp>
    </p:spTree>
    <p:extLst>
      <p:ext uri="{BB962C8B-B14F-4D97-AF65-F5344CB8AC3E}">
        <p14:creationId xmlns:p14="http://schemas.microsoft.com/office/powerpoint/2010/main" val="123597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3615"/>
          </a:xfrm>
          <a:solidFill>
            <a:schemeClr val="accent1">
              <a:lumMod val="40000"/>
              <a:lumOff val="60000"/>
            </a:schemeClr>
          </a:solidFill>
          <a:effectLst>
            <a:softEdge rad="63500"/>
          </a:effectLst>
        </p:spPr>
        <p:txBody>
          <a:bodyPr lIns="216000"/>
          <a:lstStyle/>
          <a:p>
            <a:r>
              <a:rPr lang="en-SG" b="1" dirty="0">
                <a:latin typeface="+mn-lt"/>
              </a:rPr>
              <a:t>Agenda</a:t>
            </a:r>
            <a:endParaRPr lang="en-S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Intro</a:t>
            </a:r>
          </a:p>
          <a:p>
            <a:r>
              <a:rPr lang="en-SG" dirty="0"/>
              <a:t>Setting up the client</a:t>
            </a:r>
          </a:p>
          <a:p>
            <a:r>
              <a:rPr lang="en-SG" dirty="0"/>
              <a:t>Using templates to create VMs </a:t>
            </a:r>
          </a:p>
          <a:p>
            <a:r>
              <a:rPr lang="en-SG" dirty="0"/>
              <a:t>Using scripts to simplify template usage</a:t>
            </a:r>
          </a:p>
          <a:p>
            <a:r>
              <a:rPr lang="en-SG" dirty="0"/>
              <a:t>Remove VM after we are done</a:t>
            </a:r>
          </a:p>
          <a:p>
            <a:r>
              <a:rPr lang="en-SG" dirty="0"/>
              <a:t>Compare with local Hyper-V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1570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  <a:solidFill>
            <a:schemeClr val="accent1">
              <a:lumMod val="40000"/>
              <a:lumOff val="60000"/>
            </a:schemeClr>
          </a:solidFill>
          <a:effectLst>
            <a:softEdge rad="63500"/>
          </a:effectLst>
        </p:spPr>
        <p:txBody>
          <a:bodyPr vert="horz" lIns="216000" tIns="45720" rIns="91440" bIns="45720" rtlCol="0" anchor="ctr">
            <a:normAutofit/>
          </a:bodyPr>
          <a:lstStyle/>
          <a:p>
            <a:r>
              <a:rPr lang="en-SG" b="1" dirty="0"/>
              <a:t>Setting up the client</a:t>
            </a:r>
            <a:endParaRPr lang="en-SG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9866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2400" b="1" dirty="0"/>
              <a:t>Get PowerShell Azure Modules</a:t>
            </a:r>
          </a:p>
          <a:p>
            <a:r>
              <a:rPr lang="en-SG" sz="2400" dirty="0"/>
              <a:t>Using PowerShell Gallery</a:t>
            </a:r>
          </a:p>
          <a:p>
            <a:pPr marL="0" indent="0">
              <a:buNone/>
            </a:pPr>
            <a:r>
              <a:rPr lang="en-SG" sz="2200" dirty="0"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  <a:reflection blurRad="6350" stA="80000" endPos="30000" dist="29997" dir="5400000" sy="-100000" algn="bl" rotWithShape="0"/>
                </a:effectLst>
                <a:latin typeface="Lucida Console" panose="020B0609040504020204" pitchFamily="49" charset="0"/>
              </a:rPr>
              <a:t>Install-Module </a:t>
            </a:r>
            <a:r>
              <a:rPr lang="en-SG" sz="2200" dirty="0" err="1"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  <a:reflection blurRad="6350" stA="80000" endPos="30000" dist="29997" dir="5400000" sy="-100000" algn="bl" rotWithShape="0"/>
                </a:effectLst>
                <a:latin typeface="Lucida Console" panose="020B0609040504020204" pitchFamily="49" charset="0"/>
              </a:rPr>
              <a:t>AzureRM</a:t>
            </a:r>
            <a:endParaRPr lang="en-SG" sz="2200" dirty="0">
              <a:solidFill>
                <a:schemeClr val="accent1">
                  <a:lumMod val="75000"/>
                </a:schemeClr>
              </a:solidFill>
              <a:effectLst>
                <a:glow rad="127000">
                  <a:schemeClr val="accent1">
                    <a:lumMod val="20000"/>
                    <a:lumOff val="80000"/>
                  </a:schemeClr>
                </a:glow>
                <a:reflection blurRad="6350" stA="80000" endPos="30000" dist="29997" dir="5400000" sy="-100000" algn="bl" rotWithShape="0"/>
              </a:effectLs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SG" sz="2200" dirty="0"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  <a:reflection blurRad="6350" stA="80000" endPos="30000" dist="29997" dir="5400000" sy="-100000" algn="bl" rotWithShape="0"/>
                </a:effectLst>
                <a:latin typeface="Lucida Console" panose="020B0609040504020204" pitchFamily="49" charset="0"/>
              </a:rPr>
              <a:t>Install-</a:t>
            </a:r>
            <a:r>
              <a:rPr lang="en-SG" sz="2200" dirty="0" err="1"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  <a:reflection blurRad="6350" stA="80000" endPos="30000" dist="29997" dir="5400000" sy="-100000" algn="bl" rotWithShape="0"/>
                </a:effectLst>
                <a:latin typeface="Lucida Console" panose="020B0609040504020204" pitchFamily="49" charset="0"/>
              </a:rPr>
              <a:t>AzureRM</a:t>
            </a:r>
            <a:endParaRPr lang="en-SG" sz="2200" dirty="0">
              <a:solidFill>
                <a:schemeClr val="accent1">
                  <a:lumMod val="75000"/>
                </a:schemeClr>
              </a:solidFill>
              <a:effectLst>
                <a:glow rad="127000">
                  <a:schemeClr val="accent1">
                    <a:lumMod val="20000"/>
                    <a:lumOff val="80000"/>
                  </a:schemeClr>
                </a:glow>
                <a:reflection blurRad="6350" stA="80000" endPos="30000" dist="29997" dir="5400000" sy="-100000" algn="bl" rotWithShape="0"/>
              </a:effectLst>
              <a:latin typeface="Lucida Console" panose="020B0609040504020204" pitchFamily="49" charset="0"/>
            </a:endParaRPr>
          </a:p>
          <a:p>
            <a:r>
              <a:rPr lang="en-SG" sz="2400" dirty="0"/>
              <a:t>Using a local repository</a:t>
            </a:r>
          </a:p>
          <a:p>
            <a:r>
              <a:rPr lang="en-SG" sz="2400" dirty="0"/>
              <a:t>Using </a:t>
            </a:r>
            <a:r>
              <a:rPr lang="en-SG" sz="2400" dirty="0" err="1"/>
              <a:t>xcopy</a:t>
            </a:r>
            <a:endParaRPr lang="en-SG" sz="2400" dirty="0"/>
          </a:p>
          <a:p>
            <a:pPr marL="0" indent="0">
              <a:buNone/>
            </a:pPr>
            <a:r>
              <a:rPr lang="en-SG" sz="2400" b="1" dirty="0"/>
              <a:t>Login</a:t>
            </a:r>
          </a:p>
          <a:p>
            <a:r>
              <a:rPr lang="en-SG" sz="2400" dirty="0"/>
              <a:t>Open a PowerShell session and log into your Azure account.</a:t>
            </a:r>
          </a:p>
          <a:p>
            <a:pPr marL="0" indent="0">
              <a:buNone/>
            </a:pPr>
            <a:r>
              <a:rPr lang="en-SG" sz="2200" dirty="0"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  <a:reflection blurRad="6350" stA="80000" endPos="30000" dist="29997" dir="5400000" sy="-100000" algn="bl" rotWithShape="0"/>
                </a:effectLst>
                <a:latin typeface="Lucida Console" panose="020B0609040504020204" pitchFamily="49" charset="0"/>
              </a:rPr>
              <a:t>Login-</a:t>
            </a:r>
            <a:r>
              <a:rPr lang="en-SG" sz="2200" dirty="0" err="1"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  <a:reflection blurRad="6350" stA="80000" endPos="30000" dist="29997" dir="5400000" sy="-100000" algn="bl" rotWithShape="0"/>
                </a:effectLst>
                <a:latin typeface="Lucida Console" panose="020B0609040504020204" pitchFamily="49" charset="0"/>
              </a:rPr>
              <a:t>AzureRmAccount</a:t>
            </a:r>
            <a:endParaRPr lang="en-SG" sz="2200" dirty="0">
              <a:solidFill>
                <a:schemeClr val="accent1">
                  <a:lumMod val="75000"/>
                </a:schemeClr>
              </a:solidFill>
              <a:effectLst>
                <a:glow rad="127000">
                  <a:schemeClr val="accent1">
                    <a:lumMod val="20000"/>
                    <a:lumOff val="80000"/>
                  </a:schemeClr>
                </a:glow>
                <a:reflection blurRad="6350" stA="80000" endPos="30000" dist="29997" dir="5400000" sy="-100000" algn="bl" rotWithShape="0"/>
              </a:effectLst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188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  <a:solidFill>
            <a:schemeClr val="accent1">
              <a:lumMod val="40000"/>
              <a:lumOff val="60000"/>
            </a:schemeClr>
          </a:solidFill>
          <a:effectLst>
            <a:softEdge rad="63500"/>
          </a:effectLst>
        </p:spPr>
        <p:txBody>
          <a:bodyPr vert="horz" lIns="216000" tIns="45720" rIns="91440" bIns="45720" rtlCol="0" anchor="ctr">
            <a:normAutofit/>
          </a:bodyPr>
          <a:lstStyle/>
          <a:p>
            <a:r>
              <a:rPr lang="en-SG" b="1" dirty="0">
                <a:latin typeface="+mn-lt"/>
              </a:rPr>
              <a:t>Using Templates to create VMs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986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b="1" dirty="0"/>
              <a:t>Using the portal to create a new template</a:t>
            </a:r>
          </a:p>
          <a:p>
            <a:pPr marL="0" indent="0">
              <a:buNone/>
            </a:pPr>
            <a:r>
              <a:rPr lang="en-SG" dirty="0"/>
              <a:t>Customize it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pt-BR" sz="2200" dirty="0"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  <a:reflection blurRad="6350" stA="80000" endPos="30000" dist="29997" dir="5400000" sy="-100000" algn="bl" rotWithShape="0"/>
                </a:effectLst>
                <a:latin typeface="Lucida Console" panose="020B0609040504020204" pitchFamily="49" charset="0"/>
              </a:rPr>
              <a:t>Run-Template</a:t>
            </a:r>
          </a:p>
          <a:p>
            <a:pPr marL="0" indent="0">
              <a:buNone/>
            </a:pPr>
            <a:endParaRPr lang="pt-BR" sz="2200" dirty="0">
              <a:solidFill>
                <a:schemeClr val="accent1">
                  <a:lumMod val="75000"/>
                </a:schemeClr>
              </a:solidFill>
              <a:effectLst>
                <a:glow rad="127000">
                  <a:schemeClr val="accent1">
                    <a:lumMod val="20000"/>
                    <a:lumOff val="80000"/>
                  </a:schemeClr>
                </a:glow>
                <a:reflection blurRad="6350" stA="80000" endPos="30000" dist="29997" dir="5400000" sy="-100000" algn="bl" rotWithShape="0"/>
              </a:effectLst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905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3605"/>
          </a:xfrm>
          <a:solidFill>
            <a:schemeClr val="accent1">
              <a:lumMod val="40000"/>
              <a:lumOff val="60000"/>
            </a:schemeClr>
          </a:solidFill>
          <a:effectLst>
            <a:softEdge rad="63500"/>
          </a:effectLst>
        </p:spPr>
        <p:txBody>
          <a:bodyPr vert="horz" lIns="216000" tIns="45720" rIns="91440" bIns="45720" rtlCol="0" anchor="ctr">
            <a:normAutofit/>
          </a:bodyPr>
          <a:lstStyle/>
          <a:p>
            <a:r>
              <a:rPr lang="en-SG" b="1" dirty="0">
                <a:latin typeface="+mn-lt"/>
              </a:rPr>
              <a:t>Using scripts to simplify template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028"/>
            <a:ext cx="10515600" cy="4730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b="1" dirty="0"/>
              <a:t>Use a custom script to create parameter files</a:t>
            </a:r>
          </a:p>
          <a:p>
            <a:pPr marL="0" indent="0">
              <a:buNone/>
            </a:pPr>
            <a:r>
              <a:rPr lang="en-SG" dirty="0"/>
              <a:t>Using custom scripts to quickly set create new VMs from scratch. A single one:</a:t>
            </a:r>
          </a:p>
          <a:p>
            <a:pPr marL="0" indent="0">
              <a:buNone/>
            </a:pPr>
            <a:r>
              <a:rPr lang="en-SG" sz="2400" dirty="0"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  <a:reflection blurRad="6350" stA="80000" endPos="30000" dist="29997" dir="5400000" sy="-100000" algn="bl" rotWithShape="0"/>
                </a:effectLst>
                <a:latin typeface="Lucida Console" panose="020B0609040504020204" pitchFamily="49" charset="0"/>
              </a:rPr>
              <a:t>New-</a:t>
            </a:r>
            <a:r>
              <a:rPr lang="en-SG" sz="2400" dirty="0" err="1"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  <a:reflection blurRad="6350" stA="80000" endPos="30000" dist="29997" dir="5400000" sy="-100000" algn="bl" rotWithShape="0"/>
                </a:effectLst>
                <a:latin typeface="Lucida Console" panose="020B0609040504020204" pitchFamily="49" charset="0"/>
              </a:rPr>
              <a:t>AzLabVM</a:t>
            </a:r>
            <a:r>
              <a:rPr lang="en-SG" sz="2400" dirty="0"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  <a:reflection blurRad="6350" stA="80000" endPos="30000" dist="29997" dir="5400000" sy="-100000" algn="bl" rotWithShape="0"/>
                </a:effectLst>
                <a:latin typeface="Lucida Console" panose="020B0609040504020204" pitchFamily="49" charset="0"/>
              </a:rPr>
              <a:t> -</a:t>
            </a:r>
            <a:r>
              <a:rPr lang="en-SG" sz="2400" dirty="0" err="1"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  <a:reflection blurRad="6350" stA="80000" endPos="30000" dist="29997" dir="5400000" sy="-100000" algn="bl" rotWithShape="0"/>
                </a:effectLst>
                <a:latin typeface="Lucida Console" panose="020B0609040504020204" pitchFamily="49" charset="0"/>
              </a:rPr>
              <a:t>MachineId</a:t>
            </a:r>
            <a:r>
              <a:rPr lang="en-SG" sz="2400" dirty="0"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  <a:reflection blurRad="6350" stA="80000" endPos="30000" dist="29997" dir="5400000" sy="-100000" algn="bl" rotWithShape="0"/>
                </a:effectLst>
                <a:latin typeface="Lucida Console" panose="020B0609040504020204" pitchFamily="49" charset="0"/>
              </a:rPr>
              <a:t> 1 -</a:t>
            </a:r>
            <a:r>
              <a:rPr lang="en-SG" sz="2400" dirty="0" err="1"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  <a:reflection blurRad="6350" stA="80000" endPos="30000" dist="29997" dir="5400000" sy="-100000" algn="bl" rotWithShape="0"/>
                </a:effectLst>
                <a:latin typeface="Lucida Console" panose="020B0609040504020204" pitchFamily="49" charset="0"/>
              </a:rPr>
              <a:t>ssd</a:t>
            </a:r>
            <a:endParaRPr lang="en-SG" sz="2400" dirty="0">
              <a:solidFill>
                <a:schemeClr val="accent1">
                  <a:lumMod val="75000"/>
                </a:schemeClr>
              </a:solidFill>
              <a:effectLst>
                <a:glow rad="127000">
                  <a:schemeClr val="accent1">
                    <a:lumMod val="20000"/>
                    <a:lumOff val="80000"/>
                  </a:schemeClr>
                </a:glow>
                <a:reflection blurRad="6350" stA="80000" endPos="30000" dist="29997" dir="5400000" sy="-100000" algn="bl" rotWithShape="0"/>
              </a:effectLst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27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945"/>
          </a:xfrm>
          <a:solidFill>
            <a:schemeClr val="accent1">
              <a:lumMod val="40000"/>
              <a:lumOff val="60000"/>
            </a:schemeClr>
          </a:solidFill>
          <a:effectLst>
            <a:softEdge rad="63500"/>
          </a:effectLst>
        </p:spPr>
        <p:txBody>
          <a:bodyPr vert="horz" lIns="216000" tIns="45720" rIns="91440" bIns="45720" rtlCol="0" anchor="ctr">
            <a:normAutofit/>
          </a:bodyPr>
          <a:lstStyle/>
          <a:p>
            <a:r>
              <a:rPr lang="en-SG" b="1" dirty="0">
                <a:latin typeface="+mn-lt"/>
              </a:rPr>
              <a:t>Remove VM after we are 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9191"/>
            <a:ext cx="10515600" cy="2945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b="1" dirty="0"/>
              <a:t>Templates don’t help</a:t>
            </a:r>
          </a:p>
          <a:p>
            <a:pPr marL="0" indent="0">
              <a:buNone/>
            </a:pPr>
            <a:r>
              <a:rPr lang="en-SG" dirty="0"/>
              <a:t>Need to use custom script:</a:t>
            </a:r>
          </a:p>
          <a:p>
            <a:pPr marL="0" indent="0">
              <a:buNone/>
            </a:pPr>
            <a:r>
              <a:rPr lang="en-SG" dirty="0"/>
              <a:t>Before DSC was around I created many custom scripts to set up servers.</a:t>
            </a:r>
          </a:p>
          <a:p>
            <a:pPr marL="0" indent="0">
              <a:buNone/>
            </a:pPr>
            <a:r>
              <a:rPr lang="en-SG" sz="2400" dirty="0"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  <a:reflection blurRad="6350" stA="80000" endPos="30000" dist="29997" dir="5400000" sy="-100000" algn="bl" rotWithShape="0"/>
                </a:effectLst>
                <a:latin typeface="Lucida Console" panose="020B0609040504020204" pitchFamily="49" charset="0"/>
              </a:rPr>
              <a:t>Remove-AzlabVm.ps1 –</a:t>
            </a:r>
            <a:r>
              <a:rPr lang="en-SG" sz="2400" dirty="0" err="1"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  <a:reflection blurRad="6350" stA="80000" endPos="30000" dist="29997" dir="5400000" sy="-100000" algn="bl" rotWithShape="0"/>
                </a:effectLst>
                <a:latin typeface="Lucida Console" panose="020B0609040504020204" pitchFamily="49" charset="0"/>
              </a:rPr>
              <a:t>MachineId</a:t>
            </a:r>
            <a:r>
              <a:rPr lang="en-SG" sz="2400" dirty="0"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  <a:reflection blurRad="6350" stA="80000" endPos="30000" dist="29997" dir="5400000" sy="-100000" algn="bl" rotWithShape="0"/>
                </a:effectLst>
                <a:latin typeface="Lucida Console" panose="020B0609040504020204" pitchFamily="49" charset="0"/>
              </a:rPr>
              <a:t> 1</a:t>
            </a:r>
            <a:endParaRPr lang="en-SG" sz="2400" dirty="0">
              <a:solidFill>
                <a:schemeClr val="accent1">
                  <a:lumMod val="75000"/>
                </a:schemeClr>
              </a:solidFill>
              <a:effectLst>
                <a:glow rad="127000">
                  <a:schemeClr val="accent1">
                    <a:lumMod val="20000"/>
                    <a:lumOff val="80000"/>
                  </a:schemeClr>
                </a:glow>
                <a:reflection blurRad="6350" stA="80000" endPos="30000" dist="29997" dir="5400000" sy="-100000" algn="bl" rotWithShape="0"/>
              </a:effectLst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SG" sz="2400" dirty="0">
              <a:solidFill>
                <a:schemeClr val="accent1">
                  <a:lumMod val="75000"/>
                </a:schemeClr>
              </a:solidFill>
              <a:effectLst>
                <a:glow rad="127000">
                  <a:schemeClr val="accent1">
                    <a:lumMod val="20000"/>
                    <a:lumOff val="80000"/>
                  </a:schemeClr>
                </a:glow>
                <a:reflection blurRad="6350" stA="80000" endPos="30000" dist="29997" dir="5400000" sy="-100000" algn="bl" rotWithShape="0"/>
              </a:effectLst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79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456"/>
          </a:xfrm>
          <a:solidFill>
            <a:schemeClr val="accent1">
              <a:lumMod val="40000"/>
              <a:lumOff val="60000"/>
            </a:schemeClr>
          </a:solidFill>
          <a:effectLst>
            <a:softEdge rad="63500"/>
          </a:effectLst>
        </p:spPr>
        <p:txBody>
          <a:bodyPr vert="horz" lIns="216000" tIns="45720" rIns="91440" bIns="45720" rtlCol="0" anchor="ctr">
            <a:normAutofit/>
          </a:bodyPr>
          <a:lstStyle/>
          <a:p>
            <a:r>
              <a:rPr lang="en-SG" b="1" dirty="0">
                <a:latin typeface="+mn-lt"/>
              </a:rPr>
              <a:t>Compare with local Hyper-V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691" y="1180215"/>
            <a:ext cx="10698126" cy="1073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400" dirty="0"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  <a:reflection blurRad="6350" stA="80000" endPos="30000" dist="29997" dir="5400000" sy="-100000" algn="bl" rotWithShape="0"/>
                </a:effectLst>
                <a:latin typeface="Lucida Console" panose="020B0609040504020204" pitchFamily="49" charset="0"/>
              </a:rPr>
              <a:t>New-</a:t>
            </a:r>
            <a:r>
              <a:rPr lang="en-SG" sz="2400" dirty="0" err="1"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  <a:reflection blurRad="6350" stA="80000" endPos="30000" dist="29997" dir="5400000" sy="-100000" algn="bl" rotWithShape="0"/>
                </a:effectLst>
                <a:latin typeface="Lucida Console" panose="020B0609040504020204" pitchFamily="49" charset="0"/>
              </a:rPr>
              <a:t>vLab</a:t>
            </a:r>
            <a:r>
              <a:rPr lang="en-SG" sz="2400" dirty="0"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  <a:reflection blurRad="6350" stA="80000" endPos="30000" dist="29997" dir="5400000" sy="-100000" algn="bl" rotWithShape="0"/>
                </a:effectLst>
                <a:latin typeface="Lucida Console" panose="020B0609040504020204" pitchFamily="49" charset="0"/>
              </a:rPr>
              <a:t> –count 5 –</a:t>
            </a:r>
            <a:r>
              <a:rPr lang="en-SG" sz="2400" dirty="0" err="1"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  <a:reflection blurRad="6350" stA="80000" endPos="30000" dist="29997" dir="5400000" sy="-100000" algn="bl" rotWithShape="0"/>
                </a:effectLst>
                <a:latin typeface="Lucida Console" panose="020B0609040504020204" pitchFamily="49" charset="0"/>
              </a:rPr>
              <a:t>os</a:t>
            </a:r>
            <a:r>
              <a:rPr lang="en-SG" sz="2400" dirty="0"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  <a:reflection blurRad="6350" stA="80000" endPos="30000" dist="29997" dir="5400000" sy="-100000" algn="bl" rotWithShape="0"/>
                </a:effectLst>
                <a:latin typeface="Lucida Console" panose="020B0609040504020204" pitchFamily="49" charset="0"/>
              </a:rPr>
              <a:t> 2016Core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199" y="2541087"/>
            <a:ext cx="10336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/>
              <a:t>Using parent disks of </a:t>
            </a:r>
            <a:r>
              <a:rPr lang="en-SG" sz="2800" b="1" dirty="0" err="1"/>
              <a:t>sysprepped</a:t>
            </a:r>
            <a:r>
              <a:rPr lang="en-SG" sz="2800" b="1" dirty="0"/>
              <a:t> OS VHDs</a:t>
            </a:r>
            <a:endParaRPr lang="en-SG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926083"/>
            <a:ext cx="10210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/>
              <a:t>Insert setup PowerShell script to perform common tasks for new machines.</a:t>
            </a:r>
            <a:endParaRPr lang="en-SG" sz="2800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7500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072423" cy="793823"/>
          </a:xfrm>
          <a:solidFill>
            <a:schemeClr val="accent1">
              <a:lumMod val="40000"/>
              <a:lumOff val="60000"/>
            </a:schemeClr>
          </a:solidFill>
          <a:effectLst>
            <a:softEdge rad="63500"/>
          </a:effectLst>
        </p:spPr>
        <p:txBody>
          <a:bodyPr vert="horz" lIns="216000" tIns="45720" rIns="91440" bIns="45720" rtlCol="0" anchor="ctr">
            <a:normAutofit/>
          </a:bodyPr>
          <a:lstStyle/>
          <a:p>
            <a:r>
              <a:rPr lang="en-SG" b="1" dirty="0">
                <a:latin typeface="+mn-lt"/>
              </a:rPr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5908"/>
            <a:ext cx="7229354" cy="49010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b="1" dirty="0"/>
              <a:t>About Me</a:t>
            </a:r>
          </a:p>
          <a:p>
            <a:pPr marL="0" indent="0">
              <a:buNone/>
            </a:pPr>
            <a:r>
              <a:rPr lang="en-SG" dirty="0"/>
              <a:t>Peter Hahndorf</a:t>
            </a:r>
            <a:br>
              <a:rPr lang="en-SG" dirty="0"/>
            </a:br>
            <a:r>
              <a:rPr lang="en-SG" dirty="0"/>
              <a:t>Technical Fellow / World Traveller</a:t>
            </a:r>
            <a:br>
              <a:rPr lang="en-SG" dirty="0"/>
            </a:br>
            <a:r>
              <a:rPr lang="en-SG" dirty="0"/>
              <a:t>Hahndorf Consulting</a:t>
            </a:r>
            <a:br>
              <a:rPr lang="en-SG" dirty="0"/>
            </a:br>
            <a:br>
              <a:rPr lang="en-SG" dirty="0"/>
            </a:br>
            <a:r>
              <a:rPr lang="en-SG" dirty="0"/>
              <a:t>My blog, open source projects and other tech stuff: </a:t>
            </a:r>
            <a:br>
              <a:rPr lang="en-SG" dirty="0"/>
            </a:br>
            <a:r>
              <a:rPr lang="en-SG" dirty="0">
                <a:hlinkClick r:id="rId2"/>
              </a:rPr>
              <a:t>https://peter.hahndorf.eu/tech/</a:t>
            </a:r>
            <a:r>
              <a:rPr lang="en-SG" dirty="0"/>
              <a:t> </a:t>
            </a:r>
            <a:br>
              <a:rPr lang="en-SG" dirty="0"/>
            </a:br>
            <a:br>
              <a:rPr lang="en-SG" dirty="0"/>
            </a:br>
            <a:r>
              <a:rPr lang="en-SG" dirty="0"/>
              <a:t>For more about my travels: </a:t>
            </a:r>
            <a:br>
              <a:rPr lang="en-SG" dirty="0"/>
            </a:br>
            <a:r>
              <a:rPr lang="en-SG" dirty="0">
                <a:hlinkClick r:id="rId3"/>
              </a:rPr>
              <a:t>https://peter.hahndorf.eu/trip/</a:t>
            </a:r>
            <a:r>
              <a:rPr lang="en-SG" dirty="0"/>
              <a:t> </a:t>
            </a:r>
            <a:br>
              <a:rPr lang="en-SG" dirty="0"/>
            </a:br>
            <a:endParaRPr lang="en-SG" dirty="0"/>
          </a:p>
          <a:p>
            <a:pPr marL="0" indent="0">
              <a:buNone/>
            </a:pPr>
            <a:r>
              <a:rPr lang="en-SG" dirty="0"/>
              <a:t>Contact me at: </a:t>
            </a:r>
            <a:br>
              <a:rPr lang="en-SG" dirty="0"/>
            </a:br>
            <a:r>
              <a:rPr lang="en-SG" dirty="0">
                <a:hlinkClick r:id="rId4"/>
              </a:rPr>
              <a:t>https://www.twee.net/contact/</a:t>
            </a:r>
            <a:r>
              <a:rPr lang="en-SG" dirty="0"/>
              <a:t> </a:t>
            </a:r>
          </a:p>
        </p:txBody>
      </p:sp>
      <p:pic>
        <p:nvPicPr>
          <p:cNvPr id="3074" name="Picture 2" descr="pet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869" y="365125"/>
            <a:ext cx="3466095" cy="346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349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</TotalTime>
  <Words>194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Lucida Console</vt:lpstr>
      <vt:lpstr>Office Theme</vt:lpstr>
      <vt:lpstr>Azure VM-Lab with PowerShell</vt:lpstr>
      <vt:lpstr>Agenda</vt:lpstr>
      <vt:lpstr>Setting up the client</vt:lpstr>
      <vt:lpstr>Using Templates to create VMs</vt:lpstr>
      <vt:lpstr>Using scripts to simplify template usage</vt:lpstr>
      <vt:lpstr>Remove VM after we are done</vt:lpstr>
      <vt:lpstr>Compare with local Hyper-V</vt:lpstr>
      <vt:lpstr>Questions?</vt:lpstr>
    </vt:vector>
  </TitlesOfParts>
  <Company>Hahndorf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portable virtual server lab</dc:title>
  <dc:creator>Peter Hahndorf</dc:creator>
  <cp:keywords>PowerShell DSC Presentation</cp:keywords>
  <dc:description>Slide deck for presentation in Singapore</dc:description>
  <cp:lastModifiedBy>Peter Admin Hahndorf</cp:lastModifiedBy>
  <cp:revision>54</cp:revision>
  <dcterms:created xsi:type="dcterms:W3CDTF">2017-04-03T02:07:07Z</dcterms:created>
  <dcterms:modified xsi:type="dcterms:W3CDTF">2017-04-15T04:17:05Z</dcterms:modified>
</cp:coreProperties>
</file>