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7 Apr 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867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7 Apr 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46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7 Apr 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79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7 Apr 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199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7 Apr 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2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7 Apr 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7 Apr 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0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7 Apr 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13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7 Apr 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21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7 Apr 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3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7 Apr 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38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9527-456C-4633-B1EB-4B8F33E4820D}" type="datetimeFigureOut">
              <a:rPr lang="en-SG" smtClean="0"/>
              <a:t>7 Apr 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98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eter.hahndorf.eu/trip/" TargetMode="External"/><Relationship Id="rId2" Type="http://schemas.openxmlformats.org/officeDocument/2006/relationships/hyperlink" Target="https://peter.hahndorf.eu/te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www.twee.net/conta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218" y="207963"/>
            <a:ext cx="11412638" cy="1316037"/>
          </a:xfrm>
        </p:spPr>
        <p:txBody>
          <a:bodyPr/>
          <a:lstStyle/>
          <a:p>
            <a:r>
              <a:rPr lang="en-SG" dirty="0"/>
              <a:t>Creating a portable virtual server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0928"/>
            <a:ext cx="9144000" cy="891250"/>
          </a:xfrm>
        </p:spPr>
        <p:txBody>
          <a:bodyPr/>
          <a:lstStyle/>
          <a:p>
            <a:r>
              <a:rPr lang="en-SG" dirty="0"/>
              <a:t>Presentation for the Singapore PowerShell User Group</a:t>
            </a:r>
            <a:br>
              <a:rPr lang="en-SG" dirty="0"/>
            </a:br>
            <a:r>
              <a:rPr lang="en-SG" dirty="0"/>
              <a:t>8. April 2017</a:t>
            </a:r>
          </a:p>
        </p:txBody>
      </p:sp>
      <p:pic>
        <p:nvPicPr>
          <p:cNvPr id="1028" name="Picture 4" descr="Example 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0" y="2909106"/>
            <a:ext cx="65817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17486" y="5262444"/>
            <a:ext cx="285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/>
              <a:t>Peter Hahndorf</a:t>
            </a:r>
            <a:br>
              <a:rPr lang="en-SG" dirty="0"/>
            </a:br>
            <a:r>
              <a:rPr lang="en-SG" dirty="0"/>
              <a:t>Solution Architect</a:t>
            </a:r>
            <a:br>
              <a:rPr lang="en-SG" dirty="0"/>
            </a:br>
            <a:r>
              <a:rPr lang="en-SG" dirty="0"/>
              <a:t>Hahndorf Consulting</a:t>
            </a:r>
            <a:br>
              <a:rPr lang="en-SG" dirty="0"/>
            </a:br>
            <a:r>
              <a:rPr lang="en-SG" dirty="0"/>
              <a:t>https://peter.hahndorf.eu</a:t>
            </a:r>
          </a:p>
        </p:txBody>
      </p:sp>
    </p:spTree>
    <p:extLst>
      <p:ext uri="{BB962C8B-B14F-4D97-AF65-F5344CB8AC3E}">
        <p14:creationId xmlns:p14="http://schemas.microsoft.com/office/powerpoint/2010/main" val="123597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680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Desired State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807"/>
            <a:ext cx="10515600" cy="435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b="1" dirty="0"/>
              <a:t>What is PowerShell DSC?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878137"/>
            <a:ext cx="10515600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Configuration </a:t>
            </a:r>
            <a:r>
              <a:rPr lang="en-SG" dirty="0" err="1">
                <a:latin typeface="Consolas" panose="020B0609020204030204" pitchFamily="49" charset="0"/>
              </a:rPr>
              <a:t>MyServer</a:t>
            </a:r>
            <a:r>
              <a:rPr lang="en-SG" dirty="0">
                <a:latin typeface="Consolas" panose="020B0609020204030204" pitchFamily="49" charset="0"/>
              </a:rPr>
              <a:t> {</a:t>
            </a:r>
          </a:p>
          <a:p>
            <a:endParaRPr lang="en-SG" dirty="0">
              <a:latin typeface="Consolas" panose="020B0609020204030204" pitchFamily="49" charset="0"/>
            </a:endParaRPr>
          </a:p>
          <a:p>
            <a:r>
              <a:rPr lang="en-SG" dirty="0">
                <a:latin typeface="Consolas" panose="020B0609020204030204" pitchFamily="49" charset="0"/>
              </a:rPr>
              <a:t>    Node Localhost {</a:t>
            </a:r>
          </a:p>
          <a:p>
            <a:endParaRPr lang="en-SG" dirty="0">
              <a:latin typeface="Consolas" panose="020B0609020204030204" pitchFamily="49" charset="0"/>
            </a:endParaRPr>
          </a:p>
          <a:p>
            <a:r>
              <a:rPr lang="en-SG" dirty="0">
                <a:latin typeface="Consolas" panose="020B0609020204030204" pitchFamily="49" charset="0"/>
              </a:rPr>
              <a:t>        File </a:t>
            </a:r>
            <a:r>
              <a:rPr lang="en-SG" dirty="0" err="1">
                <a:latin typeface="Consolas" panose="020B0609020204030204" pitchFamily="49" charset="0"/>
              </a:rPr>
              <a:t>BinFolder</a:t>
            </a:r>
            <a:endParaRPr lang="en-SG" dirty="0">
              <a:latin typeface="Consolas" panose="020B0609020204030204" pitchFamily="49" charset="0"/>
            </a:endParaRPr>
          </a:p>
          <a:p>
            <a:r>
              <a:rPr lang="en-SG" dirty="0">
                <a:latin typeface="Consolas" panose="020B0609020204030204" pitchFamily="49" charset="0"/>
              </a:rPr>
              <a:t>        {</a:t>
            </a:r>
          </a:p>
          <a:p>
            <a:r>
              <a:rPr lang="en-SG" dirty="0">
                <a:latin typeface="Consolas" panose="020B0609020204030204" pitchFamily="49" charset="0"/>
              </a:rPr>
              <a:t>            Ensure = "Present"</a:t>
            </a:r>
          </a:p>
          <a:p>
            <a:r>
              <a:rPr lang="en-SG" dirty="0">
                <a:latin typeface="Consolas" panose="020B0609020204030204" pitchFamily="49" charset="0"/>
              </a:rPr>
              <a:t>            Type = "Directory"</a:t>
            </a:r>
          </a:p>
          <a:p>
            <a:r>
              <a:rPr lang="en-SG" dirty="0">
                <a:latin typeface="Consolas" panose="020B0609020204030204" pitchFamily="49" charset="0"/>
              </a:rPr>
              <a:t>            </a:t>
            </a:r>
            <a:r>
              <a:rPr lang="en-SG" dirty="0" err="1">
                <a:latin typeface="Consolas" panose="020B0609020204030204" pitchFamily="49" charset="0"/>
              </a:rPr>
              <a:t>DestinationPath</a:t>
            </a:r>
            <a:r>
              <a:rPr lang="en-SG" dirty="0">
                <a:latin typeface="Consolas" panose="020B0609020204030204" pitchFamily="49" charset="0"/>
              </a:rPr>
              <a:t> = "C:\bin"</a:t>
            </a:r>
          </a:p>
          <a:p>
            <a:r>
              <a:rPr lang="en-SG" dirty="0">
                <a:latin typeface="Consolas" panose="020B0609020204030204" pitchFamily="49" charset="0"/>
              </a:rPr>
              <a:t>        }</a:t>
            </a:r>
          </a:p>
          <a:p>
            <a:r>
              <a:rPr lang="en-SG" dirty="0">
                <a:latin typeface="Consolas" panose="020B0609020204030204" pitchFamily="49" charset="0"/>
              </a:rPr>
              <a:t>    }</a:t>
            </a:r>
          </a:p>
          <a:p>
            <a:r>
              <a:rPr lang="en-SG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1" y="174374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You define the desired configuration of your servers in configuration files using a PowerShell like syntax.</a:t>
            </a:r>
          </a:p>
        </p:txBody>
      </p:sp>
    </p:spTree>
    <p:extLst>
      <p:ext uri="{BB962C8B-B14F-4D97-AF65-F5344CB8AC3E}">
        <p14:creationId xmlns:p14="http://schemas.microsoft.com/office/powerpoint/2010/main" val="129883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456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DSC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91" y="1180215"/>
            <a:ext cx="10698126" cy="107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DSC is using resources to be configured to define the state of the server.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Get-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DscResource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 | Select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2541087"/>
            <a:ext cx="10336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Included in Windows (23)</a:t>
            </a:r>
          </a:p>
          <a:p>
            <a:r>
              <a:rPr lang="en-SG" sz="2800" dirty="0"/>
              <a:t>Out of the box in Windows, the newer the OS, the more resources you will have.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26083"/>
            <a:ext cx="10210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DSC Resource Kit</a:t>
            </a:r>
          </a:p>
          <a:p>
            <a:r>
              <a:rPr lang="en-SG" sz="2800" dirty="0"/>
              <a:t>Many more resources, now open source but strongly controlled by the Microsoft PowerShell team</a:t>
            </a:r>
          </a:p>
          <a:p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838198" y="5297588"/>
            <a:ext cx="102108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Community Resources</a:t>
            </a:r>
          </a:p>
          <a:p>
            <a:r>
              <a:rPr lang="en-SG" sz="2800" dirty="0"/>
              <a:t>Even more resource written by the community, before writing your own, Bing around a bit.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500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740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Using DSC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Using the push mode</a:t>
            </a:r>
          </a:p>
          <a:p>
            <a:pPr marL="0" indent="0">
              <a:buNone/>
            </a:pPr>
            <a:r>
              <a:rPr lang="en-SG" dirty="0"/>
              <a:t>We create a DSC configuration and execute it manually on a local or different server.</a:t>
            </a:r>
          </a:p>
        </p:txBody>
      </p:sp>
    </p:spTree>
    <p:extLst>
      <p:ext uri="{BB962C8B-B14F-4D97-AF65-F5344CB8AC3E}">
        <p14:creationId xmlns:p14="http://schemas.microsoft.com/office/powerpoint/2010/main" val="13663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945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Using a DSC Pull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884"/>
            <a:ext cx="10515600" cy="4582079"/>
          </a:xfrm>
        </p:spPr>
        <p:txBody>
          <a:bodyPr/>
          <a:lstStyle/>
          <a:p>
            <a:pPr marL="0" indent="0">
              <a:buNone/>
            </a:pPr>
            <a:r>
              <a:rPr lang="en-SG" b="1" dirty="0"/>
              <a:t>Server Setup</a:t>
            </a:r>
          </a:p>
          <a:p>
            <a:r>
              <a:rPr lang="en-SG" dirty="0"/>
              <a:t>Using a web server (SMB share is possible)</a:t>
            </a:r>
          </a:p>
          <a:p>
            <a:r>
              <a:rPr lang="en-SG" dirty="0"/>
              <a:t>Installing the pull server components</a:t>
            </a:r>
          </a:p>
          <a:p>
            <a:r>
              <a:rPr lang="en-SG" dirty="0"/>
              <a:t>Providing configurations to be distributed</a:t>
            </a:r>
          </a:p>
          <a:p>
            <a:pPr marL="0" indent="0">
              <a:buNone/>
            </a:pPr>
            <a:r>
              <a:rPr lang="en-SG" b="1" dirty="0"/>
              <a:t>Client Setup</a:t>
            </a:r>
          </a:p>
          <a:p>
            <a:r>
              <a:rPr lang="en-SG" dirty="0"/>
              <a:t>Tell the LC about the pull server</a:t>
            </a:r>
          </a:p>
          <a:p>
            <a:r>
              <a:rPr lang="en-SG" dirty="0"/>
              <a:t>Sit back and relaxed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606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986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Alternatives to DSC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chef.io</a:t>
            </a:r>
          </a:p>
          <a:p>
            <a:r>
              <a:rPr lang="en-SG" b="1" dirty="0"/>
              <a:t>puppet.com</a:t>
            </a:r>
          </a:p>
          <a:p>
            <a:r>
              <a:rPr lang="en-SG" b="1" dirty="0"/>
              <a:t>powershellgallery.com/packages/Carbon/</a:t>
            </a:r>
          </a:p>
          <a:p>
            <a:r>
              <a:rPr lang="en-SG" b="1" dirty="0"/>
              <a:t>Using your own scripts</a:t>
            </a:r>
          </a:p>
          <a:p>
            <a:pPr marL="0" indent="0">
              <a:buNone/>
            </a:pPr>
            <a:r>
              <a:rPr lang="en-SG" dirty="0"/>
              <a:t>How to choose?</a:t>
            </a:r>
          </a:p>
        </p:txBody>
      </p:sp>
    </p:spTree>
    <p:extLst>
      <p:ext uri="{BB962C8B-B14F-4D97-AF65-F5344CB8AC3E}">
        <p14:creationId xmlns:p14="http://schemas.microsoft.com/office/powerpoint/2010/main" val="125164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Authoring DSC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Need your own resources?</a:t>
            </a:r>
          </a:p>
          <a:p>
            <a:pPr marL="0" indent="0">
              <a:buNone/>
            </a:pPr>
            <a:r>
              <a:rPr lang="en-SG" dirty="0"/>
              <a:t>There are still some things you can not do with the existing DSC resources, so you can/have to write your own.</a:t>
            </a:r>
            <a:br>
              <a:rPr lang="en-SG" dirty="0"/>
            </a:br>
            <a:br>
              <a:rPr lang="en-SG" dirty="0"/>
            </a:br>
            <a:r>
              <a:rPr lang="en-SG" dirty="0"/>
              <a:t>But this is a topic for a another day.</a:t>
            </a:r>
          </a:p>
        </p:txBody>
      </p:sp>
    </p:spTree>
    <p:extLst>
      <p:ext uri="{BB962C8B-B14F-4D97-AF65-F5344CB8AC3E}">
        <p14:creationId xmlns:p14="http://schemas.microsoft.com/office/powerpoint/2010/main" val="160984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0148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Things DSC can't do!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Even though there are many resources available, for some things there may not be any. </a:t>
            </a:r>
          </a:p>
          <a:p>
            <a:r>
              <a:rPr lang="en-SG" dirty="0"/>
              <a:t>Make sure things are NOT there.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There is a Script resource, which allows you to write custom PowerShell code into the DSC process.</a:t>
            </a:r>
          </a:p>
        </p:txBody>
      </p:sp>
    </p:spTree>
    <p:extLst>
      <p:ext uri="{BB962C8B-B14F-4D97-AF65-F5344CB8AC3E}">
        <p14:creationId xmlns:p14="http://schemas.microsoft.com/office/powerpoint/2010/main" val="1271085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072423" cy="793823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908"/>
            <a:ext cx="7229354" cy="4901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About Me</a:t>
            </a:r>
          </a:p>
          <a:p>
            <a:pPr marL="0" indent="0">
              <a:buNone/>
            </a:pPr>
            <a:r>
              <a:rPr lang="en-SG" dirty="0"/>
              <a:t>Peter Hahndorf</a:t>
            </a:r>
            <a:br>
              <a:rPr lang="en-SG" dirty="0"/>
            </a:br>
            <a:r>
              <a:rPr lang="en-SG" dirty="0"/>
              <a:t>Solution Architect / World Traveller</a:t>
            </a:r>
            <a:br>
              <a:rPr lang="en-SG" dirty="0"/>
            </a:br>
            <a:r>
              <a:rPr lang="en-SG" dirty="0"/>
              <a:t>Hahndorf Consulting</a:t>
            </a:r>
            <a:br>
              <a:rPr lang="en-SG" dirty="0"/>
            </a:br>
            <a:br>
              <a:rPr lang="en-SG" dirty="0"/>
            </a:br>
            <a:r>
              <a:rPr lang="en-SG" dirty="0"/>
              <a:t>My blog, open source projects and other tech stuff: </a:t>
            </a:r>
            <a:br>
              <a:rPr lang="en-SG" dirty="0"/>
            </a:br>
            <a:r>
              <a:rPr lang="en-SG" dirty="0">
                <a:hlinkClick r:id="rId2"/>
              </a:rPr>
              <a:t>https://peter.hahndorf.eu/tech/</a:t>
            </a:r>
            <a:r>
              <a:rPr lang="en-SG" dirty="0"/>
              <a:t> </a:t>
            </a:r>
            <a:br>
              <a:rPr lang="en-SG" dirty="0"/>
            </a:br>
            <a:br>
              <a:rPr lang="en-SG" dirty="0"/>
            </a:br>
            <a:r>
              <a:rPr lang="en-SG" dirty="0"/>
              <a:t>For more about my travels: </a:t>
            </a:r>
            <a:br>
              <a:rPr lang="en-SG" dirty="0"/>
            </a:br>
            <a:r>
              <a:rPr lang="en-SG" dirty="0">
                <a:hlinkClick r:id="rId3"/>
              </a:rPr>
              <a:t>https://peter.hahndorf.eu/trip/</a:t>
            </a:r>
            <a:r>
              <a:rPr lang="en-SG" dirty="0"/>
              <a:t> </a:t>
            </a:r>
            <a:br>
              <a:rPr lang="en-SG" dirty="0"/>
            </a:br>
            <a:endParaRPr lang="en-SG" dirty="0"/>
          </a:p>
          <a:p>
            <a:pPr marL="0" indent="0">
              <a:buNone/>
            </a:pPr>
            <a:r>
              <a:rPr lang="en-SG" dirty="0"/>
              <a:t>Contact me at: </a:t>
            </a:r>
            <a:br>
              <a:rPr lang="en-SG" dirty="0"/>
            </a:br>
            <a:r>
              <a:rPr lang="en-SG" dirty="0">
                <a:hlinkClick r:id="rId4"/>
              </a:rPr>
              <a:t>https://www.twee.net/contact/</a:t>
            </a:r>
            <a:r>
              <a:rPr lang="en-SG" dirty="0"/>
              <a:t> </a:t>
            </a:r>
          </a:p>
        </p:txBody>
      </p:sp>
      <p:pic>
        <p:nvPicPr>
          <p:cNvPr id="3074" name="Picture 2" descr="pe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69" y="365125"/>
            <a:ext cx="3466095" cy="34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4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lIns="216000"/>
          <a:lstStyle/>
          <a:p>
            <a:r>
              <a:rPr lang="en-SG" b="1" dirty="0">
                <a:latin typeface="+mn-lt"/>
              </a:rPr>
              <a:t>Agenda</a:t>
            </a:r>
            <a:endParaRPr lang="en-S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</a:t>
            </a:r>
          </a:p>
          <a:p>
            <a:r>
              <a:rPr lang="en-SG" dirty="0"/>
              <a:t>The host</a:t>
            </a:r>
          </a:p>
          <a:p>
            <a:r>
              <a:rPr lang="en-SG" dirty="0"/>
              <a:t>Creating new VMs</a:t>
            </a:r>
          </a:p>
          <a:p>
            <a:r>
              <a:rPr lang="en-SG" dirty="0"/>
              <a:t>Using custom scripts</a:t>
            </a:r>
          </a:p>
          <a:p>
            <a:r>
              <a:rPr lang="en-SG" dirty="0"/>
              <a:t>DSC Resources</a:t>
            </a:r>
          </a:p>
          <a:p>
            <a:r>
              <a:rPr lang="en-SG" dirty="0"/>
              <a:t>Using DSC push and pull configurations</a:t>
            </a:r>
          </a:p>
          <a:p>
            <a:r>
              <a:rPr lang="en-SG" dirty="0"/>
              <a:t>Alternatives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570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lIns="216000"/>
          <a:lstStyle/>
          <a:p>
            <a:r>
              <a:rPr lang="en-SG" b="1" dirty="0">
                <a:latin typeface="+mn-lt"/>
              </a:rPr>
              <a:t>Technologies leveraged</a:t>
            </a:r>
            <a:endParaRPr lang="en-SG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4356" y="4225206"/>
            <a:ext cx="2858388" cy="2198453"/>
            <a:chOff x="569356" y="3945039"/>
            <a:chExt cx="3030748" cy="2182448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2849526" y="3945039"/>
              <a:ext cx="750578" cy="7053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SG" dirty="0"/>
                <a:t>IIS 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356" y="3945039"/>
              <a:ext cx="2280170" cy="2182448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1572"/>
            <a:ext cx="2984542" cy="22384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452" y="1575568"/>
            <a:ext cx="2372056" cy="19147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60281" y="1624274"/>
            <a:ext cx="3249797" cy="2381250"/>
            <a:chOff x="4597031" y="4033326"/>
            <a:chExt cx="3249797" cy="2381250"/>
          </a:xfrm>
        </p:grpSpPr>
        <p:pic>
          <p:nvPicPr>
            <p:cNvPr id="1026" name="Picture 2" descr="Image result for hyper-v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031" y="4033326"/>
              <a:ext cx="23812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411433" y="4093630"/>
              <a:ext cx="1435395" cy="637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SG" dirty="0"/>
                <a:t>Hyper-V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65536" y="4033326"/>
            <a:ext cx="2558874" cy="2144190"/>
            <a:chOff x="8665536" y="4033326"/>
            <a:chExt cx="2558874" cy="21441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47617" y="4033326"/>
              <a:ext cx="2276793" cy="214419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665536" y="4093630"/>
              <a:ext cx="1860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My Scripts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37191" y="4396082"/>
            <a:ext cx="3272888" cy="2027577"/>
            <a:chOff x="4737191" y="4396082"/>
            <a:chExt cx="3272888" cy="202757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7191" y="4396082"/>
              <a:ext cx="1837492" cy="2027577"/>
            </a:xfrm>
            <a:prstGeom prst="rect">
              <a:avLst/>
            </a:prstGeom>
          </p:spPr>
        </p:pic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6400801" y="4396082"/>
              <a:ext cx="1609278" cy="17814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SG" dirty="0"/>
                <a:t>Active Directory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23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134100" cy="878884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Motivation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508885"/>
              </p:ext>
            </p:extLst>
          </p:nvPr>
        </p:nvGraphicFramePr>
        <p:xfrm>
          <a:off x="838200" y="1435395"/>
          <a:ext cx="6319536" cy="4197551"/>
        </p:xfrm>
        <a:graphic>
          <a:graphicData uri="http://schemas.openxmlformats.org/drawingml/2006/table">
            <a:tbl>
              <a:tblPr/>
              <a:tblGrid>
                <a:gridCol w="6319536">
                  <a:extLst>
                    <a:ext uri="{9D8B030D-6E8A-4147-A177-3AD203B41FA5}">
                      <a16:colId xmlns:a16="http://schemas.microsoft.com/office/drawing/2014/main" val="2238902626"/>
                    </a:ext>
                  </a:extLst>
                </a:gridCol>
              </a:tblGrid>
              <a:tr h="4197551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SG" sz="2800" dirty="0">
                          <a:effectLst/>
                        </a:rPr>
                        <a:t>I quit my day job in London in 2005 and started travelling</a:t>
                      </a:r>
                    </a:p>
                    <a:p>
                      <a:pPr>
                        <a:buFont typeface="Arial" panose="020B0604020202020204" pitchFamily="34" charset="0"/>
                        <a:buNone/>
                      </a:pPr>
                      <a:endParaRPr lang="en-SG" sz="2800" dirty="0"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SG" sz="2800" dirty="0">
                          <a:effectLst/>
                        </a:rPr>
                        <a:t> No Laptop to work with (too heavy)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SG" sz="2800" dirty="0">
                          <a:effectLst/>
                        </a:rPr>
                        <a:t> USB drive to store photos on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SG" sz="2800" dirty="0">
                          <a:effectLst/>
                        </a:rPr>
                        <a:t> Often no network connectivity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SG" sz="2800" dirty="0">
                          <a:effectLst/>
                        </a:rPr>
                        <a:t> Still needed to get some work done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SG" sz="2800" dirty="0">
                          <a:effectLst/>
                        </a:rPr>
                        <a:t> Secure way to connect to servers and online banking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24573"/>
                  </a:ext>
                </a:extLst>
              </a:tr>
            </a:tbl>
          </a:graphicData>
        </a:graphic>
      </p:graphicFrame>
      <p:pic>
        <p:nvPicPr>
          <p:cNvPr id="2052" name="Picture 4" descr="backp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619" y="582211"/>
            <a:ext cx="4196064" cy="55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6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Around the world</a:t>
            </a:r>
          </a:p>
        </p:txBody>
      </p:sp>
      <p:pic>
        <p:nvPicPr>
          <p:cNvPr id="3074" name="Picture 2" descr="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1565009"/>
            <a:ext cx="879157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61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The 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986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b="1" dirty="0"/>
              <a:t>Software</a:t>
            </a:r>
          </a:p>
          <a:p>
            <a:r>
              <a:rPr lang="en-SG" sz="2400" dirty="0"/>
              <a:t>Host OS: Windows Server 2016 To Go</a:t>
            </a:r>
          </a:p>
          <a:p>
            <a:r>
              <a:rPr lang="en-SG" sz="2400" dirty="0"/>
              <a:t>Boots from an external USB 3 drive. </a:t>
            </a:r>
          </a:p>
          <a:p>
            <a:pPr marL="0" indent="0">
              <a:buNone/>
            </a:pPr>
            <a:r>
              <a:rPr lang="en-SG" sz="2400" b="1" dirty="0"/>
              <a:t>Hardware</a:t>
            </a:r>
          </a:p>
          <a:p>
            <a:r>
              <a:rPr lang="en-SG" sz="2400" dirty="0"/>
              <a:t>We can use any normal SATA SSD drive and an USB-3 adapter or connect the drive internally via SATA. </a:t>
            </a:r>
          </a:p>
          <a:p>
            <a:r>
              <a:rPr lang="en-SG" sz="2400" dirty="0"/>
              <a:t>The host PC needs to have a 64bit CPU with Hyper-V support, the more memory the better.</a:t>
            </a:r>
          </a:p>
          <a:p>
            <a:pPr marL="0" indent="0">
              <a:buNone/>
            </a:pPr>
            <a:r>
              <a:rPr lang="en-SG" sz="2400" b="1" dirty="0"/>
              <a:t>New Installation</a:t>
            </a:r>
          </a:p>
          <a:p>
            <a:r>
              <a:rPr lang="en-SG" sz="2400" dirty="0"/>
              <a:t>Using a PowerShell script and a blank disk I create the host OS in about an hour. </a:t>
            </a:r>
          </a:p>
          <a:p>
            <a:r>
              <a:rPr lang="en-SG" sz="2400" dirty="0"/>
              <a:t>I use a 180 day trial version of Windows server, because this is just a trial.</a:t>
            </a:r>
          </a:p>
        </p:txBody>
      </p:sp>
    </p:spTree>
    <p:extLst>
      <p:ext uri="{BB962C8B-B14F-4D97-AF65-F5344CB8AC3E}">
        <p14:creationId xmlns:p14="http://schemas.microsoft.com/office/powerpoint/2010/main" val="32621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Using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98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Posh Profiles</a:t>
            </a:r>
          </a:p>
          <a:p>
            <a:pPr marL="0" indent="0">
              <a:buNone/>
            </a:pPr>
            <a:r>
              <a:rPr lang="en-SG" dirty="0"/>
              <a:t>Using a command line interface to start my Windows programs since the early 1990s, now using PowerShell profiles.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pt-BR" sz="22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ex, um, dm, vm, ev, ser, n, ise, apps, fire</a:t>
            </a:r>
            <a:r>
              <a:rPr lang="pt-BR" sz="220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, hosts, iis</a:t>
            </a:r>
            <a:endParaRPr lang="pt-BR" sz="2200" dirty="0">
              <a:solidFill>
                <a:schemeClr val="accent1">
                  <a:lumMod val="75000"/>
                </a:schemeClr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  <a:reflection blurRad="6350" stA="80000" endPos="30000" dist="29997" dir="5400000" sy="-100000" algn="bl" rotWithShape="0"/>
              </a:effectLs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chemeClr val="accent1">
                  <a:lumMod val="75000"/>
                </a:schemeClr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  <a:reflection blurRad="6350" stA="80000" endPos="30000" dist="29997" dir="5400000" sy="-100000" algn="bl" rotWithShape="0"/>
              </a:effectLs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Word, vs, sql, su, fm, excel, pdf, code</a:t>
            </a:r>
            <a:endParaRPr lang="en-SG" sz="2200" dirty="0">
              <a:solidFill>
                <a:schemeClr val="accent1">
                  <a:lumMod val="75000"/>
                </a:schemeClr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  <a:reflection blurRad="6350" stA="80000" endPos="3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0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05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Creating new VMs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028"/>
            <a:ext cx="10515600" cy="47309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Hyper-V and Hyper-Cmdlets</a:t>
            </a:r>
          </a:p>
          <a:p>
            <a:pPr marL="0" indent="0">
              <a:buNone/>
            </a:pPr>
            <a:r>
              <a:rPr lang="en-SG" dirty="0"/>
              <a:t>Using custom scripts to quickly set create new VMs from scratch. A single one: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New-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LabVM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 -id 1 -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os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 2016GUI</a:t>
            </a:r>
          </a:p>
          <a:p>
            <a:pPr marL="0" indent="0">
              <a:buNone/>
            </a:pPr>
            <a:r>
              <a:rPr lang="en-SG" dirty="0"/>
              <a:t>or several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New-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vLab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 -count 5 -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os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 2016Core</a:t>
            </a:r>
          </a:p>
          <a:p>
            <a:pPr marL="0" indent="0">
              <a:buNone/>
            </a:pPr>
            <a:r>
              <a:rPr lang="en-SG" dirty="0"/>
              <a:t>I can also control them all with single commands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Start-vLab.ps1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Save-vLab.ps1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CheckPoint-vLab.ps1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Remove-LabVM.ps1 -ids 1,2,5</a:t>
            </a:r>
          </a:p>
        </p:txBody>
      </p:sp>
    </p:spTree>
    <p:extLst>
      <p:ext uri="{BB962C8B-B14F-4D97-AF65-F5344CB8AC3E}">
        <p14:creationId xmlns:p14="http://schemas.microsoft.com/office/powerpoint/2010/main" val="29892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945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Using custom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191"/>
            <a:ext cx="10515600" cy="2945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Automate common tasks</a:t>
            </a:r>
          </a:p>
          <a:p>
            <a:pPr marL="0" indent="0">
              <a:buNone/>
            </a:pPr>
            <a:r>
              <a:rPr lang="en-SG" dirty="0"/>
              <a:t>Before DSC was around I created many custom scripts to set up servers.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Setup-OS.ps1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Setup-iis.ps1 -role -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hacon</a:t>
            </a:r>
            <a:endParaRPr lang="en-SG" sz="2400" dirty="0">
              <a:solidFill>
                <a:schemeClr val="accent1">
                  <a:lumMod val="75000"/>
                </a:schemeClr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  <a:reflection blurRad="6350" stA="80000" endPos="30000" dist="29997" dir="5400000" sy="-100000" algn="bl" rotWithShape="0"/>
              </a:effectLs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Setup-DemoWebServer.ps1 -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iis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 -sites 5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Setup-AD.ps1 -prepare -forest -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SiteName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 Singapore</a:t>
            </a:r>
          </a:p>
          <a:p>
            <a:pPr marL="0" indent="0">
              <a:buNone/>
            </a:pPr>
            <a:endParaRPr lang="en-SG" sz="2400" dirty="0">
              <a:solidFill>
                <a:schemeClr val="accent1">
                  <a:lumMod val="75000"/>
                </a:schemeClr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  <a:reflection blurRad="6350" stA="80000" endPos="3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614530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Mysore Project</a:t>
            </a:r>
          </a:p>
          <a:p>
            <a:r>
              <a:rPr lang="en-SG" sz="2800" dirty="0"/>
              <a:t>I created scripts to completely automate the setup of my productions servers: Web-Server, web-sites, SQL-Server, database restore, custom apps and services. certificates, security settings.</a:t>
            </a:r>
          </a:p>
        </p:txBody>
      </p:sp>
    </p:spTree>
    <p:extLst>
      <p:ext uri="{BB962C8B-B14F-4D97-AF65-F5344CB8AC3E}">
        <p14:creationId xmlns:p14="http://schemas.microsoft.com/office/powerpoint/2010/main" val="27737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637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Lucida Console</vt:lpstr>
      <vt:lpstr>Office Theme</vt:lpstr>
      <vt:lpstr>Creating a portable virtual server lab</vt:lpstr>
      <vt:lpstr>Agenda</vt:lpstr>
      <vt:lpstr>Technologies leveraged</vt:lpstr>
      <vt:lpstr>Motivation</vt:lpstr>
      <vt:lpstr>Around the world</vt:lpstr>
      <vt:lpstr>The host</vt:lpstr>
      <vt:lpstr>Using Profiles</vt:lpstr>
      <vt:lpstr>Creating new VMs</vt:lpstr>
      <vt:lpstr>Using custom scripts</vt:lpstr>
      <vt:lpstr>Desired State Configuration</vt:lpstr>
      <vt:lpstr>DSC Resources</vt:lpstr>
      <vt:lpstr>Using DSC locally</vt:lpstr>
      <vt:lpstr>Using a DSC Pull Server</vt:lpstr>
      <vt:lpstr>Alternatives to DSC</vt:lpstr>
      <vt:lpstr>Authoring DSC Resources</vt:lpstr>
      <vt:lpstr>Things DSC can't do!</vt:lpstr>
      <vt:lpstr>Questions?</vt:lpstr>
    </vt:vector>
  </TitlesOfParts>
  <Company>Hahndorf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portable virtual server lab</dc:title>
  <dc:creator>Peter Hahndorf</dc:creator>
  <cp:keywords>PowerShell DSC Presentation</cp:keywords>
  <dc:description>Slide deck for presentation in Singapore</dc:description>
  <cp:lastModifiedBy>Peter Hahndorf</cp:lastModifiedBy>
  <cp:revision>45</cp:revision>
  <dcterms:created xsi:type="dcterms:W3CDTF">2017-04-03T02:07:07Z</dcterms:created>
  <dcterms:modified xsi:type="dcterms:W3CDTF">2017-04-07T03:17:41Z</dcterms:modified>
</cp:coreProperties>
</file>