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3" r:id="rId3"/>
    <p:sldId id="279" r:id="rId4"/>
    <p:sldId id="280" r:id="rId5"/>
    <p:sldId id="266" r:id="rId6"/>
    <p:sldId id="267" r:id="rId7"/>
    <p:sldId id="269" r:id="rId8"/>
    <p:sldId id="282" r:id="rId9"/>
    <p:sldId id="272" r:id="rId10"/>
    <p:sldId id="262" r:id="rId11"/>
    <p:sldId id="263" r:id="rId12"/>
    <p:sldId id="271" r:id="rId13"/>
    <p:sldId id="270" r:id="rId14"/>
    <p:sldId id="260" r:id="rId15"/>
    <p:sldId id="275" r:id="rId16"/>
    <p:sldId id="276" r:id="rId17"/>
    <p:sldId id="268" r:id="rId18"/>
    <p:sldId id="273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5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8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0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5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65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1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93556/operating-income-of-national-football-league-teams-in-2010/" TargetMode="External"/><Relationship Id="rId2" Type="http://schemas.openxmlformats.org/officeDocument/2006/relationships/hyperlink" Target="https://www.spotrac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AF0-4EBF-44EA-ADB2-F9F4959B8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winning a </a:t>
            </a:r>
            <a:r>
              <a:rPr lang="en-US" dirty="0" err="1"/>
              <a:t>superbowl</a:t>
            </a:r>
            <a:r>
              <a:rPr lang="en-US" dirty="0"/>
              <a:t>: Historical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C1FF4-1D81-4B54-9997-CE34DADDE39B}"/>
              </a:ext>
            </a:extLst>
          </p:cNvPr>
          <p:cNvSpPr txBox="1"/>
          <p:nvPr/>
        </p:nvSpPr>
        <p:spPr>
          <a:xfrm>
            <a:off x="2417779" y="3651583"/>
            <a:ext cx="8637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Jennifer Garnett, Chris </a:t>
            </a:r>
            <a:r>
              <a:rPr lang="en-US" sz="2800" dirty="0" err="1"/>
              <a:t>Ladymon</a:t>
            </a:r>
            <a:r>
              <a:rPr lang="en-US" sz="2800" dirty="0"/>
              <a:t>, Harper Hahn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E34-AAF4-49D1-975D-5AD82BE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Points scored throughout the season before the </a:t>
            </a:r>
            <a:r>
              <a:rPr lang="en-US" dirty="0" err="1"/>
              <a:t>superbowl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37DEE-0732-4732-86F8-9C999659D967}"/>
              </a:ext>
            </a:extLst>
          </p:cNvPr>
          <p:cNvSpPr txBox="1"/>
          <p:nvPr/>
        </p:nvSpPr>
        <p:spPr>
          <a:xfrm>
            <a:off x="4607511" y="5557421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Advantage Chiefs</a:t>
            </a:r>
          </a:p>
        </p:txBody>
      </p:sp>
      <p:pic>
        <p:nvPicPr>
          <p:cNvPr id="10" name="Content Placeholder 9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76C98C5F-7F63-6348-B821-4162A523C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C43D83D-1A50-CA41-A40D-95001B9ADC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413765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69F0-05DC-4E0F-B288-CE5C0F4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 win loss record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2487C-B7AC-4725-B196-2DD7E88EE6A7}"/>
              </a:ext>
            </a:extLst>
          </p:cNvPr>
          <p:cNvSpPr txBox="1"/>
          <p:nvPr/>
        </p:nvSpPr>
        <p:spPr>
          <a:xfrm>
            <a:off x="4598633" y="5639956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Advantage Chiefs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EBB960D-2C2F-954F-BB2D-6B9632E8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982357"/>
            <a:ext cx="4571999" cy="3275444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7AD8EA5-916C-0942-8FC5-43399FDFA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32" y="1982357"/>
            <a:ext cx="4728528" cy="32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33F3A-D039-4BF7-B642-2DF25BEF8D6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4131" b="2249"/>
          <a:stretch/>
        </p:blipFill>
        <p:spPr>
          <a:xfrm>
            <a:off x="6010782" y="1691332"/>
            <a:ext cx="5945883" cy="4039801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72F2F-AA61-420A-8AE3-A9D2B6FF9A8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r="5533" b="-371"/>
          <a:stretch/>
        </p:blipFill>
        <p:spPr>
          <a:xfrm>
            <a:off x="150117" y="1691333"/>
            <a:ext cx="5704587" cy="4039801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35E984C-4C85-4CCC-BEE9-0D71B610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7" y="754746"/>
            <a:ext cx="1678682" cy="721833"/>
          </a:xfrm>
          <a:prstGeom prst="rect">
            <a:avLst/>
          </a:prstGeom>
        </p:spPr>
      </p:pic>
      <p:sp>
        <p:nvSpPr>
          <p:cNvPr id="72" name="Title 1">
            <a:extLst>
              <a:ext uri="{FF2B5EF4-FFF2-40B4-BE49-F238E27FC236}">
                <a16:creationId xmlns:a16="http://schemas.microsoft.com/office/drawing/2014/main" id="{06B84C1E-D1CE-4A83-A984-A5FAC10BCE47}"/>
              </a:ext>
            </a:extLst>
          </p:cNvPr>
          <p:cNvSpPr txBox="1">
            <a:spLocks/>
          </p:cNvSpPr>
          <p:nvPr/>
        </p:nvSpPr>
        <p:spPr>
          <a:xfrm>
            <a:off x="3279137" y="596174"/>
            <a:ext cx="8547906" cy="1186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Chiefs vs 49ers: Passing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B3B9E-803B-4E30-9A67-B9B94B48147D}"/>
              </a:ext>
            </a:extLst>
          </p:cNvPr>
          <p:cNvSpPr txBox="1"/>
          <p:nvPr/>
        </p:nvSpPr>
        <p:spPr>
          <a:xfrm>
            <a:off x="5015413" y="5761221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Advantage None</a:t>
            </a:r>
          </a:p>
        </p:txBody>
      </p:sp>
    </p:spTree>
    <p:extLst>
      <p:ext uri="{BB962C8B-B14F-4D97-AF65-F5344CB8AC3E}">
        <p14:creationId xmlns:p14="http://schemas.microsoft.com/office/powerpoint/2010/main" val="106017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E694-5643-48E3-9554-AA74607A7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94E08-2756-46C1-9AB9-05678A6A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069-00DD-4AC6-8CF4-9FE6ACA2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283C-FB2B-40F6-8382-4C024B53E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Dead Money</a:t>
            </a:r>
          </a:p>
          <a:p>
            <a:pPr lvl="1"/>
            <a:r>
              <a:rPr lang="en-US" sz="2400" dirty="0"/>
              <a:t>refers to salary cap money a team is spending on a player no longer with the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9FDC-DB72-4054-8A39-80FD1CED6C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/>
              <a:t>Active Money</a:t>
            </a:r>
          </a:p>
          <a:p>
            <a:pPr lvl="1"/>
            <a:r>
              <a:rPr lang="en-US" sz="2400" dirty="0"/>
              <a:t>refers to the salary cap money spent for active players</a:t>
            </a:r>
          </a:p>
        </p:txBody>
      </p:sp>
    </p:spTree>
    <p:extLst>
      <p:ext uri="{BB962C8B-B14F-4D97-AF65-F5344CB8AC3E}">
        <p14:creationId xmlns:p14="http://schemas.microsoft.com/office/powerpoint/2010/main" val="228445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326-FEA1-484C-B863-0282957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CAP SPENDING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BC3034E-D240-4E92-B621-BCE41DE49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6" name="Content Placeholder 19">
            <a:extLst>
              <a:ext uri="{FF2B5EF4-FFF2-40B4-BE49-F238E27FC236}">
                <a16:creationId xmlns:a16="http://schemas.microsoft.com/office/drawing/2014/main" id="{1B24F44A-5D31-415E-B0AD-5B65D19A7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7328B-8428-4EB0-B035-086466FC91E9}"/>
              </a:ext>
            </a:extLst>
          </p:cNvPr>
          <p:cNvSpPr txBox="1"/>
          <p:nvPr/>
        </p:nvSpPr>
        <p:spPr>
          <a:xfrm>
            <a:off x="4787618" y="5494499"/>
            <a:ext cx="258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270206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2F83-1BFD-4C53-938D-65B40D8C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cap spending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FEC9C-65BB-4495-9FF7-311F05B2EB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3A61E6-166C-4BF5-9521-AE4CD8F2A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E965E-EC53-4C6B-A924-8EB6A2543131}"/>
              </a:ext>
            </a:extLst>
          </p:cNvPr>
          <p:cNvSpPr txBox="1"/>
          <p:nvPr/>
        </p:nvSpPr>
        <p:spPr>
          <a:xfrm>
            <a:off x="4787618" y="5494499"/>
            <a:ext cx="259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None</a:t>
            </a:r>
          </a:p>
        </p:txBody>
      </p:sp>
    </p:spTree>
    <p:extLst>
      <p:ext uri="{BB962C8B-B14F-4D97-AF65-F5344CB8AC3E}">
        <p14:creationId xmlns:p14="http://schemas.microsoft.com/office/powerpoint/2010/main" val="32233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DA8-B9DD-4E44-9EAC-9781BA8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spending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0F81A-B158-4AB9-B08F-4F002D74F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  <a:prstGeom prst="rect">
            <a:avLst/>
          </a:prstGeom>
        </p:spPr>
      </p:pic>
      <p:pic>
        <p:nvPicPr>
          <p:cNvPr id="6" name="Content Placeholder 29">
            <a:extLst>
              <a:ext uri="{FF2B5EF4-FFF2-40B4-BE49-F238E27FC236}">
                <a16:creationId xmlns:a16="http://schemas.microsoft.com/office/drawing/2014/main" id="{BD08587F-CD31-4B1C-B1EE-A6EBCFC05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8EEE6-DE9A-49AD-9D64-2F3A03552E84}"/>
              </a:ext>
            </a:extLst>
          </p:cNvPr>
          <p:cNvSpPr txBox="1"/>
          <p:nvPr/>
        </p:nvSpPr>
        <p:spPr>
          <a:xfrm>
            <a:off x="4787618" y="5494499"/>
            <a:ext cx="258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173683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D555-2CBB-446A-823D-A034416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spending comparison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89E8F80-4120-4BD0-AD80-888B4EA4E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C1D2C-6AA2-4F60-989A-9E0929825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6C2EB-D0A8-4FA6-BA07-CECB5AE04180}"/>
              </a:ext>
            </a:extLst>
          </p:cNvPr>
          <p:cNvSpPr txBox="1"/>
          <p:nvPr/>
        </p:nvSpPr>
        <p:spPr>
          <a:xfrm>
            <a:off x="4787618" y="5494499"/>
            <a:ext cx="258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145383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D8CC-FBAA-4AFC-A9A3-F61FC57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Teams spending comparison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F78AD98-5073-4331-85FA-19ACC84F63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ED02E83-860B-40AD-8241-FEF1D6203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5D4BD-ED68-49FB-AA68-7BD79A840EDD}"/>
              </a:ext>
            </a:extLst>
          </p:cNvPr>
          <p:cNvSpPr txBox="1"/>
          <p:nvPr/>
        </p:nvSpPr>
        <p:spPr>
          <a:xfrm>
            <a:off x="4787618" y="5494499"/>
            <a:ext cx="270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9965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1BFA7-3E80-4802-AA76-E9C9790DBA4F}"/>
              </a:ext>
            </a:extLst>
          </p:cNvPr>
          <p:cNvSpPr txBox="1"/>
          <p:nvPr/>
        </p:nvSpPr>
        <p:spPr>
          <a:xfrm>
            <a:off x="653716" y="830181"/>
            <a:ext cx="10990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*We are not responsible for any money loss that may occur*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*We are not promoting/encouraging betting/gambling behavior*</a:t>
            </a:r>
          </a:p>
          <a:p>
            <a:endParaRPr lang="en-US" sz="4000" dirty="0"/>
          </a:p>
          <a:p>
            <a:r>
              <a:rPr lang="en-US" sz="4000" dirty="0"/>
              <a:t>Colorado Gambling Hotline: </a:t>
            </a:r>
            <a:r>
              <a:rPr lang="en-US" sz="4000" b="1" dirty="0">
                <a:solidFill>
                  <a:srgbClr val="092A84"/>
                </a:solidFill>
                <a:latin typeface="arial" panose="020B0604020202020204" pitchFamily="34" charset="0"/>
              </a:rPr>
              <a:t>1-800-522-4700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794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5769-D0E8-4A05-9DE9-786B660F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F115-0190-4B63-9D78-F271EF4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Distance travel does impact outcome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Seasonal statistics impact outcome</a:t>
            </a:r>
          </a:p>
          <a:p>
            <a:pPr lvl="2"/>
            <a:r>
              <a:rPr lang="en-US" dirty="0"/>
              <a:t>Winner tends to have lower stats</a:t>
            </a:r>
          </a:p>
          <a:p>
            <a:r>
              <a:rPr lang="en-US" dirty="0"/>
              <a:t>Financials</a:t>
            </a:r>
          </a:p>
          <a:p>
            <a:pPr lvl="1"/>
            <a:r>
              <a:rPr lang="en-US" dirty="0"/>
              <a:t>A wash since the salary caps starting in 1994</a:t>
            </a:r>
          </a:p>
          <a:p>
            <a:pPr lvl="2"/>
            <a:r>
              <a:rPr lang="en-US" dirty="0"/>
              <a:t>Team who spends the least on Special Teams wins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Based on adding up the advantages when comparing the current teams to pass performance we pick the: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E7AD6-5836-4E46-AA3E-64D0C5C92621}"/>
              </a:ext>
            </a:extLst>
          </p:cNvPr>
          <p:cNvSpPr/>
          <p:nvPr/>
        </p:nvSpPr>
        <p:spPr>
          <a:xfrm>
            <a:off x="3608471" y="5089714"/>
            <a:ext cx="49750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Chiefs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C44036-2E1D-42AA-8A3D-029A4CB0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675" y="5340209"/>
            <a:ext cx="949242" cy="7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E905-4FCE-4A63-9F8A-0EBD01CD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28FE-E67F-41B2-9A2E-011031727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Motivation</a:t>
            </a:r>
          </a:p>
          <a:p>
            <a:pPr lvl="1"/>
            <a:r>
              <a:rPr lang="en-US" sz="2600" dirty="0"/>
              <a:t>Relevant</a:t>
            </a:r>
          </a:p>
          <a:p>
            <a:pPr lvl="1"/>
            <a:r>
              <a:rPr lang="en-US" sz="2600" dirty="0"/>
              <a:t>Current Event</a:t>
            </a:r>
          </a:p>
          <a:p>
            <a:pPr lvl="1"/>
            <a:r>
              <a:rPr lang="en-US" sz="2600" dirty="0"/>
              <a:t>Imminent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CCF8-CC15-499F-A4CE-309BFD55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0442" y="1864194"/>
            <a:ext cx="6314410" cy="372447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600" dirty="0"/>
              <a:t>Hypothesis</a:t>
            </a:r>
          </a:p>
          <a:p>
            <a:pPr lvl="2"/>
            <a:r>
              <a:rPr lang="en-US" sz="2400" dirty="0"/>
              <a:t>Geographic</a:t>
            </a:r>
          </a:p>
          <a:p>
            <a:pPr lvl="3"/>
            <a:r>
              <a:rPr lang="en-US" sz="2200" dirty="0"/>
              <a:t>Teams who win travel the least</a:t>
            </a:r>
          </a:p>
          <a:p>
            <a:pPr lvl="2"/>
            <a:r>
              <a:rPr lang="en-US" sz="2400" dirty="0"/>
              <a:t>Gameplay</a:t>
            </a:r>
          </a:p>
          <a:p>
            <a:pPr lvl="3"/>
            <a:r>
              <a:rPr lang="en-US" sz="2200" dirty="0"/>
              <a:t>Highest seasonal stats have higher chance of winning</a:t>
            </a:r>
          </a:p>
          <a:p>
            <a:pPr lvl="2"/>
            <a:r>
              <a:rPr lang="en-US" sz="2400" dirty="0"/>
              <a:t>Financial</a:t>
            </a:r>
          </a:p>
          <a:p>
            <a:pPr lvl="3"/>
            <a:r>
              <a:rPr lang="en-US" sz="2200" dirty="0"/>
              <a:t>Due to salary caps, finances don’t impact outcome</a:t>
            </a:r>
          </a:p>
          <a:p>
            <a:pPr marL="1371600" lvl="3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27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910-F47D-467B-BFC6-3D6F548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70A-7C2F-40ED-B825-F003C7546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Gmaps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 err="1"/>
              <a:t>GeoPy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0D70-005E-461A-B75B-C83E6F5D8D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NFL Statistic Websites</a:t>
            </a:r>
          </a:p>
          <a:p>
            <a:pPr lvl="1"/>
            <a:r>
              <a:rPr lang="en-US" dirty="0">
                <a:hlinkClick r:id="rId2"/>
              </a:rPr>
              <a:t>https://www.spotrac.com/</a:t>
            </a:r>
            <a:endParaRPr lang="en-US" dirty="0"/>
          </a:p>
          <a:p>
            <a:pPr lvl="1"/>
            <a:r>
              <a:rPr lang="en-US" dirty="0" err="1"/>
              <a:t>Data.World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https://www.statista.com/statistics/193556/operating-income-of-national-football-league-teams-in-2010/</a:t>
            </a:r>
            <a:endParaRPr lang="en-US" u="sng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6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E694-5643-48E3-9554-AA74607A7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Geographical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94E08-2756-46C1-9AB9-05678A6A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E59D21A-8581-475D-967C-F1CE1783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98F9-F749-45E0-9487-44CA7AD9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Distance Traveled:</a:t>
            </a:r>
            <a:br>
              <a:rPr lang="en-US" dirty="0"/>
            </a:br>
            <a:r>
              <a:rPr lang="en-US" sz="2700" dirty="0"/>
              <a:t>Who travels the greatest distance?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9A4E9-8362-4AF0-95A7-C00F0F10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63" y="1864726"/>
            <a:ext cx="6380000" cy="4253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E4E41-A401-42AF-80BD-F9168E446387}"/>
              </a:ext>
            </a:extLst>
          </p:cNvPr>
          <p:cNvSpPr txBox="1"/>
          <p:nvPr/>
        </p:nvSpPr>
        <p:spPr>
          <a:xfrm>
            <a:off x="9491965" y="2008736"/>
            <a:ext cx="270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421231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F9DE-C04E-4139-A967-DA7B6512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DC894-C693-44B5-98FA-75C398F2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61027"/>
            <a:ext cx="9671453" cy="28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2D71D-2BEB-4C98-BDC3-48395CCB3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 Stats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93E08E-A4B7-4ED2-9FE6-03C3A7DB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20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277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</vt:lpstr>
      <vt:lpstr>Gill Sans MT</vt:lpstr>
      <vt:lpstr>Gallery</vt:lpstr>
      <vt:lpstr>winning a superbowl: Historical Overview</vt:lpstr>
      <vt:lpstr>PowerPoint Presentation</vt:lpstr>
      <vt:lpstr>Motivation &amp; Summary</vt:lpstr>
      <vt:lpstr>Methods</vt:lpstr>
      <vt:lpstr>Geographical Data</vt:lpstr>
      <vt:lpstr>PowerPoint Presentation</vt:lpstr>
      <vt:lpstr>Distance Traveled: Who travels the greatest distance? </vt:lpstr>
      <vt:lpstr>PowerPoint Presentation</vt:lpstr>
      <vt:lpstr>Gameplay Stats</vt:lpstr>
      <vt:lpstr>Total Points scored throughout the season before the superbowl</vt:lpstr>
      <vt:lpstr>Season win loss record</vt:lpstr>
      <vt:lpstr>PowerPoint Presentation</vt:lpstr>
      <vt:lpstr>Financial Data</vt:lpstr>
      <vt:lpstr>Definitions</vt:lpstr>
      <vt:lpstr>ACTIVE CAP SPENDING</vt:lpstr>
      <vt:lpstr>Dead cap spending comparison</vt:lpstr>
      <vt:lpstr>Offensive spending comparison</vt:lpstr>
      <vt:lpstr>Defensive spending comparison</vt:lpstr>
      <vt:lpstr>Special Teams spending comparison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win a superbowl</dc:title>
  <dc:creator>Harper Hahn</dc:creator>
  <cp:lastModifiedBy>Harper Hahn</cp:lastModifiedBy>
  <cp:revision>14</cp:revision>
  <dcterms:created xsi:type="dcterms:W3CDTF">2020-02-01T15:36:47Z</dcterms:created>
  <dcterms:modified xsi:type="dcterms:W3CDTF">2020-02-02T19:13:16Z</dcterms:modified>
</cp:coreProperties>
</file>