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458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86" r:id="rId14"/>
    <p:sldId id="478" r:id="rId15"/>
    <p:sldId id="477" r:id="rId16"/>
    <p:sldId id="468" r:id="rId17"/>
    <p:sldId id="476" r:id="rId18"/>
    <p:sldId id="469" r:id="rId19"/>
    <p:sldId id="471" r:id="rId20"/>
    <p:sldId id="472" r:id="rId21"/>
    <p:sldId id="473" r:id="rId22"/>
    <p:sldId id="483" r:id="rId23"/>
    <p:sldId id="484" r:id="rId24"/>
    <p:sldId id="474" r:id="rId25"/>
    <p:sldId id="481" r:id="rId26"/>
    <p:sldId id="480" r:id="rId27"/>
    <p:sldId id="485" r:id="rId28"/>
    <p:sldId id="4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0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hn, Phil" userId="2d5c7d3c-1ebc-4c64-a257-24a55868d9d9" providerId="ADAL" clId="{FBD36F99-2B7E-4736-8256-819FBE3C1B90}"/>
    <pc:docChg chg="modSld">
      <pc:chgData name="Hahn, Phil" userId="2d5c7d3c-1ebc-4c64-a257-24a55868d9d9" providerId="ADAL" clId="{FBD36F99-2B7E-4736-8256-819FBE3C1B90}" dt="2025-05-27T00:37:56.558" v="69" actId="20577"/>
      <pc:docMkLst>
        <pc:docMk/>
      </pc:docMkLst>
      <pc:sldChg chg="modSp mod modShow">
        <pc:chgData name="Hahn, Phil" userId="2d5c7d3c-1ebc-4c64-a257-24a55868d9d9" providerId="ADAL" clId="{FBD36F99-2B7E-4736-8256-819FBE3C1B90}" dt="2025-05-27T00:37:56.558" v="69" actId="20577"/>
        <pc:sldMkLst>
          <pc:docMk/>
          <pc:sldMk cId="2432279014" sldId="475"/>
        </pc:sldMkLst>
        <pc:spChg chg="mod">
          <ac:chgData name="Hahn, Phil" userId="2d5c7d3c-1ebc-4c64-a257-24a55868d9d9" providerId="ADAL" clId="{FBD36F99-2B7E-4736-8256-819FBE3C1B90}" dt="2025-05-27T00:37:42.977" v="43" actId="20577"/>
          <ac:spMkLst>
            <pc:docMk/>
            <pc:sldMk cId="2432279014" sldId="475"/>
            <ac:spMk id="2" creationId="{A10E3984-94DB-4DB1-A28A-C3715B6B447B}"/>
          </ac:spMkLst>
        </pc:spChg>
        <pc:spChg chg="mod">
          <ac:chgData name="Hahn, Phil" userId="2d5c7d3c-1ebc-4c64-a257-24a55868d9d9" providerId="ADAL" clId="{FBD36F99-2B7E-4736-8256-819FBE3C1B90}" dt="2025-05-27T00:37:56.558" v="69" actId="20577"/>
          <ac:spMkLst>
            <pc:docMk/>
            <pc:sldMk cId="2432279014" sldId="475"/>
            <ac:spMk id="3" creationId="{EF4E19D4-64F6-4430-B307-ED32B82830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ACE7C-11D1-4EF1-9F56-3F5885622DCD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6E6C8-92A7-4272-B0AB-C9B20C560E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9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ADAA-6619-4693-9922-2D8236FCE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E2A7B-2A0F-47C9-801C-BFC6F6D1B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219F1-A661-490B-8EE3-849FC857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12E1-4E2E-4BEE-A3B7-882249D7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2581-9682-4ED9-8FE0-DD7745B7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9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FAEE-582E-4B0E-91B1-E8022991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7DAF7-4E41-4DEE-9FE1-6612BE429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84AA2-0482-430F-BE51-42D4A412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169A-58D1-4F62-A524-926766BC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145C-3C48-43BF-ABDB-452BAA9F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DFA04-2AE6-427F-863C-F91880D1C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5A86E-79E6-4539-8F40-E3DE7FBD4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269F-3AE2-4FE2-826A-5563F195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5885E-9435-4B5B-B3C4-0A723715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2338-A45B-4A6F-BC64-795A174D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7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2A96-7CCE-47C7-A585-6484EFB6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DE04A-7BE6-4868-85EB-0EBEABC9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9A54-C182-4427-9DFF-F324874D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E63F2-ACDD-4332-A2AA-724D25DE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D8C9-2D07-4622-B3AA-311FFBDB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D965-0804-42BA-BE5F-69CD70DC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3D7F6-7175-4F93-AD65-AEAB8C597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AD40-C63F-4842-8C82-25C003032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B335-EF34-4B35-AB22-8E9BA3B6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7B3DE-B0F6-4634-A508-3583E773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80E2-F33E-41A2-92FF-6A4B0AA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BB33-7A89-47E2-852E-3895BE75E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D63F7-4381-42DB-AE1D-92F46D086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B2AAA-6048-44C9-8576-F2F67AD06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446FE-5542-4EC4-8695-9330086E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514A2-975E-4160-A3DD-5C937593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1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0138-D7CC-4B51-BD12-76A87EC5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ED099-A867-47CB-B787-3AC450A7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21D8-EDBC-497E-B8D7-9787AB695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2F59F-7286-49A8-9695-90F4DA775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AEA4B-BD27-4689-9553-B8D3B5250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8D23D-2DF8-4E2D-868E-3088B10F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A1208-D286-4F3A-B540-E78B87A6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960C7-9622-41F7-86BD-DBE6FA47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5A87-9885-46C6-8648-8DC7F6D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589A2-CD61-4B01-92CB-3504F821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5892B-B256-460E-9989-B34D526F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43301-8777-460C-8C4D-6CC8718B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0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1537-516A-42CD-9647-5497BA0C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1C19E-F2E5-4477-8FA2-4E3626AE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0A1C5-2CF5-40D2-A3AA-C86965C5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2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81D6-070C-4302-A0FD-FE3F6558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A417-E165-4020-90DA-8BABFA62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FBC10-3598-4154-91F8-2F622741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AAD4B-6103-4AFD-A628-474851A2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4BC31-27B7-4CB8-8B58-D750FB4D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074F-507B-4FAC-AE51-8C77B4B9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4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4973-9DC3-45BB-8969-3A5E0A95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C74AF-EC72-4F54-9CB8-A6D352A65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CCD92-A8BB-4AF6-B679-96651DFA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F0DB4-B295-4DF6-8F2B-D070117F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2D2C2-1686-4E38-A239-056EAFB1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FF29B-1FA1-485E-9E1E-374D552B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A5A21-5DA2-4411-9470-E298CE91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BAFFB-CF2B-44F3-B499-3A032BDE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E00E9-320A-43A0-BCE6-B17471F23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EB53-8703-4FC2-AF0A-3233EA70BD8A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AD87-BCE9-4BE8-95CE-4EE9C2206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83138-59A0-4DF9-9C89-61B36A5FA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03EB-B8C4-423C-99E7-0D0945DCE0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9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sbates.rbind.io/2019/05/03/gams-for-time-series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mgcv/mgcv.pdf" TargetMode="External"/><Relationship Id="rId4" Type="http://schemas.openxmlformats.org/officeDocument/2006/relationships/hyperlink" Target="https://fromthebottomoftheheap.net/2014/05/09/modelling-seasonal-data-with-gam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0E12-C146-41ED-892F-B111E55C6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5.5</a:t>
            </a:r>
            <a:br>
              <a:rPr lang="en-US"/>
            </a:br>
            <a:r>
              <a:rPr lang="en-US"/>
              <a:t>Repeated measures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24BD6-9951-4581-9F2B-31F28D86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AE58-4280-4DEF-B2D4-8017E8E4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account for repeated measures?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6F04-A77C-48BF-9D95-E85C62F8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Block designs or split-plot designs</a:t>
            </a:r>
          </a:p>
          <a:p>
            <a:pPr lvl="1"/>
            <a:r>
              <a:rPr lang="en-US" dirty="0"/>
              <a:t>The “repeated” treatment of time is always the smallest plot</a:t>
            </a:r>
          </a:p>
          <a:p>
            <a:endParaRPr lang="en-US" dirty="0"/>
          </a:p>
          <a:p>
            <a:r>
              <a:rPr lang="en-US" dirty="0"/>
              <a:t>Example 1: Measures of insect respiration rate at three timepoints on five individual insects in two temperature treatments</a:t>
            </a:r>
          </a:p>
          <a:p>
            <a:pPr lvl="1"/>
            <a:r>
              <a:rPr lang="en-US" dirty="0"/>
              <a:t>5 x 3 x 2 = 30 data points</a:t>
            </a:r>
          </a:p>
          <a:p>
            <a:pPr lvl="1"/>
            <a:r>
              <a:rPr lang="en-US" dirty="0"/>
              <a:t>How many independent reps of temp?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731AEE-7351-8DD8-FCE6-6F23F199CD4D}"/>
              </a:ext>
            </a:extLst>
          </p:cNvPr>
          <p:cNvGrpSpPr/>
          <p:nvPr/>
        </p:nvGrpSpPr>
        <p:grpSpPr>
          <a:xfrm>
            <a:off x="3565592" y="4625063"/>
            <a:ext cx="1867812" cy="1867812"/>
            <a:chOff x="3254151" y="4309151"/>
            <a:chExt cx="1867812" cy="1867812"/>
          </a:xfrm>
        </p:grpSpPr>
        <p:pic>
          <p:nvPicPr>
            <p:cNvPr id="10" name="Graphic 9" descr="Caterpillar">
              <a:extLst>
                <a:ext uri="{FF2B5EF4-FFF2-40B4-BE49-F238E27FC236}">
                  <a16:creationId xmlns:a16="http://schemas.microsoft.com/office/drawing/2014/main" id="{96F76897-17CA-7DA2-DF73-0FAB99E28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D690C7-600C-AE60-C9DF-CA7968D8457D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1C40ED-29EF-CF57-452F-B2BF9BFFAD8C}"/>
              </a:ext>
            </a:extLst>
          </p:cNvPr>
          <p:cNvGrpSpPr/>
          <p:nvPr/>
        </p:nvGrpSpPr>
        <p:grpSpPr>
          <a:xfrm>
            <a:off x="116195" y="4689059"/>
            <a:ext cx="1867812" cy="1867812"/>
            <a:chOff x="3254151" y="4309151"/>
            <a:chExt cx="1867812" cy="1867812"/>
          </a:xfrm>
        </p:grpSpPr>
        <p:pic>
          <p:nvPicPr>
            <p:cNvPr id="18" name="Graphic 17" descr="Caterpillar">
              <a:extLst>
                <a:ext uri="{FF2B5EF4-FFF2-40B4-BE49-F238E27FC236}">
                  <a16:creationId xmlns:a16="http://schemas.microsoft.com/office/drawing/2014/main" id="{99DA4733-3ECA-B183-91DC-EEA94FF4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4530F3-79C8-6663-2786-C0DE8DB042AB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7AAA34-3046-D8D0-03B3-5E4E6E97C37D}"/>
              </a:ext>
            </a:extLst>
          </p:cNvPr>
          <p:cNvGrpSpPr/>
          <p:nvPr/>
        </p:nvGrpSpPr>
        <p:grpSpPr>
          <a:xfrm>
            <a:off x="1240441" y="4873725"/>
            <a:ext cx="1867812" cy="1867812"/>
            <a:chOff x="3254151" y="4309151"/>
            <a:chExt cx="1867812" cy="1867812"/>
          </a:xfrm>
        </p:grpSpPr>
        <p:pic>
          <p:nvPicPr>
            <p:cNvPr id="21" name="Graphic 20" descr="Caterpillar">
              <a:extLst>
                <a:ext uri="{FF2B5EF4-FFF2-40B4-BE49-F238E27FC236}">
                  <a16:creationId xmlns:a16="http://schemas.microsoft.com/office/drawing/2014/main" id="{AF11EE12-537E-469D-B628-16C964C82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58266E-0461-F1A1-64F5-F38D812EBFD0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2CC853-CAC0-0F30-2267-EDBA6AA05F9C}"/>
              </a:ext>
            </a:extLst>
          </p:cNvPr>
          <p:cNvGrpSpPr/>
          <p:nvPr/>
        </p:nvGrpSpPr>
        <p:grpSpPr>
          <a:xfrm>
            <a:off x="1724723" y="5351311"/>
            <a:ext cx="1867812" cy="1867812"/>
            <a:chOff x="3254151" y="4309151"/>
            <a:chExt cx="1867812" cy="1867812"/>
          </a:xfrm>
        </p:grpSpPr>
        <p:pic>
          <p:nvPicPr>
            <p:cNvPr id="24" name="Graphic 23" descr="Caterpillar">
              <a:extLst>
                <a:ext uri="{FF2B5EF4-FFF2-40B4-BE49-F238E27FC236}">
                  <a16:creationId xmlns:a16="http://schemas.microsoft.com/office/drawing/2014/main" id="{8374D0B8-26DC-C731-2197-C2CBA89D5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050B97B-F6AA-623D-5545-B5E867D646DF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CF05CA-8625-2C87-F9A8-11BCCDC52B08}"/>
              </a:ext>
            </a:extLst>
          </p:cNvPr>
          <p:cNvGrpSpPr/>
          <p:nvPr/>
        </p:nvGrpSpPr>
        <p:grpSpPr>
          <a:xfrm>
            <a:off x="4228188" y="5166645"/>
            <a:ext cx="1867812" cy="1867812"/>
            <a:chOff x="3254151" y="4309151"/>
            <a:chExt cx="1867812" cy="1867812"/>
          </a:xfrm>
        </p:grpSpPr>
        <p:pic>
          <p:nvPicPr>
            <p:cNvPr id="27" name="Graphic 26" descr="Caterpillar">
              <a:extLst>
                <a:ext uri="{FF2B5EF4-FFF2-40B4-BE49-F238E27FC236}">
                  <a16:creationId xmlns:a16="http://schemas.microsoft.com/office/drawing/2014/main" id="{EFD10319-61E4-92E2-4357-B527501D7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008B9B-DF9E-7EBD-A264-4949788528F3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A6DBED-7EDE-3F50-F8EE-C7936731F679}"/>
              </a:ext>
            </a:extLst>
          </p:cNvPr>
          <p:cNvGrpSpPr/>
          <p:nvPr/>
        </p:nvGrpSpPr>
        <p:grpSpPr>
          <a:xfrm>
            <a:off x="9302234" y="4014277"/>
            <a:ext cx="1867812" cy="1867812"/>
            <a:chOff x="3254151" y="4309151"/>
            <a:chExt cx="1867812" cy="1867812"/>
          </a:xfrm>
          <a:solidFill>
            <a:srgbClr val="C00000"/>
          </a:solidFill>
        </p:grpSpPr>
        <p:pic>
          <p:nvPicPr>
            <p:cNvPr id="42" name="Graphic 41" descr="Caterpillar">
              <a:extLst>
                <a:ext uri="{FF2B5EF4-FFF2-40B4-BE49-F238E27FC236}">
                  <a16:creationId xmlns:a16="http://schemas.microsoft.com/office/drawing/2014/main" id="{BD0AA60F-74D5-6829-D806-501DC1569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26DAAA-0656-974B-D5BE-42743A6CA995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F39F60E-4D43-D88B-C4F2-494E373852A8}"/>
              </a:ext>
            </a:extLst>
          </p:cNvPr>
          <p:cNvGrpSpPr/>
          <p:nvPr/>
        </p:nvGrpSpPr>
        <p:grpSpPr>
          <a:xfrm>
            <a:off x="6936468" y="4263149"/>
            <a:ext cx="1867812" cy="1867812"/>
            <a:chOff x="3254151" y="4309151"/>
            <a:chExt cx="1867812" cy="1867812"/>
          </a:xfrm>
          <a:solidFill>
            <a:srgbClr val="C00000"/>
          </a:solidFill>
        </p:grpSpPr>
        <p:pic>
          <p:nvPicPr>
            <p:cNvPr id="45" name="Graphic 44" descr="Caterpillar">
              <a:extLst>
                <a:ext uri="{FF2B5EF4-FFF2-40B4-BE49-F238E27FC236}">
                  <a16:creationId xmlns:a16="http://schemas.microsoft.com/office/drawing/2014/main" id="{71C9C561-A444-52AD-0DD3-C5D80E3D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D15F5B-31D5-B73F-0BE9-F3E06637C93E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E90695-AEAE-024D-8F5C-EE920E54F3B8}"/>
              </a:ext>
            </a:extLst>
          </p:cNvPr>
          <p:cNvGrpSpPr/>
          <p:nvPr/>
        </p:nvGrpSpPr>
        <p:grpSpPr>
          <a:xfrm>
            <a:off x="7191070" y="4978974"/>
            <a:ext cx="1867812" cy="1867812"/>
            <a:chOff x="3254151" y="4309151"/>
            <a:chExt cx="1867812" cy="1867812"/>
          </a:xfrm>
          <a:solidFill>
            <a:srgbClr val="C00000"/>
          </a:solidFill>
        </p:grpSpPr>
        <p:pic>
          <p:nvPicPr>
            <p:cNvPr id="48" name="Graphic 47" descr="Caterpillar">
              <a:extLst>
                <a:ext uri="{FF2B5EF4-FFF2-40B4-BE49-F238E27FC236}">
                  <a16:creationId xmlns:a16="http://schemas.microsoft.com/office/drawing/2014/main" id="{754F2F72-F742-8A8E-C94B-B68557E6F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D1490F-5C60-1CDC-476D-EB7D59E4D00A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856287-5F17-A647-D56F-10A981A5E13B}"/>
              </a:ext>
            </a:extLst>
          </p:cNvPr>
          <p:cNvGrpSpPr/>
          <p:nvPr/>
        </p:nvGrpSpPr>
        <p:grpSpPr>
          <a:xfrm>
            <a:off x="8272615" y="5278861"/>
            <a:ext cx="1867812" cy="1867812"/>
            <a:chOff x="3254151" y="4309151"/>
            <a:chExt cx="1867812" cy="1867812"/>
          </a:xfrm>
          <a:solidFill>
            <a:srgbClr val="C00000"/>
          </a:solidFill>
        </p:grpSpPr>
        <p:pic>
          <p:nvPicPr>
            <p:cNvPr id="51" name="Graphic 50" descr="Caterpillar">
              <a:extLst>
                <a:ext uri="{FF2B5EF4-FFF2-40B4-BE49-F238E27FC236}">
                  <a16:creationId xmlns:a16="http://schemas.microsoft.com/office/drawing/2014/main" id="{1A0497CA-E20A-89A4-5620-124B25991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AB4784-0ADE-79CF-A1A0-0FEABA402F11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884BB2-0141-5FA6-6867-2B54245D15C9}"/>
              </a:ext>
            </a:extLst>
          </p:cNvPr>
          <p:cNvGrpSpPr/>
          <p:nvPr/>
        </p:nvGrpSpPr>
        <p:grpSpPr>
          <a:xfrm>
            <a:off x="9719904" y="4998057"/>
            <a:ext cx="1867812" cy="1867812"/>
            <a:chOff x="3254151" y="4309151"/>
            <a:chExt cx="1867812" cy="1867812"/>
          </a:xfrm>
          <a:solidFill>
            <a:srgbClr val="C00000"/>
          </a:solidFill>
        </p:grpSpPr>
        <p:pic>
          <p:nvPicPr>
            <p:cNvPr id="54" name="Graphic 53" descr="Caterpillar">
              <a:extLst>
                <a:ext uri="{FF2B5EF4-FFF2-40B4-BE49-F238E27FC236}">
                  <a16:creationId xmlns:a16="http://schemas.microsoft.com/office/drawing/2014/main" id="{F27BE495-684E-96B1-963C-885858C02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4151" y="4309151"/>
              <a:ext cx="1867812" cy="1867812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F3108-447B-BE2D-4204-4E09516BA3B1}"/>
                </a:ext>
              </a:extLst>
            </p:cNvPr>
            <p:cNvSpPr txBox="1"/>
            <p:nvPr/>
          </p:nvSpPr>
          <p:spPr>
            <a:xfrm>
              <a:off x="3924943" y="4873725"/>
              <a:ext cx="76014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1, 2, 3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11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D62C-B847-E2C9-6820-A9F3F8EB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repeated measures of plant regrowth after fire – Example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21E23-5E1D-185B-EE7C-D8A2166D8D5A}"/>
              </a:ext>
            </a:extLst>
          </p:cNvPr>
          <p:cNvSpPr/>
          <p:nvPr/>
        </p:nvSpPr>
        <p:spPr>
          <a:xfrm>
            <a:off x="1595120" y="2072640"/>
            <a:ext cx="2763520" cy="2245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030DB-EEA6-B1E6-FD70-276C59B54FBA}"/>
              </a:ext>
            </a:extLst>
          </p:cNvPr>
          <p:cNvSpPr/>
          <p:nvPr/>
        </p:nvSpPr>
        <p:spPr>
          <a:xfrm>
            <a:off x="1595120" y="4318000"/>
            <a:ext cx="2763520" cy="224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948B2-97EE-ED16-673D-25B1CB6EE87F}"/>
              </a:ext>
            </a:extLst>
          </p:cNvPr>
          <p:cNvSpPr txBox="1"/>
          <p:nvPr/>
        </p:nvSpPr>
        <p:spPr>
          <a:xfrm rot="16200000">
            <a:off x="975078" y="30106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Burned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EC31-CC7E-4E34-9FFD-1C3CC17BA2BE}"/>
              </a:ext>
            </a:extLst>
          </p:cNvPr>
          <p:cNvSpPr txBox="1"/>
          <p:nvPr/>
        </p:nvSpPr>
        <p:spPr>
          <a:xfrm rot="16200000">
            <a:off x="842029" y="528141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Unburned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85713-0DF9-F43B-0D9D-55DFA50DD7DA}"/>
              </a:ext>
            </a:extLst>
          </p:cNvPr>
          <p:cNvSpPr txBox="1"/>
          <p:nvPr/>
        </p:nvSpPr>
        <p:spPr>
          <a:xfrm>
            <a:off x="2567152" y="174024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E850FD-218B-5E18-1ABC-04EBD4CD5BF1}"/>
              </a:ext>
            </a:extLst>
          </p:cNvPr>
          <p:cNvSpPr/>
          <p:nvPr/>
        </p:nvSpPr>
        <p:spPr>
          <a:xfrm>
            <a:off x="2113280" y="256032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BE322D-3240-1D21-EEB5-F2E5F8AFA6CA}"/>
              </a:ext>
            </a:extLst>
          </p:cNvPr>
          <p:cNvSpPr/>
          <p:nvPr/>
        </p:nvSpPr>
        <p:spPr>
          <a:xfrm>
            <a:off x="3017274" y="3012439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CA0A1-5381-6564-9083-8CFF07FAA144}"/>
              </a:ext>
            </a:extLst>
          </p:cNvPr>
          <p:cNvSpPr/>
          <p:nvPr/>
        </p:nvSpPr>
        <p:spPr>
          <a:xfrm>
            <a:off x="1964453" y="3539808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33D43-8704-4E6B-C2A9-D3934FD0E1D8}"/>
              </a:ext>
            </a:extLst>
          </p:cNvPr>
          <p:cNvSpPr/>
          <p:nvPr/>
        </p:nvSpPr>
        <p:spPr>
          <a:xfrm>
            <a:off x="3651013" y="366522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CC14E-EF4F-EA75-8229-EC5B7886F065}"/>
              </a:ext>
            </a:extLst>
          </p:cNvPr>
          <p:cNvSpPr/>
          <p:nvPr/>
        </p:nvSpPr>
        <p:spPr>
          <a:xfrm>
            <a:off x="1928613" y="4547552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022B2C-DD68-2BD2-F009-71FBA84067A2}"/>
              </a:ext>
            </a:extLst>
          </p:cNvPr>
          <p:cNvSpPr/>
          <p:nvPr/>
        </p:nvSpPr>
        <p:spPr>
          <a:xfrm>
            <a:off x="3651013" y="4941252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442DA-F0AD-FE5D-CB39-0FED4763EC4C}"/>
              </a:ext>
            </a:extLst>
          </p:cNvPr>
          <p:cNvSpPr/>
          <p:nvPr/>
        </p:nvSpPr>
        <p:spPr>
          <a:xfrm>
            <a:off x="2567152" y="525780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961BCF-B088-FA24-FCE7-ABB71133927E}"/>
              </a:ext>
            </a:extLst>
          </p:cNvPr>
          <p:cNvSpPr/>
          <p:nvPr/>
        </p:nvSpPr>
        <p:spPr>
          <a:xfrm>
            <a:off x="3201939" y="592836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16E4C7-CD51-FE8B-92A6-1DF58A0ADDFB}"/>
              </a:ext>
            </a:extLst>
          </p:cNvPr>
          <p:cNvSpPr/>
          <p:nvPr/>
        </p:nvSpPr>
        <p:spPr>
          <a:xfrm>
            <a:off x="4692133" y="2072640"/>
            <a:ext cx="2763520" cy="2245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85E121-4E96-394D-419C-B12A8E1AE3E0}"/>
              </a:ext>
            </a:extLst>
          </p:cNvPr>
          <p:cNvSpPr/>
          <p:nvPr/>
        </p:nvSpPr>
        <p:spPr>
          <a:xfrm>
            <a:off x="4692133" y="4318000"/>
            <a:ext cx="2763520" cy="224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CC42C-A97C-6040-8DEF-4984C611AE23}"/>
              </a:ext>
            </a:extLst>
          </p:cNvPr>
          <p:cNvSpPr txBox="1"/>
          <p:nvPr/>
        </p:nvSpPr>
        <p:spPr>
          <a:xfrm>
            <a:off x="5664165" y="174024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0D5D4A-6219-F913-5F1F-068E24610DFE}"/>
              </a:ext>
            </a:extLst>
          </p:cNvPr>
          <p:cNvSpPr/>
          <p:nvPr/>
        </p:nvSpPr>
        <p:spPr>
          <a:xfrm>
            <a:off x="5210293" y="2560320"/>
            <a:ext cx="369333" cy="365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B9F870-E7F0-18F0-B4E0-42638F1BC892}"/>
              </a:ext>
            </a:extLst>
          </p:cNvPr>
          <p:cNvSpPr/>
          <p:nvPr/>
        </p:nvSpPr>
        <p:spPr>
          <a:xfrm>
            <a:off x="6114287" y="3012439"/>
            <a:ext cx="369333" cy="365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7E129A-B151-964C-D608-A95F12F7C58E}"/>
              </a:ext>
            </a:extLst>
          </p:cNvPr>
          <p:cNvSpPr/>
          <p:nvPr/>
        </p:nvSpPr>
        <p:spPr>
          <a:xfrm>
            <a:off x="5061466" y="3539808"/>
            <a:ext cx="369333" cy="365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595784-6786-28D1-98A5-9BB7520AC5B3}"/>
              </a:ext>
            </a:extLst>
          </p:cNvPr>
          <p:cNvSpPr/>
          <p:nvPr/>
        </p:nvSpPr>
        <p:spPr>
          <a:xfrm>
            <a:off x="6748026" y="3665220"/>
            <a:ext cx="369333" cy="365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DF7916-8122-0989-7ACE-22FA5F1AC85B}"/>
              </a:ext>
            </a:extLst>
          </p:cNvPr>
          <p:cNvSpPr/>
          <p:nvPr/>
        </p:nvSpPr>
        <p:spPr>
          <a:xfrm>
            <a:off x="5025626" y="4547552"/>
            <a:ext cx="369333" cy="365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3E751A-8336-26AC-0F9E-1D615EFBC04C}"/>
              </a:ext>
            </a:extLst>
          </p:cNvPr>
          <p:cNvSpPr/>
          <p:nvPr/>
        </p:nvSpPr>
        <p:spPr>
          <a:xfrm>
            <a:off x="6748026" y="4941252"/>
            <a:ext cx="369333" cy="365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5490FE-8A23-AD53-1877-C5900A447529}"/>
              </a:ext>
            </a:extLst>
          </p:cNvPr>
          <p:cNvSpPr/>
          <p:nvPr/>
        </p:nvSpPr>
        <p:spPr>
          <a:xfrm>
            <a:off x="5664165" y="5257800"/>
            <a:ext cx="369333" cy="365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81F4D3-DF13-6109-F9A3-0687AE51462F}"/>
              </a:ext>
            </a:extLst>
          </p:cNvPr>
          <p:cNvSpPr/>
          <p:nvPr/>
        </p:nvSpPr>
        <p:spPr>
          <a:xfrm>
            <a:off x="6298952" y="5928360"/>
            <a:ext cx="369333" cy="36576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B6169D-1847-8208-A294-B88F5E0E22B5}"/>
              </a:ext>
            </a:extLst>
          </p:cNvPr>
          <p:cNvSpPr/>
          <p:nvPr/>
        </p:nvSpPr>
        <p:spPr>
          <a:xfrm>
            <a:off x="5579626" y="230378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805FE-28F8-2A6B-5FA6-B397AF47BCC3}"/>
              </a:ext>
            </a:extLst>
          </p:cNvPr>
          <p:cNvSpPr/>
          <p:nvPr/>
        </p:nvSpPr>
        <p:spPr>
          <a:xfrm>
            <a:off x="6467119" y="2420729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45EC41-1DAB-C800-93DA-8288B3045953}"/>
              </a:ext>
            </a:extLst>
          </p:cNvPr>
          <p:cNvSpPr/>
          <p:nvPr/>
        </p:nvSpPr>
        <p:spPr>
          <a:xfrm>
            <a:off x="5800132" y="368046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3F0A79-2839-FD36-08A3-F556F5A1DC44}"/>
              </a:ext>
            </a:extLst>
          </p:cNvPr>
          <p:cNvSpPr/>
          <p:nvPr/>
        </p:nvSpPr>
        <p:spPr>
          <a:xfrm>
            <a:off x="6632446" y="3231832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6061C-1E17-5EE9-F5F2-410C499F4F75}"/>
              </a:ext>
            </a:extLst>
          </p:cNvPr>
          <p:cNvSpPr/>
          <p:nvPr/>
        </p:nvSpPr>
        <p:spPr>
          <a:xfrm>
            <a:off x="4993424" y="5939472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1119B-1DCC-A01B-EE38-B7E8A7E820EC}"/>
              </a:ext>
            </a:extLst>
          </p:cNvPr>
          <p:cNvSpPr/>
          <p:nvPr/>
        </p:nvSpPr>
        <p:spPr>
          <a:xfrm>
            <a:off x="6932692" y="4502784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BAD3E1D-624D-A21F-3581-7D9471D6B96B}"/>
              </a:ext>
            </a:extLst>
          </p:cNvPr>
          <p:cNvSpPr/>
          <p:nvPr/>
        </p:nvSpPr>
        <p:spPr>
          <a:xfrm>
            <a:off x="5969526" y="492125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29789C-35B3-0B5E-99C0-049AE889596C}"/>
              </a:ext>
            </a:extLst>
          </p:cNvPr>
          <p:cNvSpPr/>
          <p:nvPr/>
        </p:nvSpPr>
        <p:spPr>
          <a:xfrm>
            <a:off x="6668285" y="567182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D62C-B847-E2C9-6820-A9F3F8EB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repeated measures of plant regrowth after fire – Example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21E23-5E1D-185B-EE7C-D8A2166D8D5A}"/>
              </a:ext>
            </a:extLst>
          </p:cNvPr>
          <p:cNvSpPr/>
          <p:nvPr/>
        </p:nvSpPr>
        <p:spPr>
          <a:xfrm>
            <a:off x="1595120" y="2072640"/>
            <a:ext cx="2763520" cy="2245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030DB-EEA6-B1E6-FD70-276C59B54FBA}"/>
              </a:ext>
            </a:extLst>
          </p:cNvPr>
          <p:cNvSpPr/>
          <p:nvPr/>
        </p:nvSpPr>
        <p:spPr>
          <a:xfrm>
            <a:off x="1595120" y="4318000"/>
            <a:ext cx="2763520" cy="224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948B2-97EE-ED16-673D-25B1CB6EE87F}"/>
              </a:ext>
            </a:extLst>
          </p:cNvPr>
          <p:cNvSpPr txBox="1"/>
          <p:nvPr/>
        </p:nvSpPr>
        <p:spPr>
          <a:xfrm rot="16200000">
            <a:off x="975078" y="3010653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Burned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EC31-CC7E-4E34-9FFD-1C3CC17BA2BE}"/>
              </a:ext>
            </a:extLst>
          </p:cNvPr>
          <p:cNvSpPr txBox="1"/>
          <p:nvPr/>
        </p:nvSpPr>
        <p:spPr>
          <a:xfrm rot="16200000">
            <a:off x="842029" y="528141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Unburned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E850FD-218B-5E18-1ABC-04EBD4CD5BF1}"/>
              </a:ext>
            </a:extLst>
          </p:cNvPr>
          <p:cNvSpPr/>
          <p:nvPr/>
        </p:nvSpPr>
        <p:spPr>
          <a:xfrm>
            <a:off x="2113280" y="256032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BE322D-3240-1D21-EEB5-F2E5F8AFA6CA}"/>
              </a:ext>
            </a:extLst>
          </p:cNvPr>
          <p:cNvSpPr/>
          <p:nvPr/>
        </p:nvSpPr>
        <p:spPr>
          <a:xfrm>
            <a:off x="3017274" y="3012439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CA0A1-5381-6564-9083-8CFF07FAA144}"/>
              </a:ext>
            </a:extLst>
          </p:cNvPr>
          <p:cNvSpPr/>
          <p:nvPr/>
        </p:nvSpPr>
        <p:spPr>
          <a:xfrm>
            <a:off x="1964453" y="3539808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33D43-8704-4E6B-C2A9-D3934FD0E1D8}"/>
              </a:ext>
            </a:extLst>
          </p:cNvPr>
          <p:cNvSpPr/>
          <p:nvPr/>
        </p:nvSpPr>
        <p:spPr>
          <a:xfrm>
            <a:off x="3651013" y="366522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CC14E-EF4F-EA75-8229-EC5B7886F065}"/>
              </a:ext>
            </a:extLst>
          </p:cNvPr>
          <p:cNvSpPr/>
          <p:nvPr/>
        </p:nvSpPr>
        <p:spPr>
          <a:xfrm>
            <a:off x="1928613" y="4547552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022B2C-DD68-2BD2-F009-71FBA84067A2}"/>
              </a:ext>
            </a:extLst>
          </p:cNvPr>
          <p:cNvSpPr/>
          <p:nvPr/>
        </p:nvSpPr>
        <p:spPr>
          <a:xfrm>
            <a:off x="3651013" y="4941252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2442DA-F0AD-FE5D-CB39-0FED4763EC4C}"/>
              </a:ext>
            </a:extLst>
          </p:cNvPr>
          <p:cNvSpPr/>
          <p:nvPr/>
        </p:nvSpPr>
        <p:spPr>
          <a:xfrm>
            <a:off x="2567152" y="525780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961BCF-B088-FA24-FCE7-ABB71133927E}"/>
              </a:ext>
            </a:extLst>
          </p:cNvPr>
          <p:cNvSpPr/>
          <p:nvPr/>
        </p:nvSpPr>
        <p:spPr>
          <a:xfrm>
            <a:off x="3201939" y="5928360"/>
            <a:ext cx="369333" cy="3657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FD729-945D-E4CC-C020-813D1F766CA2}"/>
              </a:ext>
            </a:extLst>
          </p:cNvPr>
          <p:cNvSpPr txBox="1"/>
          <p:nvPr/>
        </p:nvSpPr>
        <p:spPr>
          <a:xfrm>
            <a:off x="2053048" y="254327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328DC-599B-A78E-2E0F-60317F778AF7}"/>
              </a:ext>
            </a:extLst>
          </p:cNvPr>
          <p:cNvSpPr txBox="1"/>
          <p:nvPr/>
        </p:nvSpPr>
        <p:spPr>
          <a:xfrm>
            <a:off x="1908449" y="35577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768B1-7B8E-E1F3-E5B4-90E063E5185B}"/>
              </a:ext>
            </a:extLst>
          </p:cNvPr>
          <p:cNvSpPr txBox="1"/>
          <p:nvPr/>
        </p:nvSpPr>
        <p:spPr>
          <a:xfrm>
            <a:off x="2953127" y="30088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665E02-1AA6-ADDE-5809-61C004F3D1C8}"/>
              </a:ext>
            </a:extLst>
          </p:cNvPr>
          <p:cNvSpPr txBox="1"/>
          <p:nvPr/>
        </p:nvSpPr>
        <p:spPr>
          <a:xfrm>
            <a:off x="3571272" y="36616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1,2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F202D8-2EA9-882F-1C61-AC01F7C6281C}"/>
              </a:ext>
            </a:extLst>
          </p:cNvPr>
          <p:cNvSpPr txBox="1"/>
          <p:nvPr/>
        </p:nvSpPr>
        <p:spPr>
          <a:xfrm>
            <a:off x="1875073" y="4537521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1,2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9FC215-5D9F-E1D3-8140-E1036001F0CF}"/>
              </a:ext>
            </a:extLst>
          </p:cNvPr>
          <p:cNvSpPr txBox="1"/>
          <p:nvPr/>
        </p:nvSpPr>
        <p:spPr>
          <a:xfrm>
            <a:off x="2500467" y="5236927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1,2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573FF-E8E7-39E7-0B1F-81770EBD5C52}"/>
              </a:ext>
            </a:extLst>
          </p:cNvPr>
          <p:cNvSpPr txBox="1"/>
          <p:nvPr/>
        </p:nvSpPr>
        <p:spPr>
          <a:xfrm>
            <a:off x="3148399" y="5928360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1,2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04912-4801-8F37-0643-4800EBE6B93A}"/>
              </a:ext>
            </a:extLst>
          </p:cNvPr>
          <p:cNvSpPr txBox="1"/>
          <p:nvPr/>
        </p:nvSpPr>
        <p:spPr>
          <a:xfrm>
            <a:off x="3619737" y="4967097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1,2</a:t>
            </a:r>
          </a:p>
        </p:txBody>
      </p:sp>
    </p:spTree>
    <p:extLst>
      <p:ext uri="{BB962C8B-B14F-4D97-AF65-F5344CB8AC3E}">
        <p14:creationId xmlns:p14="http://schemas.microsoft.com/office/powerpoint/2010/main" val="246332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3" grpId="0"/>
      <p:bldP spid="16" grpId="0"/>
      <p:bldP spid="44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640-B8B2-4B10-9D2C-830BCBD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Accounting for temporal autocorrelation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3F9F8-DC32-46C1-825B-FCF294CC5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Autocorrelation occurs when measurements taken close together in time are correlated</a:t>
            </a:r>
          </a:p>
          <a:p>
            <a:pPr lvl="1"/>
            <a:r>
              <a:rPr lang="en-US"/>
              <a:t>Usually positive but can be negative</a:t>
            </a:r>
          </a:p>
          <a:p>
            <a:r>
              <a:rPr lang="en-US"/>
              <a:t>More likely to occur with many measurements taken fairly close together in time</a:t>
            </a:r>
          </a:p>
          <a:p>
            <a:pPr lvl="1"/>
            <a:r>
              <a:rPr lang="en-US" err="1"/>
              <a:t>ie</a:t>
            </a:r>
            <a:r>
              <a:rPr lang="en-US"/>
              <a:t>. time series analysis</a:t>
            </a:r>
          </a:p>
          <a:p>
            <a:pPr lvl="1"/>
            <a:r>
              <a:rPr lang="en-US"/>
              <a:t>&gt;2 measurements (ideally more)</a:t>
            </a:r>
          </a:p>
          <a:p>
            <a:r>
              <a:rPr lang="en-US"/>
              <a:t>Need to account by specifying an appropriate correlation structure in your random effects</a:t>
            </a:r>
          </a:p>
          <a:p>
            <a:pPr lvl="1"/>
            <a:r>
              <a:rPr lang="en-US"/>
              <a:t>Most common is autoregressive correlation structure (AR1)</a:t>
            </a:r>
          </a:p>
          <a:p>
            <a:pPr lvl="1"/>
            <a:r>
              <a:rPr lang="en-US"/>
              <a:t>Similar techniques can be used for spatial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11509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640-B8B2-4B10-9D2C-830BCBD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Accounting for temporal autocorrelation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254509EF-EA8A-4339-8F90-2A90262A6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231" y="1587690"/>
            <a:ext cx="7797538" cy="46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934BBA-5D32-4FA6-BAC6-CE2B4F90D397}"/>
              </a:ext>
            </a:extLst>
          </p:cNvPr>
          <p:cNvSpPr txBox="1"/>
          <p:nvPr/>
        </p:nvSpPr>
        <p:spPr>
          <a:xfrm>
            <a:off x="10322805" y="6308209"/>
            <a:ext cx="162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Wolfinger</a:t>
            </a:r>
            <a:r>
              <a:rPr lang="en-US"/>
              <a:t> 1996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9A0E8-75FC-0CD6-1131-276A9BC248EF}"/>
              </a:ext>
            </a:extLst>
          </p:cNvPr>
          <p:cNvSpPr txBox="1"/>
          <p:nvPr/>
        </p:nvSpPr>
        <p:spPr>
          <a:xfrm>
            <a:off x="9605394" y="2641600"/>
            <a:ext cx="2586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/>
              <a:t>ρ</a:t>
            </a:r>
            <a:r>
              <a:rPr lang="en-US"/>
              <a:t> = correlation coefficient</a:t>
            </a:r>
          </a:p>
          <a:p>
            <a:r>
              <a:rPr lang="el-GR"/>
              <a:t>σ</a:t>
            </a:r>
            <a:r>
              <a:rPr lang="en-US"/>
              <a:t> = covariance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581FF-1AD0-39BA-AFC1-1408FDF6362B}"/>
              </a:ext>
            </a:extLst>
          </p:cNvPr>
          <p:cNvSpPr txBox="1"/>
          <p:nvPr/>
        </p:nvSpPr>
        <p:spPr>
          <a:xfrm>
            <a:off x="2710714" y="6241845"/>
            <a:ext cx="677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Toeplitz is another commonly used structure; in between AR1 and UN.</a:t>
            </a:r>
          </a:p>
          <a:p>
            <a:r>
              <a:rPr lang="en-US"/>
              <a:t>Better accounts for unevenly spaced sampling.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DF985-F946-56FF-388A-9D2E5F736E11}"/>
              </a:ext>
            </a:extLst>
          </p:cNvPr>
          <p:cNvSpPr txBox="1"/>
          <p:nvPr/>
        </p:nvSpPr>
        <p:spPr>
          <a:xfrm>
            <a:off x="81463" y="3453102"/>
            <a:ext cx="2235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 points should be roughly evenly spaced.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DE4C-D0F6-D11B-19F8-919DDC82767F}"/>
              </a:ext>
            </a:extLst>
          </p:cNvPr>
          <p:cNvSpPr txBox="1"/>
          <p:nvPr/>
        </p:nvSpPr>
        <p:spPr>
          <a:xfrm>
            <a:off x="81463" y="4675667"/>
            <a:ext cx="223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Very flexible, but complex!</a:t>
            </a:r>
          </a:p>
        </p:txBody>
      </p:sp>
    </p:spTree>
    <p:extLst>
      <p:ext uri="{BB962C8B-B14F-4D97-AF65-F5344CB8AC3E}">
        <p14:creationId xmlns:p14="http://schemas.microsoft.com/office/powerpoint/2010/main" val="24513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5C8D-05F9-4982-8F58-012FA64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1C52-59D3-40C5-9766-BC6B7A51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The Evolution of the weight of Chickens throughout the years. - 9GAG">
            <a:extLst>
              <a:ext uri="{FF2B5EF4-FFF2-40B4-BE49-F238E27FC236}">
                <a16:creationId xmlns:a16="http://schemas.microsoft.com/office/drawing/2014/main" id="{E4657768-AB02-4FE0-A973-E992BE86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738" y="146850"/>
            <a:ext cx="4933950" cy="656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4542D-DCD5-4A76-BE14-852DFA44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2" y="1825625"/>
            <a:ext cx="6714286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7EBA4-9C53-B2EF-5770-A1A09F1B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915" y="3005959"/>
            <a:ext cx="4590476" cy="3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485C8D-05F9-4982-8F58-012FA64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example – blocking term only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15A45E1-53DD-4A1E-B094-6BF0F10140D8}"/>
              </a:ext>
            </a:extLst>
          </p:cNvPr>
          <p:cNvSpPr/>
          <p:nvPr/>
        </p:nvSpPr>
        <p:spPr>
          <a:xfrm rot="16200000">
            <a:off x="7483365" y="1575074"/>
            <a:ext cx="546538" cy="16816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875CC4-0B87-498F-A4E0-3A1D3B324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21" t="20368" r="33362" b="77738"/>
          <a:stretch/>
        </p:blipFill>
        <p:spPr>
          <a:xfrm>
            <a:off x="740095" y="2816772"/>
            <a:ext cx="10930798" cy="3783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9176A7-AA77-452A-9F26-86CA5E5EDA7B}"/>
              </a:ext>
            </a:extLst>
          </p:cNvPr>
          <p:cNvSpPr txBox="1"/>
          <p:nvPr/>
        </p:nvSpPr>
        <p:spPr>
          <a:xfrm>
            <a:off x="6976837" y="1773300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E5647-71A9-0195-FDD5-E60F82B135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559" b="34395"/>
          <a:stretch/>
        </p:blipFill>
        <p:spPr>
          <a:xfrm>
            <a:off x="1420105" y="3543408"/>
            <a:ext cx="4285982" cy="32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4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5C8D-05F9-4982-8F58-012FA64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example – account for </a:t>
            </a:r>
            <a:r>
              <a:rPr lang="en-US" err="1"/>
              <a:t>autocorr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A67B69-1EA1-494E-8FD4-F13188B51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2824" r="27672" b="64060"/>
          <a:stretch/>
        </p:blipFill>
        <p:spPr>
          <a:xfrm>
            <a:off x="620111" y="2100590"/>
            <a:ext cx="10888716" cy="43092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F15A45E1-53DD-4A1E-B094-6BF0F10140D8}"/>
              </a:ext>
            </a:extLst>
          </p:cNvPr>
          <p:cNvSpPr/>
          <p:nvPr/>
        </p:nvSpPr>
        <p:spPr>
          <a:xfrm rot="16200000">
            <a:off x="7256167" y="275820"/>
            <a:ext cx="307251" cy="3342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7C8DC-5904-41FB-9625-0CD218A871DB}"/>
              </a:ext>
            </a:extLst>
          </p:cNvPr>
          <p:cNvSpPr txBox="1"/>
          <p:nvPr/>
        </p:nvSpPr>
        <p:spPr>
          <a:xfrm>
            <a:off x="6629996" y="1472039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effect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7662A-DFF0-4770-A653-8DFCF0F88440}"/>
              </a:ext>
            </a:extLst>
          </p:cNvPr>
          <p:cNvSpPr txBox="1"/>
          <p:nvPr/>
        </p:nvSpPr>
        <p:spPr>
          <a:xfrm>
            <a:off x="3465786" y="2834432"/>
            <a:ext cx="398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Sets autoregressive correlation structure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382ED4-51D8-448A-8605-6B653486D5D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457518" y="2298180"/>
            <a:ext cx="451912" cy="53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95D4FF-05A3-4F61-9869-01A94A4FCB3B}"/>
              </a:ext>
            </a:extLst>
          </p:cNvPr>
          <p:cNvSpPr txBox="1"/>
          <p:nvPr/>
        </p:nvSpPr>
        <p:spPr>
          <a:xfrm>
            <a:off x="5909430" y="3886725"/>
            <a:ext cx="398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Specifies correlations across timepoints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3FB4F1-E633-439B-9B03-5701D5D30B7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609490" y="2373859"/>
            <a:ext cx="291672" cy="151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24E16D-F20F-4139-B102-817FB8A43C08}"/>
              </a:ext>
            </a:extLst>
          </p:cNvPr>
          <p:cNvSpPr txBox="1"/>
          <p:nvPr/>
        </p:nvSpPr>
        <p:spPr>
          <a:xfrm>
            <a:off x="8061402" y="2971275"/>
            <a:ext cx="387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Chick as block</a:t>
            </a:r>
          </a:p>
          <a:p>
            <a:pPr algn="ctr"/>
            <a:r>
              <a:rPr lang="en-US"/>
              <a:t>(</a:t>
            </a:r>
            <a:r>
              <a:rPr lang="en-US" err="1"/>
              <a:t>ie</a:t>
            </a:r>
            <a:r>
              <a:rPr lang="en-US"/>
              <a:t>. what is being repeatedly measured)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69E486-7B52-495B-8A1E-1C6C099818B5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807669" y="2373649"/>
            <a:ext cx="1192032" cy="59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8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3" grpId="0"/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5C8D-05F9-4982-8F58-012FA64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example – account for </a:t>
            </a:r>
            <a:r>
              <a:rPr lang="en-US" err="1"/>
              <a:t>autocorr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A67B69-1EA1-494E-8FD4-F13188B51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2824" r="27672" b="64060"/>
          <a:stretch/>
        </p:blipFill>
        <p:spPr>
          <a:xfrm>
            <a:off x="620111" y="2100590"/>
            <a:ext cx="10888716" cy="430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444F3-1062-4298-9189-B602651B9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74" t="45972" r="32069" b="4783"/>
          <a:stretch/>
        </p:blipFill>
        <p:spPr>
          <a:xfrm>
            <a:off x="620111" y="2580162"/>
            <a:ext cx="5469784" cy="427783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6CD0122-EE24-40DA-B316-D06BB6D1D678}"/>
              </a:ext>
            </a:extLst>
          </p:cNvPr>
          <p:cNvSpPr/>
          <p:nvPr/>
        </p:nvSpPr>
        <p:spPr>
          <a:xfrm>
            <a:off x="4971393" y="3668110"/>
            <a:ext cx="367862" cy="1282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67594-4FC3-43F1-B69D-7F51708A1DC2}"/>
              </a:ext>
            </a:extLst>
          </p:cNvPr>
          <p:cNvSpPr txBox="1"/>
          <p:nvPr/>
        </p:nvSpPr>
        <p:spPr>
          <a:xfrm>
            <a:off x="5339255" y="4121524"/>
            <a:ext cx="480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VC and ar1 (temporal autocorrelation coefficient)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C5DB30E4-001D-571A-FE9C-296B1E1D6678}"/>
              </a:ext>
            </a:extLst>
          </p:cNvPr>
          <p:cNvSpPr/>
          <p:nvPr/>
        </p:nvSpPr>
        <p:spPr>
          <a:xfrm rot="16200000">
            <a:off x="7256167" y="275820"/>
            <a:ext cx="307251" cy="3342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1DA57-317F-A18B-A534-F8AE975857AD}"/>
              </a:ext>
            </a:extLst>
          </p:cNvPr>
          <p:cNvSpPr txBox="1"/>
          <p:nvPr/>
        </p:nvSpPr>
        <p:spPr>
          <a:xfrm>
            <a:off x="6629996" y="1472039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effect</a:t>
            </a:r>
          </a:p>
        </p:txBody>
      </p:sp>
    </p:spTree>
    <p:extLst>
      <p:ext uri="{BB962C8B-B14F-4D97-AF65-F5344CB8AC3E}">
        <p14:creationId xmlns:p14="http://schemas.microsoft.com/office/powerpoint/2010/main" val="443954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5C8D-05F9-4982-8F58-012FA64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F81FB4-5217-7632-6951-436CEA1D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What should the correlation between Time 8 and Time 10 be?</a:t>
            </a:r>
            <a:br>
              <a:rPr lang="en-US"/>
            </a:br>
            <a:r>
              <a:rPr lang="en-US"/>
              <a:t>(one time point apart)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0.97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0.97</a:t>
            </a:r>
            <a:r>
              <a:rPr lang="en-US" baseline="30000"/>
              <a:t>2</a:t>
            </a:r>
            <a:r>
              <a:rPr lang="en-US"/>
              <a:t> = 0.94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0.97</a:t>
            </a:r>
            <a:r>
              <a:rPr lang="en-US" baseline="30000"/>
              <a:t>3</a:t>
            </a:r>
            <a:r>
              <a:rPr lang="en-US"/>
              <a:t> = 0.91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0.97</a:t>
            </a:r>
            <a:r>
              <a:rPr lang="en-US" baseline="30000"/>
              <a:t>4 </a:t>
            </a:r>
            <a:r>
              <a:rPr lang="en-US"/>
              <a:t>= 0.88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0.97</a:t>
            </a:r>
            <a:r>
              <a:rPr lang="en-US" baseline="30000"/>
              <a:t>5</a:t>
            </a:r>
            <a:r>
              <a:rPr lang="en-US"/>
              <a:t> = 0.85</a:t>
            </a:r>
          </a:p>
          <a:p>
            <a:pPr marL="0" indent="0">
              <a:buNone/>
            </a:pPr>
            <a:r>
              <a:rPr lang="en-US"/>
              <a:t>What should the correlation between Time 8 and Time 12 be?</a:t>
            </a:r>
            <a:br>
              <a:rPr lang="en-US"/>
            </a:br>
            <a:r>
              <a:rPr lang="en-US"/>
              <a:t>(two points apart)</a:t>
            </a:r>
          </a:p>
          <a:p>
            <a:pPr marL="0" indent="0">
              <a:buNone/>
            </a:pPr>
            <a:r>
              <a:rPr lang="en-US"/>
              <a:t>What should the correlation between Time 2 and Time 12 be?</a:t>
            </a:r>
            <a:br>
              <a:rPr lang="en-US"/>
            </a:br>
            <a:r>
              <a:rPr lang="en-US"/>
              <a:t>(five points apart)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EB202-FE40-2AF8-916E-5678FB6FF5F8}"/>
              </a:ext>
            </a:extLst>
          </p:cNvPr>
          <p:cNvSpPr txBox="1"/>
          <p:nvPr/>
        </p:nvSpPr>
        <p:spPr>
          <a:xfrm>
            <a:off x="10307320" y="1204159"/>
            <a:ext cx="104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l-GR"/>
              <a:t>ρ</a:t>
            </a:r>
            <a:r>
              <a:rPr lang="en-US"/>
              <a:t> = 0.97</a:t>
            </a:r>
          </a:p>
        </p:txBody>
      </p:sp>
    </p:spTree>
    <p:extLst>
      <p:ext uri="{BB962C8B-B14F-4D97-AF65-F5344CB8AC3E}">
        <p14:creationId xmlns:p14="http://schemas.microsoft.com/office/powerpoint/2010/main" val="283124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BE33-5636-4510-8E97-CC82CC4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“repeated measure”?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A800-0E39-4A73-9A11-E15E9723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Repeated observations made on individual units (e.g., subjects, plots), either </a:t>
            </a:r>
          </a:p>
          <a:p>
            <a:pPr marL="914400" lvl="1" indent="-457200">
              <a:buAutoNum type="arabicParenR"/>
            </a:pPr>
            <a:r>
              <a:rPr lang="en-US"/>
              <a:t>sequentially through time </a:t>
            </a:r>
          </a:p>
          <a:p>
            <a:pPr marL="914400" lvl="1" indent="-457200">
              <a:buAutoNum type="arabicParenR"/>
            </a:pPr>
            <a:r>
              <a:rPr lang="en-US"/>
              <a:t>Treatment structure that is applied sequentially through time</a:t>
            </a:r>
          </a:p>
        </p:txBody>
      </p:sp>
    </p:spTree>
    <p:extLst>
      <p:ext uri="{BB962C8B-B14F-4D97-AF65-F5344CB8AC3E}">
        <p14:creationId xmlns:p14="http://schemas.microsoft.com/office/powerpoint/2010/main" val="30416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5C8D-05F9-4982-8F58-012FA64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F8869-27F4-2B7F-4E87-74D61C2F7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864" b="32737"/>
          <a:stretch/>
        </p:blipFill>
        <p:spPr>
          <a:xfrm>
            <a:off x="1644954" y="1423495"/>
            <a:ext cx="8902092" cy="51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3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5C8D-05F9-4982-8F58-012FA64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A67B69-1EA1-494E-8FD4-F13188B51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2824" r="27672" b="64060"/>
          <a:stretch/>
        </p:blipFill>
        <p:spPr>
          <a:xfrm>
            <a:off x="620111" y="2100590"/>
            <a:ext cx="10888716" cy="43092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F15A45E1-53DD-4A1E-B094-6BF0F10140D8}"/>
              </a:ext>
            </a:extLst>
          </p:cNvPr>
          <p:cNvSpPr/>
          <p:nvPr/>
        </p:nvSpPr>
        <p:spPr>
          <a:xfrm rot="16200000">
            <a:off x="7136524" y="19543"/>
            <a:ext cx="546538" cy="3342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7C8DC-5904-41FB-9625-0CD218A871DB}"/>
              </a:ext>
            </a:extLst>
          </p:cNvPr>
          <p:cNvSpPr txBox="1"/>
          <p:nvPr/>
        </p:nvSpPr>
        <p:spPr>
          <a:xfrm>
            <a:off x="6629996" y="1096119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effect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444F3-1062-4298-9189-B602651B9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74" t="45972" r="32069" b="4783"/>
          <a:stretch/>
        </p:blipFill>
        <p:spPr>
          <a:xfrm>
            <a:off x="620111" y="2580162"/>
            <a:ext cx="5469784" cy="4277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CF762-6861-447F-8C10-C6A450AB5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984" y="2517744"/>
            <a:ext cx="4761905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53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5C8D-05F9-4982-8F58-012FA64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A67B69-1EA1-494E-8FD4-F13188B512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2824" r="27672" b="64060"/>
          <a:stretch/>
        </p:blipFill>
        <p:spPr>
          <a:xfrm>
            <a:off x="620111" y="2100590"/>
            <a:ext cx="10888716" cy="430925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F15A45E1-53DD-4A1E-B094-6BF0F10140D8}"/>
              </a:ext>
            </a:extLst>
          </p:cNvPr>
          <p:cNvSpPr/>
          <p:nvPr/>
        </p:nvSpPr>
        <p:spPr>
          <a:xfrm rot="16200000">
            <a:off x="7136524" y="19543"/>
            <a:ext cx="546538" cy="3342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7C8DC-5904-41FB-9625-0CD218A871DB}"/>
              </a:ext>
            </a:extLst>
          </p:cNvPr>
          <p:cNvSpPr txBox="1"/>
          <p:nvPr/>
        </p:nvSpPr>
        <p:spPr>
          <a:xfrm>
            <a:off x="6629996" y="1096119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Random effect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444F3-1062-4298-9189-B602651B9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74" t="45972" r="32069" b="4783"/>
          <a:stretch/>
        </p:blipFill>
        <p:spPr>
          <a:xfrm>
            <a:off x="620111" y="2580162"/>
            <a:ext cx="5469784" cy="427783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16A564-9E64-8DBF-72B7-FE19C296E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74629"/>
              </p:ext>
            </p:extLst>
          </p:nvPr>
        </p:nvGraphicFramePr>
        <p:xfrm>
          <a:off x="6976110" y="3823730"/>
          <a:ext cx="2960371" cy="1489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2977">
                  <a:extLst>
                    <a:ext uri="{9D8B030D-6E8A-4147-A177-3AD203B41FA5}">
                      <a16:colId xmlns:a16="http://schemas.microsoft.com/office/drawing/2014/main" val="4149445721"/>
                    </a:ext>
                  </a:extLst>
                </a:gridCol>
                <a:gridCol w="893697">
                  <a:extLst>
                    <a:ext uri="{9D8B030D-6E8A-4147-A177-3AD203B41FA5}">
                      <a16:colId xmlns:a16="http://schemas.microsoft.com/office/drawing/2014/main" val="3041206261"/>
                    </a:ext>
                  </a:extLst>
                </a:gridCol>
                <a:gridCol w="893697">
                  <a:extLst>
                    <a:ext uri="{9D8B030D-6E8A-4147-A177-3AD203B41FA5}">
                      <a16:colId xmlns:a16="http://schemas.microsoft.com/office/drawing/2014/main" val="3231798896"/>
                    </a:ext>
                  </a:extLst>
                </a:gridCol>
              </a:tblGrid>
              <a:tr h="496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</a:rPr>
                        <a:t>Model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df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>
                          <a:effectLst/>
                        </a:rPr>
                        <a:t>AIC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2621027"/>
                  </a:ext>
                </a:extLst>
              </a:tr>
              <a:tr h="496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cw1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5508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9160819"/>
                  </a:ext>
                </a:extLst>
              </a:tr>
              <a:tr h="496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cw1ar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11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4484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3163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819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5C8D-05F9-4982-8F58-012FA64A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ChickWeight</a:t>
            </a:r>
            <a:r>
              <a:rPr lang="en-US"/>
              <a:t> example – with quadratic term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CC194-5064-B087-531E-8C318B3B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916" r="76667" b="3718"/>
          <a:stretch/>
        </p:blipFill>
        <p:spPr>
          <a:xfrm>
            <a:off x="243840" y="1688220"/>
            <a:ext cx="7985760" cy="4791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B81AB-D996-EF9B-6B56-6D6AA7E86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1" y="2507500"/>
            <a:ext cx="6207760" cy="408189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22E523-B167-6066-C2AB-E5DBCBCF35AD}"/>
              </a:ext>
            </a:extLst>
          </p:cNvPr>
          <p:cNvSpPr/>
          <p:nvPr/>
        </p:nvSpPr>
        <p:spPr>
          <a:xfrm>
            <a:off x="3261360" y="1788160"/>
            <a:ext cx="80264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5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7196-F81A-9D47-79D9-269D128E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GAMs for more complex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842F-4EAB-604B-F204-61610D69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Generalized additive models can be used to fit </a:t>
            </a:r>
            <a:br>
              <a:rPr lang="en-US"/>
            </a:br>
            <a:r>
              <a:rPr lang="en-US"/>
              <a:t>more complex time series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56C79B-7434-30F2-9105-21EFB1FD9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1932"/>
            <a:ext cx="5377149" cy="384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74F00-315A-0BE4-EFFA-EBF3E8EAE184}"/>
              </a:ext>
            </a:extLst>
          </p:cNvPr>
          <p:cNvSpPr txBox="1"/>
          <p:nvPr/>
        </p:nvSpPr>
        <p:spPr>
          <a:xfrm>
            <a:off x="6863255" y="4792342"/>
            <a:ext cx="5192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Some Resources:</a:t>
            </a:r>
          </a:p>
          <a:p>
            <a:r>
              <a:rPr lang="en-US" sz="1600">
                <a:hlinkClick r:id="rId3"/>
              </a:rPr>
              <a:t>https://asbates.rbind.io/2019/05/03/gams-for-time-series/</a:t>
            </a:r>
            <a:endParaRPr lang="en-US" sz="1600"/>
          </a:p>
          <a:p>
            <a:r>
              <a:rPr lang="en-US" sz="1600">
                <a:hlinkClick r:id="rId4"/>
              </a:rPr>
              <a:t>Modelling seasonal data with GAMs</a:t>
            </a:r>
            <a:endParaRPr lang="en-US" sz="1600"/>
          </a:p>
          <a:p>
            <a:r>
              <a:rPr lang="en-US" sz="1600" err="1">
                <a:hlinkClick r:id="rId5"/>
              </a:rPr>
              <a:t>mgcv</a:t>
            </a:r>
            <a:r>
              <a:rPr lang="en-US" sz="1600">
                <a:hlinkClick r:id="rId5"/>
              </a:rPr>
              <a:t>: Mixed GAM Computation Vehicle with Automatic Smoothness Estimation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4531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3984-94DB-4DB1-A28A-C3715B6B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 of repeated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19D4-64F6-4430-B307-ED32B828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Harris water dataset</a:t>
            </a:r>
          </a:p>
          <a:p>
            <a:r>
              <a:rPr lang="en-US" dirty="0"/>
              <a:t>Water use and tree growth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673445-E8C8-5516-38A2-2ABF3D74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60" y="2043214"/>
            <a:ext cx="6709727" cy="413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7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BE33-5636-4510-8E97-CC82CC4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“repeated measure”?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A800-0E39-4A73-9A11-E15E9723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Repeated observations made on individual units (e.g., subjects, plots), either </a:t>
            </a:r>
          </a:p>
          <a:p>
            <a:pPr marL="914400" lvl="1" indent="-457200">
              <a:buAutoNum type="arabicParenR"/>
            </a:pPr>
            <a:r>
              <a:rPr lang="en-US" b="1"/>
              <a:t>sequentially through time </a:t>
            </a:r>
          </a:p>
          <a:p>
            <a:pPr marL="914400" lvl="1" indent="-457200">
              <a:buAutoNum type="arabicParenR"/>
            </a:pPr>
            <a:r>
              <a:rPr lang="en-US"/>
              <a:t>Treatment structure that is applied sequentially through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44E7E-8685-4430-AAD3-C6438B888B2D}"/>
              </a:ext>
            </a:extLst>
          </p:cNvPr>
          <p:cNvSpPr txBox="1"/>
          <p:nvPr/>
        </p:nvSpPr>
        <p:spPr>
          <a:xfrm>
            <a:off x="3962401" y="361497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4080F-C425-434D-B99A-F578EB1A8F3F}"/>
              </a:ext>
            </a:extLst>
          </p:cNvPr>
          <p:cNvSpPr txBox="1"/>
          <p:nvPr/>
        </p:nvSpPr>
        <p:spPr>
          <a:xfrm>
            <a:off x="7673293" y="361497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POST</a:t>
            </a:r>
          </a:p>
        </p:txBody>
      </p:sp>
      <p:pic>
        <p:nvPicPr>
          <p:cNvPr id="6" name="Graphic 5" descr="Caterpillar">
            <a:extLst>
              <a:ext uri="{FF2B5EF4-FFF2-40B4-BE49-F238E27FC236}">
                <a16:creationId xmlns:a16="http://schemas.microsoft.com/office/drawing/2014/main" id="{29E608E8-1AB3-4C69-859B-64DD904CC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1" y="4218229"/>
            <a:ext cx="659155" cy="659155"/>
          </a:xfrm>
          <a:prstGeom prst="rect">
            <a:avLst/>
          </a:prstGeom>
        </p:spPr>
      </p:pic>
      <p:pic>
        <p:nvPicPr>
          <p:cNvPr id="7" name="Graphic 6" descr="Flower">
            <a:extLst>
              <a:ext uri="{FF2B5EF4-FFF2-40B4-BE49-F238E27FC236}">
                <a16:creationId xmlns:a16="http://schemas.microsoft.com/office/drawing/2014/main" id="{31CFB46C-DC7A-4C41-B4DD-5ECBF9730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014262"/>
            <a:ext cx="914400" cy="914400"/>
          </a:xfrm>
          <a:prstGeom prst="rect">
            <a:avLst/>
          </a:prstGeom>
        </p:spPr>
      </p:pic>
      <p:pic>
        <p:nvPicPr>
          <p:cNvPr id="8" name="Graphic 7" descr="Caterpillar">
            <a:extLst>
              <a:ext uri="{FF2B5EF4-FFF2-40B4-BE49-F238E27FC236}">
                <a16:creationId xmlns:a16="http://schemas.microsoft.com/office/drawing/2014/main" id="{081F2022-6B04-46BC-81BA-D0F950CF3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3293" y="4155832"/>
            <a:ext cx="813043" cy="8130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DD7A9A-3138-4E31-AA8B-662775770A30}"/>
              </a:ext>
            </a:extLst>
          </p:cNvPr>
          <p:cNvCxnSpPr/>
          <p:nvPr/>
        </p:nvCxnSpPr>
        <p:spPr>
          <a:xfrm>
            <a:off x="4800600" y="454766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B5D410-258F-484F-A970-B6B73B13DA1B}"/>
              </a:ext>
            </a:extLst>
          </p:cNvPr>
          <p:cNvCxnSpPr/>
          <p:nvPr/>
        </p:nvCxnSpPr>
        <p:spPr>
          <a:xfrm>
            <a:off x="6781800" y="452197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Caterpillar">
            <a:extLst>
              <a:ext uri="{FF2B5EF4-FFF2-40B4-BE49-F238E27FC236}">
                <a16:creationId xmlns:a16="http://schemas.microsoft.com/office/drawing/2014/main" id="{45679B70-4A3C-4B91-A041-E8B8B617A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066" y="4980229"/>
            <a:ext cx="659155" cy="659155"/>
          </a:xfrm>
          <a:prstGeom prst="rect">
            <a:avLst/>
          </a:prstGeom>
        </p:spPr>
      </p:pic>
      <p:pic>
        <p:nvPicPr>
          <p:cNvPr id="12" name="Graphic 11" descr="Flower">
            <a:extLst>
              <a:ext uri="{FF2B5EF4-FFF2-40B4-BE49-F238E27FC236}">
                <a16:creationId xmlns:a16="http://schemas.microsoft.com/office/drawing/2014/main" id="{4524ED69-09ED-4D23-8C72-93B80EC6C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0665" y="4776262"/>
            <a:ext cx="914400" cy="914400"/>
          </a:xfrm>
          <a:prstGeom prst="rect">
            <a:avLst/>
          </a:prstGeom>
        </p:spPr>
      </p:pic>
      <p:pic>
        <p:nvPicPr>
          <p:cNvPr id="13" name="Graphic 12" descr="Caterpillar">
            <a:extLst>
              <a:ext uri="{FF2B5EF4-FFF2-40B4-BE49-F238E27FC236}">
                <a16:creationId xmlns:a16="http://schemas.microsoft.com/office/drawing/2014/main" id="{BBA4DAA8-F26B-421C-A382-01DFD9077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158" y="4917832"/>
            <a:ext cx="813043" cy="81304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DD68CC-AAC4-43D2-8F57-B4D0EE4FDA35}"/>
              </a:ext>
            </a:extLst>
          </p:cNvPr>
          <p:cNvCxnSpPr/>
          <p:nvPr/>
        </p:nvCxnSpPr>
        <p:spPr>
          <a:xfrm>
            <a:off x="4772465" y="530966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D76B68-2EBF-4E2E-875F-08F2C71B1965}"/>
              </a:ext>
            </a:extLst>
          </p:cNvPr>
          <p:cNvCxnSpPr/>
          <p:nvPr/>
        </p:nvCxnSpPr>
        <p:spPr>
          <a:xfrm>
            <a:off x="6753665" y="528397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Caterpillar">
            <a:extLst>
              <a:ext uri="{FF2B5EF4-FFF2-40B4-BE49-F238E27FC236}">
                <a16:creationId xmlns:a16="http://schemas.microsoft.com/office/drawing/2014/main" id="{268A3F47-1A00-42B5-B189-8CD0D059B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066" y="5742229"/>
            <a:ext cx="659155" cy="659155"/>
          </a:xfrm>
          <a:prstGeom prst="rect">
            <a:avLst/>
          </a:prstGeom>
        </p:spPr>
      </p:pic>
      <p:pic>
        <p:nvPicPr>
          <p:cNvPr id="17" name="Graphic 16" descr="Flower">
            <a:extLst>
              <a:ext uri="{FF2B5EF4-FFF2-40B4-BE49-F238E27FC236}">
                <a16:creationId xmlns:a16="http://schemas.microsoft.com/office/drawing/2014/main" id="{4783D806-5B93-448A-8E4F-A92174945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0665" y="5538262"/>
            <a:ext cx="914400" cy="914400"/>
          </a:xfrm>
          <a:prstGeom prst="rect">
            <a:avLst/>
          </a:prstGeom>
        </p:spPr>
      </p:pic>
      <p:pic>
        <p:nvPicPr>
          <p:cNvPr id="18" name="Graphic 17" descr="Caterpillar">
            <a:extLst>
              <a:ext uri="{FF2B5EF4-FFF2-40B4-BE49-F238E27FC236}">
                <a16:creationId xmlns:a16="http://schemas.microsoft.com/office/drawing/2014/main" id="{C840CA98-3022-40FB-9E92-B3C217F47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158" y="5679832"/>
            <a:ext cx="813043" cy="81304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942DF2-840B-438B-9BED-286FEE3C443C}"/>
              </a:ext>
            </a:extLst>
          </p:cNvPr>
          <p:cNvCxnSpPr/>
          <p:nvPr/>
        </p:nvCxnSpPr>
        <p:spPr>
          <a:xfrm>
            <a:off x="4772465" y="607166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79BF56-D350-44F4-852A-A4FCD32E1D91}"/>
              </a:ext>
            </a:extLst>
          </p:cNvPr>
          <p:cNvCxnSpPr/>
          <p:nvPr/>
        </p:nvCxnSpPr>
        <p:spPr>
          <a:xfrm>
            <a:off x="6753665" y="604597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08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BE33-5636-4510-8E97-CC82CC4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“repeated measure”?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A800-0E39-4A73-9A11-E15E9723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Repeated observations made on individual units (e.g., subjects, plots), either </a:t>
            </a:r>
          </a:p>
          <a:p>
            <a:pPr marL="914400" lvl="1" indent="-457200">
              <a:buAutoNum type="arabicParenR"/>
            </a:pPr>
            <a:r>
              <a:rPr lang="en-US" b="1"/>
              <a:t>sequentially through time </a:t>
            </a:r>
          </a:p>
          <a:p>
            <a:pPr marL="914400" lvl="1" indent="-457200">
              <a:buAutoNum type="arabicParenR"/>
            </a:pPr>
            <a:r>
              <a:rPr lang="en-US"/>
              <a:t>Treatment structure that is applied sequentially through 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C8482-33E5-4756-A3BC-E5BF61F65293}"/>
              </a:ext>
            </a:extLst>
          </p:cNvPr>
          <p:cNvSpPr txBox="1"/>
          <p:nvPr/>
        </p:nvSpPr>
        <p:spPr>
          <a:xfrm>
            <a:off x="3756765" y="368332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0410F-7247-4B85-90C8-59ACD4E415CE}"/>
              </a:ext>
            </a:extLst>
          </p:cNvPr>
          <p:cNvSpPr txBox="1"/>
          <p:nvPr/>
        </p:nvSpPr>
        <p:spPr>
          <a:xfrm>
            <a:off x="7571992" y="3658497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3</a:t>
            </a:r>
          </a:p>
        </p:txBody>
      </p:sp>
      <p:pic>
        <p:nvPicPr>
          <p:cNvPr id="23" name="Graphic 22" descr="Caterpillar">
            <a:extLst>
              <a:ext uri="{FF2B5EF4-FFF2-40B4-BE49-F238E27FC236}">
                <a16:creationId xmlns:a16="http://schemas.microsoft.com/office/drawing/2014/main" id="{FA7248D3-0086-4FFF-915D-5C6B89BF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900" y="4231796"/>
            <a:ext cx="659155" cy="659155"/>
          </a:xfrm>
          <a:prstGeom prst="rect">
            <a:avLst/>
          </a:prstGeom>
        </p:spPr>
      </p:pic>
      <p:pic>
        <p:nvPicPr>
          <p:cNvPr id="24" name="Graphic 23" descr="Caterpillar">
            <a:extLst>
              <a:ext uri="{FF2B5EF4-FFF2-40B4-BE49-F238E27FC236}">
                <a16:creationId xmlns:a16="http://schemas.microsoft.com/office/drawing/2014/main" id="{F98CA69B-FC56-409E-8CF1-7A5A00CEF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991" y="4045134"/>
            <a:ext cx="937308" cy="93730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942A62-2CFC-4497-8DE0-E74967934C00}"/>
              </a:ext>
            </a:extLst>
          </p:cNvPr>
          <p:cNvCxnSpPr/>
          <p:nvPr/>
        </p:nvCxnSpPr>
        <p:spPr>
          <a:xfrm>
            <a:off x="4699299" y="456122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671FF3-07B5-4D33-88E4-C5770023F782}"/>
              </a:ext>
            </a:extLst>
          </p:cNvPr>
          <p:cNvCxnSpPr/>
          <p:nvPr/>
        </p:nvCxnSpPr>
        <p:spPr>
          <a:xfrm>
            <a:off x="6680499" y="453554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Caterpillar">
            <a:extLst>
              <a:ext uri="{FF2B5EF4-FFF2-40B4-BE49-F238E27FC236}">
                <a16:creationId xmlns:a16="http://schemas.microsoft.com/office/drawing/2014/main" id="{E1B7A94E-A738-4D2B-A3B3-068B0A281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900" y="5029784"/>
            <a:ext cx="659155" cy="659155"/>
          </a:xfrm>
          <a:prstGeom prst="rect">
            <a:avLst/>
          </a:prstGeom>
        </p:spPr>
      </p:pic>
      <p:pic>
        <p:nvPicPr>
          <p:cNvPr id="28" name="Graphic 27" descr="Caterpillar">
            <a:extLst>
              <a:ext uri="{FF2B5EF4-FFF2-40B4-BE49-F238E27FC236}">
                <a16:creationId xmlns:a16="http://schemas.microsoft.com/office/drawing/2014/main" id="{A4480C59-046E-4637-8AD2-6B7BEC308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1991" y="4843122"/>
            <a:ext cx="937308" cy="937308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409537-AE47-4C8F-A4D9-858B47DB2983}"/>
              </a:ext>
            </a:extLst>
          </p:cNvPr>
          <p:cNvCxnSpPr/>
          <p:nvPr/>
        </p:nvCxnSpPr>
        <p:spPr>
          <a:xfrm>
            <a:off x="4699299" y="535921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88AA67-93BA-4229-AF61-D6A9F3F5716F}"/>
              </a:ext>
            </a:extLst>
          </p:cNvPr>
          <p:cNvCxnSpPr/>
          <p:nvPr/>
        </p:nvCxnSpPr>
        <p:spPr>
          <a:xfrm>
            <a:off x="6680499" y="533353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Caterpillar">
            <a:extLst>
              <a:ext uri="{FF2B5EF4-FFF2-40B4-BE49-F238E27FC236}">
                <a16:creationId xmlns:a16="http://schemas.microsoft.com/office/drawing/2014/main" id="{6CE388C8-94D9-4E75-BBD9-41CB8923F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6765" y="5791784"/>
            <a:ext cx="659155" cy="659155"/>
          </a:xfrm>
          <a:prstGeom prst="rect">
            <a:avLst/>
          </a:prstGeom>
        </p:spPr>
      </p:pic>
      <p:pic>
        <p:nvPicPr>
          <p:cNvPr id="32" name="Graphic 31" descr="Caterpillar">
            <a:extLst>
              <a:ext uri="{FF2B5EF4-FFF2-40B4-BE49-F238E27FC236}">
                <a16:creationId xmlns:a16="http://schemas.microsoft.com/office/drawing/2014/main" id="{28E1753B-59F6-4EE2-ACD5-B8F28D72A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3856" y="5605122"/>
            <a:ext cx="937308" cy="93730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61CA91-590E-4D13-9584-A984C3732D0E}"/>
              </a:ext>
            </a:extLst>
          </p:cNvPr>
          <p:cNvCxnSpPr/>
          <p:nvPr/>
        </p:nvCxnSpPr>
        <p:spPr>
          <a:xfrm>
            <a:off x="4671164" y="612121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7005F2-5D91-46BF-8143-7422C733FC91}"/>
              </a:ext>
            </a:extLst>
          </p:cNvPr>
          <p:cNvCxnSpPr/>
          <p:nvPr/>
        </p:nvCxnSpPr>
        <p:spPr>
          <a:xfrm>
            <a:off x="6652364" y="609553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Graphic 38" descr="Caterpillar">
            <a:extLst>
              <a:ext uri="{FF2B5EF4-FFF2-40B4-BE49-F238E27FC236}">
                <a16:creationId xmlns:a16="http://schemas.microsoft.com/office/drawing/2014/main" id="{9DF98E4C-B86B-4386-BE39-6351A14A2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545" y="4245599"/>
            <a:ext cx="748511" cy="748511"/>
          </a:xfrm>
          <a:prstGeom prst="rect">
            <a:avLst/>
          </a:prstGeom>
        </p:spPr>
      </p:pic>
      <p:pic>
        <p:nvPicPr>
          <p:cNvPr id="40" name="Graphic 39" descr="Caterpillar">
            <a:extLst>
              <a:ext uri="{FF2B5EF4-FFF2-40B4-BE49-F238E27FC236}">
                <a16:creationId xmlns:a16="http://schemas.microsoft.com/office/drawing/2014/main" id="{EEE29B32-E31A-49B7-9E9D-588B9EA56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545" y="5043587"/>
            <a:ext cx="748511" cy="748511"/>
          </a:xfrm>
          <a:prstGeom prst="rect">
            <a:avLst/>
          </a:prstGeom>
        </p:spPr>
      </p:pic>
      <p:pic>
        <p:nvPicPr>
          <p:cNvPr id="41" name="Graphic 40" descr="Caterpillar">
            <a:extLst>
              <a:ext uri="{FF2B5EF4-FFF2-40B4-BE49-F238E27FC236}">
                <a16:creationId xmlns:a16="http://schemas.microsoft.com/office/drawing/2014/main" id="{25A615B2-1493-4A12-A3A8-469ACCA57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8410" y="5805587"/>
            <a:ext cx="748511" cy="74851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ED9CCAD-288C-4A3E-B378-1A072F3CDDDD}"/>
              </a:ext>
            </a:extLst>
          </p:cNvPr>
          <p:cNvSpPr txBox="1"/>
          <p:nvPr/>
        </p:nvSpPr>
        <p:spPr>
          <a:xfrm>
            <a:off x="5652896" y="3675256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 2</a:t>
            </a:r>
          </a:p>
        </p:txBody>
      </p:sp>
    </p:spTree>
    <p:extLst>
      <p:ext uri="{BB962C8B-B14F-4D97-AF65-F5344CB8AC3E}">
        <p14:creationId xmlns:p14="http://schemas.microsoft.com/office/powerpoint/2010/main" val="3615429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BE33-5636-4510-8E97-CC82CC4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“repeated measure”?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A800-0E39-4A73-9A11-E15E9723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Repeated observations made on individual units (e.g., subjects, plots), either </a:t>
            </a:r>
          </a:p>
          <a:p>
            <a:pPr marL="914400" lvl="1" indent="-457200">
              <a:buAutoNum type="arabicParenR"/>
            </a:pPr>
            <a:r>
              <a:rPr lang="en-US" b="1"/>
              <a:t>sequentially through time </a:t>
            </a:r>
          </a:p>
          <a:p>
            <a:pPr marL="914400" lvl="1" indent="-457200">
              <a:buAutoNum type="arabicParenR"/>
            </a:pPr>
            <a:r>
              <a:rPr lang="en-US"/>
              <a:t>Treatment structure that is applied sequentially through 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CC8482-33E5-4756-A3BC-E5BF61F65293}"/>
              </a:ext>
            </a:extLst>
          </p:cNvPr>
          <p:cNvSpPr txBox="1"/>
          <p:nvPr/>
        </p:nvSpPr>
        <p:spPr>
          <a:xfrm>
            <a:off x="3045148" y="38804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70410F-7247-4B85-90C8-59ACD4E415CE}"/>
              </a:ext>
            </a:extLst>
          </p:cNvPr>
          <p:cNvSpPr txBox="1"/>
          <p:nvPr/>
        </p:nvSpPr>
        <p:spPr>
          <a:xfrm>
            <a:off x="7963528" y="3876266"/>
            <a:ext cx="50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Fall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942A62-2CFC-4497-8DE0-E74967934C00}"/>
              </a:ext>
            </a:extLst>
          </p:cNvPr>
          <p:cNvCxnSpPr/>
          <p:nvPr/>
        </p:nvCxnSpPr>
        <p:spPr>
          <a:xfrm>
            <a:off x="4573175" y="495008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671FF3-07B5-4D33-88E4-C5770023F782}"/>
              </a:ext>
            </a:extLst>
          </p:cNvPr>
          <p:cNvCxnSpPr/>
          <p:nvPr/>
        </p:nvCxnSpPr>
        <p:spPr>
          <a:xfrm>
            <a:off x="6962392" y="493464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ED9CCAD-288C-4A3E-B378-1A072F3CDDDD}"/>
              </a:ext>
            </a:extLst>
          </p:cNvPr>
          <p:cNvSpPr txBox="1"/>
          <p:nvPr/>
        </p:nvSpPr>
        <p:spPr>
          <a:xfrm>
            <a:off x="5607725" y="390798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Summer</a:t>
            </a:r>
          </a:p>
        </p:txBody>
      </p:sp>
      <p:pic>
        <p:nvPicPr>
          <p:cNvPr id="1026" name="Picture 2" descr="Free Pond Cliparts, Download Free Pond Cliparts png images, Free ClipArts  on Clipart Library">
            <a:extLst>
              <a:ext uri="{FF2B5EF4-FFF2-40B4-BE49-F238E27FC236}">
                <a16:creationId xmlns:a16="http://schemas.microsoft.com/office/drawing/2014/main" id="{27EE972E-DE8D-4C8C-BB9C-DFF974FC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52" y="4245599"/>
            <a:ext cx="1408967" cy="14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ree Pond Cliparts, Download Free Pond Cliparts png images, Free ClipArts  on Clipart Library">
            <a:extLst>
              <a:ext uri="{FF2B5EF4-FFF2-40B4-BE49-F238E27FC236}">
                <a16:creationId xmlns:a16="http://schemas.microsoft.com/office/drawing/2014/main" id="{EE5E5537-577B-4FB7-9235-01A534F53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358" y="4230162"/>
            <a:ext cx="1408967" cy="14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ree Pond Cliparts, Download Free Pond Cliparts png images, Free ClipArts  on Clipart Library">
            <a:extLst>
              <a:ext uri="{FF2B5EF4-FFF2-40B4-BE49-F238E27FC236}">
                <a16:creationId xmlns:a16="http://schemas.microsoft.com/office/drawing/2014/main" id="{07553232-3BDE-43A8-8BC9-23823FCC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74" y="4245598"/>
            <a:ext cx="1408967" cy="14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45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 descr="Temperature Clipart | Clip art library, Clip art, Cartoon clip art">
            <a:extLst>
              <a:ext uri="{FF2B5EF4-FFF2-40B4-BE49-F238E27FC236}">
                <a16:creationId xmlns:a16="http://schemas.microsoft.com/office/drawing/2014/main" id="{12EA5CE3-B951-4D29-8D93-01E986F5E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2"/>
          <a:stretch/>
        </p:blipFill>
        <p:spPr bwMode="auto">
          <a:xfrm>
            <a:off x="7723722" y="4868425"/>
            <a:ext cx="628199" cy="13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emperature Clipart | Clip art library, Clip art, Cartoon clip art">
            <a:extLst>
              <a:ext uri="{FF2B5EF4-FFF2-40B4-BE49-F238E27FC236}">
                <a16:creationId xmlns:a16="http://schemas.microsoft.com/office/drawing/2014/main" id="{55D668DF-E6FF-4275-9E77-22CF06364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90"/>
          <a:stretch/>
        </p:blipFill>
        <p:spPr bwMode="auto">
          <a:xfrm>
            <a:off x="7844525" y="3524030"/>
            <a:ext cx="507396" cy="13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31BE33-5636-4510-8E97-CC82CC4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“repeated measure”?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A800-0E39-4A73-9A11-E15E9723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Repeated observations made on individual units (e.g., subjects, plots), either </a:t>
            </a:r>
          </a:p>
          <a:p>
            <a:pPr marL="914400" lvl="1" indent="-457200">
              <a:buAutoNum type="arabicParenR"/>
            </a:pPr>
            <a:r>
              <a:rPr lang="en-US"/>
              <a:t>sequentially through time </a:t>
            </a:r>
          </a:p>
          <a:p>
            <a:pPr marL="914400" lvl="1" indent="-457200">
              <a:buAutoNum type="arabicParenR"/>
            </a:pPr>
            <a:r>
              <a:rPr lang="en-US" b="1"/>
              <a:t>Treatment structure that is applied sequentially through time</a:t>
            </a:r>
          </a:p>
        </p:txBody>
      </p:sp>
      <p:pic>
        <p:nvPicPr>
          <p:cNvPr id="5" name="Graphic 4" descr="Fir tree outline">
            <a:extLst>
              <a:ext uri="{FF2B5EF4-FFF2-40B4-BE49-F238E27FC236}">
                <a16:creationId xmlns:a16="http://schemas.microsoft.com/office/drawing/2014/main" id="{99B4B60A-707D-405F-A3B7-0EE4E971A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00" y="3675993"/>
            <a:ext cx="914400" cy="914400"/>
          </a:xfrm>
          <a:prstGeom prst="rect">
            <a:avLst/>
          </a:prstGeom>
        </p:spPr>
      </p:pic>
      <p:pic>
        <p:nvPicPr>
          <p:cNvPr id="14" name="Graphic 13" descr="Fir tree outline">
            <a:extLst>
              <a:ext uri="{FF2B5EF4-FFF2-40B4-BE49-F238E27FC236}">
                <a16:creationId xmlns:a16="http://schemas.microsoft.com/office/drawing/2014/main" id="{718140F0-301B-4358-A612-991B8CE1B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9379" y="4926478"/>
            <a:ext cx="914400" cy="914400"/>
          </a:xfrm>
          <a:prstGeom prst="rect">
            <a:avLst/>
          </a:prstGeom>
        </p:spPr>
      </p:pic>
      <p:pic>
        <p:nvPicPr>
          <p:cNvPr id="2050" name="Picture 2" descr="Temperature Clipart | Clip art library, Clip art, Cartoon clip art">
            <a:extLst>
              <a:ext uri="{FF2B5EF4-FFF2-40B4-BE49-F238E27FC236}">
                <a16:creationId xmlns:a16="http://schemas.microsoft.com/office/drawing/2014/main" id="{9258694E-E202-4973-85B6-2480AAC25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90"/>
          <a:stretch/>
        </p:blipFill>
        <p:spPr bwMode="auto">
          <a:xfrm>
            <a:off x="2798243" y="4816365"/>
            <a:ext cx="507396" cy="13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emperature Clipart | Clip art library, Clip art, Cartoon clip art">
            <a:extLst>
              <a:ext uri="{FF2B5EF4-FFF2-40B4-BE49-F238E27FC236}">
                <a16:creationId xmlns:a16="http://schemas.microsoft.com/office/drawing/2014/main" id="{3B1EE1D2-6C43-4460-BDCD-92E10A5C1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2"/>
          <a:stretch/>
        </p:blipFill>
        <p:spPr bwMode="auto">
          <a:xfrm>
            <a:off x="2737841" y="3524030"/>
            <a:ext cx="628199" cy="130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Fir tree outline">
            <a:extLst>
              <a:ext uri="{FF2B5EF4-FFF2-40B4-BE49-F238E27FC236}">
                <a16:creationId xmlns:a16="http://schemas.microsoft.com/office/drawing/2014/main" id="{99A95E2E-FFB5-4EE1-8969-E6764BA15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9821" y="3675993"/>
            <a:ext cx="914400" cy="914400"/>
          </a:xfrm>
          <a:prstGeom prst="rect">
            <a:avLst/>
          </a:prstGeom>
        </p:spPr>
      </p:pic>
      <p:pic>
        <p:nvPicPr>
          <p:cNvPr id="18" name="Graphic 17" descr="Fir tree outline">
            <a:extLst>
              <a:ext uri="{FF2B5EF4-FFF2-40B4-BE49-F238E27FC236}">
                <a16:creationId xmlns:a16="http://schemas.microsoft.com/office/drawing/2014/main" id="{BEA03889-431C-4FFD-84B9-F4550EC9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926478"/>
            <a:ext cx="914400" cy="914400"/>
          </a:xfrm>
          <a:prstGeom prst="rect">
            <a:avLst/>
          </a:prstGeom>
        </p:spPr>
      </p:pic>
      <p:pic>
        <p:nvPicPr>
          <p:cNvPr id="19" name="Graphic 18" descr="Fir tree outline">
            <a:extLst>
              <a:ext uri="{FF2B5EF4-FFF2-40B4-BE49-F238E27FC236}">
                <a16:creationId xmlns:a16="http://schemas.microsoft.com/office/drawing/2014/main" id="{4A20D531-87FD-4147-A53F-5D0550E94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8223" y="3675993"/>
            <a:ext cx="914400" cy="914400"/>
          </a:xfrm>
          <a:prstGeom prst="rect">
            <a:avLst/>
          </a:prstGeom>
        </p:spPr>
      </p:pic>
      <p:pic>
        <p:nvPicPr>
          <p:cNvPr id="20" name="Graphic 19" descr="Fir tree outline">
            <a:extLst>
              <a:ext uri="{FF2B5EF4-FFF2-40B4-BE49-F238E27FC236}">
                <a16:creationId xmlns:a16="http://schemas.microsoft.com/office/drawing/2014/main" id="{9FBF3472-FD6B-460D-A9C2-96FBE3478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7202" y="4926478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224BE6-FE0D-4D34-B7E2-C0623BF32CE9}"/>
              </a:ext>
            </a:extLst>
          </p:cNvPr>
          <p:cNvCxnSpPr/>
          <p:nvPr/>
        </p:nvCxnSpPr>
        <p:spPr>
          <a:xfrm>
            <a:off x="4489093" y="435102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CD0A97-2393-452B-8BA4-ACE0A368402B}"/>
              </a:ext>
            </a:extLst>
          </p:cNvPr>
          <p:cNvCxnSpPr/>
          <p:nvPr/>
        </p:nvCxnSpPr>
        <p:spPr>
          <a:xfrm>
            <a:off x="6953771" y="4351022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043641-B72C-43D0-85AC-BAED817B600E}"/>
              </a:ext>
            </a:extLst>
          </p:cNvPr>
          <p:cNvCxnSpPr/>
          <p:nvPr/>
        </p:nvCxnSpPr>
        <p:spPr>
          <a:xfrm>
            <a:off x="4489093" y="524944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D9C160-AF23-4547-84A6-D198532AB1DF}"/>
              </a:ext>
            </a:extLst>
          </p:cNvPr>
          <p:cNvCxnSpPr/>
          <p:nvPr/>
        </p:nvCxnSpPr>
        <p:spPr>
          <a:xfrm>
            <a:off x="6953773" y="524944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0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BE33-5636-4510-8E97-CC82CC4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“repeated measure”?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A800-0E39-4A73-9A11-E15E9723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Repeated observations made on individual units (e.g., subjects, plots), either </a:t>
            </a:r>
          </a:p>
          <a:p>
            <a:pPr marL="914400" lvl="1" indent="-457200">
              <a:buAutoNum type="arabicParenR"/>
            </a:pPr>
            <a:r>
              <a:rPr lang="en-US" u="sng"/>
              <a:t>sequentially through time </a:t>
            </a:r>
          </a:p>
          <a:p>
            <a:pPr marL="914400" lvl="1" indent="-457200">
              <a:buAutoNum type="arabicParenR"/>
            </a:pPr>
            <a:r>
              <a:rPr lang="en-US"/>
              <a:t>Treatment structure that is applied sequentially through time</a:t>
            </a:r>
          </a:p>
        </p:txBody>
      </p:sp>
    </p:spTree>
    <p:extLst>
      <p:ext uri="{BB962C8B-B14F-4D97-AF65-F5344CB8AC3E}">
        <p14:creationId xmlns:p14="http://schemas.microsoft.com/office/powerpoint/2010/main" val="376702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AE58-4280-4DEF-B2D4-8017E8E4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account for repeated measures?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6F04-A77C-48BF-9D95-E85C62F8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Block designs or split-plot designs</a:t>
            </a:r>
          </a:p>
          <a:p>
            <a:pPr lvl="1"/>
            <a:r>
              <a:rPr lang="en-US"/>
              <a:t>The “repeated” treatment of time is always the smallest plot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AE58-4280-4DEF-B2D4-8017E8E4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account for repeated measures?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6F04-A77C-48BF-9D95-E85C62F8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Block designs or split-plot designs</a:t>
            </a:r>
          </a:p>
          <a:p>
            <a:pPr lvl="1"/>
            <a:r>
              <a:rPr lang="en-US"/>
              <a:t>The “repeated” treatment of time is always the smallest plot</a:t>
            </a:r>
          </a:p>
          <a:p>
            <a:endParaRPr lang="en-US"/>
          </a:p>
          <a:p>
            <a:r>
              <a:rPr lang="en-US"/>
              <a:t>Example 1: Measures of insect respiration rate at five timepoints on 10 individual insects</a:t>
            </a:r>
          </a:p>
          <a:p>
            <a:r>
              <a:rPr lang="en-US"/>
              <a:t>Example 2: Monthly measurements of plant regrowth after fire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8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662F4572198A44A6FA87AF94512E6B" ma:contentTypeVersion="10" ma:contentTypeDescription="Create a new document." ma:contentTypeScope="" ma:versionID="cbb8550a02cf10044d4b7b73effccd08">
  <xsd:schema xmlns:xsd="http://www.w3.org/2001/XMLSchema" xmlns:xs="http://www.w3.org/2001/XMLSchema" xmlns:p="http://schemas.microsoft.com/office/2006/metadata/properties" xmlns:ns3="ecba6461-6edb-4dfc-a4a9-c55c7abafea5" targetNamespace="http://schemas.microsoft.com/office/2006/metadata/properties" ma:root="true" ma:fieldsID="fac8f7e799f88ffcf1e4cd30b9eb0f15" ns3:_="">
    <xsd:import namespace="ecba6461-6edb-4dfc-a4a9-c55c7abafe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ba6461-6edb-4dfc-a4a9-c55c7abafe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293B33-08E2-430B-AB8D-CA071758BFAB}">
  <ds:schemaRefs>
    <ds:schemaRef ds:uri="ecba6461-6edb-4dfc-a4a9-c55c7abafe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4083F1-B743-404C-8304-A9AFC30F0575}">
  <ds:schemaRefs>
    <ds:schemaRef ds:uri="ecba6461-6edb-4dfc-a4a9-c55c7abafe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6E6ABAE-FAA9-43AD-B81F-C6BE6756866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787</Words>
  <Application>Microsoft Office PowerPoint</Application>
  <PresentationFormat>Widescreen</PresentationFormat>
  <Paragraphs>138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Lucida Console</vt:lpstr>
      <vt:lpstr>Office Theme</vt:lpstr>
      <vt:lpstr>Module 5.5 Repeated measures designs</vt:lpstr>
      <vt:lpstr>What is a “repeated measure”?</vt:lpstr>
      <vt:lpstr>What is a “repeated measure”?</vt:lpstr>
      <vt:lpstr>What is a “repeated measure”?</vt:lpstr>
      <vt:lpstr>What is a “repeated measure”?</vt:lpstr>
      <vt:lpstr>What is a “repeated measure”?</vt:lpstr>
      <vt:lpstr>What is a “repeated measure”?</vt:lpstr>
      <vt:lpstr>How to account for repeated measures?</vt:lpstr>
      <vt:lpstr>How to account for repeated measures?</vt:lpstr>
      <vt:lpstr>How to account for repeated measures?</vt:lpstr>
      <vt:lpstr>Example of repeated measures of plant regrowth after fire – Example 2</vt:lpstr>
      <vt:lpstr>Example of repeated measures of plant regrowth after fire – Example 2</vt:lpstr>
      <vt:lpstr>Accounting for temporal autocorrelation</vt:lpstr>
      <vt:lpstr>Accounting for temporal autocorrelation</vt:lpstr>
      <vt:lpstr>ChickWeight example</vt:lpstr>
      <vt:lpstr>ChickWeight example – blocking term only</vt:lpstr>
      <vt:lpstr>ChickWeight example – account for autocorr</vt:lpstr>
      <vt:lpstr>ChickWeight example – account for autocorr</vt:lpstr>
      <vt:lpstr>ChickWeight example</vt:lpstr>
      <vt:lpstr>ChickWeight example</vt:lpstr>
      <vt:lpstr>ChickWeight example</vt:lpstr>
      <vt:lpstr>ChickWeight example</vt:lpstr>
      <vt:lpstr>ChickWeight example – with quadratic term</vt:lpstr>
      <vt:lpstr>GAMs for more complex time series</vt:lpstr>
      <vt:lpstr>Worked example of repeated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10 Split plot designs</dc:title>
  <dc:creator>Hahn,Philip G</dc:creator>
  <cp:lastModifiedBy>Hahn, Phil</cp:lastModifiedBy>
  <cp:revision>2</cp:revision>
  <dcterms:created xsi:type="dcterms:W3CDTF">2020-03-13T13:27:27Z</dcterms:created>
  <dcterms:modified xsi:type="dcterms:W3CDTF">2025-05-27T00:37:58Z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0x0101005B662F4572198A44A6FA87AF94512E6B</vt:lpwstr>
  </property>
</Properties>
</file>