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78" r:id="rId3"/>
    <p:sldId id="258" r:id="rId4"/>
    <p:sldId id="259" r:id="rId5"/>
    <p:sldId id="293" r:id="rId6"/>
    <p:sldId id="269" r:id="rId7"/>
    <p:sldId id="271" r:id="rId8"/>
    <p:sldId id="270" r:id="rId9"/>
    <p:sldId id="272" r:id="rId10"/>
    <p:sldId id="273" r:id="rId11"/>
    <p:sldId id="274" r:id="rId12"/>
    <p:sldId id="294" r:id="rId13"/>
    <p:sldId id="275" r:id="rId14"/>
    <p:sldId id="296" r:id="rId15"/>
    <p:sldId id="310" r:id="rId16"/>
    <p:sldId id="311" r:id="rId17"/>
    <p:sldId id="276" r:id="rId18"/>
    <p:sldId id="297" r:id="rId19"/>
    <p:sldId id="301" r:id="rId20"/>
    <p:sldId id="281" r:id="rId21"/>
    <p:sldId id="290" r:id="rId22"/>
    <p:sldId id="298" r:id="rId23"/>
    <p:sldId id="305" r:id="rId24"/>
    <p:sldId id="306" r:id="rId25"/>
    <p:sldId id="307" r:id="rId26"/>
    <p:sldId id="318" r:id="rId27"/>
    <p:sldId id="302" r:id="rId28"/>
    <p:sldId id="319" r:id="rId29"/>
    <p:sldId id="303" r:id="rId30"/>
    <p:sldId id="304" r:id="rId31"/>
    <p:sldId id="308" r:id="rId32"/>
    <p:sldId id="309" r:id="rId33"/>
    <p:sldId id="31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08" y="4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hn, Phil" userId="2d5c7d3c-1ebc-4c64-a257-24a55868d9d9" providerId="ADAL" clId="{DEB4A0EF-6A56-447D-BF1E-1256E26144F3}"/>
    <pc:docChg chg="custSel delSld modSld">
      <pc:chgData name="Hahn, Phil" userId="2d5c7d3c-1ebc-4c64-a257-24a55868d9d9" providerId="ADAL" clId="{DEB4A0EF-6A56-447D-BF1E-1256E26144F3}" dt="2025-05-28T11:11:11.758" v="1" actId="47"/>
      <pc:docMkLst>
        <pc:docMk/>
      </pc:docMkLst>
      <pc:sldChg chg="addSp delSp modSp mod">
        <pc:chgData name="Hahn, Phil" userId="2d5c7d3c-1ebc-4c64-a257-24a55868d9d9" providerId="ADAL" clId="{DEB4A0EF-6A56-447D-BF1E-1256E26144F3}" dt="2025-05-28T11:10:56.425" v="0" actId="478"/>
        <pc:sldMkLst>
          <pc:docMk/>
          <pc:sldMk cId="0" sldId="256"/>
        </pc:sldMkLst>
        <pc:spChg chg="del">
          <ac:chgData name="Hahn, Phil" userId="2d5c7d3c-1ebc-4c64-a257-24a55868d9d9" providerId="ADAL" clId="{DEB4A0EF-6A56-447D-BF1E-1256E26144F3}" dt="2025-05-28T11:10:56.425" v="0" actId="478"/>
          <ac:spMkLst>
            <pc:docMk/>
            <pc:sldMk cId="0" sldId="256"/>
            <ac:spMk id="3" creationId="{00000000-0000-0000-0000-000000000000}"/>
          </ac:spMkLst>
        </pc:spChg>
        <pc:spChg chg="add mod">
          <ac:chgData name="Hahn, Phil" userId="2d5c7d3c-1ebc-4c64-a257-24a55868d9d9" providerId="ADAL" clId="{DEB4A0EF-6A56-447D-BF1E-1256E26144F3}" dt="2025-05-28T11:10:56.425" v="0" actId="478"/>
          <ac:spMkLst>
            <pc:docMk/>
            <pc:sldMk cId="0" sldId="256"/>
            <ac:spMk id="6" creationId="{B11EE940-4EB8-C867-5B22-8F2289D68F6A}"/>
          </ac:spMkLst>
        </pc:spChg>
      </pc:sldChg>
      <pc:sldChg chg="del">
        <pc:chgData name="Hahn, Phil" userId="2d5c7d3c-1ebc-4c64-a257-24a55868d9d9" providerId="ADAL" clId="{DEB4A0EF-6A56-447D-BF1E-1256E26144F3}" dt="2025-05-28T11:11:11.758" v="1" actId="47"/>
        <pc:sldMkLst>
          <pc:docMk/>
          <pc:sldMk cId="0" sldId="257"/>
        </pc:sldMkLst>
      </pc:sldChg>
      <pc:sldChg chg="del">
        <pc:chgData name="Hahn, Phil" userId="2d5c7d3c-1ebc-4c64-a257-24a55868d9d9" providerId="ADAL" clId="{DEB4A0EF-6A56-447D-BF1E-1256E26144F3}" dt="2025-05-28T11:11:11.758" v="1" actId="47"/>
        <pc:sldMkLst>
          <pc:docMk/>
          <pc:sldMk cId="0" sldId="282"/>
        </pc:sldMkLst>
      </pc:sldChg>
      <pc:sldChg chg="del">
        <pc:chgData name="Hahn, Phil" userId="2d5c7d3c-1ebc-4c64-a257-24a55868d9d9" providerId="ADAL" clId="{DEB4A0EF-6A56-447D-BF1E-1256E26144F3}" dt="2025-05-28T11:11:11.758" v="1" actId="47"/>
        <pc:sldMkLst>
          <pc:docMk/>
          <pc:sldMk cId="0" sldId="283"/>
        </pc:sldMkLst>
      </pc:sldChg>
      <pc:sldChg chg="del">
        <pc:chgData name="Hahn, Phil" userId="2d5c7d3c-1ebc-4c64-a257-24a55868d9d9" providerId="ADAL" clId="{DEB4A0EF-6A56-447D-BF1E-1256E26144F3}" dt="2025-05-28T11:11:11.758" v="1" actId="47"/>
        <pc:sldMkLst>
          <pc:docMk/>
          <pc:sldMk cId="0" sldId="284"/>
        </pc:sldMkLst>
      </pc:sldChg>
      <pc:sldChg chg="del">
        <pc:chgData name="Hahn, Phil" userId="2d5c7d3c-1ebc-4c64-a257-24a55868d9d9" providerId="ADAL" clId="{DEB4A0EF-6A56-447D-BF1E-1256E26144F3}" dt="2025-05-28T11:11:11.758" v="1" actId="47"/>
        <pc:sldMkLst>
          <pc:docMk/>
          <pc:sldMk cId="0" sldId="295"/>
        </pc:sldMkLst>
      </pc:sldChg>
      <pc:sldChg chg="del">
        <pc:chgData name="Hahn, Phil" userId="2d5c7d3c-1ebc-4c64-a257-24a55868d9d9" providerId="ADAL" clId="{DEB4A0EF-6A56-447D-BF1E-1256E26144F3}" dt="2025-05-28T11:11:11.758" v="1" actId="47"/>
        <pc:sldMkLst>
          <pc:docMk/>
          <pc:sldMk cId="3289804275" sldId="299"/>
        </pc:sldMkLst>
      </pc:sldChg>
      <pc:sldChg chg="del">
        <pc:chgData name="Hahn, Phil" userId="2d5c7d3c-1ebc-4c64-a257-24a55868d9d9" providerId="ADAL" clId="{DEB4A0EF-6A56-447D-BF1E-1256E26144F3}" dt="2025-05-28T11:11:11.758" v="1" actId="47"/>
        <pc:sldMkLst>
          <pc:docMk/>
          <pc:sldMk cId="15227704" sldId="300"/>
        </pc:sldMkLst>
      </pc:sldChg>
      <pc:sldChg chg="del">
        <pc:chgData name="Hahn, Phil" userId="2d5c7d3c-1ebc-4c64-a257-24a55868d9d9" providerId="ADAL" clId="{DEB4A0EF-6A56-447D-BF1E-1256E26144F3}" dt="2025-05-28T11:11:11.758" v="1" actId="47"/>
        <pc:sldMkLst>
          <pc:docMk/>
          <pc:sldMk cId="1153583609" sldId="312"/>
        </pc:sldMkLst>
      </pc:sldChg>
      <pc:sldChg chg="del">
        <pc:chgData name="Hahn, Phil" userId="2d5c7d3c-1ebc-4c64-a257-24a55868d9d9" providerId="ADAL" clId="{DEB4A0EF-6A56-447D-BF1E-1256E26144F3}" dt="2025-05-28T11:11:11.758" v="1" actId="47"/>
        <pc:sldMkLst>
          <pc:docMk/>
          <pc:sldMk cId="3181555757" sldId="313"/>
        </pc:sldMkLst>
      </pc:sldChg>
      <pc:sldChg chg="del">
        <pc:chgData name="Hahn, Phil" userId="2d5c7d3c-1ebc-4c64-a257-24a55868d9d9" providerId="ADAL" clId="{DEB4A0EF-6A56-447D-BF1E-1256E26144F3}" dt="2025-05-28T11:11:11.758" v="1" actId="47"/>
        <pc:sldMkLst>
          <pc:docMk/>
          <pc:sldMk cId="8649495" sldId="315"/>
        </pc:sldMkLst>
      </pc:sldChg>
      <pc:sldChg chg="del">
        <pc:chgData name="Hahn, Phil" userId="2d5c7d3c-1ebc-4c64-a257-24a55868d9d9" providerId="ADAL" clId="{DEB4A0EF-6A56-447D-BF1E-1256E26144F3}" dt="2025-05-28T11:11:11.758" v="1" actId="47"/>
        <pc:sldMkLst>
          <pc:docMk/>
          <pc:sldMk cId="2002101396" sldId="316"/>
        </pc:sldMkLst>
      </pc:sldChg>
      <pc:sldChg chg="del">
        <pc:chgData name="Hahn, Phil" userId="2d5c7d3c-1ebc-4c64-a257-24a55868d9d9" providerId="ADAL" clId="{DEB4A0EF-6A56-447D-BF1E-1256E26144F3}" dt="2025-05-28T11:11:11.758" v="1" actId="47"/>
        <pc:sldMkLst>
          <pc:docMk/>
          <pc:sldMk cId="1695137379" sldId="320"/>
        </pc:sldMkLst>
      </pc:sldChg>
      <pc:sldChg chg="del">
        <pc:chgData name="Hahn, Phil" userId="2d5c7d3c-1ebc-4c64-a257-24a55868d9d9" providerId="ADAL" clId="{DEB4A0EF-6A56-447D-BF1E-1256E26144F3}" dt="2025-05-28T11:11:11.758" v="1" actId="47"/>
        <pc:sldMkLst>
          <pc:docMk/>
          <pc:sldMk cId="2089779233" sldId="321"/>
        </pc:sldMkLst>
      </pc:sldChg>
      <pc:sldChg chg="del">
        <pc:chgData name="Hahn, Phil" userId="2d5c7d3c-1ebc-4c64-a257-24a55868d9d9" providerId="ADAL" clId="{DEB4A0EF-6A56-447D-BF1E-1256E26144F3}" dt="2025-05-28T11:11:11.758" v="1" actId="47"/>
        <pc:sldMkLst>
          <pc:docMk/>
          <pc:sldMk cId="641991198"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C81B61-D1CB-4DC8-BE7B-95668FB392DD}" type="datetimeFigureOut">
              <a:rPr lang="en-US" smtClean="0"/>
              <a:pPr/>
              <a:t>5/28/2025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82D8D-12CB-4916-B8AF-782F7779E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https://docs.google.com/document/d/1PAPTN7thxa8-g5pijxs0GuQ4Y1umF2zk5ZaoJ8Ya9fI/edit?usp=sharing</a:t>
            </a:r>
          </a:p>
        </p:txBody>
      </p:sp>
      <p:sp>
        <p:nvSpPr>
          <p:cNvPr id="4" name="Slide Number Placeholder 3"/>
          <p:cNvSpPr>
            <a:spLocks noGrp="1"/>
          </p:cNvSpPr>
          <p:nvPr>
            <p:ph type="sldNum" sz="quarter" idx="5"/>
          </p:nvPr>
        </p:nvSpPr>
        <p:spPr/>
        <p:txBody>
          <a:bodyPr/>
          <a:lstStyle/>
          <a:p>
            <a:fld id="{B1982D8D-12CB-4916-B8AF-782F7779E453}" type="slidenum">
              <a:rPr lang="en-US" smtClean="0"/>
              <a:pPr/>
              <a:t>20</a:t>
            </a:fld>
            <a:endParaRPr lang="en-US"/>
          </a:p>
        </p:txBody>
      </p:sp>
    </p:spTree>
    <p:extLst>
      <p:ext uri="{BB962C8B-B14F-4D97-AF65-F5344CB8AC3E}">
        <p14:creationId xmlns:p14="http://schemas.microsoft.com/office/powerpoint/2010/main" val="367081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D6E665-7DEA-4ED7-A4E7-5C106002530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68225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D6E665-7DEA-4ED7-A4E7-5C106002530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17609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D6E665-7DEA-4ED7-A4E7-5C106002530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271936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D6E665-7DEA-4ED7-A4E7-5C106002530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8060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D6E665-7DEA-4ED7-A4E7-5C1060025301}"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341034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D6E665-7DEA-4ED7-A4E7-5C106002530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153794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D6E665-7DEA-4ED7-A4E7-5C1060025301}"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330099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D6E665-7DEA-4ED7-A4E7-5C1060025301}"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329736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6E665-7DEA-4ED7-A4E7-5C1060025301}"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26889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D6E665-7DEA-4ED7-A4E7-5C106002530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232642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D6E665-7DEA-4ED7-A4E7-5C1060025301}"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D478E-34CA-4BA5-83A5-CE3A7300A2EC}" type="slidenum">
              <a:rPr lang="en-US" smtClean="0"/>
              <a:pPr/>
              <a:t>‹#›</a:t>
            </a:fld>
            <a:endParaRPr lang="en-US"/>
          </a:p>
        </p:txBody>
      </p:sp>
    </p:spTree>
    <p:extLst>
      <p:ext uri="{BB962C8B-B14F-4D97-AF65-F5344CB8AC3E}">
        <p14:creationId xmlns:p14="http://schemas.microsoft.com/office/powerpoint/2010/main" val="310622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6E665-7DEA-4ED7-A4E7-5C1060025301}" type="datetimeFigureOut">
              <a:rPr lang="en-US" smtClean="0"/>
              <a:pPr/>
              <a:t>5/28/2025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D478E-34CA-4BA5-83A5-CE3A7300A2EC}" type="slidenum">
              <a:rPr lang="en-US" smtClean="0"/>
              <a:pPr/>
              <a:t>‹#›</a:t>
            </a:fld>
            <a:endParaRPr lang="en-US"/>
          </a:p>
        </p:txBody>
      </p:sp>
    </p:spTree>
    <p:extLst>
      <p:ext uri="{BB962C8B-B14F-4D97-AF65-F5344CB8AC3E}">
        <p14:creationId xmlns:p14="http://schemas.microsoft.com/office/powerpoint/2010/main" val="39085384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4095" y="851517"/>
            <a:ext cx="5238466" cy="2991416"/>
          </a:xfrm>
        </p:spPr>
        <p:txBody>
          <a:bodyPr anchor="b">
            <a:normAutofit/>
          </a:bodyPr>
          <a:lstStyle/>
          <a:p>
            <a:pPr algn="l"/>
            <a:r>
              <a:rPr lang="en-US" sz="5100"/>
              <a:t>Linear Models in Agriculture and Natural Resources</a:t>
            </a:r>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6" descr="C:\Users\Phil\Google Drive\Courses\Stats course\histoplot.tiff">
            <a:extLst>
              <a:ext uri="{FF2B5EF4-FFF2-40B4-BE49-F238E27FC236}">
                <a16:creationId xmlns:a16="http://schemas.microsoft.com/office/drawing/2014/main" id="{3C30B4DD-E121-C581-0D8D-9DE73F926A5B}"/>
              </a:ext>
            </a:extLst>
          </p:cNvPr>
          <p:cNvPicPr>
            <a:picLocks noChangeAspect="1" noChangeArrowheads="1"/>
          </p:cNvPicPr>
          <p:nvPr/>
        </p:nvPicPr>
        <p:blipFill>
          <a:blip r:embed="rId2" cstate="print">
            <a:clrChange>
              <a:clrFrom>
                <a:srgbClr val="FFFFFF"/>
              </a:clrFrom>
              <a:clrTo>
                <a:srgbClr val="FFFFFF">
                  <a:alpha val="0"/>
                </a:srgbClr>
              </a:clrTo>
            </a:clrChange>
          </a:blip>
          <a:stretch>
            <a:fillRect/>
          </a:stretch>
        </p:blipFill>
        <p:spPr bwMode="auto">
          <a:xfrm>
            <a:off x="7531503" y="2237892"/>
            <a:ext cx="3217333" cy="3000163"/>
          </a:xfrm>
          <a:prstGeom prst="rect">
            <a:avLst/>
          </a:prstGeom>
          <a:noFill/>
        </p:spPr>
      </p:pic>
      <p:sp>
        <p:nvSpPr>
          <p:cNvPr id="6" name="Subtitle 5">
            <a:extLst>
              <a:ext uri="{FF2B5EF4-FFF2-40B4-BE49-F238E27FC236}">
                <a16:creationId xmlns:a16="http://schemas.microsoft.com/office/drawing/2014/main" id="{B11EE940-4EB8-C867-5B22-8F2289D68F6A}"/>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categorical data:</a:t>
            </a:r>
            <a:br>
              <a:rPr lang="en-US"/>
            </a:br>
            <a:r>
              <a:rPr lang="en-US"/>
              <a:t>relationships among groups</a:t>
            </a:r>
          </a:p>
        </p:txBody>
      </p:sp>
      <p:sp>
        <p:nvSpPr>
          <p:cNvPr id="11" name="Content Placeholder 10"/>
          <p:cNvSpPr>
            <a:spLocks noGrp="1"/>
          </p:cNvSpPr>
          <p:nvPr>
            <p:ph idx="1"/>
          </p:nvPr>
        </p:nvSpPr>
        <p:spPr/>
        <p:txBody>
          <a:bodyPr/>
          <a:lstStyle/>
          <a:p>
            <a:endParaRPr lang="en-US"/>
          </a:p>
        </p:txBody>
      </p:sp>
      <p:pic>
        <p:nvPicPr>
          <p:cNvPr id="12" name="Picture 2"/>
          <p:cNvPicPr>
            <a:picLocks noChangeAspect="1" noChangeArrowheads="1"/>
          </p:cNvPicPr>
          <p:nvPr/>
        </p:nvPicPr>
        <p:blipFill rotWithShape="1">
          <a:blip r:embed="rId2" cstate="print"/>
          <a:srcRect t="11111" r="93183" b="45278"/>
          <a:stretch/>
        </p:blipFill>
        <p:spPr bwMode="auto">
          <a:xfrm>
            <a:off x="4914900" y="1690688"/>
            <a:ext cx="2362200" cy="496694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categorical data:</a:t>
            </a:r>
            <a:br>
              <a:rPr lang="en-US"/>
            </a:br>
            <a:r>
              <a:rPr lang="en-US"/>
              <a:t>relationships among groups</a:t>
            </a:r>
          </a:p>
        </p:txBody>
      </p:sp>
      <p:pic>
        <p:nvPicPr>
          <p:cNvPr id="3074" name="Picture 2"/>
          <p:cNvPicPr>
            <a:picLocks noChangeAspect="1" noChangeArrowheads="1"/>
          </p:cNvPicPr>
          <p:nvPr/>
        </p:nvPicPr>
        <p:blipFill>
          <a:blip r:embed="rId2" cstate="print"/>
          <a:srcRect/>
          <a:stretch>
            <a:fillRect/>
          </a:stretch>
        </p:blipFill>
        <p:spPr bwMode="auto">
          <a:xfrm>
            <a:off x="2728914" y="1600200"/>
            <a:ext cx="6732587" cy="49149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categorical data:</a:t>
            </a:r>
            <a:br>
              <a:rPr lang="en-US"/>
            </a:br>
            <a:r>
              <a:rPr lang="en-US"/>
              <a:t>relationships among groups</a:t>
            </a:r>
          </a:p>
        </p:txBody>
      </p:sp>
      <p:pic>
        <p:nvPicPr>
          <p:cNvPr id="28674" name="Picture 2"/>
          <p:cNvPicPr>
            <a:picLocks noChangeAspect="1" noChangeArrowheads="1"/>
          </p:cNvPicPr>
          <p:nvPr/>
        </p:nvPicPr>
        <p:blipFill>
          <a:blip r:embed="rId2" cstate="print"/>
          <a:srcRect/>
          <a:stretch>
            <a:fillRect/>
          </a:stretch>
        </p:blipFill>
        <p:spPr bwMode="auto">
          <a:xfrm>
            <a:off x="2728914" y="1600200"/>
            <a:ext cx="6732587" cy="49149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categorical data:</a:t>
            </a:r>
            <a:br>
              <a:rPr lang="en-US"/>
            </a:br>
            <a:r>
              <a:rPr lang="en-US"/>
              <a:t>relationships among groups</a:t>
            </a:r>
          </a:p>
        </p:txBody>
      </p:sp>
      <p:pic>
        <p:nvPicPr>
          <p:cNvPr id="29698" name="Picture 2"/>
          <p:cNvPicPr>
            <a:picLocks noChangeAspect="1" noChangeArrowheads="1"/>
          </p:cNvPicPr>
          <p:nvPr/>
        </p:nvPicPr>
        <p:blipFill>
          <a:blip r:embed="rId2" cstate="print"/>
          <a:srcRect/>
          <a:stretch>
            <a:fillRect/>
          </a:stretch>
        </p:blipFill>
        <p:spPr bwMode="auto">
          <a:xfrm>
            <a:off x="2728914" y="1600200"/>
            <a:ext cx="6732587" cy="49149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categorical data:</a:t>
            </a:r>
            <a:br>
              <a:rPr lang="en-US"/>
            </a:br>
            <a:r>
              <a:rPr lang="en-US"/>
              <a:t>relationships between two variables</a:t>
            </a:r>
          </a:p>
        </p:txBody>
      </p:sp>
      <p:sp>
        <p:nvSpPr>
          <p:cNvPr id="3" name="Content Placeholder 2"/>
          <p:cNvSpPr>
            <a:spLocks noGrp="1"/>
          </p:cNvSpPr>
          <p:nvPr>
            <p:ph idx="1"/>
          </p:nvPr>
        </p:nvSpPr>
        <p:spPr>
          <a:xfrm>
            <a:off x="1981200" y="1981200"/>
            <a:ext cx="8229600" cy="1143000"/>
          </a:xfrm>
        </p:spPr>
        <p:txBody>
          <a:bodyPr/>
          <a:lstStyle/>
          <a:p>
            <a:r>
              <a:rPr lang="en-US"/>
              <a:t>Which is most effective?</a:t>
            </a:r>
          </a:p>
        </p:txBody>
      </p:sp>
      <p:sp>
        <p:nvSpPr>
          <p:cNvPr id="8" name="TextBox 7"/>
          <p:cNvSpPr txBox="1"/>
          <p:nvPr/>
        </p:nvSpPr>
        <p:spPr>
          <a:xfrm>
            <a:off x="2171700" y="3352800"/>
            <a:ext cx="317716" cy="369332"/>
          </a:xfrm>
          <a:prstGeom prst="rect">
            <a:avLst/>
          </a:prstGeom>
          <a:noFill/>
        </p:spPr>
        <p:txBody>
          <a:bodyPr wrap="none" rtlCol="0">
            <a:spAutoFit/>
          </a:bodyPr>
          <a:lstStyle/>
          <a:p>
            <a:r>
              <a:rPr lang="en-US"/>
              <a:t>A</a:t>
            </a:r>
          </a:p>
        </p:txBody>
      </p:sp>
      <p:sp>
        <p:nvSpPr>
          <p:cNvPr id="9" name="TextBox 8"/>
          <p:cNvSpPr txBox="1"/>
          <p:nvPr/>
        </p:nvSpPr>
        <p:spPr>
          <a:xfrm>
            <a:off x="6324600" y="3352800"/>
            <a:ext cx="317716" cy="369332"/>
          </a:xfrm>
          <a:prstGeom prst="rect">
            <a:avLst/>
          </a:prstGeom>
          <a:noFill/>
        </p:spPr>
        <p:txBody>
          <a:bodyPr wrap="none" rtlCol="0">
            <a:spAutoFit/>
          </a:bodyPr>
          <a:lstStyle/>
          <a:p>
            <a:r>
              <a:rPr lang="en-US"/>
              <a:t>B</a:t>
            </a:r>
          </a:p>
        </p:txBody>
      </p:sp>
      <p:sp>
        <p:nvSpPr>
          <p:cNvPr id="10" name="TextBox 9"/>
          <p:cNvSpPr txBox="1"/>
          <p:nvPr/>
        </p:nvSpPr>
        <p:spPr>
          <a:xfrm>
            <a:off x="10051942" y="3352800"/>
            <a:ext cx="317716" cy="369332"/>
          </a:xfrm>
          <a:prstGeom prst="rect">
            <a:avLst/>
          </a:prstGeom>
          <a:noFill/>
        </p:spPr>
        <p:txBody>
          <a:bodyPr wrap="none" rtlCol="0">
            <a:spAutoFit/>
          </a:bodyPr>
          <a:lstStyle/>
          <a:p>
            <a:r>
              <a:rPr lang="en-US"/>
              <a:t>C</a:t>
            </a:r>
          </a:p>
        </p:txBody>
      </p:sp>
      <p:pic>
        <p:nvPicPr>
          <p:cNvPr id="11" name="Picture 2">
            <a:extLst>
              <a:ext uri="{FF2B5EF4-FFF2-40B4-BE49-F238E27FC236}">
                <a16:creationId xmlns:a16="http://schemas.microsoft.com/office/drawing/2014/main" id="{6DF164FC-1665-4916-952A-FF97D9A63DC4}"/>
              </a:ext>
            </a:extLst>
          </p:cNvPr>
          <p:cNvPicPr>
            <a:picLocks noChangeAspect="1" noChangeArrowheads="1"/>
          </p:cNvPicPr>
          <p:nvPr/>
        </p:nvPicPr>
        <p:blipFill>
          <a:blip r:embed="rId2" cstate="print"/>
          <a:srcRect/>
          <a:stretch>
            <a:fillRect/>
          </a:stretch>
        </p:blipFill>
        <p:spPr bwMode="auto">
          <a:xfrm>
            <a:off x="352469" y="3798332"/>
            <a:ext cx="3809914" cy="2781300"/>
          </a:xfrm>
          <a:prstGeom prst="rect">
            <a:avLst/>
          </a:prstGeom>
          <a:noFill/>
          <a:ln w="9525">
            <a:noFill/>
            <a:miter lim="800000"/>
            <a:headEnd/>
            <a:tailEnd/>
          </a:ln>
        </p:spPr>
      </p:pic>
      <p:pic>
        <p:nvPicPr>
          <p:cNvPr id="12" name="Picture 2">
            <a:extLst>
              <a:ext uri="{FF2B5EF4-FFF2-40B4-BE49-F238E27FC236}">
                <a16:creationId xmlns:a16="http://schemas.microsoft.com/office/drawing/2014/main" id="{2D6E940B-9352-4D2F-A496-61B153D9DFDF}"/>
              </a:ext>
            </a:extLst>
          </p:cNvPr>
          <p:cNvPicPr>
            <a:picLocks noChangeAspect="1" noChangeArrowheads="1"/>
          </p:cNvPicPr>
          <p:nvPr/>
        </p:nvPicPr>
        <p:blipFill>
          <a:blip r:embed="rId3" cstate="print"/>
          <a:srcRect/>
          <a:stretch>
            <a:fillRect/>
          </a:stretch>
        </p:blipFill>
        <p:spPr bwMode="auto">
          <a:xfrm>
            <a:off x="4340268" y="3842338"/>
            <a:ext cx="3689351" cy="2693287"/>
          </a:xfrm>
          <a:prstGeom prst="rect">
            <a:avLst/>
          </a:prstGeom>
          <a:noFill/>
          <a:ln w="9525">
            <a:noFill/>
            <a:miter lim="800000"/>
            <a:headEnd/>
            <a:tailEnd/>
          </a:ln>
        </p:spPr>
      </p:pic>
      <p:pic>
        <p:nvPicPr>
          <p:cNvPr id="13" name="Picture 2">
            <a:extLst>
              <a:ext uri="{FF2B5EF4-FFF2-40B4-BE49-F238E27FC236}">
                <a16:creationId xmlns:a16="http://schemas.microsoft.com/office/drawing/2014/main" id="{F8295BA6-39A1-4B39-8BB7-F51E9A971603}"/>
              </a:ext>
            </a:extLst>
          </p:cNvPr>
          <p:cNvPicPr>
            <a:picLocks noChangeAspect="1" noChangeArrowheads="1"/>
          </p:cNvPicPr>
          <p:nvPr/>
        </p:nvPicPr>
        <p:blipFill>
          <a:blip r:embed="rId4" cstate="print"/>
          <a:srcRect/>
          <a:stretch>
            <a:fillRect/>
          </a:stretch>
        </p:blipFill>
        <p:spPr bwMode="auto">
          <a:xfrm>
            <a:off x="8109037" y="3867149"/>
            <a:ext cx="3809914" cy="2781300"/>
          </a:xfrm>
          <a:prstGeom prst="rect">
            <a:avLst/>
          </a:prstGeom>
          <a:noFill/>
          <a:ln w="9525">
            <a:noFill/>
            <a:miter lim="800000"/>
            <a:headEnd/>
            <a:tailEnd/>
          </a:ln>
        </p:spPr>
      </p:pic>
    </p:spTree>
    <p:extLst>
      <p:ext uri="{BB962C8B-B14F-4D97-AF65-F5344CB8AC3E}">
        <p14:creationId xmlns:p14="http://schemas.microsoft.com/office/powerpoint/2010/main" val="71005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AACF7A-51A0-44CA-859C-3E2762A462B5}"/>
              </a:ext>
            </a:extLst>
          </p:cNvPr>
          <p:cNvPicPr>
            <a:picLocks noChangeAspect="1"/>
          </p:cNvPicPr>
          <p:nvPr/>
        </p:nvPicPr>
        <p:blipFill rotWithShape="1">
          <a:blip r:embed="rId2"/>
          <a:srcRect t="48930" r="49965"/>
          <a:stretch/>
        </p:blipFill>
        <p:spPr>
          <a:xfrm>
            <a:off x="1011134" y="2590800"/>
            <a:ext cx="4551466" cy="2438400"/>
          </a:xfrm>
          <a:prstGeom prst="rect">
            <a:avLst/>
          </a:prstGeom>
        </p:spPr>
      </p:pic>
      <p:sp>
        <p:nvSpPr>
          <p:cNvPr id="3" name="Title 1">
            <a:extLst>
              <a:ext uri="{FF2B5EF4-FFF2-40B4-BE49-F238E27FC236}">
                <a16:creationId xmlns:a16="http://schemas.microsoft.com/office/drawing/2014/main" id="{BE38FF30-0819-4286-A35A-BC68F3956E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Visualizing categorical data:</a:t>
            </a:r>
            <a:br>
              <a:rPr lang="en-US"/>
            </a:br>
            <a:r>
              <a:rPr lang="en-US"/>
              <a:t>problems with bar graphs</a:t>
            </a:r>
          </a:p>
        </p:txBody>
      </p:sp>
      <p:sp>
        <p:nvSpPr>
          <p:cNvPr id="4" name="TextBox 3">
            <a:extLst>
              <a:ext uri="{FF2B5EF4-FFF2-40B4-BE49-F238E27FC236}">
                <a16:creationId xmlns:a16="http://schemas.microsoft.com/office/drawing/2014/main" id="{AA539CAD-EC83-45F6-AD0D-391348885AE9}"/>
              </a:ext>
            </a:extLst>
          </p:cNvPr>
          <p:cNvSpPr txBox="1"/>
          <p:nvPr/>
        </p:nvSpPr>
        <p:spPr>
          <a:xfrm>
            <a:off x="1527021" y="4846780"/>
            <a:ext cx="3894336" cy="369332"/>
          </a:xfrm>
          <a:prstGeom prst="rect">
            <a:avLst/>
          </a:prstGeom>
          <a:solidFill>
            <a:schemeClr val="bg1"/>
          </a:solidFill>
        </p:spPr>
        <p:txBody>
          <a:bodyPr wrap="none" rtlCol="0">
            <a:spAutoFit/>
          </a:bodyPr>
          <a:lstStyle/>
          <a:p>
            <a:r>
              <a:rPr lang="en-US"/>
              <a:t>Set 1      Set 2      Set 3       Set 4      Set 5</a:t>
            </a:r>
          </a:p>
        </p:txBody>
      </p:sp>
      <p:sp>
        <p:nvSpPr>
          <p:cNvPr id="5" name="TextBox 4">
            <a:extLst>
              <a:ext uri="{FF2B5EF4-FFF2-40B4-BE49-F238E27FC236}">
                <a16:creationId xmlns:a16="http://schemas.microsoft.com/office/drawing/2014/main" id="{DCBAFC6D-577D-4B38-8DF2-585908CCA65A}"/>
              </a:ext>
            </a:extLst>
          </p:cNvPr>
          <p:cNvSpPr txBox="1"/>
          <p:nvPr/>
        </p:nvSpPr>
        <p:spPr>
          <a:xfrm>
            <a:off x="2529126" y="1880668"/>
            <a:ext cx="7133748" cy="523220"/>
          </a:xfrm>
          <a:prstGeom prst="rect">
            <a:avLst/>
          </a:prstGeom>
          <a:noFill/>
        </p:spPr>
        <p:txBody>
          <a:bodyPr wrap="none" rtlCol="0">
            <a:spAutoFit/>
          </a:bodyPr>
          <a:lstStyle/>
          <a:p>
            <a:r>
              <a:rPr lang="en-US" sz="2800"/>
              <a:t>What is the difference between these datasets?</a:t>
            </a:r>
          </a:p>
        </p:txBody>
      </p:sp>
    </p:spTree>
    <p:extLst>
      <p:ext uri="{BB962C8B-B14F-4D97-AF65-F5344CB8AC3E}">
        <p14:creationId xmlns:p14="http://schemas.microsoft.com/office/powerpoint/2010/main" val="247379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AACF7A-51A0-44CA-859C-3E2762A462B5}"/>
              </a:ext>
            </a:extLst>
          </p:cNvPr>
          <p:cNvPicPr>
            <a:picLocks noChangeAspect="1"/>
          </p:cNvPicPr>
          <p:nvPr/>
        </p:nvPicPr>
        <p:blipFill rotWithShape="1">
          <a:blip r:embed="rId2"/>
          <a:srcRect t="48930"/>
          <a:stretch/>
        </p:blipFill>
        <p:spPr>
          <a:xfrm>
            <a:off x="1011134" y="2590800"/>
            <a:ext cx="9096546" cy="2438400"/>
          </a:xfrm>
          <a:prstGeom prst="rect">
            <a:avLst/>
          </a:prstGeom>
        </p:spPr>
      </p:pic>
      <p:sp>
        <p:nvSpPr>
          <p:cNvPr id="3" name="Title 1">
            <a:extLst>
              <a:ext uri="{FF2B5EF4-FFF2-40B4-BE49-F238E27FC236}">
                <a16:creationId xmlns:a16="http://schemas.microsoft.com/office/drawing/2014/main" id="{BE38FF30-0819-4286-A35A-BC68F3956E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Visualizing categorical data:</a:t>
            </a:r>
            <a:br>
              <a:rPr lang="en-US"/>
            </a:br>
            <a:r>
              <a:rPr lang="en-US"/>
              <a:t>problems with bar graphs</a:t>
            </a:r>
          </a:p>
        </p:txBody>
      </p:sp>
      <p:sp>
        <p:nvSpPr>
          <p:cNvPr id="4" name="TextBox 3">
            <a:extLst>
              <a:ext uri="{FF2B5EF4-FFF2-40B4-BE49-F238E27FC236}">
                <a16:creationId xmlns:a16="http://schemas.microsoft.com/office/drawing/2014/main" id="{AA539CAD-EC83-45F6-AD0D-391348885AE9}"/>
              </a:ext>
            </a:extLst>
          </p:cNvPr>
          <p:cNvSpPr txBox="1"/>
          <p:nvPr/>
        </p:nvSpPr>
        <p:spPr>
          <a:xfrm>
            <a:off x="1527021" y="4846780"/>
            <a:ext cx="3894336" cy="369332"/>
          </a:xfrm>
          <a:prstGeom prst="rect">
            <a:avLst/>
          </a:prstGeom>
          <a:solidFill>
            <a:schemeClr val="bg1"/>
          </a:solidFill>
        </p:spPr>
        <p:txBody>
          <a:bodyPr wrap="none" rtlCol="0">
            <a:spAutoFit/>
          </a:bodyPr>
          <a:lstStyle/>
          <a:p>
            <a:r>
              <a:rPr lang="en-US"/>
              <a:t>Set 1      Set 2      Set 3       Set 4      Set 5</a:t>
            </a:r>
          </a:p>
        </p:txBody>
      </p:sp>
    </p:spTree>
    <p:extLst>
      <p:ext uri="{BB962C8B-B14F-4D97-AF65-F5344CB8AC3E}">
        <p14:creationId xmlns:p14="http://schemas.microsoft.com/office/powerpoint/2010/main" val="74139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209800" y="0"/>
            <a:ext cx="7728488" cy="6705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categorical data:</a:t>
            </a:r>
            <a:br>
              <a:rPr lang="en-US"/>
            </a:br>
            <a:r>
              <a:rPr lang="en-US"/>
              <a:t>relationships between two variables</a:t>
            </a:r>
          </a:p>
        </p:txBody>
      </p:sp>
      <p:sp>
        <p:nvSpPr>
          <p:cNvPr id="3" name="Content Placeholder 2"/>
          <p:cNvSpPr>
            <a:spLocks noGrp="1"/>
          </p:cNvSpPr>
          <p:nvPr>
            <p:ph idx="1"/>
          </p:nvPr>
        </p:nvSpPr>
        <p:spPr>
          <a:xfrm>
            <a:off x="1981200" y="1828800"/>
            <a:ext cx="8229600" cy="1143000"/>
          </a:xfrm>
        </p:spPr>
        <p:txBody>
          <a:bodyPr/>
          <a:lstStyle/>
          <a:p>
            <a:r>
              <a:rPr lang="en-US"/>
              <a:t>Which is most effective?</a:t>
            </a:r>
          </a:p>
        </p:txBody>
      </p:sp>
      <p:pic>
        <p:nvPicPr>
          <p:cNvPr id="5" name="Picture 4">
            <a:extLst>
              <a:ext uri="{FF2B5EF4-FFF2-40B4-BE49-F238E27FC236}">
                <a16:creationId xmlns:a16="http://schemas.microsoft.com/office/drawing/2014/main" id="{5DAF561D-0164-4E6E-9F85-1C3A1C3279F7}"/>
              </a:ext>
            </a:extLst>
          </p:cNvPr>
          <p:cNvPicPr>
            <a:picLocks noChangeAspect="1"/>
          </p:cNvPicPr>
          <p:nvPr/>
        </p:nvPicPr>
        <p:blipFill>
          <a:blip r:embed="rId2"/>
          <a:stretch>
            <a:fillRect/>
          </a:stretch>
        </p:blipFill>
        <p:spPr>
          <a:xfrm>
            <a:off x="204653" y="2470921"/>
            <a:ext cx="5791200" cy="3152775"/>
          </a:xfrm>
          <a:prstGeom prst="rect">
            <a:avLst/>
          </a:prstGeom>
        </p:spPr>
      </p:pic>
      <p:pic>
        <p:nvPicPr>
          <p:cNvPr id="7" name="Picture 6">
            <a:extLst>
              <a:ext uri="{FF2B5EF4-FFF2-40B4-BE49-F238E27FC236}">
                <a16:creationId xmlns:a16="http://schemas.microsoft.com/office/drawing/2014/main" id="{5C4A9697-E46F-4850-8436-4A6110F2848C}"/>
              </a:ext>
            </a:extLst>
          </p:cNvPr>
          <p:cNvPicPr>
            <a:picLocks noChangeAspect="1"/>
          </p:cNvPicPr>
          <p:nvPr/>
        </p:nvPicPr>
        <p:blipFill>
          <a:blip r:embed="rId3"/>
          <a:stretch>
            <a:fillRect/>
          </a:stretch>
        </p:blipFill>
        <p:spPr>
          <a:xfrm>
            <a:off x="6096000" y="2509021"/>
            <a:ext cx="5934075" cy="3114675"/>
          </a:xfrm>
          <a:prstGeom prst="rect">
            <a:avLst/>
          </a:prstGeom>
        </p:spPr>
      </p:pic>
      <p:sp>
        <p:nvSpPr>
          <p:cNvPr id="4" name="TextBox 3">
            <a:extLst>
              <a:ext uri="{FF2B5EF4-FFF2-40B4-BE49-F238E27FC236}">
                <a16:creationId xmlns:a16="http://schemas.microsoft.com/office/drawing/2014/main" id="{D593AAD6-D79F-4E4C-906E-F169BE665750}"/>
              </a:ext>
            </a:extLst>
          </p:cNvPr>
          <p:cNvSpPr txBox="1"/>
          <p:nvPr/>
        </p:nvSpPr>
        <p:spPr>
          <a:xfrm>
            <a:off x="9768953" y="6442029"/>
            <a:ext cx="2388411" cy="369332"/>
          </a:xfrm>
          <a:prstGeom prst="rect">
            <a:avLst/>
          </a:prstGeom>
          <a:noFill/>
        </p:spPr>
        <p:txBody>
          <a:bodyPr wrap="none" rtlCol="0">
            <a:spAutoFit/>
          </a:bodyPr>
          <a:lstStyle/>
          <a:p>
            <a:r>
              <a:rPr lang="en-US" err="1"/>
              <a:t>Weissgerber</a:t>
            </a:r>
            <a:r>
              <a:rPr lang="en-US"/>
              <a:t> et al. 2017</a:t>
            </a:r>
          </a:p>
        </p:txBody>
      </p:sp>
    </p:spTree>
    <p:extLst>
      <p:ext uri="{BB962C8B-B14F-4D97-AF65-F5344CB8AC3E}">
        <p14:creationId xmlns:p14="http://schemas.microsoft.com/office/powerpoint/2010/main" val="2613133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E112-7710-43CD-BFF4-2A17E12185CD}"/>
              </a:ext>
            </a:extLst>
          </p:cNvPr>
          <p:cNvSpPr>
            <a:spLocks noGrp="1"/>
          </p:cNvSpPr>
          <p:nvPr>
            <p:ph type="title"/>
          </p:nvPr>
        </p:nvSpPr>
        <p:spPr/>
        <p:txBody>
          <a:bodyPr/>
          <a:lstStyle/>
          <a:p>
            <a:r>
              <a:rPr lang="en-US"/>
              <a:t>Data visualization: key points</a:t>
            </a:r>
          </a:p>
        </p:txBody>
      </p:sp>
      <p:sp>
        <p:nvSpPr>
          <p:cNvPr id="3" name="Content Placeholder 2">
            <a:extLst>
              <a:ext uri="{FF2B5EF4-FFF2-40B4-BE49-F238E27FC236}">
                <a16:creationId xmlns:a16="http://schemas.microsoft.com/office/drawing/2014/main" id="{81CE4A95-11B0-4310-A77B-88754E99A934}"/>
              </a:ext>
            </a:extLst>
          </p:cNvPr>
          <p:cNvSpPr>
            <a:spLocks noGrp="1"/>
          </p:cNvSpPr>
          <p:nvPr>
            <p:ph idx="1"/>
          </p:nvPr>
        </p:nvSpPr>
        <p:spPr/>
        <p:txBody>
          <a:bodyPr/>
          <a:lstStyle/>
          <a:p>
            <a:r>
              <a:rPr lang="en-US"/>
              <a:t>Show your data!</a:t>
            </a:r>
          </a:p>
          <a:p>
            <a:r>
              <a:rPr lang="en-US"/>
              <a:t>Go beyond the default settings</a:t>
            </a:r>
          </a:p>
          <a:p>
            <a:pPr lvl="1"/>
            <a:r>
              <a:rPr lang="en-US"/>
              <a:t>Clear labels, large fonts, good colors</a:t>
            </a:r>
          </a:p>
        </p:txBody>
      </p:sp>
    </p:spTree>
    <p:extLst>
      <p:ext uri="{BB962C8B-B14F-4D97-AF65-F5344CB8AC3E}">
        <p14:creationId xmlns:p14="http://schemas.microsoft.com/office/powerpoint/2010/main" val="118215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Visualizing data</a:t>
            </a:r>
          </a:p>
        </p:txBody>
      </p:sp>
      <p:sp>
        <p:nvSpPr>
          <p:cNvPr id="3" name="Content Placeholder 2"/>
          <p:cNvSpPr>
            <a:spLocks noGrp="1"/>
          </p:cNvSpPr>
          <p:nvPr>
            <p:ph idx="1"/>
          </p:nvPr>
        </p:nvSpPr>
        <p:spPr>
          <a:xfrm>
            <a:off x="838200" y="1600200"/>
            <a:ext cx="10515600" cy="4576763"/>
          </a:xfrm>
        </p:spPr>
        <p:txBody>
          <a:bodyPr/>
          <a:lstStyle/>
          <a:p>
            <a:r>
              <a:rPr lang="en-US"/>
              <a:t>What information do we want to communicate in a graph?</a:t>
            </a:r>
          </a:p>
          <a:p>
            <a:pPr lvl="1"/>
            <a:r>
              <a:rPr lang="en-US"/>
              <a:t>Values of the data</a:t>
            </a:r>
          </a:p>
          <a:p>
            <a:pPr lvl="1"/>
            <a:r>
              <a:rPr lang="en-US"/>
              <a:t>Means of groups or relationships </a:t>
            </a:r>
            <a:br>
              <a:rPr lang="en-US"/>
            </a:br>
            <a:r>
              <a:rPr lang="en-US"/>
              <a:t>between variables</a:t>
            </a:r>
          </a:p>
          <a:p>
            <a:pPr lvl="1"/>
            <a:r>
              <a:rPr lang="en-US"/>
              <a:t>Variance (or error) around estimated </a:t>
            </a:r>
            <a:br>
              <a:rPr lang="en-US"/>
            </a:br>
            <a:r>
              <a:rPr lang="en-US"/>
              <a:t>means or relationships</a:t>
            </a:r>
          </a:p>
        </p:txBody>
      </p:sp>
      <p:pic>
        <p:nvPicPr>
          <p:cNvPr id="4" name="Picture 3">
            <a:extLst>
              <a:ext uri="{FF2B5EF4-FFF2-40B4-BE49-F238E27FC236}">
                <a16:creationId xmlns:a16="http://schemas.microsoft.com/office/drawing/2014/main" id="{701E3651-B75C-40AE-8CA9-4BFFEC2D3AFF}"/>
              </a:ext>
            </a:extLst>
          </p:cNvPr>
          <p:cNvPicPr>
            <a:picLocks noChangeAspect="1" noChangeArrowheads="1"/>
          </p:cNvPicPr>
          <p:nvPr/>
        </p:nvPicPr>
        <p:blipFill>
          <a:blip r:embed="rId2" cstate="print"/>
          <a:srcRect/>
          <a:stretch>
            <a:fillRect/>
          </a:stretch>
        </p:blipFill>
        <p:spPr bwMode="auto">
          <a:xfrm>
            <a:off x="7420097" y="2133600"/>
            <a:ext cx="4131331" cy="472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524000" y="1"/>
            <a:ext cx="9144000" cy="6388689"/>
          </a:xfrm>
          <a:prstGeom prst="rect">
            <a:avLst/>
          </a:prstGeom>
          <a:noFill/>
          <a:ln w="9525">
            <a:noFill/>
            <a:miter lim="800000"/>
            <a:headEnd/>
            <a:tailEnd/>
          </a:ln>
        </p:spPr>
      </p:pic>
      <p:sp>
        <p:nvSpPr>
          <p:cNvPr id="4" name="TextBox 3"/>
          <p:cNvSpPr txBox="1"/>
          <p:nvPr/>
        </p:nvSpPr>
        <p:spPr>
          <a:xfrm>
            <a:off x="6920692" y="6477000"/>
            <a:ext cx="3747308" cy="369332"/>
          </a:xfrm>
          <a:prstGeom prst="rect">
            <a:avLst/>
          </a:prstGeom>
          <a:noFill/>
        </p:spPr>
        <p:txBody>
          <a:bodyPr wrap="none" rtlCol="0">
            <a:spAutoFit/>
          </a:bodyPr>
          <a:lstStyle/>
          <a:p>
            <a:r>
              <a:rPr lang="en-US" err="1"/>
              <a:t>Weissgerber</a:t>
            </a:r>
            <a:r>
              <a:rPr lang="en-US"/>
              <a:t> et al. 2017, J. Biol. Chem.</a:t>
            </a:r>
          </a:p>
        </p:txBody>
      </p:sp>
    </p:spTree>
    <p:extLst>
      <p:ext uri="{BB962C8B-B14F-4D97-AF65-F5344CB8AC3E}">
        <p14:creationId xmlns:p14="http://schemas.microsoft.com/office/powerpoint/2010/main" val="295354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ver image"/>
          <p:cNvPicPr>
            <a:picLocks noChangeAspect="1" noChangeArrowheads="1"/>
          </p:cNvPicPr>
          <p:nvPr/>
        </p:nvPicPr>
        <p:blipFill>
          <a:blip r:embed="rId2" cstate="print"/>
          <a:srcRect/>
          <a:stretch>
            <a:fillRect/>
          </a:stretch>
        </p:blipFill>
        <p:spPr bwMode="auto">
          <a:xfrm>
            <a:off x="4191000" y="1257300"/>
            <a:ext cx="3733800" cy="5600700"/>
          </a:xfrm>
          <a:prstGeom prst="rect">
            <a:avLst/>
          </a:prstGeom>
          <a:noFill/>
        </p:spPr>
      </p:pic>
      <p:sp>
        <p:nvSpPr>
          <p:cNvPr id="5" name="Rectangle 4"/>
          <p:cNvSpPr/>
          <p:nvPr/>
        </p:nvSpPr>
        <p:spPr>
          <a:xfrm>
            <a:off x="4419600" y="381000"/>
            <a:ext cx="3579570" cy="523220"/>
          </a:xfrm>
          <a:prstGeom prst="rect">
            <a:avLst/>
          </a:prstGeom>
        </p:spPr>
        <p:txBody>
          <a:bodyPr wrap="none">
            <a:spAutoFit/>
          </a:bodyPr>
          <a:lstStyle/>
          <a:p>
            <a:r>
              <a:rPr lang="en-US" sz="2800">
                <a:hlinkClick r:id="rId3"/>
              </a:rPr>
              <a:t>https://r4ds.had.co.nz/</a:t>
            </a:r>
            <a:endParaRPr lang="en-US" sz="2800"/>
          </a:p>
        </p:txBody>
      </p:sp>
    </p:spTree>
    <p:extLst>
      <p:ext uri="{BB962C8B-B14F-4D97-AF65-F5344CB8AC3E}">
        <p14:creationId xmlns:p14="http://schemas.microsoft.com/office/powerpoint/2010/main" val="420330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6BB8CD-869A-44F1-9C85-0C9C9D4B1AA4}"/>
              </a:ext>
            </a:extLst>
          </p:cNvPr>
          <p:cNvPicPr>
            <a:picLocks noChangeAspect="1"/>
          </p:cNvPicPr>
          <p:nvPr/>
        </p:nvPicPr>
        <p:blipFill>
          <a:blip r:embed="rId2"/>
          <a:stretch>
            <a:fillRect/>
          </a:stretch>
        </p:blipFill>
        <p:spPr>
          <a:xfrm>
            <a:off x="2484307" y="0"/>
            <a:ext cx="7223385" cy="6858000"/>
          </a:xfrm>
          <a:prstGeom prst="rect">
            <a:avLst/>
          </a:prstGeom>
        </p:spPr>
      </p:pic>
      <p:sp>
        <p:nvSpPr>
          <p:cNvPr id="4" name="TextBox 3">
            <a:extLst>
              <a:ext uri="{FF2B5EF4-FFF2-40B4-BE49-F238E27FC236}">
                <a16:creationId xmlns:a16="http://schemas.microsoft.com/office/drawing/2014/main" id="{62D9950E-8280-4775-94B8-0023EE686CA6}"/>
              </a:ext>
            </a:extLst>
          </p:cNvPr>
          <p:cNvSpPr txBox="1"/>
          <p:nvPr/>
        </p:nvSpPr>
        <p:spPr>
          <a:xfrm>
            <a:off x="10157532" y="6211669"/>
            <a:ext cx="2034468" cy="646331"/>
          </a:xfrm>
          <a:prstGeom prst="rect">
            <a:avLst/>
          </a:prstGeom>
          <a:noFill/>
        </p:spPr>
        <p:txBody>
          <a:bodyPr wrap="none" rtlCol="0">
            <a:spAutoFit/>
          </a:bodyPr>
          <a:lstStyle/>
          <a:p>
            <a:pPr algn="r"/>
            <a:r>
              <a:rPr lang="en-US"/>
              <a:t>Cordero et al. 2021 </a:t>
            </a:r>
            <a:br>
              <a:rPr lang="en-US"/>
            </a:br>
            <a:r>
              <a:rPr lang="en-US"/>
              <a:t>Ecology </a:t>
            </a:r>
          </a:p>
        </p:txBody>
      </p:sp>
    </p:spTree>
    <p:extLst>
      <p:ext uri="{BB962C8B-B14F-4D97-AF65-F5344CB8AC3E}">
        <p14:creationId xmlns:p14="http://schemas.microsoft.com/office/powerpoint/2010/main" val="2438788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D9950E-8280-4775-94B8-0023EE686CA6}"/>
              </a:ext>
            </a:extLst>
          </p:cNvPr>
          <p:cNvSpPr txBox="1"/>
          <p:nvPr/>
        </p:nvSpPr>
        <p:spPr>
          <a:xfrm>
            <a:off x="10139194" y="6211669"/>
            <a:ext cx="2052806" cy="646331"/>
          </a:xfrm>
          <a:prstGeom prst="rect">
            <a:avLst/>
          </a:prstGeom>
          <a:noFill/>
        </p:spPr>
        <p:txBody>
          <a:bodyPr wrap="none" rtlCol="0">
            <a:spAutoFit/>
          </a:bodyPr>
          <a:lstStyle/>
          <a:p>
            <a:pPr algn="r"/>
            <a:r>
              <a:rPr lang="en-US" err="1"/>
              <a:t>Ohyama</a:t>
            </a:r>
            <a:r>
              <a:rPr lang="en-US"/>
              <a:t> et al. 2020 </a:t>
            </a:r>
            <a:br>
              <a:rPr lang="en-US"/>
            </a:br>
            <a:r>
              <a:rPr lang="en-US"/>
              <a:t>Ecology </a:t>
            </a:r>
          </a:p>
        </p:txBody>
      </p:sp>
      <p:pic>
        <p:nvPicPr>
          <p:cNvPr id="5" name="Picture 4">
            <a:extLst>
              <a:ext uri="{FF2B5EF4-FFF2-40B4-BE49-F238E27FC236}">
                <a16:creationId xmlns:a16="http://schemas.microsoft.com/office/drawing/2014/main" id="{FC737ECA-B013-4D34-B3CF-AD36DAC4E84B}"/>
              </a:ext>
            </a:extLst>
          </p:cNvPr>
          <p:cNvPicPr>
            <a:picLocks noChangeAspect="1"/>
          </p:cNvPicPr>
          <p:nvPr/>
        </p:nvPicPr>
        <p:blipFill>
          <a:blip r:embed="rId2"/>
          <a:stretch>
            <a:fillRect/>
          </a:stretch>
        </p:blipFill>
        <p:spPr>
          <a:xfrm>
            <a:off x="2914825" y="0"/>
            <a:ext cx="6362350" cy="6858000"/>
          </a:xfrm>
          <a:prstGeom prst="rect">
            <a:avLst/>
          </a:prstGeom>
        </p:spPr>
      </p:pic>
    </p:spTree>
    <p:extLst>
      <p:ext uri="{BB962C8B-B14F-4D97-AF65-F5344CB8AC3E}">
        <p14:creationId xmlns:p14="http://schemas.microsoft.com/office/powerpoint/2010/main" val="1259427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EEN-13012-FIG-0001-c">
            <a:extLst>
              <a:ext uri="{FF2B5EF4-FFF2-40B4-BE49-F238E27FC236}">
                <a16:creationId xmlns:a16="http://schemas.microsoft.com/office/drawing/2014/main" id="{82837BCE-D7F0-4AD2-A7F3-CFE31F1FD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081088"/>
            <a:ext cx="4762500" cy="4695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D9950E-8280-4775-94B8-0023EE686CA6}"/>
              </a:ext>
            </a:extLst>
          </p:cNvPr>
          <p:cNvSpPr txBox="1"/>
          <p:nvPr/>
        </p:nvSpPr>
        <p:spPr>
          <a:xfrm>
            <a:off x="7924800" y="4953000"/>
            <a:ext cx="2335769" cy="646331"/>
          </a:xfrm>
          <a:prstGeom prst="rect">
            <a:avLst/>
          </a:prstGeom>
          <a:noFill/>
        </p:spPr>
        <p:txBody>
          <a:bodyPr wrap="none" rtlCol="0">
            <a:spAutoFit/>
          </a:bodyPr>
          <a:lstStyle/>
          <a:p>
            <a:pPr algn="r"/>
            <a:r>
              <a:rPr lang="en-US" err="1"/>
              <a:t>Damoaram</a:t>
            </a:r>
            <a:r>
              <a:rPr lang="en-US"/>
              <a:t> et al. 2021</a:t>
            </a:r>
            <a:br>
              <a:rPr lang="en-US"/>
            </a:br>
            <a:r>
              <a:rPr lang="en-US"/>
              <a:t>Ecological Entomology </a:t>
            </a:r>
          </a:p>
        </p:txBody>
      </p:sp>
    </p:spTree>
    <p:extLst>
      <p:ext uri="{BB962C8B-B14F-4D97-AF65-F5344CB8AC3E}">
        <p14:creationId xmlns:p14="http://schemas.microsoft.com/office/powerpoint/2010/main" val="1049983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4" name="Picture 2" descr="EEN-13014-FIG-0004-b">
            <a:extLst>
              <a:ext uri="{FF2B5EF4-FFF2-40B4-BE49-F238E27FC236}">
                <a16:creationId xmlns:a16="http://schemas.microsoft.com/office/drawing/2014/main" id="{C8C75830-EAFA-4AE8-9DED-AF0C7A1B8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766888"/>
            <a:ext cx="4762500" cy="3324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D9950E-8280-4775-94B8-0023EE686CA6}"/>
              </a:ext>
            </a:extLst>
          </p:cNvPr>
          <p:cNvSpPr txBox="1"/>
          <p:nvPr/>
        </p:nvSpPr>
        <p:spPr>
          <a:xfrm>
            <a:off x="8077200" y="4648200"/>
            <a:ext cx="2335769" cy="646331"/>
          </a:xfrm>
          <a:prstGeom prst="rect">
            <a:avLst/>
          </a:prstGeom>
          <a:noFill/>
        </p:spPr>
        <p:txBody>
          <a:bodyPr wrap="none" rtlCol="0">
            <a:spAutoFit/>
          </a:bodyPr>
          <a:lstStyle/>
          <a:p>
            <a:pPr algn="r"/>
            <a:r>
              <a:rPr lang="en-US"/>
              <a:t>Uriel et al. 2021</a:t>
            </a:r>
            <a:br>
              <a:rPr lang="en-US"/>
            </a:br>
            <a:r>
              <a:rPr lang="en-US"/>
              <a:t>Ecological Entomology </a:t>
            </a:r>
          </a:p>
        </p:txBody>
      </p:sp>
    </p:spTree>
    <p:extLst>
      <p:ext uri="{BB962C8B-B14F-4D97-AF65-F5344CB8AC3E}">
        <p14:creationId xmlns:p14="http://schemas.microsoft.com/office/powerpoint/2010/main" val="1066372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Details are in the caption following the image">
            <a:extLst>
              <a:ext uri="{FF2B5EF4-FFF2-40B4-BE49-F238E27FC236}">
                <a16:creationId xmlns:a16="http://schemas.microsoft.com/office/drawing/2014/main" id="{F5D17021-2869-A87D-1B66-268A2B4D73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6175" y="0"/>
            <a:ext cx="4818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ED00EAD-79C8-FC88-3BA5-92B291442531}"/>
              </a:ext>
            </a:extLst>
          </p:cNvPr>
          <p:cNvSpPr txBox="1"/>
          <p:nvPr/>
        </p:nvSpPr>
        <p:spPr>
          <a:xfrm>
            <a:off x="8610600" y="6096000"/>
            <a:ext cx="1852815" cy="646331"/>
          </a:xfrm>
          <a:prstGeom prst="rect">
            <a:avLst/>
          </a:prstGeom>
          <a:noFill/>
        </p:spPr>
        <p:txBody>
          <a:bodyPr wrap="none" rtlCol="0">
            <a:spAutoFit/>
          </a:bodyPr>
          <a:lstStyle/>
          <a:p>
            <a:r>
              <a:rPr lang="en-US"/>
              <a:t>Kerner et al. 2023</a:t>
            </a:r>
          </a:p>
          <a:p>
            <a:r>
              <a:rPr lang="en-US"/>
              <a:t>Ecology</a:t>
            </a:r>
          </a:p>
        </p:txBody>
      </p:sp>
    </p:spTree>
    <p:extLst>
      <p:ext uri="{BB962C8B-B14F-4D97-AF65-F5344CB8AC3E}">
        <p14:creationId xmlns:p14="http://schemas.microsoft.com/office/powerpoint/2010/main" val="1439567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D9950E-8280-4775-94B8-0023EE686CA6}"/>
              </a:ext>
            </a:extLst>
          </p:cNvPr>
          <p:cNvSpPr txBox="1"/>
          <p:nvPr/>
        </p:nvSpPr>
        <p:spPr>
          <a:xfrm>
            <a:off x="9296400" y="5323747"/>
            <a:ext cx="2335769" cy="646331"/>
          </a:xfrm>
          <a:prstGeom prst="rect">
            <a:avLst/>
          </a:prstGeom>
          <a:noFill/>
        </p:spPr>
        <p:txBody>
          <a:bodyPr wrap="none" rtlCol="0">
            <a:spAutoFit/>
          </a:bodyPr>
          <a:lstStyle/>
          <a:p>
            <a:pPr algn="r"/>
            <a:r>
              <a:rPr lang="en-US" err="1"/>
              <a:t>Senft</a:t>
            </a:r>
            <a:r>
              <a:rPr lang="en-US"/>
              <a:t> et al. 2021</a:t>
            </a:r>
            <a:br>
              <a:rPr lang="en-US"/>
            </a:br>
            <a:r>
              <a:rPr lang="en-US"/>
              <a:t>Ecological Entomology </a:t>
            </a:r>
          </a:p>
        </p:txBody>
      </p:sp>
      <p:pic>
        <p:nvPicPr>
          <p:cNvPr id="4098" name="Picture 2" descr="EEN-12396-FIG-0003-b">
            <a:extLst>
              <a:ext uri="{FF2B5EF4-FFF2-40B4-BE49-F238E27FC236}">
                <a16:creationId xmlns:a16="http://schemas.microsoft.com/office/drawing/2014/main" id="{841DB1AA-73D4-4C24-B07A-885B2D020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335" y="262551"/>
            <a:ext cx="6545329" cy="5707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0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6" name="Picture 4" descr="Details are in the caption following the image">
            <a:extLst>
              <a:ext uri="{FF2B5EF4-FFF2-40B4-BE49-F238E27FC236}">
                <a16:creationId xmlns:a16="http://schemas.microsoft.com/office/drawing/2014/main" id="{4E020B37-55B0-BA97-94FF-260D4F111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0"/>
            <a:ext cx="99758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447682-6446-58BC-43D8-D72FBF227660}"/>
              </a:ext>
            </a:extLst>
          </p:cNvPr>
          <p:cNvSpPr txBox="1"/>
          <p:nvPr/>
        </p:nvSpPr>
        <p:spPr>
          <a:xfrm>
            <a:off x="10090206" y="6211669"/>
            <a:ext cx="2101794" cy="646331"/>
          </a:xfrm>
          <a:prstGeom prst="rect">
            <a:avLst/>
          </a:prstGeom>
          <a:noFill/>
        </p:spPr>
        <p:txBody>
          <a:bodyPr wrap="none" rtlCol="0">
            <a:spAutoFit/>
          </a:bodyPr>
          <a:lstStyle/>
          <a:p>
            <a:r>
              <a:rPr lang="en-US"/>
              <a:t>Schaeffer et al. 2023</a:t>
            </a:r>
          </a:p>
          <a:p>
            <a:r>
              <a:rPr lang="en-US"/>
              <a:t>J Applied Ecology</a:t>
            </a:r>
          </a:p>
        </p:txBody>
      </p:sp>
    </p:spTree>
    <p:extLst>
      <p:ext uri="{BB962C8B-B14F-4D97-AF65-F5344CB8AC3E}">
        <p14:creationId xmlns:p14="http://schemas.microsoft.com/office/powerpoint/2010/main" val="89173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D9950E-8280-4775-94B8-0023EE686CA6}"/>
              </a:ext>
            </a:extLst>
          </p:cNvPr>
          <p:cNvSpPr txBox="1"/>
          <p:nvPr/>
        </p:nvSpPr>
        <p:spPr>
          <a:xfrm>
            <a:off x="9414508" y="6211669"/>
            <a:ext cx="2777492" cy="646331"/>
          </a:xfrm>
          <a:prstGeom prst="rect">
            <a:avLst/>
          </a:prstGeom>
          <a:noFill/>
        </p:spPr>
        <p:txBody>
          <a:bodyPr wrap="none" rtlCol="0">
            <a:spAutoFit/>
          </a:bodyPr>
          <a:lstStyle/>
          <a:p>
            <a:pPr algn="r"/>
            <a:r>
              <a:rPr lang="en-US" err="1"/>
              <a:t>Uhey</a:t>
            </a:r>
            <a:r>
              <a:rPr lang="en-US"/>
              <a:t> et al. 2021</a:t>
            </a:r>
            <a:br>
              <a:rPr lang="en-US"/>
            </a:br>
            <a:r>
              <a:rPr lang="en-US"/>
              <a:t>Environmental Entomology </a:t>
            </a:r>
          </a:p>
        </p:txBody>
      </p:sp>
      <p:pic>
        <p:nvPicPr>
          <p:cNvPr id="5122" name="Picture 2" descr="Composition of arthropods across sites. A) Percent of species and B) percent of individuals by major ground-dwelling arthropod groups across elevational sites, and C) percent of species and D) percent of individuals by functional groups.">
            <a:extLst>
              <a:ext uri="{FF2B5EF4-FFF2-40B4-BE49-F238E27FC236}">
                <a16:creationId xmlns:a16="http://schemas.microsoft.com/office/drawing/2014/main" id="{A4FCDC8E-8B53-4F04-AF0E-E812CF158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48" y="400050"/>
            <a:ext cx="4953000" cy="60579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levational α-diversity patterns of A) average abundance, B) total richness, and C) average Shannon-Wiener diversity index, D) omnivore richness, E) predator richness, F) detritivore richness, G) omnivore abundance, H) predator abundance, and I) detritivore abundance (model details: Supp. Table 4 [online only]).">
            <a:extLst>
              <a:ext uri="{FF2B5EF4-FFF2-40B4-BE49-F238E27FC236}">
                <a16:creationId xmlns:a16="http://schemas.microsoft.com/office/drawing/2014/main" id="{C1B16FF7-8180-4A54-822B-5A2214014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69931"/>
            <a:ext cx="4953000"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11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data</a:t>
            </a:r>
          </a:p>
        </p:txBody>
      </p:sp>
      <p:sp>
        <p:nvSpPr>
          <p:cNvPr id="4" name="Text Placeholder 3"/>
          <p:cNvSpPr>
            <a:spLocks noGrp="1"/>
          </p:cNvSpPr>
          <p:nvPr>
            <p:ph type="body" idx="1"/>
          </p:nvPr>
        </p:nvSpPr>
        <p:spPr/>
        <p:txBody>
          <a:bodyPr/>
          <a:lstStyle/>
          <a:p>
            <a:r>
              <a:rPr lang="en-US"/>
              <a:t>Qualitative</a:t>
            </a:r>
          </a:p>
        </p:txBody>
      </p:sp>
      <p:sp>
        <p:nvSpPr>
          <p:cNvPr id="5" name="Text Placeholder 4"/>
          <p:cNvSpPr>
            <a:spLocks noGrp="1"/>
          </p:cNvSpPr>
          <p:nvPr>
            <p:ph type="body" sz="quarter" idx="3"/>
          </p:nvPr>
        </p:nvSpPr>
        <p:spPr/>
        <p:txBody>
          <a:bodyPr/>
          <a:lstStyle/>
          <a:p>
            <a:r>
              <a:rPr lang="en-US"/>
              <a:t>Quantitative</a:t>
            </a:r>
          </a:p>
        </p:txBody>
      </p:sp>
      <p:sp>
        <p:nvSpPr>
          <p:cNvPr id="7" name="Content Placeholder 6"/>
          <p:cNvSpPr>
            <a:spLocks noGrp="1"/>
          </p:cNvSpPr>
          <p:nvPr>
            <p:ph sz="half" idx="2"/>
          </p:nvPr>
        </p:nvSpPr>
        <p:spPr/>
        <p:txBody>
          <a:bodyPr/>
          <a:lstStyle/>
          <a:p>
            <a:endParaRPr lang="en-US"/>
          </a:p>
        </p:txBody>
      </p:sp>
      <p:sp>
        <p:nvSpPr>
          <p:cNvPr id="8" name="Content Placeholder 7"/>
          <p:cNvSpPr>
            <a:spLocks noGrp="1"/>
          </p:cNvSpPr>
          <p:nvPr>
            <p:ph sz="quarter" idx="4"/>
          </p:nvPr>
        </p:nvSpPr>
        <p:spPr/>
        <p:txBody>
          <a:bodyPr/>
          <a:lstStyle/>
          <a:p>
            <a:endParaRPr lang="en-US"/>
          </a:p>
        </p:txBody>
      </p:sp>
    </p:spTree>
    <p:extLst>
      <p:ext uri="{BB962C8B-B14F-4D97-AF65-F5344CB8AC3E}">
        <p14:creationId xmlns:p14="http://schemas.microsoft.com/office/powerpoint/2010/main" val="2260383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descr="Number of potato psyllids of each haplotype collected on bittersweet nightshade over the study. For each haplotype, the total numbers, for all location and means of capture, of potato psyllid is given per month (lines with circles, see legend). The gray bars represent the total number of collected potato psyllids for each month. For x-axis, only one every 2 mo is labeled for clarity.">
            <a:extLst>
              <a:ext uri="{FF2B5EF4-FFF2-40B4-BE49-F238E27FC236}">
                <a16:creationId xmlns:a16="http://schemas.microsoft.com/office/drawing/2014/main" id="{977DEED3-28D4-43A4-B810-8B391523E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720" y="1032094"/>
            <a:ext cx="7586559" cy="43185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D9950E-8280-4775-94B8-0023EE686CA6}"/>
              </a:ext>
            </a:extLst>
          </p:cNvPr>
          <p:cNvSpPr txBox="1"/>
          <p:nvPr/>
        </p:nvSpPr>
        <p:spPr>
          <a:xfrm>
            <a:off x="9296400" y="4572000"/>
            <a:ext cx="2777492" cy="646331"/>
          </a:xfrm>
          <a:prstGeom prst="rect">
            <a:avLst/>
          </a:prstGeom>
          <a:noFill/>
        </p:spPr>
        <p:txBody>
          <a:bodyPr wrap="none" rtlCol="0">
            <a:spAutoFit/>
          </a:bodyPr>
          <a:lstStyle/>
          <a:p>
            <a:pPr algn="r"/>
            <a:r>
              <a:rPr lang="en-US" err="1"/>
              <a:t>Dahan</a:t>
            </a:r>
            <a:r>
              <a:rPr lang="en-US"/>
              <a:t> et al. 2021</a:t>
            </a:r>
            <a:br>
              <a:rPr lang="en-US"/>
            </a:br>
            <a:r>
              <a:rPr lang="en-US"/>
              <a:t>Environmental Entomology </a:t>
            </a:r>
          </a:p>
        </p:txBody>
      </p:sp>
    </p:spTree>
    <p:extLst>
      <p:ext uri="{BB962C8B-B14F-4D97-AF65-F5344CB8AC3E}">
        <p14:creationId xmlns:p14="http://schemas.microsoft.com/office/powerpoint/2010/main" val="615324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D9950E-8280-4775-94B8-0023EE686CA6}"/>
              </a:ext>
            </a:extLst>
          </p:cNvPr>
          <p:cNvSpPr txBox="1"/>
          <p:nvPr/>
        </p:nvSpPr>
        <p:spPr>
          <a:xfrm>
            <a:off x="10073022" y="6211669"/>
            <a:ext cx="2118978" cy="646331"/>
          </a:xfrm>
          <a:prstGeom prst="rect">
            <a:avLst/>
          </a:prstGeom>
          <a:noFill/>
        </p:spPr>
        <p:txBody>
          <a:bodyPr wrap="none" rtlCol="0">
            <a:spAutoFit/>
          </a:bodyPr>
          <a:lstStyle/>
          <a:p>
            <a:pPr algn="r"/>
            <a:r>
              <a:rPr lang="en-US"/>
              <a:t>Rocha et al. 2021</a:t>
            </a:r>
          </a:p>
          <a:p>
            <a:pPr algn="r"/>
            <a:r>
              <a:rPr lang="en-US"/>
              <a:t>Florida Entomologist</a:t>
            </a:r>
          </a:p>
        </p:txBody>
      </p:sp>
      <p:pic>
        <p:nvPicPr>
          <p:cNvPr id="3" name="Picture 2">
            <a:extLst>
              <a:ext uri="{FF2B5EF4-FFF2-40B4-BE49-F238E27FC236}">
                <a16:creationId xmlns:a16="http://schemas.microsoft.com/office/drawing/2014/main" id="{4BEA47FD-6037-4D30-94F4-D13C0158749B}"/>
              </a:ext>
            </a:extLst>
          </p:cNvPr>
          <p:cNvPicPr>
            <a:picLocks noChangeAspect="1"/>
          </p:cNvPicPr>
          <p:nvPr/>
        </p:nvPicPr>
        <p:blipFill>
          <a:blip r:embed="rId2"/>
          <a:stretch>
            <a:fillRect/>
          </a:stretch>
        </p:blipFill>
        <p:spPr>
          <a:xfrm>
            <a:off x="1407814" y="745377"/>
            <a:ext cx="9376372" cy="4410073"/>
          </a:xfrm>
          <a:prstGeom prst="rect">
            <a:avLst/>
          </a:prstGeom>
        </p:spPr>
      </p:pic>
    </p:spTree>
    <p:extLst>
      <p:ext uri="{BB962C8B-B14F-4D97-AF65-F5344CB8AC3E}">
        <p14:creationId xmlns:p14="http://schemas.microsoft.com/office/powerpoint/2010/main" val="3415233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EBA612-7AF3-4341-AF6F-58BC2D319AAC}"/>
              </a:ext>
            </a:extLst>
          </p:cNvPr>
          <p:cNvPicPr>
            <a:picLocks noChangeAspect="1"/>
          </p:cNvPicPr>
          <p:nvPr/>
        </p:nvPicPr>
        <p:blipFill>
          <a:blip r:embed="rId2"/>
          <a:stretch>
            <a:fillRect/>
          </a:stretch>
        </p:blipFill>
        <p:spPr>
          <a:xfrm>
            <a:off x="0" y="47070"/>
            <a:ext cx="12192000" cy="6763860"/>
          </a:xfrm>
          <a:prstGeom prst="rect">
            <a:avLst/>
          </a:prstGeom>
        </p:spPr>
      </p:pic>
      <p:sp>
        <p:nvSpPr>
          <p:cNvPr id="4" name="TextBox 3">
            <a:extLst>
              <a:ext uri="{FF2B5EF4-FFF2-40B4-BE49-F238E27FC236}">
                <a16:creationId xmlns:a16="http://schemas.microsoft.com/office/drawing/2014/main" id="{62D9950E-8280-4775-94B8-0023EE686CA6}"/>
              </a:ext>
            </a:extLst>
          </p:cNvPr>
          <p:cNvSpPr txBox="1"/>
          <p:nvPr/>
        </p:nvSpPr>
        <p:spPr>
          <a:xfrm>
            <a:off x="10073022" y="6211669"/>
            <a:ext cx="2118978" cy="646331"/>
          </a:xfrm>
          <a:prstGeom prst="rect">
            <a:avLst/>
          </a:prstGeom>
          <a:noFill/>
        </p:spPr>
        <p:txBody>
          <a:bodyPr wrap="none" rtlCol="0">
            <a:spAutoFit/>
          </a:bodyPr>
          <a:lstStyle/>
          <a:p>
            <a:pPr algn="r"/>
            <a:r>
              <a:rPr lang="en-US"/>
              <a:t>Waldo et al. 2021</a:t>
            </a:r>
          </a:p>
          <a:p>
            <a:pPr algn="r"/>
            <a:r>
              <a:rPr lang="en-US"/>
              <a:t>Florida Entomologist</a:t>
            </a:r>
          </a:p>
        </p:txBody>
      </p:sp>
    </p:spTree>
    <p:extLst>
      <p:ext uri="{BB962C8B-B14F-4D97-AF65-F5344CB8AC3E}">
        <p14:creationId xmlns:p14="http://schemas.microsoft.com/office/powerpoint/2010/main" val="4180410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Details are in the caption following the image">
            <a:extLst>
              <a:ext uri="{FF2B5EF4-FFF2-40B4-BE49-F238E27FC236}">
                <a16:creationId xmlns:a16="http://schemas.microsoft.com/office/drawing/2014/main" id="{07E5D07D-0308-A61C-116B-9BBDDA3BF7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0063" y="0"/>
            <a:ext cx="865028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EEA30C-6C86-1C38-BB2E-546064DBE883}"/>
              </a:ext>
            </a:extLst>
          </p:cNvPr>
          <p:cNvSpPr txBox="1"/>
          <p:nvPr/>
        </p:nvSpPr>
        <p:spPr>
          <a:xfrm>
            <a:off x="76200" y="6172200"/>
            <a:ext cx="2622834" cy="646331"/>
          </a:xfrm>
          <a:prstGeom prst="rect">
            <a:avLst/>
          </a:prstGeom>
          <a:noFill/>
        </p:spPr>
        <p:txBody>
          <a:bodyPr wrap="none" rtlCol="0">
            <a:spAutoFit/>
          </a:bodyPr>
          <a:lstStyle/>
          <a:p>
            <a:r>
              <a:rPr lang="en-US"/>
              <a:t>Salgado-</a:t>
            </a:r>
            <a:r>
              <a:rPr lang="en-US" err="1"/>
              <a:t>Luarte</a:t>
            </a:r>
            <a:r>
              <a:rPr lang="en-US"/>
              <a:t> et al. 2023</a:t>
            </a:r>
          </a:p>
          <a:p>
            <a:r>
              <a:rPr lang="en-US"/>
              <a:t>Ecology</a:t>
            </a:r>
          </a:p>
        </p:txBody>
      </p:sp>
    </p:spTree>
    <p:extLst>
      <p:ext uri="{BB962C8B-B14F-4D97-AF65-F5344CB8AC3E}">
        <p14:creationId xmlns:p14="http://schemas.microsoft.com/office/powerpoint/2010/main" val="238651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data</a:t>
            </a:r>
          </a:p>
        </p:txBody>
      </p:sp>
      <p:sp>
        <p:nvSpPr>
          <p:cNvPr id="4" name="Text Placeholder 3"/>
          <p:cNvSpPr>
            <a:spLocks noGrp="1"/>
          </p:cNvSpPr>
          <p:nvPr>
            <p:ph type="body" idx="1"/>
          </p:nvPr>
        </p:nvSpPr>
        <p:spPr/>
        <p:txBody>
          <a:bodyPr/>
          <a:lstStyle/>
          <a:p>
            <a:r>
              <a:rPr lang="en-US"/>
              <a:t>Qualitative</a:t>
            </a:r>
          </a:p>
        </p:txBody>
      </p:sp>
      <p:sp>
        <p:nvSpPr>
          <p:cNvPr id="3" name="Content Placeholder 2"/>
          <p:cNvSpPr>
            <a:spLocks noGrp="1"/>
          </p:cNvSpPr>
          <p:nvPr>
            <p:ph sz="half" idx="2"/>
          </p:nvPr>
        </p:nvSpPr>
        <p:spPr/>
        <p:txBody>
          <a:bodyPr>
            <a:normAutofit/>
          </a:bodyPr>
          <a:lstStyle/>
          <a:p>
            <a:r>
              <a:rPr lang="en-US"/>
              <a:t>Categories or groups</a:t>
            </a:r>
          </a:p>
          <a:p>
            <a:pPr lvl="1"/>
            <a:r>
              <a:rPr lang="en-US"/>
              <a:t>Species or populations or cultivars</a:t>
            </a:r>
          </a:p>
          <a:p>
            <a:pPr lvl="1"/>
            <a:r>
              <a:rPr lang="en-US"/>
              <a:t>Experimental treatments</a:t>
            </a:r>
          </a:p>
          <a:p>
            <a:pPr lvl="2"/>
            <a:r>
              <a:rPr lang="en-US"/>
              <a:t>+/-pesticide </a:t>
            </a:r>
          </a:p>
          <a:p>
            <a:pPr lvl="2"/>
            <a:r>
              <a:rPr lang="en-US"/>
              <a:t>+/-invasive plant removal</a:t>
            </a:r>
          </a:p>
          <a:p>
            <a:pPr lvl="2"/>
            <a:r>
              <a:rPr lang="en-US"/>
              <a:t>Diet type </a:t>
            </a:r>
          </a:p>
          <a:p>
            <a:pPr marL="457200" lvl="1" indent="0">
              <a:buNone/>
            </a:pPr>
            <a:endParaRPr lang="en-US"/>
          </a:p>
        </p:txBody>
      </p:sp>
      <p:sp>
        <p:nvSpPr>
          <p:cNvPr id="5" name="Text Placeholder 4"/>
          <p:cNvSpPr>
            <a:spLocks noGrp="1"/>
          </p:cNvSpPr>
          <p:nvPr>
            <p:ph type="body" sz="quarter" idx="3"/>
          </p:nvPr>
        </p:nvSpPr>
        <p:spPr/>
        <p:txBody>
          <a:bodyPr/>
          <a:lstStyle/>
          <a:p>
            <a:r>
              <a:rPr lang="en-US"/>
              <a:t>Quantitative</a:t>
            </a:r>
          </a:p>
        </p:txBody>
      </p:sp>
      <p:sp>
        <p:nvSpPr>
          <p:cNvPr id="6" name="Content Placeholder 5"/>
          <p:cNvSpPr>
            <a:spLocks noGrp="1"/>
          </p:cNvSpPr>
          <p:nvPr>
            <p:ph sz="quarter" idx="4"/>
          </p:nvPr>
        </p:nvSpPr>
        <p:spPr/>
        <p:txBody>
          <a:bodyPr>
            <a:normAutofit/>
          </a:bodyPr>
          <a:lstStyle/>
          <a:p>
            <a:r>
              <a:rPr lang="en-US"/>
              <a:t>Continuous values</a:t>
            </a:r>
          </a:p>
          <a:p>
            <a:pPr lvl="1"/>
            <a:r>
              <a:rPr lang="en-US"/>
              <a:t>body mass or size or trait</a:t>
            </a:r>
          </a:p>
          <a:p>
            <a:pPr lvl="1"/>
            <a:r>
              <a:rPr lang="en-US"/>
              <a:t>Counts of insects</a:t>
            </a:r>
          </a:p>
          <a:p>
            <a:pPr lvl="1"/>
            <a:r>
              <a:rPr lang="en-US"/>
              <a:t>Experimental treatments</a:t>
            </a:r>
          </a:p>
          <a:p>
            <a:pPr lvl="2"/>
            <a:r>
              <a:rPr lang="en-US"/>
              <a:t>Doses of pesticide</a:t>
            </a:r>
          </a:p>
          <a:p>
            <a:pPr lvl="2"/>
            <a:r>
              <a:rPr lang="en-US"/>
              <a:t>Nitrogen fertilizer amounts</a:t>
            </a:r>
          </a:p>
          <a:p>
            <a:pPr lvl="1"/>
            <a:endParaRPr lang="en-US"/>
          </a:p>
          <a:p>
            <a:pPr lvl="1"/>
            <a:endParaRPr lang="en-US"/>
          </a:p>
          <a:p>
            <a:pPr lvl="1"/>
            <a:endParaRPr lang="en-US"/>
          </a:p>
        </p:txBody>
      </p:sp>
    </p:spTree>
    <p:extLst>
      <p:ext uri="{BB962C8B-B14F-4D97-AF65-F5344CB8AC3E}">
        <p14:creationId xmlns:p14="http://schemas.microsoft.com/office/powerpoint/2010/main" val="40592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continuous data:</a:t>
            </a:r>
            <a:br>
              <a:rPr lang="en-US"/>
            </a:br>
            <a:r>
              <a:rPr lang="en-US"/>
              <a:t>relationships between two variables</a:t>
            </a:r>
          </a:p>
        </p:txBody>
      </p:sp>
      <p:sp>
        <p:nvSpPr>
          <p:cNvPr id="3" name="Content Placeholder 2"/>
          <p:cNvSpPr>
            <a:spLocks noGrp="1"/>
          </p:cNvSpPr>
          <p:nvPr>
            <p:ph idx="1"/>
          </p:nvPr>
        </p:nvSpPr>
        <p:spPr>
          <a:xfrm>
            <a:off x="1981200" y="1600201"/>
            <a:ext cx="8229600" cy="1143000"/>
          </a:xfrm>
        </p:spPr>
        <p:txBody>
          <a:bodyPr/>
          <a:lstStyle/>
          <a:p>
            <a:endParaRPr lang="en-US"/>
          </a:p>
        </p:txBody>
      </p:sp>
      <p:pic>
        <p:nvPicPr>
          <p:cNvPr id="23555" name="Picture 3"/>
          <p:cNvPicPr>
            <a:picLocks noChangeAspect="1" noChangeArrowheads="1"/>
          </p:cNvPicPr>
          <p:nvPr/>
        </p:nvPicPr>
        <p:blipFill>
          <a:blip r:embed="rId2" cstate="print"/>
          <a:srcRect l="8000" b="12000"/>
          <a:stretch>
            <a:fillRect/>
          </a:stretch>
        </p:blipFill>
        <p:spPr bwMode="auto">
          <a:xfrm>
            <a:off x="4495800" y="2667000"/>
            <a:ext cx="3505200" cy="3352800"/>
          </a:xfrm>
          <a:prstGeom prst="rect">
            <a:avLst/>
          </a:prstGeom>
          <a:noFill/>
          <a:ln w="9525">
            <a:noFill/>
            <a:miter lim="800000"/>
            <a:headEnd/>
            <a:tailEnd/>
          </a:ln>
        </p:spPr>
      </p:pic>
      <p:sp>
        <p:nvSpPr>
          <p:cNvPr id="5" name="Rectangle 4"/>
          <p:cNvSpPr/>
          <p:nvPr/>
        </p:nvSpPr>
        <p:spPr>
          <a:xfrm>
            <a:off x="4967990" y="3458980"/>
            <a:ext cx="25908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191000" y="6096001"/>
            <a:ext cx="2503058" cy="646331"/>
          </a:xfrm>
          <a:prstGeom prst="rect">
            <a:avLst/>
          </a:prstGeom>
          <a:noFill/>
        </p:spPr>
        <p:txBody>
          <a:bodyPr wrap="none" rtlCol="0">
            <a:spAutoFit/>
          </a:bodyPr>
          <a:lstStyle/>
          <a:p>
            <a:r>
              <a:rPr lang="en-US"/>
              <a:t>X-axis: predictor variable</a:t>
            </a:r>
          </a:p>
          <a:p>
            <a:r>
              <a:rPr lang="en-US"/>
              <a:t>Independent variable</a:t>
            </a:r>
          </a:p>
        </p:txBody>
      </p:sp>
      <p:cxnSp>
        <p:nvCxnSpPr>
          <p:cNvPr id="8" name="Straight Arrow Connector 7"/>
          <p:cNvCxnSpPr/>
          <p:nvPr/>
        </p:nvCxnSpPr>
        <p:spPr>
          <a:xfrm flipV="1">
            <a:off x="4876800" y="5867400"/>
            <a:ext cx="1066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90801" y="4648200"/>
            <a:ext cx="2033827" cy="923330"/>
          </a:xfrm>
          <a:prstGeom prst="rect">
            <a:avLst/>
          </a:prstGeom>
          <a:noFill/>
        </p:spPr>
        <p:txBody>
          <a:bodyPr wrap="none" rtlCol="0">
            <a:spAutoFit/>
          </a:bodyPr>
          <a:lstStyle/>
          <a:p>
            <a:r>
              <a:rPr lang="en-US"/>
              <a:t>y-axis:</a:t>
            </a:r>
          </a:p>
          <a:p>
            <a:r>
              <a:rPr lang="en-US"/>
              <a:t>Response variable</a:t>
            </a:r>
          </a:p>
          <a:p>
            <a:r>
              <a:rPr lang="en-US"/>
              <a:t>Dependent variable</a:t>
            </a:r>
          </a:p>
        </p:txBody>
      </p:sp>
      <p:cxnSp>
        <p:nvCxnSpPr>
          <p:cNvPr id="10" name="Straight Arrow Connector 9"/>
          <p:cNvCxnSpPr/>
          <p:nvPr/>
        </p:nvCxnSpPr>
        <p:spPr>
          <a:xfrm flipV="1">
            <a:off x="3276600" y="4419600"/>
            <a:ext cx="1066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continuous data:</a:t>
            </a:r>
            <a:br>
              <a:rPr lang="en-US"/>
            </a:br>
            <a:r>
              <a:rPr lang="en-US"/>
              <a:t>relationships between two variables</a:t>
            </a:r>
          </a:p>
        </p:txBody>
      </p:sp>
      <p:sp>
        <p:nvSpPr>
          <p:cNvPr id="3" name="Content Placeholder 2"/>
          <p:cNvSpPr>
            <a:spLocks noGrp="1"/>
          </p:cNvSpPr>
          <p:nvPr>
            <p:ph idx="1"/>
          </p:nvPr>
        </p:nvSpPr>
        <p:spPr>
          <a:xfrm>
            <a:off x="1981200" y="1981200"/>
            <a:ext cx="8229600" cy="1143000"/>
          </a:xfrm>
        </p:spPr>
        <p:txBody>
          <a:bodyPr/>
          <a:lstStyle/>
          <a:p>
            <a:r>
              <a:rPr lang="en-US"/>
              <a:t>Is there a relationship between biomass and precipitation?</a:t>
            </a:r>
          </a:p>
        </p:txBody>
      </p:sp>
      <p:pic>
        <p:nvPicPr>
          <p:cNvPr id="24578" name="Picture 2"/>
          <p:cNvPicPr>
            <a:picLocks noChangeAspect="1" noChangeArrowheads="1"/>
          </p:cNvPicPr>
          <p:nvPr/>
        </p:nvPicPr>
        <p:blipFill>
          <a:blip r:embed="rId2" cstate="print"/>
          <a:srcRect/>
          <a:stretch>
            <a:fillRect/>
          </a:stretch>
        </p:blipFill>
        <p:spPr bwMode="auto">
          <a:xfrm>
            <a:off x="4191000" y="2667000"/>
            <a:ext cx="3810000" cy="3810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continuous data:</a:t>
            </a:r>
            <a:br>
              <a:rPr lang="en-US"/>
            </a:br>
            <a:r>
              <a:rPr lang="en-US"/>
              <a:t>relationships between two variables</a:t>
            </a:r>
          </a:p>
        </p:txBody>
      </p:sp>
      <p:sp>
        <p:nvSpPr>
          <p:cNvPr id="3" name="Content Placeholder 2"/>
          <p:cNvSpPr>
            <a:spLocks noGrp="1"/>
          </p:cNvSpPr>
          <p:nvPr>
            <p:ph idx="1"/>
          </p:nvPr>
        </p:nvSpPr>
        <p:spPr>
          <a:xfrm>
            <a:off x="1981200" y="1981200"/>
            <a:ext cx="8229600" cy="1143000"/>
          </a:xfrm>
        </p:spPr>
        <p:txBody>
          <a:bodyPr/>
          <a:lstStyle/>
          <a:p>
            <a:r>
              <a:rPr lang="en-US"/>
              <a:t>Is there a relationship between biomass and precipitation?</a:t>
            </a:r>
          </a:p>
        </p:txBody>
      </p:sp>
      <p:pic>
        <p:nvPicPr>
          <p:cNvPr id="26627" name="Picture 3"/>
          <p:cNvPicPr>
            <a:picLocks noChangeAspect="1" noChangeArrowheads="1"/>
          </p:cNvPicPr>
          <p:nvPr/>
        </p:nvPicPr>
        <p:blipFill>
          <a:blip r:embed="rId2" cstate="print"/>
          <a:srcRect/>
          <a:stretch>
            <a:fillRect/>
          </a:stretch>
        </p:blipFill>
        <p:spPr bwMode="auto">
          <a:xfrm>
            <a:off x="4191000" y="2667000"/>
            <a:ext cx="3810000" cy="3810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Visualizing continuous data:</a:t>
            </a:r>
            <a:br>
              <a:rPr lang="en-US"/>
            </a:br>
            <a:r>
              <a:rPr lang="en-US"/>
              <a:t>relationships between two variables</a:t>
            </a:r>
          </a:p>
        </p:txBody>
      </p:sp>
      <p:sp>
        <p:nvSpPr>
          <p:cNvPr id="3" name="Content Placeholder 2"/>
          <p:cNvSpPr>
            <a:spLocks noGrp="1"/>
          </p:cNvSpPr>
          <p:nvPr>
            <p:ph idx="1"/>
          </p:nvPr>
        </p:nvSpPr>
        <p:spPr>
          <a:xfrm>
            <a:off x="1981200" y="1981200"/>
            <a:ext cx="8229600" cy="1143000"/>
          </a:xfrm>
        </p:spPr>
        <p:txBody>
          <a:bodyPr/>
          <a:lstStyle/>
          <a:p>
            <a:r>
              <a:rPr lang="en-US"/>
              <a:t>Is there a relationship between biomass and precipitation?</a:t>
            </a:r>
          </a:p>
        </p:txBody>
      </p:sp>
      <p:pic>
        <p:nvPicPr>
          <p:cNvPr id="25602" name="Picture 2"/>
          <p:cNvPicPr>
            <a:picLocks noChangeAspect="1" noChangeArrowheads="1"/>
          </p:cNvPicPr>
          <p:nvPr/>
        </p:nvPicPr>
        <p:blipFill>
          <a:blip r:embed="rId2" cstate="print"/>
          <a:srcRect/>
          <a:stretch>
            <a:fillRect/>
          </a:stretch>
        </p:blipFill>
        <p:spPr bwMode="auto">
          <a:xfrm>
            <a:off x="3886201" y="3124200"/>
            <a:ext cx="4281487" cy="312555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524000" y="3581400"/>
            <a:ext cx="3276600" cy="32766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a:t>Visualizing continuous data:</a:t>
            </a:r>
            <a:br>
              <a:rPr lang="en-US"/>
            </a:br>
            <a:r>
              <a:rPr lang="en-US"/>
              <a:t>relationships between two variables</a:t>
            </a:r>
          </a:p>
        </p:txBody>
      </p:sp>
      <p:sp>
        <p:nvSpPr>
          <p:cNvPr id="3" name="Content Placeholder 2"/>
          <p:cNvSpPr>
            <a:spLocks noGrp="1"/>
          </p:cNvSpPr>
          <p:nvPr>
            <p:ph idx="1"/>
          </p:nvPr>
        </p:nvSpPr>
        <p:spPr>
          <a:xfrm>
            <a:off x="1981200" y="1981200"/>
            <a:ext cx="8229600" cy="1143000"/>
          </a:xfrm>
        </p:spPr>
        <p:txBody>
          <a:bodyPr/>
          <a:lstStyle/>
          <a:p>
            <a:r>
              <a:rPr lang="en-US"/>
              <a:t>Which is most effective?</a:t>
            </a:r>
          </a:p>
        </p:txBody>
      </p:sp>
      <p:pic>
        <p:nvPicPr>
          <p:cNvPr id="27650" name="Picture 2"/>
          <p:cNvPicPr>
            <a:picLocks noChangeAspect="1" noChangeArrowheads="1"/>
          </p:cNvPicPr>
          <p:nvPr/>
        </p:nvPicPr>
        <p:blipFill>
          <a:blip r:embed="rId3" cstate="print"/>
          <a:srcRect/>
          <a:stretch>
            <a:fillRect/>
          </a:stretch>
        </p:blipFill>
        <p:spPr bwMode="auto">
          <a:xfrm>
            <a:off x="4724400" y="3581400"/>
            <a:ext cx="3276600" cy="327660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7924800" y="4154193"/>
            <a:ext cx="2743200" cy="2002581"/>
          </a:xfrm>
          <a:prstGeom prst="rect">
            <a:avLst/>
          </a:prstGeom>
          <a:noFill/>
          <a:ln w="9525">
            <a:noFill/>
            <a:miter lim="800000"/>
            <a:headEnd/>
            <a:tailEnd/>
          </a:ln>
        </p:spPr>
      </p:pic>
      <p:sp>
        <p:nvSpPr>
          <p:cNvPr id="8" name="TextBox 7"/>
          <p:cNvSpPr txBox="1"/>
          <p:nvPr/>
        </p:nvSpPr>
        <p:spPr>
          <a:xfrm>
            <a:off x="3276600" y="3364468"/>
            <a:ext cx="317716" cy="369332"/>
          </a:xfrm>
          <a:prstGeom prst="rect">
            <a:avLst/>
          </a:prstGeom>
          <a:noFill/>
        </p:spPr>
        <p:txBody>
          <a:bodyPr wrap="none" rtlCol="0">
            <a:spAutoFit/>
          </a:bodyPr>
          <a:lstStyle/>
          <a:p>
            <a:r>
              <a:rPr lang="en-US"/>
              <a:t>A</a:t>
            </a:r>
          </a:p>
        </p:txBody>
      </p:sp>
      <p:sp>
        <p:nvSpPr>
          <p:cNvPr id="9" name="TextBox 8"/>
          <p:cNvSpPr txBox="1"/>
          <p:nvPr/>
        </p:nvSpPr>
        <p:spPr>
          <a:xfrm>
            <a:off x="6324600" y="3352800"/>
            <a:ext cx="317716" cy="369332"/>
          </a:xfrm>
          <a:prstGeom prst="rect">
            <a:avLst/>
          </a:prstGeom>
          <a:noFill/>
        </p:spPr>
        <p:txBody>
          <a:bodyPr wrap="none" rtlCol="0">
            <a:spAutoFit/>
          </a:bodyPr>
          <a:lstStyle/>
          <a:p>
            <a:r>
              <a:rPr lang="en-US"/>
              <a:t>B</a:t>
            </a:r>
          </a:p>
        </p:txBody>
      </p:sp>
      <p:sp>
        <p:nvSpPr>
          <p:cNvPr id="10" name="TextBox 9"/>
          <p:cNvSpPr txBox="1"/>
          <p:nvPr/>
        </p:nvSpPr>
        <p:spPr>
          <a:xfrm>
            <a:off x="9144000" y="3429000"/>
            <a:ext cx="317716" cy="369332"/>
          </a:xfrm>
          <a:prstGeom prst="rect">
            <a:avLst/>
          </a:prstGeom>
          <a:noFill/>
        </p:spPr>
        <p:txBody>
          <a:bodyPr wrap="none" rtlCol="0">
            <a:spAutoFit/>
          </a:bodyPr>
          <a:lstStyle/>
          <a:p>
            <a:r>
              <a:rPr lang="en-US"/>
              <a:t>C</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82</TotalTime>
  <Words>448</Words>
  <Application>Microsoft Office PowerPoint</Application>
  <PresentationFormat>Widescreen</PresentationFormat>
  <Paragraphs>84</Paragraphs>
  <Slides>33</Slides>
  <Notes>1</Notes>
  <HiddenSlides>12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Linear Models in Agriculture and Natural Resources</vt:lpstr>
      <vt:lpstr>Visualizing data</vt:lpstr>
      <vt:lpstr>Types of data</vt:lpstr>
      <vt:lpstr>Types of data</vt:lpstr>
      <vt:lpstr>Visualizing continuous data: relationships between two variables</vt:lpstr>
      <vt:lpstr>Visualizing continuous data: relationships between two variables</vt:lpstr>
      <vt:lpstr>Visualizing continuous data: relationships between two variables</vt:lpstr>
      <vt:lpstr>Visualizing continuous data: relationships between two variables</vt:lpstr>
      <vt:lpstr>Visualizing continuous data: relationships between two variables</vt:lpstr>
      <vt:lpstr>Visualizing categorical data: relationships among groups</vt:lpstr>
      <vt:lpstr>Visualizing categorical data: relationships among groups</vt:lpstr>
      <vt:lpstr>Visualizing categorical data: relationships among groups</vt:lpstr>
      <vt:lpstr>Visualizing categorical data: relationships among groups</vt:lpstr>
      <vt:lpstr>Visualizing categorical data: relationships between two variables</vt:lpstr>
      <vt:lpstr>PowerPoint Presentation</vt:lpstr>
      <vt:lpstr>PowerPoint Presentation</vt:lpstr>
      <vt:lpstr>PowerPoint Presentation</vt:lpstr>
      <vt:lpstr>Visualizing categorical data: relationships between two variables</vt:lpstr>
      <vt:lpstr>Data visualization: key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 Hahn</dc:creator>
  <cp:lastModifiedBy>Hahn, Phil</cp:lastModifiedBy>
  <cp:revision>2</cp:revision>
  <dcterms:created xsi:type="dcterms:W3CDTF">2019-12-26T20:42:25Z</dcterms:created>
  <dcterms:modified xsi:type="dcterms:W3CDTF">2025-05-28T11:11:14Z</dcterms:modified>
</cp:coreProperties>
</file>