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6" autoAdjust="0"/>
    <p:restoredTop sz="94654"/>
  </p:normalViewPr>
  <p:slideViewPr>
    <p:cSldViewPr snapToGrid="0">
      <p:cViewPr varScale="1">
        <p:scale>
          <a:sx n="87" d="100"/>
          <a:sy n="87" d="100"/>
        </p:scale>
        <p:origin x="9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E07A3-62E6-8646-9E49-53F04F5F1BC8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92183-7FFF-D048-91C1-C04B63E52A9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26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92183-7FFF-D048-91C1-C04B63E52A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910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977" y="4563876"/>
            <a:ext cx="11542457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>
                <a:solidFill>
                  <a:prstClr val="black"/>
                </a:solidFill>
              </a:rPr>
              <a:pPr/>
              <a:t>‹Nr.›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977" y="3429000"/>
            <a:ext cx="11542457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977" y="619200"/>
            <a:ext cx="11542458" cy="28098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2"/>
          </p:nvPr>
        </p:nvSpPr>
        <p:spPr>
          <a:xfrm>
            <a:off x="10920777" y="6308726"/>
            <a:ext cx="612239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16.02.2018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6795" y="6308726"/>
            <a:ext cx="463369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>
                <a:solidFill>
                  <a:prstClr val="black"/>
                </a:solidFill>
              </a:rPr>
              <a:t>BIOTS 2018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75816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977" y="4823307"/>
            <a:ext cx="11542458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977" y="5809755"/>
            <a:ext cx="11542458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>
                <a:solidFill>
                  <a:prstClr val="black"/>
                </a:solidFill>
              </a:rPr>
              <a:pPr/>
              <a:t>‹Nr.›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977" y="620713"/>
            <a:ext cx="11542458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2"/>
          </p:nvPr>
        </p:nvSpPr>
        <p:spPr>
          <a:xfrm>
            <a:off x="10920777" y="6308726"/>
            <a:ext cx="612239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16.02.2018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6795" y="6308726"/>
            <a:ext cx="463369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>
                <a:solidFill>
                  <a:prstClr val="black"/>
                </a:solidFill>
              </a:rPr>
              <a:t>BIOTS 2018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64400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977" y="4823307"/>
            <a:ext cx="11542458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977" y="5809755"/>
            <a:ext cx="11542458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>
                <a:solidFill>
                  <a:prstClr val="black"/>
                </a:solidFill>
              </a:rPr>
              <a:pPr/>
              <a:t>‹Nr.›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977" y="620715"/>
            <a:ext cx="11542458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2"/>
          </p:nvPr>
        </p:nvSpPr>
        <p:spPr>
          <a:xfrm>
            <a:off x="10920777" y="6308726"/>
            <a:ext cx="612239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16.02.2018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6795" y="6308726"/>
            <a:ext cx="463369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>
                <a:solidFill>
                  <a:prstClr val="black"/>
                </a:solidFill>
              </a:rPr>
              <a:t>BIOTS 2018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17707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976" y="1044001"/>
            <a:ext cx="11542459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520" y="152402"/>
            <a:ext cx="11902608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>
                <a:solidFill>
                  <a:prstClr val="white"/>
                </a:solidFill>
              </a:endParaRPr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>
                <a:solidFill>
                  <a:prstClr val="white"/>
                </a:solidFill>
              </a:endParaRPr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977" y="620714"/>
            <a:ext cx="1154245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27" y="306000"/>
            <a:ext cx="971440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976" y="6957490"/>
            <a:ext cx="84996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prstClr val="black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822" y="-385093"/>
            <a:ext cx="12423716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498770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977" y="2024064"/>
            <a:ext cx="11542458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>
                <a:solidFill>
                  <a:prstClr val="black"/>
                </a:solidFill>
              </a:rPr>
              <a:pPr/>
              <a:t>‹Nr.›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977" y="620714"/>
            <a:ext cx="11542458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2"/>
          </p:nvPr>
        </p:nvSpPr>
        <p:spPr>
          <a:xfrm>
            <a:off x="10920777" y="6308726"/>
            <a:ext cx="612239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16.02.2018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6795" y="6308726"/>
            <a:ext cx="463369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>
                <a:solidFill>
                  <a:prstClr val="black"/>
                </a:solidFill>
              </a:rPr>
              <a:t>BIOTS 2018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98395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978" y="2024065"/>
            <a:ext cx="5579823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8022" y="2024065"/>
            <a:ext cx="556938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>
                <a:solidFill>
                  <a:prstClr val="black"/>
                </a:solidFill>
              </a:rPr>
              <a:pPr/>
              <a:t>‹Nr.›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977" y="620714"/>
            <a:ext cx="11542458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3"/>
          </p:nvPr>
        </p:nvSpPr>
        <p:spPr>
          <a:xfrm>
            <a:off x="10920777" y="6308726"/>
            <a:ext cx="612239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16.02.2018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6795" y="6308726"/>
            <a:ext cx="463369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>
                <a:solidFill>
                  <a:prstClr val="black"/>
                </a:solidFill>
              </a:rPr>
              <a:t>BIOTS 2018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1145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>
                <a:solidFill>
                  <a:prstClr val="black"/>
                </a:solidFill>
              </a:rPr>
              <a:pPr/>
              <a:t>‹Nr.›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977" y="620714"/>
            <a:ext cx="11542458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10920777" y="6308726"/>
            <a:ext cx="612239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16.02.2018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6795" y="6308726"/>
            <a:ext cx="463369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>
                <a:solidFill>
                  <a:prstClr val="black"/>
                </a:solidFill>
              </a:rPr>
              <a:t>BIOTS 2018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55974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>
                <a:solidFill>
                  <a:prstClr val="black"/>
                </a:solidFill>
              </a:rPr>
              <a:pPr/>
              <a:t>‹Nr.›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977" y="620713"/>
            <a:ext cx="11542458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10920777" y="6308726"/>
            <a:ext cx="612239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16.02.2018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6795" y="6308726"/>
            <a:ext cx="463369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>
                <a:solidFill>
                  <a:prstClr val="black"/>
                </a:solidFill>
              </a:rPr>
              <a:t>BIOTS 2018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40169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92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prstClr val="white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>
                <a:solidFill>
                  <a:prstClr val="black"/>
                </a:solidFill>
              </a:rPr>
              <a:pPr/>
              <a:t>‹Nr.›</a:t>
            </a:fld>
            <a:endParaRPr lang="en-GB" dirty="0">
              <a:solidFill>
                <a:prstClr val="black"/>
              </a:solidFill>
            </a:endParaRPr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27" y="306000"/>
            <a:ext cx="967356" cy="157734"/>
          </a:xfrm>
          <a:prstGeom prst="rect">
            <a:avLst/>
          </a:prstGeom>
        </p:spPr>
      </p:pic>
      <p:sp>
        <p:nvSpPr>
          <p:cNvPr id="8" name="Datumsplatzhalter 3"/>
          <p:cNvSpPr>
            <a:spLocks noGrp="1"/>
          </p:cNvSpPr>
          <p:nvPr>
            <p:ph type="dt" sz="half" idx="2"/>
          </p:nvPr>
        </p:nvSpPr>
        <p:spPr>
          <a:xfrm>
            <a:off x="10920777" y="6308726"/>
            <a:ext cx="612239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16.02.2018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6795" y="6308726"/>
            <a:ext cx="463369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>
                <a:solidFill>
                  <a:prstClr val="black"/>
                </a:solidFill>
              </a:rPr>
              <a:t>BIOTS 2018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92443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822" y="-385093"/>
            <a:ext cx="12423716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520" y="152402"/>
            <a:ext cx="11902608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>
                <a:solidFill>
                  <a:prstClr val="white"/>
                </a:solidFill>
              </a:endParaRPr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>
                <a:solidFill>
                  <a:prstClr val="white"/>
                </a:solidFill>
              </a:endParaRPr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>
                <a:solidFill>
                  <a:prstClr val="white"/>
                </a:solidFill>
              </a:endParaRPr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20777" y="6308726"/>
            <a:ext cx="612239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16.02.2018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6795" y="6308726"/>
            <a:ext cx="463369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>
                <a:solidFill>
                  <a:prstClr val="black"/>
                </a:solidFill>
              </a:rPr>
              <a:t>BIOTS 2018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9448" y="6308726"/>
            <a:ext cx="3556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>
                <a:solidFill>
                  <a:prstClr val="black"/>
                </a:solidFill>
              </a:rPr>
              <a:pPr/>
              <a:t>‹Nr.›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977" y="2024064"/>
            <a:ext cx="11533424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40778" y="6300190"/>
            <a:ext cx="141277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>
                <a:solidFill>
                  <a:prstClr val="black"/>
                </a:solidFill>
              </a:rPr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83289" y="6300189"/>
            <a:ext cx="141277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>
                <a:solidFill>
                  <a:prstClr val="black"/>
                </a:solidFill>
              </a:rPr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976" y="620714"/>
            <a:ext cx="11533425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3977" y="6308727"/>
            <a:ext cx="5772023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endParaRPr lang="en-GB" sz="800" dirty="0">
              <a:solidFill>
                <a:prstClr val="black"/>
              </a:solidFill>
            </a:endParaRP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27" y="306000"/>
            <a:ext cx="971440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059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>
              <a:xfrm>
                <a:off x="327819" y="1582647"/>
                <a:ext cx="11537950" cy="3979954"/>
              </a:xfrm>
            </p:spPr>
            <p:txBody>
              <a:bodyPr/>
              <a:lstStyle/>
              <a:p>
                <a:r>
                  <a:rPr lang="de-DE" dirty="0"/>
                  <a:t>Effective </a:t>
                </a:r>
                <a:r>
                  <a:rPr lang="de-DE" dirty="0" err="1"/>
                  <a:t>strength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a </a:t>
                </a:r>
                <a:r>
                  <a:rPr lang="de-DE" dirty="0" err="1"/>
                  <a:t>virus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𝑉𝑃𝑀</m:t>
                        </m:r>
                      </m:sub>
                    </m:sSub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tipping</a:t>
                </a:r>
                <a:r>
                  <a:rPr lang="de-DE" dirty="0"/>
                  <a:t> </a:t>
                </a:r>
                <a:r>
                  <a:rPr lang="de-DE" dirty="0" err="1"/>
                  <a:t>point</a:t>
                </a:r>
                <a:r>
                  <a:rPr lang="de-DE" dirty="0"/>
                  <a:t> at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de-DE" b="0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r>
                  <a:rPr lang="de-DE" dirty="0"/>
                  <a:t>Research Questions:  </a:t>
                </a:r>
                <a:r>
                  <a:rPr lang="de-DE" dirty="0" err="1"/>
                  <a:t>How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virus</a:t>
                </a:r>
                <a:r>
                  <a:rPr lang="de-DE" dirty="0"/>
                  <a:t> </a:t>
                </a:r>
                <a:r>
                  <a:rPr lang="de-DE" dirty="0" err="1"/>
                  <a:t>strength</a:t>
                </a:r>
                <a:r>
                  <a:rPr lang="de-DE" dirty="0"/>
                  <a:t> </a:t>
                </a:r>
                <a:r>
                  <a:rPr lang="de-DE" dirty="0" err="1"/>
                  <a:t>influenced</a:t>
                </a:r>
                <a:r>
                  <a:rPr lang="de-DE" dirty="0"/>
                  <a:t> </a:t>
                </a:r>
                <a:r>
                  <a:rPr lang="de-DE" dirty="0" err="1"/>
                  <a:t>by</a:t>
                </a:r>
                <a:r>
                  <a:rPr lang="de-DE" dirty="0"/>
                  <a:t> </a:t>
                </a:r>
                <a:r>
                  <a:rPr lang="de-DE" dirty="0" err="1"/>
                  <a:t>graph</a:t>
                </a:r>
                <a:r>
                  <a:rPr lang="de-DE" dirty="0"/>
                  <a:t> </a:t>
                </a:r>
                <a:r>
                  <a:rPr lang="de-DE" dirty="0" err="1"/>
                  <a:t>topology</a:t>
                </a:r>
                <a:r>
                  <a:rPr lang="de-DE" dirty="0"/>
                  <a:t>? </a:t>
                </a:r>
                <a:r>
                  <a:rPr lang="de-DE" dirty="0" err="1"/>
                  <a:t>What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typical</a:t>
                </a:r>
                <a:r>
                  <a:rPr lang="de-DE" dirty="0"/>
                  <a:t> </a:t>
                </a:r>
                <a:r>
                  <a:rPr lang="de-DE" dirty="0" err="1"/>
                  <a:t>topological</a:t>
                </a:r>
                <a:r>
                  <a:rPr lang="de-DE" dirty="0"/>
                  <a:t> </a:t>
                </a:r>
                <a:r>
                  <a:rPr lang="de-DE" dirty="0" err="1"/>
                  <a:t>structures</a:t>
                </a:r>
                <a:r>
                  <a:rPr lang="de-DE" dirty="0"/>
                  <a:t>?  </a:t>
                </a:r>
                <a:r>
                  <a:rPr lang="de-DE" dirty="0" err="1"/>
                  <a:t>How</a:t>
                </a:r>
                <a:r>
                  <a:rPr lang="de-DE" dirty="0"/>
                  <a:t> </a:t>
                </a:r>
                <a:r>
                  <a:rPr lang="de-DE" dirty="0" err="1"/>
                  <a:t>well</a:t>
                </a:r>
                <a:r>
                  <a:rPr lang="de-DE" dirty="0"/>
                  <a:t> </a:t>
                </a:r>
                <a:r>
                  <a:rPr lang="de-DE" dirty="0" err="1"/>
                  <a:t>does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model</a:t>
                </a:r>
                <a:r>
                  <a:rPr lang="de-DE" dirty="0"/>
                  <a:t> </a:t>
                </a:r>
                <a:r>
                  <a:rPr lang="de-DE" dirty="0" err="1"/>
                  <a:t>respond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manipulation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data</a:t>
                </a:r>
                <a:r>
                  <a:rPr lang="de-DE" dirty="0"/>
                  <a:t>?  </a:t>
                </a:r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7819" y="1582647"/>
                <a:ext cx="11537950" cy="3979954"/>
              </a:xfrm>
              <a:blipFill>
                <a:blip r:embed="rId3"/>
                <a:stretch>
                  <a:fillRect l="-220" t="-2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ußzeilenplatzhalter 5"/>
          <p:cNvSpPr txBox="1">
            <a:spLocks/>
          </p:cNvSpPr>
          <p:nvPr/>
        </p:nvSpPr>
        <p:spPr>
          <a:xfrm>
            <a:off x="7543801" y="6308726"/>
            <a:ext cx="2476785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de-DE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prstClr val="black"/>
                </a:solidFill>
              </a:rPr>
              <a:t>Severin </a:t>
            </a:r>
            <a:r>
              <a:rPr lang="en-GB" dirty="0" err="1">
                <a:solidFill>
                  <a:prstClr val="black"/>
                </a:solidFill>
              </a:rPr>
              <a:t>Jäger</a:t>
            </a:r>
            <a:r>
              <a:rPr lang="en-GB" dirty="0">
                <a:solidFill>
                  <a:prstClr val="black"/>
                </a:solidFill>
              </a:rPr>
              <a:t>, Thomas Hahn, Yannick Schubert</a:t>
            </a:r>
          </a:p>
        </p:txBody>
      </p:sp>
      <p:sp>
        <p:nvSpPr>
          <p:cNvPr id="10" name="Inhaltsplatzhalter 1"/>
          <p:cNvSpPr txBox="1">
            <a:spLocks/>
          </p:cNvSpPr>
          <p:nvPr/>
        </p:nvSpPr>
        <p:spPr>
          <a:xfrm>
            <a:off x="326231" y="5837256"/>
            <a:ext cx="11537950" cy="471471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1F407A"/>
              </a:buClr>
              <a:buNone/>
            </a:pPr>
            <a:r>
              <a:rPr lang="de-DE" sz="1200" dirty="0" err="1">
                <a:solidFill>
                  <a:prstClr val="black"/>
                </a:solidFill>
              </a:rPr>
              <a:t>Sources</a:t>
            </a:r>
            <a:r>
              <a:rPr lang="de-DE" sz="1200" dirty="0">
                <a:solidFill>
                  <a:prstClr val="black"/>
                </a:solidFill>
              </a:rPr>
              <a:t>: B. </a:t>
            </a:r>
            <a:r>
              <a:rPr lang="de-DE" sz="1200" dirty="0" err="1">
                <a:solidFill>
                  <a:prstClr val="black"/>
                </a:solidFill>
              </a:rPr>
              <a:t>Aditya</a:t>
            </a:r>
            <a:r>
              <a:rPr lang="de-DE" sz="1200" dirty="0">
                <a:solidFill>
                  <a:prstClr val="black"/>
                </a:solidFill>
              </a:rPr>
              <a:t> Prakash, D. </a:t>
            </a:r>
            <a:r>
              <a:rPr lang="de-DE" sz="1200" dirty="0" err="1">
                <a:solidFill>
                  <a:prstClr val="black"/>
                </a:solidFill>
              </a:rPr>
              <a:t>Chakrabarti</a:t>
            </a:r>
            <a:r>
              <a:rPr lang="de-DE" sz="1200" dirty="0">
                <a:solidFill>
                  <a:prstClr val="black"/>
                </a:solidFill>
              </a:rPr>
              <a:t>, N. </a:t>
            </a:r>
            <a:r>
              <a:rPr lang="de-DE" sz="1200" dirty="0" err="1">
                <a:solidFill>
                  <a:prstClr val="black"/>
                </a:solidFill>
              </a:rPr>
              <a:t>Valler</a:t>
            </a:r>
            <a:r>
              <a:rPr lang="de-DE" sz="1200" dirty="0">
                <a:solidFill>
                  <a:prstClr val="black"/>
                </a:solidFill>
              </a:rPr>
              <a:t>, M. </a:t>
            </a:r>
            <a:r>
              <a:rPr lang="de-DE" sz="1200" dirty="0" err="1">
                <a:solidFill>
                  <a:prstClr val="black"/>
                </a:solidFill>
              </a:rPr>
              <a:t>Faloutsos</a:t>
            </a:r>
            <a:r>
              <a:rPr lang="de-DE" sz="1200" dirty="0">
                <a:solidFill>
                  <a:prstClr val="black"/>
                </a:solidFill>
              </a:rPr>
              <a:t>, C. </a:t>
            </a:r>
            <a:r>
              <a:rPr lang="de-DE" sz="1200" dirty="0" err="1">
                <a:solidFill>
                  <a:prstClr val="black"/>
                </a:solidFill>
              </a:rPr>
              <a:t>Faloutsos</a:t>
            </a:r>
            <a:r>
              <a:rPr lang="de-DE" sz="1200" dirty="0">
                <a:solidFill>
                  <a:prstClr val="black"/>
                </a:solidFill>
              </a:rPr>
              <a:t> (2012), </a:t>
            </a:r>
            <a:r>
              <a:rPr lang="en-US" sz="1200" dirty="0">
                <a:solidFill>
                  <a:prstClr val="black"/>
                </a:solidFill>
              </a:rPr>
              <a:t>Threshold Conditions for Arbitrary Cascade Models on Arbitrary Networks. Knowledge and Information Systems manuscript No. KAIS-12-3483R1</a:t>
            </a:r>
            <a:endParaRPr lang="de-DE" sz="1200" dirty="0">
              <a:solidFill>
                <a:prstClr val="black"/>
              </a:solidFill>
            </a:endParaRPr>
          </a:p>
          <a:p>
            <a:pPr marL="0" indent="0">
              <a:buClr>
                <a:srgbClr val="1F407A"/>
              </a:buClr>
              <a:buNone/>
            </a:pPr>
            <a:endParaRPr lang="de-DE" sz="1400" dirty="0">
              <a:solidFill>
                <a:prstClr val="black"/>
              </a:solidFill>
            </a:endParaRPr>
          </a:p>
          <a:p>
            <a:pPr marL="0" indent="0">
              <a:buClr>
                <a:srgbClr val="1F407A"/>
              </a:buClr>
              <a:buNone/>
            </a:pPr>
            <a:endParaRPr lang="de-DE" sz="1400" dirty="0">
              <a:solidFill>
                <a:prstClr val="black"/>
              </a:solidFill>
            </a:endParaRPr>
          </a:p>
          <a:p>
            <a:pPr marL="0" indent="0">
              <a:buClr>
                <a:srgbClr val="1F407A"/>
              </a:buClr>
              <a:buNone/>
            </a:pPr>
            <a:endParaRPr lang="de-DE" sz="1400" dirty="0">
              <a:solidFill>
                <a:prstClr val="black"/>
              </a:solidFill>
            </a:endParaRPr>
          </a:p>
          <a:p>
            <a:pPr>
              <a:buClr>
                <a:srgbClr val="1F407A"/>
              </a:buClr>
            </a:pPr>
            <a:endParaRPr lang="de-DE" sz="1400" dirty="0">
              <a:solidFill>
                <a:prstClr val="black"/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Cascades</a:t>
            </a:r>
            <a:r>
              <a:rPr lang="de-DE" dirty="0"/>
              <a:t> &amp; </a:t>
            </a:r>
            <a:r>
              <a:rPr lang="de-DE" dirty="0" err="1"/>
              <a:t>Spectra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09.10.2018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10210801" y="6308726"/>
            <a:ext cx="517877" cy="459776"/>
          </a:xfrm>
        </p:spPr>
        <p:txBody>
          <a:bodyPr/>
          <a:lstStyle/>
          <a:p>
            <a:r>
              <a:rPr lang="en-GB">
                <a:solidFill>
                  <a:prstClr val="black"/>
                </a:solidFill>
              </a:rPr>
              <a:t>MSSS 2018</a:t>
            </a:r>
            <a:endParaRPr lang="en-GB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6296096"/>
                  </p:ext>
                </p:extLst>
              </p:nvPr>
            </p:nvGraphicFramePr>
            <p:xfrm>
              <a:off x="816864" y="2015490"/>
              <a:ext cx="4287742" cy="21404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438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438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Models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𝑽𝑷𝑴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1" i="1" smtClean="0">
                                    <a:latin typeface="Cambria Math" panose="02040503050406030204" pitchFamily="18" charset="0"/>
                                  </a:rPr>
                                  <m:t>𝑺𝑰𝑺</m:t>
                                </m:r>
                                <m:r>
                                  <a:rPr lang="de-DE" sz="16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sz="1600" b="1" i="1" smtClean="0">
                                    <a:latin typeface="Cambria Math" panose="02040503050406030204" pitchFamily="18" charset="0"/>
                                  </a:rPr>
                                  <m:t>𝑺𝑰𝑹</m:t>
                                </m:r>
                                <m:r>
                                  <a:rPr lang="de-DE" sz="1600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</m:oMath>
                            </m:oMathPara>
                          </a14:m>
                          <a:endParaRPr lang="de-DE" sz="1600" b="1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1" i="1" smtClean="0">
                                    <a:latin typeface="Cambria Math" panose="02040503050406030204" pitchFamily="18" charset="0"/>
                                  </a:rPr>
                                  <m:t>𝑺𝑰𝑹𝑺</m:t>
                                </m:r>
                                <m:r>
                                  <a:rPr lang="de-DE" sz="1600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DE" sz="1600" b="1" i="1" smtClean="0">
                                    <a:latin typeface="Cambria Math" panose="02040503050406030204" pitchFamily="18" charset="0"/>
                                  </a:rPr>
                                  <m:t>𝑺𝑬𝑰𝑹</m:t>
                                </m:r>
                                <m:r>
                                  <a:rPr lang="de-DE" sz="16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600" b="1" i="1" smtClean="0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num>
                                  <m:den>
                                    <m:r>
                                      <a:rPr lang="de-DE" sz="1600" b="1" i="1" smtClean="0">
                                        <a:latin typeface="Cambria Math" panose="02040503050406030204" pitchFamily="18" charset="0"/>
                                      </a:rPr>
                                      <m:t>𝜹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6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1" i="1" smtClean="0">
                                    <a:latin typeface="Cambria Math" panose="02040503050406030204" pitchFamily="18" charset="0"/>
                                  </a:rPr>
                                  <m:t>𝑺𝑰𝑽</m:t>
                                </m:r>
                                <m:r>
                                  <a:rPr lang="de-DE" sz="1600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DE" sz="1600" b="1" i="1" smtClean="0">
                                    <a:latin typeface="Cambria Math" panose="02040503050406030204" pitchFamily="18" charset="0"/>
                                  </a:rPr>
                                  <m:t>𝑺𝑬𝑰𝑽</m:t>
                                </m:r>
                              </m:oMath>
                            </m:oMathPara>
                          </a14:m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600" b="1" i="1" smtClean="0">
                                        <a:latin typeface="Cambria Math" panose="02040503050406030204" pitchFamily="18" charset="0"/>
                                      </a:rPr>
                                      <m:t>𝜷𝜸</m:t>
                                    </m:r>
                                  </m:num>
                                  <m:den>
                                    <m:r>
                                      <a:rPr lang="de-DE" sz="1600" b="1" i="1" smtClean="0">
                                        <a:latin typeface="Cambria Math" panose="02040503050406030204" pitchFamily="18" charset="0"/>
                                      </a:rPr>
                                      <m:t>𝜹</m:t>
                                    </m:r>
                                    <m:r>
                                      <a:rPr lang="de-DE" sz="1600" b="1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600" b="1" i="1" smtClean="0">
                                        <a:latin typeface="Cambria Math" panose="02040503050406030204" pitchFamily="18" charset="0"/>
                                      </a:rPr>
                                      <m:t>𝜸</m:t>
                                    </m:r>
                                    <m:r>
                                      <a:rPr lang="de-DE" sz="1600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de-DE" sz="1600" b="1" i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  <m:r>
                                      <a:rPr lang="de-DE" sz="1600" b="1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de-DE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1" i="1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de-DE" sz="16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1" i="1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de-DE" sz="16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1" i="1" smtClean="0"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de-DE" sz="16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1" i="1" smtClean="0"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de-DE" sz="16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de-DE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600" b="1" i="1" smtClean="0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  <m:sub>
                                        <m:r>
                                          <a:rPr lang="de-DE" sz="1600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DE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600" b="1" i="1" smtClean="0">
                                            <a:latin typeface="Cambria Math" panose="02040503050406030204" pitchFamily="18" charset="0"/>
                                          </a:rPr>
                                          <m:t>𝒗</m:t>
                                        </m:r>
                                      </m:e>
                                      <m:sub>
                                        <m:r>
                                          <a:rPr lang="de-DE" sz="1600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  <m:r>
                                      <a:rPr lang="de-DE" sz="1600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de-DE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600" b="1" i="1" smtClean="0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  <m:sub>
                                        <m:r>
                                          <a:rPr lang="de-DE" sz="1600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  <m:r>
                                      <a:rPr lang="de-DE" sz="1600" b="1" i="1" smtClean="0">
                                        <a:latin typeface="Cambria Math" panose="02040503050406030204" pitchFamily="18" charset="0"/>
                                      </a:rPr>
                                      <m:t>𝝐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de-DE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600" b="1" i="1" smtClean="0">
                                            <a:latin typeface="Cambria Math" panose="02040503050406030204" pitchFamily="18" charset="0"/>
                                          </a:rPr>
                                          <m:t>𝒗</m:t>
                                        </m:r>
                                      </m:e>
                                      <m:sub>
                                        <m:r>
                                          <a:rPr lang="de-DE" sz="1600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  <m:r>
                                      <a:rPr lang="de-DE" sz="1600" b="1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600" b="1" i="1" smtClean="0">
                                        <a:latin typeface="Cambria Math" panose="02040503050406030204" pitchFamily="18" charset="0"/>
                                      </a:rPr>
                                      <m:t>𝝐</m:t>
                                    </m:r>
                                    <m:r>
                                      <a:rPr lang="de-DE" sz="1600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de-DE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600" b="1" i="1" smtClean="0">
                                            <a:latin typeface="Cambria Math" panose="02040503050406030204" pitchFamily="18" charset="0"/>
                                          </a:rPr>
                                          <m:t>𝒗</m:t>
                                        </m:r>
                                      </m:e>
                                      <m:sub>
                                        <m:r>
                                          <a:rPr lang="de-DE" sz="1600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r>
                                      <a:rPr lang="de-DE" sz="1600" b="1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6296096"/>
                  </p:ext>
                </p:extLst>
              </p:nvPr>
            </p:nvGraphicFramePr>
            <p:xfrm>
              <a:off x="816864" y="2015490"/>
              <a:ext cx="4287742" cy="21404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438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438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Models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592" t="-6897" r="-1183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2" t="-67391" r="-101183" b="-21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592" t="-67391" r="-1183" b="-2152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9778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2" t="-160417" r="-101183" b="-1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592" t="-160417" r="-1183" b="-106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9778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2" t="-265957" r="-101183" b="-85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592" t="-265957" r="-1183" b="-85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539" y="2269681"/>
            <a:ext cx="4607047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4621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Frontiers_in_energy_research_10May2016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Microsoft Office PowerPoint</Application>
  <PresentationFormat>Breitbild</PresentationFormat>
  <Paragraphs>28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Wingdings</vt:lpstr>
      <vt:lpstr>Frontiers_in_energy_research_10May2016</vt:lpstr>
      <vt:lpstr>Cascades &amp; Spectra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Cascades &amp; Spectra</dc:title>
  <dc:creator>Yannick Schubert</dc:creator>
  <cp:lastModifiedBy>Severin Jäger</cp:lastModifiedBy>
  <cp:revision>4</cp:revision>
  <dcterms:created xsi:type="dcterms:W3CDTF">2018-10-08T05:35:02Z</dcterms:created>
  <dcterms:modified xsi:type="dcterms:W3CDTF">2018-10-08T17:01:29Z</dcterms:modified>
</cp:coreProperties>
</file>