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9"/>
  </p:notesMasterIdLst>
  <p:handoutMasterIdLst>
    <p:handoutMasterId r:id="rId20"/>
  </p:handoutMasterIdLst>
  <p:sldIdLst>
    <p:sldId id="270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8" r:id="rId10"/>
    <p:sldId id="277" r:id="rId11"/>
    <p:sldId id="279" r:id="rId12"/>
    <p:sldId id="280" r:id="rId13"/>
    <p:sldId id="281" r:id="rId14"/>
    <p:sldId id="282" r:id="rId15"/>
    <p:sldId id="283" r:id="rId16"/>
    <p:sldId id="284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2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32E01D-5EC7-C040-8378-6D778A843373}" v="293" dt="2022-05-14T03:05:23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7" autoAdjust="0"/>
    <p:restoredTop sz="94757"/>
  </p:normalViewPr>
  <p:slideViewPr>
    <p:cSldViewPr snapToGrid="0">
      <p:cViewPr varScale="1">
        <p:scale>
          <a:sx n="107" d="100"/>
          <a:sy n="107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5/15/22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5/15/22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5/15/22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pplewebdata://857E88B5-4F87-41B5-AB29-53E8B0CE7E83/#note5" TargetMode="External"/><Relationship Id="rId2" Type="http://schemas.openxmlformats.org/officeDocument/2006/relationships/hyperlink" Target="applewebdata://857E88B5-4F87-41B5-AB29-53E8B0CE7E83/#note4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vrp.atd-lab.inf.puc-rio.br/" TargetMode="External"/><Relationship Id="rId5" Type="http://schemas.openxmlformats.org/officeDocument/2006/relationships/hyperlink" Target="applewebdata://857E88B5-4F87-41B5-AB29-53E8B0CE7E83/#note7" TargetMode="External"/><Relationship Id="rId4" Type="http://schemas.openxmlformats.org/officeDocument/2006/relationships/hyperlink" Target="applewebdata://857E88B5-4F87-41B5-AB29-53E8B0CE7E83/#note6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CE763A-C4AB-14E8-7EFD-D92DB827B0FB}"/>
              </a:ext>
            </a:extLst>
          </p:cNvPr>
          <p:cNvSpPr/>
          <p:nvPr/>
        </p:nvSpPr>
        <p:spPr>
          <a:xfrm>
            <a:off x="2743200" y="3645725"/>
            <a:ext cx="3657599" cy="261257"/>
          </a:xfrm>
          <a:prstGeom prst="rect">
            <a:avLst/>
          </a:prstGeom>
          <a:solidFill>
            <a:srgbClr val="C02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5865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B78EDA-C06C-EAC2-DA4A-9C7DA28E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911AB2-866C-3DCB-5DE1-8B7D9794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IV. </a:t>
            </a:r>
            <a:r>
              <a:rPr lang="en-US" dirty="0"/>
              <a:t>Implementation</a:t>
            </a:r>
            <a:endParaRPr lang="en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19336-2EF5-CC95-FE0F-9C55A74FC513}"/>
              </a:ext>
            </a:extLst>
          </p:cNvPr>
          <p:cNvSpPr txBox="1"/>
          <p:nvPr/>
        </p:nvSpPr>
        <p:spPr>
          <a:xfrm>
            <a:off x="235077" y="2828835"/>
            <a:ext cx="86738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benchmark problems consist of six sets as follow: seventy-four instances (sets A, B and P) from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[4]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eleven instances (set E) from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[5],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three instances (set F) from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[6]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five instances (set M) from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[7].</a:t>
            </a:r>
            <a:r>
              <a:rPr lang="en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the problem instances were downloaded from the site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http://vrp.atd-lab.inf.puc-rio.br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VN" dirty="0">
                <a:effectLst/>
              </a:rPr>
              <a:t> </a:t>
            </a:r>
            <a:endParaRPr lang="en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3B42C-9705-5111-F042-DA6DB0531A84}"/>
              </a:ext>
            </a:extLst>
          </p:cNvPr>
          <p:cNvSpPr txBox="1"/>
          <p:nvPr/>
        </p:nvSpPr>
        <p:spPr>
          <a:xfrm>
            <a:off x="282578" y="2363190"/>
            <a:ext cx="137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datasets</a:t>
            </a:r>
          </a:p>
        </p:txBody>
      </p:sp>
    </p:spTree>
    <p:extLst>
      <p:ext uri="{BB962C8B-B14F-4D97-AF65-F5344CB8AC3E}">
        <p14:creationId xmlns:p14="http://schemas.microsoft.com/office/powerpoint/2010/main" val="381036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28387E-DB4C-D5BA-5116-9DCCC2FF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576408-A90E-5B79-B3E2-883EBD905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V. </a:t>
            </a:r>
            <a:r>
              <a:rPr lang="en-US"/>
              <a:t>Experiment result</a:t>
            </a:r>
            <a:br>
              <a:rPr lang="en-VN"/>
            </a:br>
            <a:endParaRPr lang="en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BB67E6-6381-9024-FBD8-631538253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409" y="1355685"/>
            <a:ext cx="6539181" cy="4840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4F0B3D-D525-9734-C57A-7FA832A9D717}"/>
              </a:ext>
            </a:extLst>
          </p:cNvPr>
          <p:cNvSpPr txBox="1"/>
          <p:nvPr/>
        </p:nvSpPr>
        <p:spPr>
          <a:xfrm>
            <a:off x="2381047" y="875001"/>
            <a:ext cx="4381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results for the problem set A.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453430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28387E-DB4C-D5BA-5116-9DCCC2FF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576408-A90E-5B79-B3E2-883EBD905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V. </a:t>
            </a:r>
            <a:r>
              <a:rPr lang="en-US"/>
              <a:t>Experiment result</a:t>
            </a:r>
            <a:br>
              <a:rPr lang="en-VN"/>
            </a:br>
            <a:endParaRPr lang="en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F0B3D-D525-9734-C57A-7FA832A9D717}"/>
              </a:ext>
            </a:extLst>
          </p:cNvPr>
          <p:cNvSpPr txBox="1"/>
          <p:nvPr/>
        </p:nvSpPr>
        <p:spPr>
          <a:xfrm>
            <a:off x="2381047" y="875001"/>
            <a:ext cx="4348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results for the problem set B.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093F2DE-1244-3F44-ACCE-FB3239DFA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271299"/>
            <a:ext cx="71882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40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28387E-DB4C-D5BA-5116-9DCCC2FF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576408-A90E-5B79-B3E2-883EBD905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V. </a:t>
            </a:r>
            <a:r>
              <a:rPr lang="en-US"/>
              <a:t>Experiment result</a:t>
            </a:r>
            <a:br>
              <a:rPr lang="en-VN"/>
            </a:br>
            <a:endParaRPr lang="en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F0B3D-D525-9734-C57A-7FA832A9D717}"/>
              </a:ext>
            </a:extLst>
          </p:cNvPr>
          <p:cNvSpPr txBox="1"/>
          <p:nvPr/>
        </p:nvSpPr>
        <p:spPr>
          <a:xfrm>
            <a:off x="2381047" y="875001"/>
            <a:ext cx="4348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results for the problem set 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977A2A0-22D4-B4C2-258E-4027A223F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383558"/>
            <a:ext cx="71882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12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28387E-DB4C-D5BA-5116-9DCCC2FF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576408-A90E-5B79-B3E2-883EBD905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V. </a:t>
            </a:r>
            <a:r>
              <a:rPr lang="en-US"/>
              <a:t>Experiment result</a:t>
            </a:r>
            <a:br>
              <a:rPr lang="en-VN"/>
            </a:br>
            <a:endParaRPr lang="en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F0B3D-D525-9734-C57A-7FA832A9D717}"/>
              </a:ext>
            </a:extLst>
          </p:cNvPr>
          <p:cNvSpPr txBox="1"/>
          <p:nvPr/>
        </p:nvSpPr>
        <p:spPr>
          <a:xfrm>
            <a:off x="2397943" y="1037707"/>
            <a:ext cx="4348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results for the problem set F.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D5DBF37-D34D-4937-230F-7B0DC789B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521332"/>
            <a:ext cx="7188200" cy="1562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C62E48-3BCC-8FA4-D594-4813619A4E70}"/>
              </a:ext>
            </a:extLst>
          </p:cNvPr>
          <p:cNvSpPr txBox="1"/>
          <p:nvPr/>
        </p:nvSpPr>
        <p:spPr>
          <a:xfrm>
            <a:off x="2381047" y="3528632"/>
            <a:ext cx="4399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results for the problem set M.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dirty="0"/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EB2C9144-7582-DAAA-70C2-AF712A305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99" y="4074412"/>
            <a:ext cx="71882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71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28387E-DB4C-D5BA-5116-9DCCC2FF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576408-A90E-5B79-B3E2-883EBD905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V. </a:t>
            </a:r>
            <a:r>
              <a:rPr lang="en-US"/>
              <a:t>Experiment result</a:t>
            </a:r>
            <a:br>
              <a:rPr lang="en-VN"/>
            </a:br>
            <a:endParaRPr lang="en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F0B3D-D525-9734-C57A-7FA832A9D717}"/>
              </a:ext>
            </a:extLst>
          </p:cNvPr>
          <p:cNvSpPr txBox="1"/>
          <p:nvPr/>
        </p:nvSpPr>
        <p:spPr>
          <a:xfrm>
            <a:off x="2381047" y="875001"/>
            <a:ext cx="4348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results for the problem set P.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8FE520D-11D6-7753-726B-707D4399B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03" y="1326408"/>
            <a:ext cx="71882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35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CC6818-241A-392E-5522-C54F7E15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630074-2AF2-DAED-51E6-07C07107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VI. </a:t>
            </a:r>
            <a:r>
              <a:rPr lang="en-US" dirty="0"/>
              <a:t>Conclusion </a:t>
            </a:r>
            <a:br>
              <a:rPr lang="en-US" dirty="0"/>
            </a:br>
            <a:endParaRPr lang="en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EA1EC-40BB-C20C-63A3-9185AFC76739}"/>
              </a:ext>
            </a:extLst>
          </p:cNvPr>
          <p:cNvSpPr txBox="1"/>
          <p:nvPr/>
        </p:nvSpPr>
        <p:spPr>
          <a:xfrm>
            <a:off x="714718" y="2572065"/>
            <a:ext cx="7641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800" dirty="0">
                <a:effectLst/>
                <a:latin typeface="TimesNewRomanPSMT"/>
              </a:rPr>
              <a:t>We have implemented the algorithm and run it through the six sets of data. </a:t>
            </a:r>
          </a:p>
          <a:p>
            <a:r>
              <a:rPr lang="en-US" sz="1800" dirty="0">
                <a:effectLst/>
                <a:latin typeface="TimesNewRomanPSMT"/>
              </a:rPr>
              <a:t>So, the result given received are not good.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A1714-4731-B2BF-79EB-29D1DF9CC24D}"/>
              </a:ext>
            </a:extLst>
          </p:cNvPr>
          <p:cNvSpPr txBox="1"/>
          <p:nvPr/>
        </p:nvSpPr>
        <p:spPr>
          <a:xfrm>
            <a:off x="714718" y="3962769"/>
            <a:ext cx="7181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future work, we will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some approaches in a way that performs well on large benchmarks too. </a:t>
            </a:r>
          </a:p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742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1601879" y="1979069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353635" y="2218597"/>
            <a:ext cx="7686284" cy="12104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 Swarm Optimization for Capacitated Vehicle Routing Problem</a:t>
            </a:r>
            <a:endParaRPr lang="en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4296F0-E91E-BEBB-BF70-8E8C4ED70839}"/>
              </a:ext>
            </a:extLst>
          </p:cNvPr>
          <p:cNvGrpSpPr/>
          <p:nvPr/>
        </p:nvGrpSpPr>
        <p:grpSpPr>
          <a:xfrm>
            <a:off x="3393193" y="3747933"/>
            <a:ext cx="1609628" cy="253917"/>
            <a:chOff x="1144846" y="4642724"/>
            <a:chExt cx="2147044" cy="24647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D01CE4-F1F4-2815-D525-899A298A4564}"/>
                </a:ext>
              </a:extLst>
            </p:cNvPr>
            <p:cNvSpPr txBox="1"/>
            <p:nvPr/>
          </p:nvSpPr>
          <p:spPr>
            <a:xfrm>
              <a:off x="1144846" y="4642725"/>
              <a:ext cx="246408" cy="246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05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96C099-0F45-52B0-A09B-49F40DC4626A}"/>
                </a:ext>
              </a:extLst>
            </p:cNvPr>
            <p:cNvSpPr txBox="1"/>
            <p:nvPr/>
          </p:nvSpPr>
          <p:spPr>
            <a:xfrm>
              <a:off x="2996388" y="4642724"/>
              <a:ext cx="295502" cy="246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F9F225D-A214-6D78-53E3-8EC86DB34EB5}"/>
              </a:ext>
            </a:extLst>
          </p:cNvPr>
          <p:cNvSpPr txBox="1"/>
          <p:nvPr/>
        </p:nvSpPr>
        <p:spPr>
          <a:xfrm>
            <a:off x="1995055" y="3742032"/>
            <a:ext cx="4874821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3105" indent="457200">
              <a:lnSpc>
                <a:spcPct val="115000"/>
              </a:lnSpc>
              <a:spcBef>
                <a:spcPts val="55"/>
              </a:spcBef>
              <a:spcAft>
                <a:spcPts val="1200"/>
              </a:spcAft>
            </a:pPr>
            <a:r>
              <a:rPr lang="en-V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Lecturers	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Prof. Michel Toulouse</a:t>
            </a:r>
            <a:endParaRPr lang="en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2506EA-2956-AD66-DEBF-C0FD5091CBA1}"/>
              </a:ext>
            </a:extLst>
          </p:cNvPr>
          <p:cNvSpPr txBox="1"/>
          <p:nvPr/>
        </p:nvSpPr>
        <p:spPr>
          <a:xfrm>
            <a:off x="2719451" y="4174242"/>
            <a:ext cx="4735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Hoang Hong Ha - </a:t>
            </a:r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20212306M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4DAD2C-0F91-D66A-FE6C-590C33AB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B3F4C4-34DD-D963-D99D-3871C10E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Outline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942965-5832-CB6C-203B-FA02C1F82508}"/>
              </a:ext>
            </a:extLst>
          </p:cNvPr>
          <p:cNvSpPr txBox="1"/>
          <p:nvPr/>
        </p:nvSpPr>
        <p:spPr>
          <a:xfrm>
            <a:off x="803798" y="1160698"/>
            <a:ext cx="2112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D21444-EDBE-D624-CB18-A0055BE2C7AD}"/>
              </a:ext>
            </a:extLst>
          </p:cNvPr>
          <p:cNvSpPr txBox="1"/>
          <p:nvPr/>
        </p:nvSpPr>
        <p:spPr>
          <a:xfrm>
            <a:off x="803798" y="1885655"/>
            <a:ext cx="6644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Capacitated vehicle routing problem</a:t>
            </a:r>
          </a:p>
          <a:p>
            <a:endParaRPr lang="en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E23368-51E2-11B4-DFE7-2BACCA3C6EC3}"/>
              </a:ext>
            </a:extLst>
          </p:cNvPr>
          <p:cNvSpPr txBox="1"/>
          <p:nvPr/>
        </p:nvSpPr>
        <p:spPr>
          <a:xfrm>
            <a:off x="803798" y="2618878"/>
            <a:ext cx="4583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 Swarm Optimization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8462BD-F08E-22F1-D40D-42411908B8A9}"/>
              </a:ext>
            </a:extLst>
          </p:cNvPr>
          <p:cNvSpPr txBox="1"/>
          <p:nvPr/>
        </p:nvSpPr>
        <p:spPr>
          <a:xfrm>
            <a:off x="803798" y="3384659"/>
            <a:ext cx="2804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3BF697-4F16-5D17-13D6-F2B8DDC61FF9}"/>
              </a:ext>
            </a:extLst>
          </p:cNvPr>
          <p:cNvSpPr txBox="1"/>
          <p:nvPr/>
        </p:nvSpPr>
        <p:spPr>
          <a:xfrm>
            <a:off x="803798" y="4150440"/>
            <a:ext cx="2899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result</a:t>
            </a:r>
          </a:p>
          <a:p>
            <a:endParaRPr lang="en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7C0A47-E0E8-3E39-7AED-10511A1A496A}"/>
              </a:ext>
            </a:extLst>
          </p:cNvPr>
          <p:cNvSpPr txBox="1"/>
          <p:nvPr/>
        </p:nvSpPr>
        <p:spPr>
          <a:xfrm>
            <a:off x="803798" y="4870054"/>
            <a:ext cx="21355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61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215ACD-08D0-CCE5-733A-DC418D2E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B31344-E88D-7F6F-5902-BCEF749C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I. 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5B80B-33E2-C82A-4BF4-36DF4E509F2C}"/>
              </a:ext>
            </a:extLst>
          </p:cNvPr>
          <p:cNvSpPr txBox="1"/>
          <p:nvPr/>
        </p:nvSpPr>
        <p:spPr>
          <a:xfrm>
            <a:off x="332509" y="1033152"/>
            <a:ext cx="8407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vehicle routing problem (VRP) is a combinatorial optimization and integer programming problem which asks "What is the optimal set of routes for a fleet of vehicles to traverse to deliver to a given set of customers?". </a:t>
            </a: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75813-7580-B285-6E91-4993842BDF39}"/>
              </a:ext>
            </a:extLst>
          </p:cNvPr>
          <p:cNvSpPr txBox="1"/>
          <p:nvPr/>
        </p:nvSpPr>
        <p:spPr>
          <a:xfrm>
            <a:off x="332508" y="2284875"/>
            <a:ext cx="840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solve the </a:t>
            </a:r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in which a set of routes for a fleet of delivery vehicles based at one or several depots must be determined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AC7610-2BF4-9709-058B-09995D02509F}"/>
              </a:ext>
            </a:extLst>
          </p:cNvPr>
          <p:cNvSpPr txBox="1"/>
          <p:nvPr/>
        </p:nvSpPr>
        <p:spPr>
          <a:xfrm>
            <a:off x="332508" y="3204301"/>
            <a:ext cx="8407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variations of the VRP such as Multiple Depot VRP (MDVRP), Split Delivery VRP (SDVRP)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</a:t>
            </a:r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Dynamic VRP (DVRP)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D33922-EAB3-D9AA-2257-ACFE011A9772}"/>
              </a:ext>
            </a:extLst>
          </p:cNvPr>
          <p:cNvSpPr txBox="1"/>
          <p:nvPr/>
        </p:nvSpPr>
        <p:spPr>
          <a:xfrm>
            <a:off x="235077" y="4085564"/>
            <a:ext cx="3716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constraint is given 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of every vehicle, the problem is known as capacitated vehicle routing problem (CVRP).</a:t>
            </a:r>
          </a:p>
        </p:txBody>
      </p:sp>
      <p:pic>
        <p:nvPicPr>
          <p:cNvPr id="13" name="Picture 12" descr="Chart, polygon&#10;&#10;Description automatically generated">
            <a:extLst>
              <a:ext uri="{FF2B5EF4-FFF2-40B4-BE49-F238E27FC236}">
                <a16:creationId xmlns:a16="http://schemas.microsoft.com/office/drawing/2014/main" id="{3403E70D-95C7-D585-8A83-C6CFBFB2C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86" y="3693366"/>
            <a:ext cx="5020622" cy="254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5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3283B9-3F2D-1945-662C-7A30EE15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D75C27-D276-128F-9137-4F47D918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II.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Problem: Capacitated vehicle routing problem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VN" dirty="0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849AC8EB-62E9-C25E-C02B-2A6ECF1D8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923" y="3968905"/>
            <a:ext cx="5844079" cy="23197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57BF19-5ADC-FC29-2CAB-C648485B99A8}"/>
              </a:ext>
            </a:extLst>
          </p:cNvPr>
          <p:cNvSpPr txBox="1"/>
          <p:nvPr/>
        </p:nvSpPr>
        <p:spPr>
          <a:xfrm>
            <a:off x="95003" y="843125"/>
            <a:ext cx="8813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Capacitated Vehicle Routing Problem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(CVRP)</a:t>
            </a:r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set of N customers with determined demands which must be served from a common depot by a fleet of delivery vehicles that has a constraint on their capacity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81D8F6-1FB3-0A27-32FC-0BEF1089649D}"/>
              </a:ext>
            </a:extLst>
          </p:cNvPr>
          <p:cNvSpPr txBox="1"/>
          <p:nvPr/>
        </p:nvSpPr>
        <p:spPr>
          <a:xfrm>
            <a:off x="95003" y="1802377"/>
            <a:ext cx="8813920" cy="1022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buFont typeface="Wingdings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CVRP aims are to find a set of minimum total cost routes for a fleet of capacitated vehicles based at a single depot, to serve a set of customers under the following constraints:</a:t>
            </a:r>
            <a:endParaRPr lang="en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5E3765-6832-9985-4BAC-65EEC99B542D}"/>
              </a:ext>
            </a:extLst>
          </p:cNvPr>
          <p:cNvSpPr txBox="1"/>
          <p:nvPr/>
        </p:nvSpPr>
        <p:spPr>
          <a:xfrm>
            <a:off x="235077" y="2818658"/>
            <a:ext cx="4572000" cy="385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Symbol" pitchFamily="2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route begins and ends at the depot.</a:t>
            </a:r>
            <a:endParaRPr lang="en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3E5235-FE44-52F4-314C-634444362C32}"/>
              </a:ext>
            </a:extLst>
          </p:cNvPr>
          <p:cNvSpPr txBox="1"/>
          <p:nvPr/>
        </p:nvSpPr>
        <p:spPr>
          <a:xfrm>
            <a:off x="235077" y="3160877"/>
            <a:ext cx="4572000" cy="385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Symbol" pitchFamily="2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customer is visited exactly once.</a:t>
            </a:r>
            <a:endParaRPr lang="en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5CEB49-C6C2-8284-F549-A263BAE90A3E}"/>
              </a:ext>
            </a:extLst>
          </p:cNvPr>
          <p:cNvSpPr txBox="1"/>
          <p:nvPr/>
        </p:nvSpPr>
        <p:spPr>
          <a:xfrm>
            <a:off x="235077" y="3564891"/>
            <a:ext cx="8030149" cy="385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Symbol" pitchFamily="2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total demand for each route does not exceed the capacity of the vehicle.</a:t>
            </a:r>
            <a:endParaRPr lang="en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9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BBB276-9EA1-E91C-F27C-5570EA8B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75505D-0594-4A92-D6EF-496A1A38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III. Particle Swarm Optimization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1DE3F-73E6-BCFD-E041-0419B0972E58}"/>
              </a:ext>
            </a:extLst>
          </p:cNvPr>
          <p:cNvSpPr txBox="1"/>
          <p:nvPr/>
        </p:nvSpPr>
        <p:spPr>
          <a:xfrm>
            <a:off x="117538" y="855023"/>
            <a:ext cx="8908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VN" dirty="0"/>
              <a:t>Particle swarm optimization (PSO) is a computational method that optimizes a problem by iteratively trying to improve a candidate solution with </a:t>
            </a:r>
            <a:r>
              <a:rPr lang="en-US" dirty="0"/>
              <a:t>about</a:t>
            </a:r>
            <a:r>
              <a:rPr lang="en-VN" dirty="0"/>
              <a:t> a given measure of quality.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8F74C-BEE0-A120-BA19-B8DD17939DCE}"/>
              </a:ext>
            </a:extLst>
          </p:cNvPr>
          <p:cNvSpPr txBox="1"/>
          <p:nvPr/>
        </p:nvSpPr>
        <p:spPr>
          <a:xfrm>
            <a:off x="117538" y="1826025"/>
            <a:ext cx="8673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PSO is initialized with a group of random particles (solutions) and then searches for optima by updating generations. </a:t>
            </a:r>
          </a:p>
          <a:p>
            <a:endParaRPr lang="en-VN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BC7ADAC-C3B6-65DA-1DF9-27724DD76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58" y="2865701"/>
            <a:ext cx="5247005" cy="32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6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D143A6-0FBE-5B8B-7E9F-59F504E6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083CEA-EDF8-C067-6762-D4D731AA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III. Particle Swarm Optimization </a:t>
            </a:r>
          </a:p>
        </p:txBody>
      </p:sp>
      <p:pic>
        <p:nvPicPr>
          <p:cNvPr id="5" name="Picture 4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10117A78-ADD8-32FA-10B3-C0C0DD5FE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937" y="2514736"/>
            <a:ext cx="5170126" cy="35897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35C455-B009-E3F8-AF6D-CB944832F231}"/>
                  </a:ext>
                </a:extLst>
              </p:cNvPr>
              <p:cNvSpPr txBox="1"/>
              <p:nvPr/>
            </p:nvSpPr>
            <p:spPr>
              <a:xfrm>
                <a:off x="558138" y="1576120"/>
                <a:ext cx="8027719" cy="868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28600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VN" sz="20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VN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VN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∗(</m:t>
                      </m:r>
                      <m:sSub>
                        <m:sSubPr>
                          <m:ctrlPr>
                            <a:rPr lang="en-VN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VN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VN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∗(</m:t>
                      </m:r>
                      <m:sSub>
                        <m:sSubPr>
                          <m:ctrlPr>
                            <a:rPr lang="en-VN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𝑔𝑙𝑜𝑏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VN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VN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10260" indent="-810260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V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V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V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VN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35C455-B009-E3F8-AF6D-CB944832F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38" y="1576120"/>
                <a:ext cx="8027719" cy="8683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A3CFAC3-3235-2B9A-A1BE-47EF8274EEAD}"/>
              </a:ext>
            </a:extLst>
          </p:cNvPr>
          <p:cNvSpPr txBox="1"/>
          <p:nvPr/>
        </p:nvSpPr>
        <p:spPr>
          <a:xfrm>
            <a:off x="558138" y="1114455"/>
            <a:ext cx="5679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compromise is formalized by the following equations 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23405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53BEB4-107E-2F7C-C5D3-53B6F7D5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8E918-51A6-8F88-45E2-954313BA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III. Particle Swarm Optimization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5E797E9-8C82-61BC-14A3-6E29B08E4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62" y="1559891"/>
            <a:ext cx="7714621" cy="4065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DB91B4-87D7-8389-37E8-5C2E7D0F3B61}"/>
              </a:ext>
            </a:extLst>
          </p:cNvPr>
          <p:cNvSpPr txBox="1"/>
          <p:nvPr/>
        </p:nvSpPr>
        <p:spPr>
          <a:xfrm>
            <a:off x="617517" y="913560"/>
            <a:ext cx="2030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Pseudocode of PSO</a:t>
            </a:r>
            <a:endParaRPr lang="en-VN" b="1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96383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BD0427-ED36-470A-9EA7-1E05DE24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D6BA11-218C-1B35-BE5E-E34CBD27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IV. </a:t>
            </a:r>
            <a:r>
              <a:rPr lang="en-US" dirty="0"/>
              <a:t>Implementation</a:t>
            </a:r>
            <a:endParaRPr lang="en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38CEC-BA61-FF47-D587-F0AD7DCFACF7}"/>
              </a:ext>
            </a:extLst>
          </p:cNvPr>
          <p:cNvSpPr txBox="1"/>
          <p:nvPr/>
        </p:nvSpPr>
        <p:spPr>
          <a:xfrm>
            <a:off x="0" y="893911"/>
            <a:ext cx="4572000" cy="41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15000"/>
              </a:lnSpc>
              <a:spcBef>
                <a:spcPts val="200"/>
              </a:spcBef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parameter settings</a:t>
            </a:r>
            <a:endParaRPr lang="en-VN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61750C-1C60-87E8-2486-32754AB683D2}"/>
                  </a:ext>
                </a:extLst>
              </p:cNvPr>
              <p:cNvSpPr txBox="1"/>
              <p:nvPr/>
            </p:nvSpPr>
            <p:spPr>
              <a:xfrm>
                <a:off x="353767" y="1406784"/>
                <a:ext cx="8555156" cy="1022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28600">
                  <a:lnSpc>
                    <a:spcPct val="115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Clerc and Kennedy 2002. It studied the effect of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V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)&gt;4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then a constrictor coefficient,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𝜒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can be used to prevent velocity “explosion”.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 we have the “chi”:</a:t>
                </a:r>
                <a:endParaRPr lang="en-VN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61750C-1C60-87E8-2486-32754AB68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67" y="1406784"/>
                <a:ext cx="8555156" cy="1022396"/>
              </a:xfrm>
              <a:prstGeom prst="rect">
                <a:avLst/>
              </a:prstGeom>
              <a:blipFill>
                <a:blip r:embed="rId2"/>
                <a:stretch>
                  <a:fillRect l="-444" r="-889" b="-731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636471-8A32-ABF0-1E99-8BF0F04D0594}"/>
                  </a:ext>
                </a:extLst>
              </p:cNvPr>
              <p:cNvSpPr txBox="1"/>
              <p:nvPr/>
            </p:nvSpPr>
            <p:spPr>
              <a:xfrm>
                <a:off x="2345345" y="2524182"/>
                <a:ext cx="4572000" cy="15502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𝜒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V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𝛫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V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V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V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V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p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−4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</m:d>
                                </m:e>
                              </m:rad>
                            </m:e>
                          </m:d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</m:oMath>
                  </m:oMathPara>
                </a14:m>
                <a:endParaRPr lang="en-VN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Where: </a:t>
                </a:r>
                <a:endParaRPr lang="en-VN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endChr m:val=""/>
                          <m:ctrlPr>
                            <a:rPr lang="en-V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0,</m:t>
                          </m:r>
                          <m:d>
                            <m:dPr>
                              <m:begChr m:val=""/>
                              <m:endChr m:val="]"/>
                              <m:ctrlPr>
                                <a:rPr lang="en-V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VN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636471-8A32-ABF0-1E99-8BF0F04D0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345" y="2524182"/>
                <a:ext cx="4572000" cy="1550296"/>
              </a:xfrm>
              <a:prstGeom prst="rect">
                <a:avLst/>
              </a:prstGeom>
              <a:blipFill>
                <a:blip r:embed="rId3"/>
                <a:stretch>
                  <a:fillRect b="-4227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98F50C-7B77-9877-905F-B905E6C75FDA}"/>
                  </a:ext>
                </a:extLst>
              </p:cNvPr>
              <p:cNvSpPr txBox="1"/>
              <p:nvPr/>
            </p:nvSpPr>
            <p:spPr>
              <a:xfrm>
                <a:off x="564696" y="4906893"/>
                <a:ext cx="4572000" cy="1659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15000"/>
                  </a:lnSpc>
                  <a:buFont typeface="Times New Roman" panose="02020603050405020304" pitchFamily="18" charset="0"/>
                  <a:buChar char="-"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Kappa: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1</m:t>
                    </m:r>
                  </m:oMath>
                </a14:m>
                <a:endParaRPr lang="en-VN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buFont typeface="Times New Roman" panose="02020603050405020304" pitchFamily="18" charset="0"/>
                  <a:buChar char="-"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Phi one: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=2.05</m:t>
                    </m:r>
                  </m:oMath>
                </a14:m>
                <a:endParaRPr lang="en-VN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buFont typeface="Times New Roman" panose="02020603050405020304" pitchFamily="18" charset="0"/>
                  <a:buChar char="-"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Phi two: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=2.05</m:t>
                    </m:r>
                  </m:oMath>
                </a14:m>
                <a:endParaRPr lang="en-US" sz="18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15000"/>
                  </a:lnSpc>
                  <a:buFont typeface="Times New Roman" panose="02020603050405020304" pitchFamily="18" charset="0"/>
                  <a:buChar char="-"/>
                </a:pPr>
                <a:r>
                  <a:rPr lang="en-US" dirty="0"/>
                  <a:t>Alpha and Beta random in range (0,1)</a:t>
                </a:r>
                <a:endParaRPr lang="en-VN" dirty="0"/>
              </a:p>
              <a:p>
                <a:pPr marL="342900" lvl="0" indent="-342900">
                  <a:lnSpc>
                    <a:spcPct val="115000"/>
                  </a:lnSpc>
                  <a:buFont typeface="Times New Roman" panose="02020603050405020304" pitchFamily="18" charset="0"/>
                  <a:buChar char="-"/>
                </a:pPr>
                <a:endParaRPr lang="en-VN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98F50C-7B77-9877-905F-B905E6C75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96" y="4906893"/>
                <a:ext cx="4572000" cy="1659493"/>
              </a:xfrm>
              <a:prstGeom prst="rect">
                <a:avLst/>
              </a:prstGeom>
              <a:blipFill>
                <a:blip r:embed="rId4"/>
                <a:stretch>
                  <a:fillRect l="-83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DC2733-6E1A-F518-18A1-F870EA460093}"/>
                  </a:ext>
                </a:extLst>
              </p:cNvPr>
              <p:cNvSpPr txBox="1"/>
              <p:nvPr/>
            </p:nvSpPr>
            <p:spPr>
              <a:xfrm>
                <a:off x="4902294" y="4792612"/>
                <a:ext cx="3930178" cy="196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lvl="0" indent="-342900">
                  <a:lnSpc>
                    <a:spcPct val="115000"/>
                  </a:lnSpc>
                  <a:buFont typeface="Times New Roman" panose="02020603050405020304" pitchFamily="18" charset="0"/>
                  <a:buChar char="-"/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Inertia weight:</a:t>
                </a:r>
                <a:r>
                  <a:rPr lang="en-US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𝜒</m:t>
                    </m:r>
                  </m:oMath>
                </a14:m>
                <a:endParaRPr lang="en-VN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buFont typeface="Times New Roman" panose="02020603050405020304" pitchFamily="18" charset="0"/>
                  <a:buChar char="-"/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Acceleration constants:</a:t>
                </a:r>
              </a:p>
              <a:p>
                <a:pPr lvl="0">
                  <a:lnSpc>
                    <a:spcPct val="115000"/>
                  </a:lnSpc>
                </a:pPr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∗ </m:t>
                    </m:r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 </m:t>
                    </m:r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VN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buFont typeface="Times New Roman" panose="02020603050405020304" pitchFamily="18" charset="0"/>
                  <a:buChar char="-"/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number of particles: 100</a:t>
                </a:r>
                <a:endParaRPr lang="en-VN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buFont typeface="Times New Roman" panose="02020603050405020304" pitchFamily="18" charset="0"/>
                  <a:buChar char="-"/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number of iterations: 1000</a:t>
                </a:r>
                <a:endParaRPr lang="en-VN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VN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DC2733-6E1A-F518-18A1-F870EA460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294" y="4792612"/>
                <a:ext cx="3930178" cy="1962076"/>
              </a:xfrm>
              <a:prstGeom prst="rect">
                <a:avLst/>
              </a:prstGeom>
              <a:blipFill>
                <a:blip r:embed="rId5"/>
                <a:stretch>
                  <a:fillRect l="-6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6CF1C4E-AB57-6C01-0474-E8C1935DB492}"/>
              </a:ext>
            </a:extLst>
          </p:cNvPr>
          <p:cNvSpPr txBox="1"/>
          <p:nvPr/>
        </p:nvSpPr>
        <p:spPr>
          <a:xfrm>
            <a:off x="353767" y="4480989"/>
            <a:ext cx="4572000" cy="385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parameters for PSO are set as follows: </a:t>
            </a:r>
            <a:endParaRPr lang="en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747</Words>
  <Application>Microsoft Macintosh PowerPoint</Application>
  <PresentationFormat>On-screen Show (4:3)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Lato</vt:lpstr>
      <vt:lpstr>Symbol</vt:lpstr>
      <vt:lpstr>Times New Roman</vt:lpstr>
      <vt:lpstr>TimesNewRomanPSMT</vt:lpstr>
      <vt:lpstr>Wingdings</vt:lpstr>
      <vt:lpstr>Office Theme</vt:lpstr>
      <vt:lpstr>PowerPoint Presentation</vt:lpstr>
      <vt:lpstr>PowerPoint Presentation</vt:lpstr>
      <vt:lpstr>Outline</vt:lpstr>
      <vt:lpstr>I. Introduction</vt:lpstr>
      <vt:lpstr>II. Problem: Capacitated vehicle routing problem </vt:lpstr>
      <vt:lpstr>III. Particle Swarm Optimization </vt:lpstr>
      <vt:lpstr>III. Particle Swarm Optimization </vt:lpstr>
      <vt:lpstr>III. Particle Swarm Optimization </vt:lpstr>
      <vt:lpstr>IV. Implementation</vt:lpstr>
      <vt:lpstr>IV. Implementation</vt:lpstr>
      <vt:lpstr>V. Experiment result </vt:lpstr>
      <vt:lpstr>V. Experiment result </vt:lpstr>
      <vt:lpstr>V. Experiment result </vt:lpstr>
      <vt:lpstr>V. Experiment result </vt:lpstr>
      <vt:lpstr>V. Experiment result </vt:lpstr>
      <vt:lpstr>VI. Conclusion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hoang hong ha 20158114</cp:lastModifiedBy>
  <cp:revision>15</cp:revision>
  <dcterms:created xsi:type="dcterms:W3CDTF">2021-05-28T04:32:29Z</dcterms:created>
  <dcterms:modified xsi:type="dcterms:W3CDTF">2022-05-15T15:19:14Z</dcterms:modified>
</cp:coreProperties>
</file>