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4DE8D-9E53-48A3-8214-B65590B557EB}">
  <a:tblStyle styleId="{AFF4DE8D-9E53-48A3-8214-B65590B55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3a9043be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3a9043be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3a9043bef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3a9043bef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3a9043be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3a9043be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a7771181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a7771181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a7771181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a7771181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a7771181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a7771181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3a9043be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3a9043be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a7771181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a7771181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a7771181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a7771181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a7771181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a7771181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a9043be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a9043be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a7771181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a7771181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a7771181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a7771181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a7771181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a7771181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eda5b302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eda5b302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eda5b30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eda5b30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3a9043be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3a9043be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eda5b302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eda5b302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eda5b302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eda5b302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eda5b30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eda5b30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eda5b30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eda5b30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3a9043be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3a9043be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eda5b30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aeda5b30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eda5b302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eda5b302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a7771181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a7771181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76c56c3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76c56c3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76c56c3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76c56c3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eda5b302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eda5b302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eda5b302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eda5b302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a7771181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a7771181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a7771181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a7771181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a7771181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a7771181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3a9043be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3a9043be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a8e6452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a8e6452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3a9043be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3a9043be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3a9043be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3a9043be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a7771181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a7771181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a7771181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a7771181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a7771181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6a7771181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a7771181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a7771181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a777118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a777118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3a9043be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3a9043be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a7771181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a7771181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3a9043be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3a9043be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a777118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a777118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3a9043be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3a9043be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3a9043be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3a9043be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3a9043be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3a9043be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3a9043be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3a9043be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3a9043be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3a9043be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83a9043be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83a9043be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aeda5b30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aeda5b30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6a7771181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6a7771181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eda5b30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aeda5b30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3a9043be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3a9043be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3a9043be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3a9043be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83a9043be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83a9043be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83a9043be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83a9043be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3a9043be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3a9043be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a7771181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a7771181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83a9043be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83a9043be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6a7771181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6a7771181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83a9043be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83a9043be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83a9043be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83a9043be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6a7771181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6a7771181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a9043be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3a9043be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6a7771181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6a7771181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6a777118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6a777118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6a7771181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6a7771181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76c56c3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76c56c3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876c56c3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876c56c3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a7771181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a7771181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670791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670791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18600"/>
            <a:ext cx="8520600" cy="17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Univariate time series imputation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Dynamic Harmonic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DHRFT adaptation for imputation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>
                <a:solidFill>
                  <a:srgbClr val="0000FF"/>
                </a:solidFill>
              </a:rPr>
              <a:t>Step 1:</a:t>
            </a:r>
            <a:r>
              <a:rPr lang="en-CA"/>
              <a:t> Obtain </a:t>
            </a:r>
            <a:r>
              <a:rPr lang="en-CA">
                <a:solidFill>
                  <a:srgbClr val="0000FF"/>
                </a:solidFill>
              </a:rPr>
              <a:t>imputed seasonal component</a:t>
            </a:r>
            <a:r>
              <a:rPr lang="en-CA"/>
              <a:t> using </a:t>
            </a:r>
            <a:r>
              <a:rPr lang="en-CA">
                <a:solidFill>
                  <a:srgbClr val="0000FF"/>
                </a:solidFill>
              </a:rPr>
              <a:t>regression with Fourier terms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Y</a:t>
            </a:r>
            <a:r>
              <a:rPr lang="en-CA" baseline="-25000"/>
              <a:t>t</a:t>
            </a:r>
            <a:r>
              <a:rPr lang="en-CA"/>
              <a:t> 	= </a:t>
            </a:r>
            <a:r>
              <a:rPr lang="en-CA">
                <a:solidFill>
                  <a:srgbClr val="9900FF"/>
                </a:solidFill>
              </a:rPr>
              <a:t>Seasonal component</a:t>
            </a:r>
            <a:r>
              <a:rPr lang="en-CA"/>
              <a:t> 		+ 		</a:t>
            </a:r>
            <a:r>
              <a:rPr lang="en-CA">
                <a:solidFill>
                  <a:srgbClr val="FF0000"/>
                </a:solidFill>
              </a:rPr>
              <a:t>Dynamics</a:t>
            </a:r>
            <a:r>
              <a:rPr lang="en-CA"/>
              <a:t>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= </a:t>
            </a:r>
            <a:r>
              <a:rPr lang="en-CA">
                <a:solidFill>
                  <a:srgbClr val="9900FF"/>
                </a:solidFill>
              </a:rPr>
              <a:t>(𝝱</a:t>
            </a:r>
            <a:r>
              <a:rPr lang="en-CA" baseline="-25000">
                <a:solidFill>
                  <a:srgbClr val="9900FF"/>
                </a:solidFill>
              </a:rPr>
              <a:t>0</a:t>
            </a:r>
            <a:r>
              <a:rPr lang="en-CA">
                <a:solidFill>
                  <a:srgbClr val="9900FF"/>
                </a:solidFill>
              </a:rPr>
              <a:t> + 𝝱</a:t>
            </a:r>
            <a:r>
              <a:rPr lang="en-CA" baseline="-25000">
                <a:solidFill>
                  <a:srgbClr val="9900FF"/>
                </a:solidFill>
              </a:rPr>
              <a:t>1</a:t>
            </a:r>
            <a:r>
              <a:rPr lang="en-CA">
                <a:solidFill>
                  <a:srgbClr val="9900FF"/>
                </a:solidFill>
              </a:rPr>
              <a:t>X</a:t>
            </a:r>
            <a:r>
              <a:rPr lang="en-CA" baseline="-25000">
                <a:solidFill>
                  <a:srgbClr val="9900FF"/>
                </a:solidFill>
              </a:rPr>
              <a:t>1,t</a:t>
            </a:r>
            <a:r>
              <a:rPr lang="en-CA">
                <a:solidFill>
                  <a:srgbClr val="9900FF"/>
                </a:solidFill>
              </a:rPr>
              <a:t> + … + 𝝱</a:t>
            </a:r>
            <a:r>
              <a:rPr lang="en-CA" baseline="-25000">
                <a:solidFill>
                  <a:srgbClr val="9900FF"/>
                </a:solidFill>
              </a:rPr>
              <a:t>k</a:t>
            </a:r>
            <a:r>
              <a:rPr lang="en-CA">
                <a:solidFill>
                  <a:srgbClr val="9900FF"/>
                </a:solidFill>
              </a:rPr>
              <a:t>X</a:t>
            </a:r>
            <a:r>
              <a:rPr lang="en-CA" baseline="-25000">
                <a:solidFill>
                  <a:srgbClr val="9900FF"/>
                </a:solidFill>
              </a:rPr>
              <a:t>k,t</a:t>
            </a:r>
            <a:r>
              <a:rPr lang="en-CA">
                <a:solidFill>
                  <a:srgbClr val="9900FF"/>
                </a:solidFill>
              </a:rPr>
              <a:t>)</a:t>
            </a:r>
            <a:r>
              <a:rPr lang="en-CA"/>
              <a:t> 		+ 		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→ Estimate coefficients to minimise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X</a:t>
            </a:r>
            <a:r>
              <a:rPr lang="en-CA" baseline="-25000">
                <a:solidFill>
                  <a:schemeClr val="dk1"/>
                </a:solidFill>
              </a:rPr>
              <a:t>j,t</a:t>
            </a:r>
            <a:r>
              <a:rPr lang="en-CA">
                <a:solidFill>
                  <a:schemeClr val="dk1"/>
                </a:solidFill>
              </a:rPr>
              <a:t> is a </a:t>
            </a:r>
            <a:r>
              <a:rPr lang="en-CA">
                <a:solidFill>
                  <a:srgbClr val="FF00FF"/>
                </a:solidFill>
              </a:rPr>
              <a:t>Fourier</a:t>
            </a:r>
            <a:r>
              <a:rPr lang="en-CA">
                <a:solidFill>
                  <a:schemeClr val="dk1"/>
                </a:solidFill>
              </a:rPr>
              <a:t> term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X</a:t>
            </a:r>
            <a:r>
              <a:rPr lang="en-CA" baseline="-25000">
                <a:solidFill>
                  <a:schemeClr val="dk1"/>
                </a:solidFill>
              </a:rPr>
              <a:t>1,t</a:t>
            </a:r>
            <a:r>
              <a:rPr lang="en-CA">
                <a:solidFill>
                  <a:schemeClr val="dk1"/>
                </a:solidFill>
              </a:rPr>
              <a:t> = sin(2</a:t>
            </a:r>
            <a:r>
              <a:rPr lang="en-CA">
                <a:solidFill>
                  <a:srgbClr val="333333"/>
                </a:solidFill>
                <a:highlight>
                  <a:srgbClr val="FFFFFF"/>
                </a:highlight>
              </a:rPr>
              <a:t>πt/m</a:t>
            </a:r>
            <a:r>
              <a:rPr lang="en-CA">
                <a:solidFill>
                  <a:schemeClr val="dk1"/>
                </a:solidFill>
              </a:rPr>
              <a:t>) , X</a:t>
            </a:r>
            <a:r>
              <a:rPr lang="en-CA" baseline="-25000">
                <a:solidFill>
                  <a:schemeClr val="dk1"/>
                </a:solidFill>
              </a:rPr>
              <a:t>2,t</a:t>
            </a:r>
            <a:r>
              <a:rPr lang="en-CA">
                <a:solidFill>
                  <a:schemeClr val="dk1"/>
                </a:solidFill>
              </a:rPr>
              <a:t> = cos(2</a:t>
            </a:r>
            <a:r>
              <a:rPr lang="en-CA">
                <a:solidFill>
                  <a:srgbClr val="333333"/>
                </a:solidFill>
                <a:highlight>
                  <a:srgbClr val="FFFFFF"/>
                </a:highlight>
              </a:rPr>
              <a:t>πt/m</a:t>
            </a:r>
            <a:r>
              <a:rPr lang="en-CA">
                <a:solidFill>
                  <a:schemeClr val="dk1"/>
                </a:solidFill>
              </a:rPr>
              <a:t>), X</a:t>
            </a:r>
            <a:r>
              <a:rPr lang="en-CA" baseline="-25000">
                <a:solidFill>
                  <a:schemeClr val="dk1"/>
                </a:solidFill>
              </a:rPr>
              <a:t>3,t</a:t>
            </a:r>
            <a:r>
              <a:rPr lang="en-CA">
                <a:solidFill>
                  <a:schemeClr val="dk1"/>
                </a:solidFill>
              </a:rPr>
              <a:t> = sin(4</a:t>
            </a:r>
            <a:r>
              <a:rPr lang="en-CA">
                <a:solidFill>
                  <a:srgbClr val="333333"/>
                </a:solidFill>
                <a:highlight>
                  <a:srgbClr val="FFFFFF"/>
                </a:highlight>
              </a:rPr>
              <a:t>πt/m</a:t>
            </a:r>
            <a:r>
              <a:rPr lang="en-CA">
                <a:solidFill>
                  <a:schemeClr val="dk1"/>
                </a:solidFill>
              </a:rPr>
              <a:t>) , X</a:t>
            </a:r>
            <a:r>
              <a:rPr lang="en-CA" baseline="-25000">
                <a:solidFill>
                  <a:schemeClr val="dk1"/>
                </a:solidFill>
              </a:rPr>
              <a:t>4,t</a:t>
            </a:r>
            <a:r>
              <a:rPr lang="en-CA">
                <a:solidFill>
                  <a:schemeClr val="dk1"/>
                </a:solidFill>
              </a:rPr>
              <a:t> = cos(4</a:t>
            </a:r>
            <a:r>
              <a:rPr lang="en-CA">
                <a:solidFill>
                  <a:srgbClr val="333333"/>
                </a:solidFill>
                <a:highlight>
                  <a:srgbClr val="FFFFFF"/>
                </a:highlight>
              </a:rPr>
              <a:t>πt/m</a:t>
            </a:r>
            <a:r>
              <a:rPr lang="en-CA">
                <a:solidFill>
                  <a:schemeClr val="dk1"/>
                </a:solidFill>
              </a:rPr>
              <a:t>),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CA"/>
              <a:t>Residuals of the Regression </a:t>
            </a:r>
            <a:r>
              <a:rPr lang="en-CA" sz="2750">
                <a:solidFill>
                  <a:srgbClr val="FF0000"/>
                </a:solidFill>
              </a:rPr>
              <a:t>𝝶</a:t>
            </a:r>
            <a:r>
              <a:rPr lang="en-CA" sz="2750" baseline="-25000">
                <a:solidFill>
                  <a:srgbClr val="FF0000"/>
                </a:solidFill>
              </a:rPr>
              <a:t>t</a:t>
            </a:r>
            <a:r>
              <a:rPr lang="en-CA" sz="2750"/>
              <a:t> </a:t>
            </a:r>
            <a:endParaRPr sz="2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Residuals of the regression (Dynamics,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rgbClr val="FF0000"/>
                </a:solidFill>
              </a:rPr>
              <a:t> = D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/>
              <a:t>) contains information of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-CA">
                <a:solidFill>
                  <a:srgbClr val="9900FF"/>
                </a:solidFill>
              </a:rPr>
              <a:t>Trend</a:t>
            </a:r>
            <a:endParaRPr>
              <a:solidFill>
                <a:srgbClr val="99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0000FF"/>
                </a:solidFill>
              </a:rPr>
              <a:t>Autocorrelations</a:t>
            </a:r>
            <a:r>
              <a:rPr lang="en-CA"/>
              <a:t> of nearby past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Autocorrelations of </a:t>
            </a:r>
            <a:r>
              <a:rPr lang="en-CA">
                <a:solidFill>
                  <a:srgbClr val="9900FF"/>
                </a:solidFill>
              </a:rPr>
              <a:t>seasonal</a:t>
            </a:r>
            <a:r>
              <a:rPr lang="en-CA"/>
              <a:t> past values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→ Decompose Dynamics, then fit the </a:t>
            </a:r>
            <a:r>
              <a:rPr lang="en-CA">
                <a:solidFill>
                  <a:srgbClr val="FF0000"/>
                </a:solidFill>
              </a:rPr>
              <a:t>seasonally adjusted</a:t>
            </a:r>
            <a:r>
              <a:rPr lang="en-CA"/>
              <a:t> to an ARIMA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→ interpolate the Trend using a Kalman filter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DHRFT adaptation for imputation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Step 2:</a:t>
            </a:r>
            <a:r>
              <a:rPr lang="en-CA"/>
              <a:t> </a:t>
            </a:r>
            <a:r>
              <a:rPr lang="en-CA">
                <a:solidFill>
                  <a:srgbClr val="9900FF"/>
                </a:solidFill>
              </a:rPr>
              <a:t>Deseasonalize the Dynamics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Obtain </a:t>
            </a:r>
            <a:r>
              <a:rPr lang="en-CA">
                <a:solidFill>
                  <a:srgbClr val="0000FF"/>
                </a:solidFill>
              </a:rPr>
              <a:t>seasonally adjusted series</a:t>
            </a:r>
            <a:r>
              <a:rPr lang="en-CA"/>
              <a:t> of Dynamics using </a:t>
            </a:r>
            <a:r>
              <a:rPr lang="en-CA">
                <a:solidFill>
                  <a:srgbClr val="FF0000"/>
                </a:solidFill>
              </a:rPr>
              <a:t>STL decomposition*</a:t>
            </a:r>
            <a:r>
              <a:rPr lang="en-CA"/>
              <a:t> to </a:t>
            </a:r>
            <a:r>
              <a:rPr lang="en-CA">
                <a:solidFill>
                  <a:srgbClr val="0000FF"/>
                </a:solidFill>
              </a:rPr>
              <a:t>fit an ARIMA model </a:t>
            </a:r>
            <a:r>
              <a:rPr lang="en-CA">
                <a:solidFill>
                  <a:srgbClr val="FF0000"/>
                </a:solidFill>
              </a:rPr>
              <a:t>(M</a:t>
            </a:r>
            <a:r>
              <a:rPr lang="en-CA" baseline="-25000">
                <a:solidFill>
                  <a:srgbClr val="FF0000"/>
                </a:solidFill>
              </a:rPr>
              <a:t>arima</a:t>
            </a:r>
            <a:r>
              <a:rPr lang="en-CA">
                <a:solidFill>
                  <a:srgbClr val="FF0000"/>
                </a:solidFill>
              </a:rPr>
              <a:t>)</a:t>
            </a:r>
            <a:r>
              <a:rPr lang="en-CA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After this step, we can also obtain </a:t>
            </a:r>
            <a:r>
              <a:rPr lang="en-CA" u="sng">
                <a:solidFill>
                  <a:srgbClr val="9900FF"/>
                </a:solidFill>
              </a:rPr>
              <a:t>Seasonal of Dynamics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(S</a:t>
            </a:r>
            <a:r>
              <a:rPr lang="en-CA" baseline="-25000">
                <a:solidFill>
                  <a:srgbClr val="FF0000"/>
                </a:solidFill>
              </a:rPr>
              <a:t>D</a:t>
            </a:r>
            <a:r>
              <a:rPr lang="en-CA">
                <a:solidFill>
                  <a:srgbClr val="FF0000"/>
                </a:solidFill>
              </a:rPr>
              <a:t>)</a:t>
            </a:r>
            <a:r>
              <a:rPr lang="en-CA"/>
              <a:t> as a result of STL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* </a:t>
            </a:r>
            <a:r>
              <a:rPr lang="en-CA">
                <a:solidFill>
                  <a:srgbClr val="FF0000"/>
                </a:solidFill>
              </a:rPr>
              <a:t>STL:</a:t>
            </a:r>
            <a:r>
              <a:rPr lang="en-CA"/>
              <a:t> Seasonal and Trend decomposition using LOESS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/>
              <a:t>After step 2: Residuals of ARIMA, </a:t>
            </a:r>
            <a:r>
              <a:rPr lang="en-CA" sz="2500">
                <a:solidFill>
                  <a:srgbClr val="0000FF"/>
                </a:solidFill>
              </a:rPr>
              <a:t>𝝐</a:t>
            </a:r>
            <a:r>
              <a:rPr lang="en-CA" sz="2500" baseline="-25000">
                <a:solidFill>
                  <a:srgbClr val="0000FF"/>
                </a:solidFill>
              </a:rPr>
              <a:t>t</a:t>
            </a:r>
            <a:r>
              <a:rPr lang="en-CA" sz="2500"/>
              <a:t> (nearly white noise)</a:t>
            </a:r>
            <a:endParaRPr sz="250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6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DHRFT adaptation for imputation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Step 3:</a:t>
            </a:r>
            <a:r>
              <a:rPr lang="en-CA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Obtain </a:t>
            </a:r>
            <a:r>
              <a:rPr lang="en-CA">
                <a:solidFill>
                  <a:srgbClr val="0000FF"/>
                </a:solidFill>
              </a:rPr>
              <a:t>Trend component of Dynamics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(T</a:t>
            </a:r>
            <a:r>
              <a:rPr lang="en-CA" baseline="-25000">
                <a:solidFill>
                  <a:srgbClr val="FF0000"/>
                </a:solidFill>
              </a:rPr>
              <a:t>D</a:t>
            </a:r>
            <a:r>
              <a:rPr lang="en-CA">
                <a:solidFill>
                  <a:srgbClr val="FF0000"/>
                </a:solidFill>
              </a:rPr>
              <a:t>)</a:t>
            </a:r>
            <a:r>
              <a:rPr lang="en-CA"/>
              <a:t> using </a:t>
            </a:r>
            <a:r>
              <a:rPr lang="en-CA">
                <a:solidFill>
                  <a:srgbClr val="FF0000"/>
                </a:solidFill>
              </a:rPr>
              <a:t>Kalman filter and smoother</a:t>
            </a:r>
            <a:r>
              <a:rPr lang="en-CA"/>
              <a:t> for ARIMA </a:t>
            </a:r>
            <a:r>
              <a:rPr lang="en-CA">
                <a:solidFill>
                  <a:srgbClr val="FF0000"/>
                </a:solidFill>
              </a:rPr>
              <a:t>(M</a:t>
            </a:r>
            <a:r>
              <a:rPr lang="en-CA" baseline="-25000">
                <a:solidFill>
                  <a:srgbClr val="FF0000"/>
                </a:solidFill>
              </a:rPr>
              <a:t>arima</a:t>
            </a:r>
            <a:r>
              <a:rPr lang="en-CA">
                <a:solidFill>
                  <a:srgbClr val="FF0000"/>
                </a:solidFill>
              </a:rPr>
              <a:t>)</a:t>
            </a:r>
            <a:r>
              <a:rPr lang="en-CA"/>
              <a:t> model in step 2.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9900FF"/>
                </a:solidFill>
              </a:rPr>
              <a:t>Re-seasonalized the Dynamics</a:t>
            </a:r>
            <a:r>
              <a:rPr lang="en-CA"/>
              <a:t> by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adding back </a:t>
            </a:r>
            <a:r>
              <a:rPr lang="en-CA">
                <a:solidFill>
                  <a:srgbClr val="9900FF"/>
                </a:solidFill>
              </a:rPr>
              <a:t>Seasonal component of Dynamics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(S</a:t>
            </a:r>
            <a:r>
              <a:rPr lang="en-CA" baseline="-25000">
                <a:solidFill>
                  <a:srgbClr val="FF0000"/>
                </a:solidFill>
              </a:rPr>
              <a:t>D</a:t>
            </a:r>
            <a:r>
              <a:rPr lang="en-CA">
                <a:solidFill>
                  <a:srgbClr val="FF0000"/>
                </a:solidFill>
              </a:rPr>
              <a:t>) </a:t>
            </a:r>
            <a:r>
              <a:rPr lang="en-CA">
                <a:solidFill>
                  <a:srgbClr val="333333"/>
                </a:solidFill>
              </a:rPr>
              <a:t>(</a:t>
            </a:r>
            <a:r>
              <a:rPr lang="en-CA"/>
              <a:t>from step 2) to </a:t>
            </a:r>
            <a:r>
              <a:rPr lang="en-CA">
                <a:solidFill>
                  <a:srgbClr val="0000FF"/>
                </a:solidFill>
              </a:rPr>
              <a:t>Trend component of Dynamics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(T</a:t>
            </a:r>
            <a:r>
              <a:rPr lang="en-CA" baseline="-25000">
                <a:solidFill>
                  <a:srgbClr val="FF0000"/>
                </a:solidFill>
              </a:rPr>
              <a:t>D</a:t>
            </a:r>
            <a:r>
              <a:rPr lang="en-CA">
                <a:solidFill>
                  <a:srgbClr val="FF0000"/>
                </a:solidFill>
              </a:rPr>
              <a:t>) </a:t>
            </a:r>
            <a:r>
              <a:rPr lang="en-CA"/>
              <a:t>to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get </a:t>
            </a:r>
            <a:r>
              <a:rPr lang="en-CA">
                <a:solidFill>
                  <a:srgbClr val="9900FF"/>
                </a:solidFill>
              </a:rPr>
              <a:t>imputed Dynamics</a:t>
            </a:r>
            <a:r>
              <a:rPr lang="en-CA"/>
              <a:t>. </a:t>
            </a:r>
            <a:r>
              <a:rPr lang="en-CA">
                <a:solidFill>
                  <a:srgbClr val="FF0000"/>
                </a:solidFill>
              </a:rPr>
              <a:t>(Imp</a:t>
            </a:r>
            <a:r>
              <a:rPr lang="en-CA" baseline="-25000">
                <a:solidFill>
                  <a:srgbClr val="FF0000"/>
                </a:solidFill>
              </a:rPr>
              <a:t>D </a:t>
            </a:r>
            <a:r>
              <a:rPr lang="en-CA">
                <a:solidFill>
                  <a:srgbClr val="FF0000"/>
                </a:solidFill>
              </a:rPr>
              <a:t>= T</a:t>
            </a:r>
            <a:r>
              <a:rPr lang="en-CA" baseline="-25000">
                <a:solidFill>
                  <a:srgbClr val="FF0000"/>
                </a:solidFill>
              </a:rPr>
              <a:t>D</a:t>
            </a:r>
            <a:r>
              <a:rPr lang="en-CA">
                <a:solidFill>
                  <a:srgbClr val="FF0000"/>
                </a:solidFill>
              </a:rPr>
              <a:t> + S</a:t>
            </a:r>
            <a:r>
              <a:rPr lang="en-CA" baseline="-25000">
                <a:solidFill>
                  <a:srgbClr val="FF0000"/>
                </a:solidFill>
              </a:rPr>
              <a:t>D</a:t>
            </a:r>
            <a:r>
              <a:rPr lang="en-CA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DHRFT adaptation for imputation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Step 4:</a:t>
            </a:r>
            <a:r>
              <a:rPr lang="en-CA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Add </a:t>
            </a:r>
            <a:r>
              <a:rPr lang="en-CA">
                <a:solidFill>
                  <a:srgbClr val="9900FF"/>
                </a:solidFill>
              </a:rPr>
              <a:t>imputed Seasonal</a:t>
            </a:r>
            <a:r>
              <a:rPr lang="en-CA"/>
              <a:t> component (from step 1) to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9900FF"/>
                </a:solidFill>
              </a:rPr>
              <a:t>imputed Dynamics</a:t>
            </a:r>
            <a:r>
              <a:rPr lang="en-CA"/>
              <a:t> component (from step 3)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to </a:t>
            </a:r>
            <a:r>
              <a:rPr lang="en-CA">
                <a:solidFill>
                  <a:srgbClr val="0000FF"/>
                </a:solidFill>
              </a:rPr>
              <a:t>get the imputation for original series</a:t>
            </a:r>
            <a:r>
              <a:rPr lang="en-CA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200">
                <a:solidFill>
                  <a:srgbClr val="FF0000"/>
                </a:solidFill>
              </a:rPr>
              <a:t>Imp = Imp</a:t>
            </a:r>
            <a:r>
              <a:rPr lang="en-CA" sz="2200" baseline="-25000">
                <a:solidFill>
                  <a:srgbClr val="FF0000"/>
                </a:solidFill>
              </a:rPr>
              <a:t>s</a:t>
            </a:r>
            <a:r>
              <a:rPr lang="en-CA" sz="2200">
                <a:solidFill>
                  <a:srgbClr val="FF0000"/>
                </a:solidFill>
              </a:rPr>
              <a:t> + Imp</a:t>
            </a:r>
            <a:r>
              <a:rPr lang="en-CA" sz="2200" baseline="-25000">
                <a:solidFill>
                  <a:srgbClr val="FF0000"/>
                </a:solidFill>
              </a:rPr>
              <a:t>D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Apply to Taylor dataset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450" y="1152475"/>
            <a:ext cx="61456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1: Obtain imputed Seasonal component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6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2: Fit Seasonally adjusted of Dynamics to ARIMA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chemeClr val="dk1"/>
                </a:solidFill>
              </a:rPr>
              <a:t>Residuals of 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chemeClr val="dk1"/>
                </a:solidFill>
              </a:rPr>
              <a:t>ARIMA, </a:t>
            </a:r>
            <a:r>
              <a:rPr lang="en-CA" sz="2500">
                <a:solidFill>
                  <a:srgbClr val="0000FF"/>
                </a:solidFill>
              </a:rPr>
              <a:t>𝝐</a:t>
            </a:r>
            <a:r>
              <a:rPr lang="en-CA" sz="2500" baseline="-25000">
                <a:solidFill>
                  <a:srgbClr val="0000FF"/>
                </a:solidFill>
              </a:rPr>
              <a:t>t</a:t>
            </a:r>
            <a:r>
              <a:rPr lang="en-CA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chemeClr val="dk1"/>
                </a:solidFill>
              </a:rPr>
              <a:t>(nearly white 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500">
                <a:solidFill>
                  <a:schemeClr val="dk1"/>
                </a:solidFill>
              </a:rPr>
              <a:t>noise)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483" y="1174038"/>
            <a:ext cx="6068124" cy="3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3: Obtain </a:t>
            </a:r>
            <a:r>
              <a:rPr lang="en-CA">
                <a:solidFill>
                  <a:srgbClr val="FF0000"/>
                </a:solidFill>
              </a:rPr>
              <a:t>imputed</a:t>
            </a:r>
            <a:r>
              <a:rPr lang="en-CA"/>
              <a:t> Dynamics component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3" y="1152475"/>
            <a:ext cx="61456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series </a:t>
            </a:r>
            <a:r>
              <a:rPr lang="en-CA">
                <a:solidFill>
                  <a:srgbClr val="FF0000"/>
                </a:solidFill>
              </a:rPr>
              <a:t>components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series can be decomposed into </a:t>
            </a:r>
            <a:r>
              <a:rPr lang="en-CA">
                <a:solidFill>
                  <a:srgbClr val="FF0000"/>
                </a:solidFill>
              </a:rPr>
              <a:t>Seasonal, Trend-Cycle, Remainder</a:t>
            </a:r>
            <a:r>
              <a:rPr lang="en-CA"/>
              <a:t> components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0000FF"/>
                </a:solidFill>
              </a:rPr>
              <a:t>Additive</a:t>
            </a:r>
            <a:r>
              <a:rPr lang="en-CA"/>
              <a:t> 				Y</a:t>
            </a:r>
            <a:r>
              <a:rPr lang="en-CA" baseline="-25000"/>
              <a:t>t</a:t>
            </a:r>
            <a:r>
              <a:rPr lang="en-CA"/>
              <a:t> = S</a:t>
            </a:r>
            <a:r>
              <a:rPr lang="en-CA" baseline="-25000"/>
              <a:t>t</a:t>
            </a:r>
            <a:r>
              <a:rPr lang="en-CA"/>
              <a:t> + T</a:t>
            </a:r>
            <a:r>
              <a:rPr lang="en-CA" baseline="-25000"/>
              <a:t>t</a:t>
            </a:r>
            <a:r>
              <a:rPr lang="en-CA"/>
              <a:t> + R</a:t>
            </a:r>
            <a:r>
              <a:rPr lang="en-CA" baseline="-25000"/>
              <a:t>t</a:t>
            </a:r>
            <a:r>
              <a:rPr lang="en-CA"/>
              <a:t> 			(homoscedasticity)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0000FF"/>
                </a:solidFill>
              </a:rPr>
              <a:t>Multiplicative</a:t>
            </a:r>
            <a:r>
              <a:rPr lang="en-CA"/>
              <a:t>			Y</a:t>
            </a:r>
            <a:r>
              <a:rPr lang="en-CA" baseline="-25000"/>
              <a:t>t</a:t>
            </a:r>
            <a:r>
              <a:rPr lang="en-CA"/>
              <a:t> = S</a:t>
            </a:r>
            <a:r>
              <a:rPr lang="en-CA" baseline="-25000"/>
              <a:t>t</a:t>
            </a:r>
            <a:r>
              <a:rPr lang="en-CA"/>
              <a:t> x T</a:t>
            </a:r>
            <a:r>
              <a:rPr lang="en-CA" baseline="-25000"/>
              <a:t>t</a:t>
            </a:r>
            <a:r>
              <a:rPr lang="en-CA"/>
              <a:t> x R</a:t>
            </a:r>
            <a:r>
              <a:rPr lang="en-CA" baseline="-25000"/>
              <a:t>t</a:t>
            </a:r>
            <a:r>
              <a:rPr lang="en-CA"/>
              <a:t> 			(heteroscedasticity)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Where S</a:t>
            </a:r>
            <a:r>
              <a:rPr lang="en-CA" baseline="-25000"/>
              <a:t>t</a:t>
            </a:r>
            <a:r>
              <a:rPr lang="en-CA"/>
              <a:t> , T</a:t>
            </a:r>
            <a:r>
              <a:rPr lang="en-CA" baseline="-25000"/>
              <a:t>t</a:t>
            </a:r>
            <a:r>
              <a:rPr lang="en-CA"/>
              <a:t> , R</a:t>
            </a:r>
            <a:r>
              <a:rPr lang="en-CA" baseline="-25000"/>
              <a:t>t</a:t>
            </a:r>
            <a:r>
              <a:rPr lang="en-CA"/>
              <a:t> represents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rgbClr val="FF0000"/>
                </a:solidFill>
              </a:rPr>
              <a:t>Seasonal, Trend-Cycle, Remainder</a:t>
            </a:r>
            <a:r>
              <a:rPr lang="en-CA"/>
              <a:t> components respectively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Add imputed Seasonal Component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0" y="1152475"/>
            <a:ext cx="61910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 imputed Dynamics Component 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12" y="1152475"/>
            <a:ext cx="61559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4: To </a:t>
            </a:r>
            <a:r>
              <a:rPr lang="en-CA">
                <a:solidFill>
                  <a:srgbClr val="FF0000"/>
                </a:solidFill>
              </a:rPr>
              <a:t>get the imputation</a:t>
            </a:r>
            <a:r>
              <a:rPr lang="en-CA"/>
              <a:t> of Original Series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63" y="1152476"/>
            <a:ext cx="622106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Answer to question 1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</a:rPr>
              <a:t>To impute seasonalities, DHR employs </a:t>
            </a:r>
            <a:r>
              <a:rPr lang="en-CA" sz="2800">
                <a:solidFill>
                  <a:srgbClr val="FF0000"/>
                </a:solidFill>
              </a:rPr>
              <a:t>Fourier terms of different frequencies</a:t>
            </a:r>
            <a:r>
              <a:rPr lang="en-CA" sz="2800">
                <a:solidFill>
                  <a:schemeClr val="dk1"/>
                </a:solidFill>
              </a:rPr>
              <a:t>.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</a:rPr>
              <a:t>In the suggested method </a:t>
            </a:r>
            <a:r>
              <a:rPr lang="en-CA" sz="2800">
                <a:solidFill>
                  <a:srgbClr val="0000FF"/>
                </a:solidFill>
              </a:rPr>
              <a:t>uses STL</a:t>
            </a:r>
            <a:r>
              <a:rPr lang="en-CA" sz="2800">
                <a:solidFill>
                  <a:schemeClr val="dk1"/>
                </a:solidFill>
              </a:rPr>
              <a:t> to, once again, </a:t>
            </a:r>
            <a:r>
              <a:rPr lang="en-CA" sz="2800">
                <a:solidFill>
                  <a:srgbClr val="0000FF"/>
                </a:solidFill>
              </a:rPr>
              <a:t>obtain seasonalities of dynamics</a:t>
            </a:r>
            <a:r>
              <a:rPr lang="en-CA" sz="2800">
                <a:solidFill>
                  <a:schemeClr val="dk1"/>
                </a:solidFill>
              </a:rPr>
              <a:t>, and the </a:t>
            </a:r>
            <a:r>
              <a:rPr lang="en-CA" sz="2800">
                <a:solidFill>
                  <a:srgbClr val="9900FF"/>
                </a:solidFill>
              </a:rPr>
              <a:t>trend interpolation employs a Kalman filter and smoothing for an ARIMA model</a:t>
            </a:r>
            <a:r>
              <a:rPr lang="en-CA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Research question 2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>
                <a:solidFill>
                  <a:srgbClr val="FF0000"/>
                </a:solidFill>
              </a:rPr>
              <a:t>How well does DHR perform</a:t>
            </a:r>
            <a:r>
              <a:rPr lang="en-CA" sz="2800">
                <a:solidFill>
                  <a:schemeClr val="dk1"/>
                </a:solidFill>
              </a:rPr>
              <a:t> in cases where there are long seasonal periods and multiple seasonalities?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Evaluation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Metrics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MAE (Mean Absolute Error): </a:t>
            </a:r>
            <a:r>
              <a:rPr lang="en-CA">
                <a:solidFill>
                  <a:srgbClr val="0000FF"/>
                </a:solidFill>
              </a:rPr>
              <a:t>MAE = mean(|e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rgbClr val="0000FF"/>
                </a:solidFill>
              </a:rPr>
              <a:t>|)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RMSE (Root Mean Square Error): </a:t>
            </a:r>
            <a:r>
              <a:rPr lang="en-CA">
                <a:solidFill>
                  <a:srgbClr val="0000FF"/>
                </a:solidFill>
              </a:rPr>
              <a:t>RMSE = sqrt(mean(e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 baseline="30000">
                <a:solidFill>
                  <a:srgbClr val="0000FF"/>
                </a:solidFill>
              </a:rPr>
              <a:t>2</a:t>
            </a:r>
            <a:r>
              <a:rPr lang="en-CA">
                <a:solidFill>
                  <a:srgbClr val="0000FF"/>
                </a:solidFill>
              </a:rPr>
              <a:t>))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CA">
                <a:solidFill>
                  <a:srgbClr val="FF0000"/>
                </a:solidFill>
              </a:rPr>
              <a:t>MAPE (Mean Absolute Percentage Error)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MAPE = mean(|p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rgbClr val="0000FF"/>
                </a:solidFill>
              </a:rPr>
              <a:t>|)</a:t>
            </a:r>
            <a:r>
              <a:rPr lang="en-CA"/>
              <a:t> where </a:t>
            </a:r>
            <a:r>
              <a:rPr lang="en-CA">
                <a:solidFill>
                  <a:srgbClr val="0000FF"/>
                </a:solidFill>
              </a:rPr>
              <a:t>p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rgbClr val="0000FF"/>
                </a:solidFill>
              </a:rPr>
              <a:t> = 100e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rgbClr val="0000FF"/>
                </a:solidFill>
              </a:rPr>
              <a:t>/y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/>
              <a:t> is the percentage error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 which, </a:t>
            </a:r>
            <a:r>
              <a:rPr lang="en-CA">
                <a:solidFill>
                  <a:srgbClr val="0000FF"/>
                </a:solidFill>
              </a:rPr>
              <a:t>e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rgbClr val="0000FF"/>
                </a:solidFill>
              </a:rPr>
              <a:t> = y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rgbClr val="0000FF"/>
                </a:solidFill>
              </a:rPr>
              <a:t> - y’ </a:t>
            </a:r>
            <a:r>
              <a:rPr lang="en-CA" baseline="-25000">
                <a:solidFill>
                  <a:srgbClr val="0000FF"/>
                </a:solidFill>
              </a:rPr>
              <a:t>(t | t-1)</a:t>
            </a:r>
            <a:r>
              <a:rPr lang="en-CA"/>
              <a:t> where y</a:t>
            </a:r>
            <a:r>
              <a:rPr lang="en-CA" baseline="-25000"/>
              <a:t>t</a:t>
            </a:r>
            <a:r>
              <a:rPr lang="en-CA"/>
              <a:t> is observation at time t, y’ </a:t>
            </a:r>
            <a:r>
              <a:rPr lang="en-CA" baseline="-25000"/>
              <a:t>(t | t-1)</a:t>
            </a:r>
            <a:r>
              <a:rPr lang="en-CA"/>
              <a:t> denotes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the forecast of y</a:t>
            </a:r>
            <a:r>
              <a:rPr lang="en-CA" baseline="-25000"/>
              <a:t>t</a:t>
            </a:r>
            <a:r>
              <a:rPr lang="en-CA"/>
              <a:t> based on previous observations.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MAPE interpretations &amp; Answer to question 2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FF0000"/>
                </a:solidFill>
              </a:rPr>
              <a:t>high</a:t>
            </a:r>
            <a:r>
              <a:rPr lang="en-CA" sz="2800">
                <a:solidFill>
                  <a:srgbClr val="9900FF"/>
                </a:solidFill>
              </a:rPr>
              <a:t> degree of accuracy imputation (missing rate &lt;10%, MAR &amp; MCAR),and </a:t>
            </a:r>
            <a:endParaRPr sz="280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>
                <a:solidFill>
                  <a:srgbClr val="FF0000"/>
                </a:solidFill>
              </a:rPr>
              <a:t>good</a:t>
            </a:r>
            <a:r>
              <a:rPr lang="en-CA" sz="2800">
                <a:solidFill>
                  <a:srgbClr val="9900FF"/>
                </a:solidFill>
              </a:rPr>
              <a:t> accuracy rate imputation (10%&lt; missing rate &lt;30%, MCAR)</a:t>
            </a:r>
            <a:r>
              <a:rPr lang="en-CA" sz="2800">
                <a:solidFill>
                  <a:schemeClr val="dk1"/>
                </a:solidFill>
              </a:rPr>
              <a:t> for </a:t>
            </a:r>
            <a:r>
              <a:rPr lang="en-CA" sz="2800">
                <a:solidFill>
                  <a:srgbClr val="0000FF"/>
                </a:solidFill>
              </a:rPr>
              <a:t>Taylor dataset</a:t>
            </a:r>
            <a:r>
              <a:rPr lang="en-CA" sz="2800">
                <a:solidFill>
                  <a:schemeClr val="dk1"/>
                </a:solidFill>
              </a:rPr>
              <a:t>.</a:t>
            </a:r>
            <a:endParaRPr sz="2800">
              <a:solidFill>
                <a:srgbClr val="9900FF"/>
              </a:solidFill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00" y="1152473"/>
            <a:ext cx="5161000" cy="15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FF0000"/>
                </a:solidFill>
              </a:rPr>
              <a:t>In MAR</a:t>
            </a:r>
            <a:r>
              <a:rPr lang="en-CA" sz="2800">
                <a:solidFill>
                  <a:schemeClr val="dk1"/>
                </a:solidFill>
              </a:rPr>
              <a:t>,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 sz="2800">
                <a:solidFill>
                  <a:schemeClr val="dk1"/>
                </a:solidFill>
              </a:rPr>
              <a:t>adaptation of DHRFT </a:t>
            </a:r>
            <a:r>
              <a:rPr lang="en-CA" sz="2800">
                <a:solidFill>
                  <a:srgbClr val="FF0000"/>
                </a:solidFill>
              </a:rPr>
              <a:t>outperforms other methods at any rate</a:t>
            </a:r>
            <a:r>
              <a:rPr lang="en-CA" sz="28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84" y="445025"/>
            <a:ext cx="507784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Recommendations</a:t>
            </a:r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/>
              <a:t>It is recommended to effectively exploit the advantage of DHR by </a:t>
            </a:r>
            <a:r>
              <a:rPr lang="en-CA" dirty="0">
                <a:solidFill>
                  <a:srgbClr val="0000FF"/>
                </a:solidFill>
              </a:rPr>
              <a:t>including external variables whenever possible</a:t>
            </a:r>
            <a:r>
              <a:rPr lang="en-CA" dirty="0"/>
              <a:t>, as domain knowledge plays a crucial role in determining the trend interpolation, and evaluating quality.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dirty="0"/>
              <a:t>One should </a:t>
            </a:r>
            <a:r>
              <a:rPr lang="en-CA" dirty="0">
                <a:solidFill>
                  <a:srgbClr val="9900FF"/>
                </a:solidFill>
              </a:rPr>
              <a:t>assume a local trend</a:t>
            </a:r>
            <a:r>
              <a:rPr lang="en-CA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dirty="0"/>
              <a:t>If there are </a:t>
            </a:r>
            <a:r>
              <a:rPr lang="en-CA" dirty="0">
                <a:solidFill>
                  <a:srgbClr val="FF0000"/>
                </a:solidFill>
              </a:rPr>
              <a:t>(nearly) zero values</a:t>
            </a:r>
            <a:r>
              <a:rPr lang="en-CA" dirty="0"/>
              <a:t> in the series, MAPE can be arbitrarily large. MAPE interpretations do not hold. </a:t>
            </a:r>
            <a:r>
              <a:rPr lang="en-CA" dirty="0">
                <a:solidFill>
                  <a:srgbClr val="9900FF"/>
                </a:solidFill>
              </a:rPr>
              <a:t>Set low imputed values to zero</a:t>
            </a:r>
            <a:r>
              <a:rPr lang="en-CA" dirty="0"/>
              <a:t>.  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THANK YOU</a:t>
            </a:r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/>
              <a:t>I would like to thank my </a:t>
            </a:r>
            <a:r>
              <a:rPr lang="en-CA" sz="2200">
                <a:solidFill>
                  <a:srgbClr val="0000FF"/>
                </a:solidFill>
              </a:rPr>
              <a:t>supervisors Dr. Joël M.H. Karel and Dr. Ralf Peeters</a:t>
            </a:r>
            <a:r>
              <a:rPr lang="en-CA" sz="2200"/>
              <a:t> for all their help and advice with this thesis.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200"/>
              <a:t>I also appreciate all the support I received from </a:t>
            </a:r>
            <a:r>
              <a:rPr lang="en-CA" sz="2200">
                <a:solidFill>
                  <a:srgbClr val="0000FF"/>
                </a:solidFill>
              </a:rPr>
              <a:t>the IconPro company in Aachen, Germany</a:t>
            </a:r>
            <a:r>
              <a:rPr lang="en-CA" sz="2200"/>
              <a:t> for the internship that allowed me to conduct this thesis.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200"/>
              <a:t>THE END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Challenging cases for imputation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Complex Seasonality: </a:t>
            </a:r>
            <a:r>
              <a:rPr lang="en-CA">
                <a:solidFill>
                  <a:srgbClr val="9900FF"/>
                </a:solidFill>
              </a:rPr>
              <a:t>many seasonalities</a:t>
            </a:r>
            <a:r>
              <a:rPr lang="en-CA"/>
              <a:t> in the series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9900FF"/>
                </a:solidFill>
              </a:rPr>
              <a:t>Long</a:t>
            </a:r>
            <a:r>
              <a:rPr lang="en-CA"/>
              <a:t> seasonal periods in the series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9900FF"/>
                </a:solidFill>
              </a:rPr>
              <a:t>Heteroscedastic</a:t>
            </a:r>
            <a:r>
              <a:rPr lang="en-CA"/>
              <a:t> Seasonality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Study in this thesis:</a:t>
            </a:r>
            <a:r>
              <a:rPr lang="en-CA"/>
              <a:t> Imputation for </a:t>
            </a:r>
            <a:r>
              <a:rPr lang="en-CA">
                <a:solidFill>
                  <a:srgbClr val="FF0000"/>
                </a:solidFill>
              </a:rPr>
              <a:t>univariate time series with</a:t>
            </a:r>
            <a:endParaRPr>
              <a:solidFill>
                <a:srgbClr val="FF0000"/>
              </a:solidFill>
            </a:endParaRPr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rgbClr val="FF0000"/>
                </a:solidFill>
              </a:rPr>
              <a:t>Complex Seasonality and Long seasonal periods</a:t>
            </a:r>
            <a:r>
              <a:rPr lang="en-CA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Handling </a:t>
            </a:r>
            <a:r>
              <a:rPr lang="en-CA">
                <a:solidFill>
                  <a:srgbClr val="FF0000"/>
                </a:solidFill>
              </a:rPr>
              <a:t>trend is more challenging</a:t>
            </a:r>
            <a:r>
              <a:rPr lang="en-CA"/>
              <a:t> than seasonalities</a:t>
            </a:r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Call dataset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Interpolation-</a:t>
            </a:r>
            <a:r>
              <a:rPr lang="en-CA">
                <a:solidFill>
                  <a:srgbClr val="9900FF"/>
                </a:solidFill>
              </a:rPr>
              <a:t>able???</a:t>
            </a:r>
            <a:endParaRPr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50" y="1152475"/>
            <a:ext cx="61456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</a:rPr>
              <a:t>NO!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2" name="Google Shape;26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490" y="489125"/>
            <a:ext cx="7110807" cy="39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 external information → Trend can be </a:t>
            </a:r>
            <a:r>
              <a:rPr lang="en-CA">
                <a:solidFill>
                  <a:srgbClr val="FF0000"/>
                </a:solidFill>
              </a:rPr>
              <a:t>any curve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Trend is </a:t>
            </a:r>
            <a:r>
              <a:rPr lang="en-CA">
                <a:solidFill>
                  <a:srgbClr val="0000FF"/>
                </a:solidFill>
              </a:rPr>
              <a:t>known</a:t>
            </a:r>
            <a:r>
              <a:rPr lang="en-CA"/>
              <a:t>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only in simulation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33333"/>
                </a:solidFill>
              </a:rPr>
              <a:t>Compute errors can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33333"/>
                </a:solidFill>
              </a:rPr>
              <a:t>be </a:t>
            </a:r>
            <a:r>
              <a:rPr lang="en-CA">
                <a:solidFill>
                  <a:srgbClr val="FF0000"/>
                </a:solidFill>
              </a:rPr>
              <a:t>misleading</a:t>
            </a:r>
            <a:r>
              <a:rPr lang="en-CA">
                <a:solidFill>
                  <a:srgbClr val="333333"/>
                </a:solidFill>
              </a:rPr>
              <a:t>, as in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33333"/>
                </a:solidFill>
              </a:rPr>
              <a:t>reality, </a:t>
            </a:r>
            <a:r>
              <a:rPr lang="en-CA">
                <a:solidFill>
                  <a:srgbClr val="FF0000"/>
                </a:solidFill>
              </a:rPr>
              <a:t>no true trend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rgbClr val="FF0000"/>
                </a:solidFill>
              </a:rPr>
              <a:t>(missing) </a:t>
            </a:r>
            <a:r>
              <a:rPr lang="en-CA">
                <a:solidFill>
                  <a:srgbClr val="333333"/>
                </a:solidFill>
              </a:rPr>
              <a:t>to compare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625" y="1152475"/>
            <a:ext cx="61456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Research question 3</a:t>
            </a:r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</a:rPr>
              <a:t>How well does DHR perform in cases where the data is missing </a:t>
            </a:r>
            <a:r>
              <a:rPr lang="en-CA" sz="2800">
                <a:solidFill>
                  <a:srgbClr val="FF0000"/>
                </a:solidFill>
              </a:rPr>
              <a:t>at MCAR and MAR</a:t>
            </a:r>
            <a:r>
              <a:rPr lang="en-CA" sz="2800">
                <a:solidFill>
                  <a:schemeClr val="dk1"/>
                </a:solidFill>
              </a:rPr>
              <a:t>?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Answer to question 3</a:t>
            </a:r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9900FF"/>
                </a:solidFill>
              </a:rPr>
              <a:t>In MCAR</a:t>
            </a:r>
            <a:r>
              <a:rPr lang="en-CA"/>
              <a:t>, DHRFT gives </a:t>
            </a:r>
            <a:r>
              <a:rPr lang="en-CA">
                <a:solidFill>
                  <a:srgbClr val="FF0000"/>
                </a:solidFill>
              </a:rPr>
              <a:t>high</a:t>
            </a:r>
            <a:r>
              <a:rPr lang="en-CA"/>
              <a:t> degree of accuracy at </a:t>
            </a:r>
            <a:r>
              <a:rPr lang="en-CA">
                <a:solidFill>
                  <a:srgbClr val="0000FF"/>
                </a:solidFill>
              </a:rPr>
              <a:t>missing rate less &lt;= 10%</a:t>
            </a:r>
            <a:r>
              <a:rPr lang="en-CA"/>
              <a:t>, </a:t>
            </a:r>
            <a:r>
              <a:rPr lang="en-CA">
                <a:solidFill>
                  <a:srgbClr val="FF0000"/>
                </a:solidFill>
              </a:rPr>
              <a:t>good</a:t>
            </a:r>
            <a:r>
              <a:rPr lang="en-CA"/>
              <a:t> accuracy at </a:t>
            </a:r>
            <a:r>
              <a:rPr lang="en-CA">
                <a:solidFill>
                  <a:srgbClr val="0000FF"/>
                </a:solidFill>
              </a:rPr>
              <a:t>10% &lt; missing rate &lt;= 30%</a:t>
            </a:r>
            <a:r>
              <a:rPr lang="en-CA"/>
              <a:t>,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</a:rPr>
              <a:t>reasonable</a:t>
            </a:r>
            <a:r>
              <a:rPr lang="en-CA"/>
              <a:t> imputation at </a:t>
            </a:r>
            <a:r>
              <a:rPr lang="en-CA">
                <a:solidFill>
                  <a:srgbClr val="0000FF"/>
                </a:solidFill>
              </a:rPr>
              <a:t>30% &lt; missing rate &lt; 50%</a:t>
            </a:r>
            <a:r>
              <a:rPr lang="en-CA"/>
              <a:t>.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When the </a:t>
            </a:r>
            <a:r>
              <a:rPr lang="en-CA">
                <a:solidFill>
                  <a:srgbClr val="0000FF"/>
                </a:solidFill>
              </a:rPr>
              <a:t>rate &gt; 50%</a:t>
            </a:r>
            <a:r>
              <a:rPr lang="en-CA"/>
              <a:t>, the imputation is </a:t>
            </a:r>
            <a:r>
              <a:rPr lang="en-CA">
                <a:solidFill>
                  <a:srgbClr val="FF0000"/>
                </a:solidFill>
              </a:rPr>
              <a:t>inaccurate</a:t>
            </a:r>
            <a:r>
              <a:rPr lang="en-CA"/>
              <a:t>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9900FF"/>
                </a:solidFill>
              </a:rPr>
              <a:t>In MAR</a:t>
            </a:r>
            <a:r>
              <a:rPr lang="en-CA"/>
              <a:t>, the suggested adaptation of DHRFT gives </a:t>
            </a:r>
            <a:r>
              <a:rPr lang="en-CA">
                <a:solidFill>
                  <a:srgbClr val="FF0000"/>
                </a:solidFill>
              </a:rPr>
              <a:t>high</a:t>
            </a:r>
            <a:r>
              <a:rPr lang="en-CA"/>
              <a:t> degree of accuracy at </a:t>
            </a:r>
            <a:r>
              <a:rPr lang="en-CA">
                <a:solidFill>
                  <a:srgbClr val="0000FF"/>
                </a:solidFill>
              </a:rPr>
              <a:t>missing rate &lt;= 10%</a:t>
            </a:r>
            <a:r>
              <a:rPr lang="en-CA"/>
              <a:t>, </a:t>
            </a:r>
            <a:r>
              <a:rPr lang="en-CA">
                <a:solidFill>
                  <a:srgbClr val="FF0000"/>
                </a:solidFill>
              </a:rPr>
              <a:t>reasonable</a:t>
            </a:r>
            <a:r>
              <a:rPr lang="en-CA"/>
              <a:t> imputation at </a:t>
            </a:r>
            <a:r>
              <a:rPr lang="en-CA">
                <a:solidFill>
                  <a:srgbClr val="0000FF"/>
                </a:solidFill>
              </a:rPr>
              <a:t>10% &lt; missing rate &lt; 20%</a:t>
            </a:r>
            <a:r>
              <a:rPr lang="en-CA"/>
              <a:t>,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and </a:t>
            </a:r>
            <a:r>
              <a:rPr lang="en-CA">
                <a:solidFill>
                  <a:srgbClr val="FF0000"/>
                </a:solidFill>
              </a:rPr>
              <a:t>inaccurate</a:t>
            </a:r>
            <a:r>
              <a:rPr lang="en-CA"/>
              <a:t> results for </a:t>
            </a:r>
            <a:r>
              <a:rPr lang="en-CA">
                <a:solidFill>
                  <a:srgbClr val="0000FF"/>
                </a:solidFill>
              </a:rPr>
              <a:t>rate &gt; 30%</a:t>
            </a:r>
            <a:r>
              <a:rPr lang="en-CA"/>
              <a:t>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Add this </a:t>
            </a:r>
            <a:r>
              <a:rPr lang="en-CA">
                <a:solidFill>
                  <a:srgbClr val="FF0000"/>
                </a:solidFill>
              </a:rPr>
              <a:t>red curve (imputed seasonal component)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4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 this </a:t>
            </a:r>
            <a:r>
              <a:rPr lang="en-CA">
                <a:solidFill>
                  <a:srgbClr val="FF0000"/>
                </a:solidFill>
              </a:rPr>
              <a:t>red curve (imputed dynamics component)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18" y="1017725"/>
            <a:ext cx="7353205" cy="40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 get </a:t>
            </a:r>
            <a:r>
              <a:rPr lang="en-CA">
                <a:solidFill>
                  <a:srgbClr val="FF0000"/>
                </a:solidFill>
              </a:rPr>
              <a:t>imputation</a:t>
            </a:r>
            <a:r>
              <a:rPr lang="en-CA"/>
              <a:t> for </a:t>
            </a:r>
            <a:r>
              <a:rPr lang="en-CA">
                <a:solidFill>
                  <a:srgbClr val="0000FF"/>
                </a:solidFill>
              </a:rPr>
              <a:t>original series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2" name="Google Shape;30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75" y="1152475"/>
            <a:ext cx="61456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Missing data mechanisms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Missing Completely At Random 	(MCAR)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Missing At Random				(MAR)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Not Missing At Random			(NMAR)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Consideration in this thesis: </a:t>
            </a:r>
            <a:r>
              <a:rPr lang="en-CA">
                <a:solidFill>
                  <a:srgbClr val="FF0000"/>
                </a:solidFill>
              </a:rPr>
              <a:t>MCAR and MAR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Calls dataset</a:t>
            </a:r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0" y="1152475"/>
            <a:ext cx="61456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Calls dataset</a:t>
            </a:r>
            <a:endParaRPr/>
          </a:p>
        </p:txBody>
      </p:sp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Call volume for a large North American bank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17" name="Google Shape;317;p5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{AFF4DE8D-9E53-48A3-8214-B65590B557EB}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Trend-Cycle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Seasonal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Remainder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Non-linear Trend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FF0000"/>
                          </a:solidFill>
                        </a:rPr>
                        <a:t>Complex Seasonality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Heteroscedastic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CA"/>
                        <a:t>: 169 periods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CA"/>
                        <a:t>: 845 periods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Experiments plan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Start with a </a:t>
            </a:r>
            <a:r>
              <a:rPr lang="en-CA">
                <a:solidFill>
                  <a:srgbClr val="0000FF"/>
                </a:solidFill>
              </a:rPr>
              <a:t>complete time series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ts_comp</a:t>
            </a:r>
            <a:r>
              <a:rPr lang="en-CA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Remove data points according to missing mechanism (MCAR, MAR) to </a:t>
            </a:r>
            <a:r>
              <a:rPr lang="en-CA">
                <a:solidFill>
                  <a:srgbClr val="0000FF"/>
                </a:solidFill>
              </a:rPr>
              <a:t>create an incomplete time series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ts_miss</a:t>
            </a:r>
            <a:r>
              <a:rPr lang="en-CA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0000FF"/>
                </a:solidFill>
              </a:rPr>
              <a:t>Apply imputation</a:t>
            </a:r>
            <a:r>
              <a:rPr lang="en-CA"/>
              <a:t> methods to </a:t>
            </a:r>
            <a:r>
              <a:rPr lang="en-CA">
                <a:solidFill>
                  <a:srgbClr val="FF0000"/>
                </a:solidFill>
              </a:rPr>
              <a:t>ts_miss to get ts_imp</a:t>
            </a:r>
            <a:r>
              <a:rPr lang="en-CA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>
                <a:solidFill>
                  <a:srgbClr val="0000FF"/>
                </a:solidFill>
              </a:rPr>
              <a:t>Compare</a:t>
            </a:r>
            <a:r>
              <a:rPr lang="en-CA"/>
              <a:t> </a:t>
            </a:r>
            <a:r>
              <a:rPr lang="en-CA">
                <a:solidFill>
                  <a:srgbClr val="FF0000"/>
                </a:solidFill>
              </a:rPr>
              <a:t>ts_imp to ts_comp</a:t>
            </a:r>
            <a:r>
              <a:rPr lang="en-CA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DHRFT adaptation for imputation</a:t>
            </a:r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0000FF"/>
                </a:solidFill>
              </a:rPr>
              <a:t>Step 1:</a:t>
            </a:r>
            <a:r>
              <a:rPr lang="en-CA"/>
              <a:t> Interpolate the </a:t>
            </a:r>
            <a:r>
              <a:rPr lang="en-CA" u="sng"/>
              <a:t>seasonal component</a:t>
            </a:r>
            <a:r>
              <a:rPr lang="en-CA"/>
              <a:t> using </a:t>
            </a:r>
            <a:r>
              <a:rPr lang="en-CA">
                <a:solidFill>
                  <a:srgbClr val="FF00FF"/>
                </a:solidFill>
              </a:rPr>
              <a:t>regression with Fourier terms</a:t>
            </a:r>
            <a:endParaRPr>
              <a:solidFill>
                <a:srgbClr val="FF00FF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Y</a:t>
            </a:r>
            <a:r>
              <a:rPr lang="en-CA" baseline="-25000"/>
              <a:t>t</a:t>
            </a:r>
            <a:r>
              <a:rPr lang="en-CA"/>
              <a:t> = </a:t>
            </a:r>
            <a:r>
              <a:rPr lang="en-CA">
                <a:solidFill>
                  <a:srgbClr val="9900FF"/>
                </a:solidFill>
              </a:rPr>
              <a:t>Seasonal component</a:t>
            </a:r>
            <a:r>
              <a:rPr lang="en-CA"/>
              <a:t> + </a:t>
            </a:r>
            <a:r>
              <a:rPr lang="en-CA">
                <a:solidFill>
                  <a:srgbClr val="FF0000"/>
                </a:solidFill>
              </a:rPr>
              <a:t>Dynamics</a:t>
            </a:r>
            <a:r>
              <a:rPr lang="en-CA"/>
              <a:t> = </a:t>
            </a:r>
            <a:r>
              <a:rPr lang="en-CA">
                <a:solidFill>
                  <a:srgbClr val="9900FF"/>
                </a:solidFill>
              </a:rPr>
              <a:t>(𝝱</a:t>
            </a:r>
            <a:r>
              <a:rPr lang="en-CA" baseline="-25000">
                <a:solidFill>
                  <a:srgbClr val="9900FF"/>
                </a:solidFill>
              </a:rPr>
              <a:t>0</a:t>
            </a:r>
            <a:r>
              <a:rPr lang="en-CA">
                <a:solidFill>
                  <a:srgbClr val="9900FF"/>
                </a:solidFill>
              </a:rPr>
              <a:t> + 𝝱</a:t>
            </a:r>
            <a:r>
              <a:rPr lang="en-CA" baseline="-25000">
                <a:solidFill>
                  <a:srgbClr val="9900FF"/>
                </a:solidFill>
              </a:rPr>
              <a:t>1</a:t>
            </a:r>
            <a:r>
              <a:rPr lang="en-CA">
                <a:solidFill>
                  <a:srgbClr val="9900FF"/>
                </a:solidFill>
              </a:rPr>
              <a:t>X</a:t>
            </a:r>
            <a:r>
              <a:rPr lang="en-CA" baseline="-25000">
                <a:solidFill>
                  <a:srgbClr val="9900FF"/>
                </a:solidFill>
              </a:rPr>
              <a:t>1,t</a:t>
            </a:r>
            <a:r>
              <a:rPr lang="en-CA">
                <a:solidFill>
                  <a:srgbClr val="9900FF"/>
                </a:solidFill>
              </a:rPr>
              <a:t> + … + 𝝱</a:t>
            </a:r>
            <a:r>
              <a:rPr lang="en-CA" baseline="-25000">
                <a:solidFill>
                  <a:srgbClr val="9900FF"/>
                </a:solidFill>
              </a:rPr>
              <a:t>k</a:t>
            </a:r>
            <a:r>
              <a:rPr lang="en-CA">
                <a:solidFill>
                  <a:srgbClr val="9900FF"/>
                </a:solidFill>
              </a:rPr>
              <a:t>X</a:t>
            </a:r>
            <a:r>
              <a:rPr lang="en-CA" baseline="-25000">
                <a:solidFill>
                  <a:srgbClr val="9900FF"/>
                </a:solidFill>
              </a:rPr>
              <a:t>k,t</a:t>
            </a:r>
            <a:r>
              <a:rPr lang="en-CA">
                <a:solidFill>
                  <a:srgbClr val="9900FF"/>
                </a:solidFill>
              </a:rPr>
              <a:t>)</a:t>
            </a:r>
            <a:r>
              <a:rPr lang="en-CA"/>
              <a:t> +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endParaRPr baseline="-25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Step 2:</a:t>
            </a:r>
            <a:r>
              <a:rPr lang="en-CA"/>
              <a:t> Obtain </a:t>
            </a:r>
            <a:r>
              <a:rPr lang="en-CA" u="sng"/>
              <a:t>seasonally adjusted series</a:t>
            </a:r>
            <a:r>
              <a:rPr lang="en-CA"/>
              <a:t> of Dynamics using </a:t>
            </a:r>
            <a:r>
              <a:rPr lang="en-CA">
                <a:solidFill>
                  <a:srgbClr val="FF00FF"/>
                </a:solidFill>
              </a:rPr>
              <a:t>STL decomposition</a:t>
            </a:r>
            <a:r>
              <a:rPr lang="en-CA"/>
              <a:t> to </a:t>
            </a:r>
            <a:r>
              <a:rPr lang="en-CA">
                <a:solidFill>
                  <a:srgbClr val="FF00FF"/>
                </a:solidFill>
              </a:rPr>
              <a:t>fit an ARIMA</a:t>
            </a:r>
            <a:r>
              <a:rPr lang="en-CA"/>
              <a:t> model.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Step 3:</a:t>
            </a:r>
            <a:r>
              <a:rPr lang="en-CA"/>
              <a:t> Obtain </a:t>
            </a:r>
            <a:r>
              <a:rPr lang="en-CA" u="sng"/>
              <a:t>Trend component</a:t>
            </a:r>
            <a:r>
              <a:rPr lang="en-CA"/>
              <a:t> of Dynamics using </a:t>
            </a:r>
            <a:r>
              <a:rPr lang="en-CA">
                <a:solidFill>
                  <a:srgbClr val="FF00FF"/>
                </a:solidFill>
              </a:rPr>
              <a:t>Kalman filter and smoother</a:t>
            </a:r>
            <a:r>
              <a:rPr lang="en-CA"/>
              <a:t> for ARIMA. Re-seasonalized by adding back Seasonal component of Dynamics from step 2 to get imputed Dynamics for original series.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FF"/>
                </a:solidFill>
              </a:rPr>
              <a:t>Step 4:</a:t>
            </a:r>
            <a:r>
              <a:rPr lang="en-CA"/>
              <a:t> Add imputed Seasonal component to imputed Dynamics component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to get the imputation for original series.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6" name="Google Shape;3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569"/>
            <a:ext cx="9143999" cy="447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3" name="Google Shape;34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387"/>
            <a:ext cx="9144001" cy="46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4: Add </a:t>
            </a:r>
            <a:r>
              <a:rPr lang="en-CA">
                <a:solidFill>
                  <a:srgbClr val="FF0000"/>
                </a:solidFill>
              </a:rPr>
              <a:t>imputed</a:t>
            </a:r>
            <a:r>
              <a:rPr lang="en-CA"/>
              <a:t> Seasonal to </a:t>
            </a:r>
            <a:r>
              <a:rPr lang="en-CA">
                <a:solidFill>
                  <a:srgbClr val="FF0000"/>
                </a:solidFill>
              </a:rPr>
              <a:t>imputed</a:t>
            </a:r>
            <a:r>
              <a:rPr lang="en-CA"/>
              <a:t> Dynamics</a:t>
            </a:r>
            <a:endParaRPr/>
          </a:p>
        </p:txBody>
      </p:sp>
      <p:sp>
        <p:nvSpPr>
          <p:cNvPr id="349" name="Google Shape;34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 get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the </a:t>
            </a:r>
            <a:r>
              <a:rPr lang="en-CA">
                <a:solidFill>
                  <a:srgbClr val="0000FF"/>
                </a:solidFill>
              </a:rPr>
              <a:t>final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rgbClr val="0000FF"/>
                </a:solidFill>
              </a:rPr>
              <a:t>Imputation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50" name="Google Shape;3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0" y="1152475"/>
            <a:ext cx="61456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</a:rPr>
              <a:t>Get this:</a:t>
            </a:r>
            <a:r>
              <a:rPr lang="en-CA"/>
              <a:t> imputation for original time series</a:t>
            </a:r>
            <a:endParaRPr/>
          </a:p>
        </p:txBody>
      </p:sp>
      <p:sp>
        <p:nvSpPr>
          <p:cNvPr id="356" name="Google Shape;35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7" name="Google Shape;3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4" y="1152475"/>
            <a:ext cx="61456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Residuals of the Regression </a:t>
            </a:r>
            <a:r>
              <a:rPr lang="en-CA" sz="2750">
                <a:solidFill>
                  <a:srgbClr val="FF0000"/>
                </a:solidFill>
              </a:rPr>
              <a:t>𝝶</a:t>
            </a:r>
            <a:r>
              <a:rPr lang="en-CA" sz="2750" baseline="-25000">
                <a:solidFill>
                  <a:srgbClr val="FF0000"/>
                </a:solidFill>
              </a:rPr>
              <a:t>t</a:t>
            </a:r>
            <a:r>
              <a:rPr lang="en-CA" sz="2750">
                <a:solidFill>
                  <a:srgbClr val="FF0000"/>
                </a:solidFill>
              </a:rPr>
              <a:t> (Dynamics)</a:t>
            </a:r>
            <a:r>
              <a:rPr lang="en-CA" sz="2750"/>
              <a:t> </a:t>
            </a:r>
            <a:endParaRPr sz="2750"/>
          </a:p>
        </p:txBody>
      </p:sp>
      <p:sp>
        <p:nvSpPr>
          <p:cNvPr id="363" name="Google Shape;3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4" name="Google Shape;3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300" y="1152475"/>
            <a:ext cx="614567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3: dynamics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1" name="Google Shape;3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6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Missing Completely At Random (MCAR)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FF0000"/>
                </a:solidFill>
              </a:rPr>
              <a:t>No systematic mechanism</a:t>
            </a:r>
            <a:r>
              <a:rPr lang="en-CA"/>
              <a:t> on missing data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38" y="1470750"/>
            <a:ext cx="5573125" cy="30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Step 3: dynamics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8" name="Google Shape;37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75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Step 1: seasonal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3" y="1152475"/>
            <a:ext cx="61456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DHR with Fourier terms (DHRFT)</a:t>
            </a:r>
            <a:endParaRPr/>
          </a:p>
        </p:txBody>
      </p:sp>
      <p:sp>
        <p:nvSpPr>
          <p:cNvPr id="391" name="Google Shape;39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Y</a:t>
            </a:r>
            <a:r>
              <a:rPr lang="en-CA" baseline="-25000"/>
              <a:t>t</a:t>
            </a:r>
            <a:r>
              <a:rPr lang="en-CA"/>
              <a:t> = </a:t>
            </a:r>
            <a:r>
              <a:rPr lang="en-CA">
                <a:solidFill>
                  <a:srgbClr val="0000FF"/>
                </a:solidFill>
              </a:rPr>
              <a:t>S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/>
              <a:t> + </a:t>
            </a:r>
            <a:r>
              <a:rPr lang="en-CA">
                <a:solidFill>
                  <a:srgbClr val="FF0000"/>
                </a:solidFill>
              </a:rPr>
              <a:t>D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/>
              <a:t> = </a:t>
            </a:r>
            <a:r>
              <a:rPr lang="en-CA">
                <a:solidFill>
                  <a:srgbClr val="0000FF"/>
                </a:solidFill>
              </a:rPr>
              <a:t>S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/>
              <a:t> + </a:t>
            </a:r>
            <a:r>
              <a:rPr lang="en-CA">
                <a:solidFill>
                  <a:srgbClr val="FF0000"/>
                </a:solidFill>
              </a:rPr>
              <a:t>(T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rgbClr val="FF0000"/>
                </a:solidFill>
              </a:rPr>
              <a:t> + R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DHR uses </a:t>
            </a:r>
            <a:r>
              <a:rPr lang="en-CA">
                <a:solidFill>
                  <a:srgbClr val="434343"/>
                </a:solidFill>
              </a:rPr>
              <a:t>Fourier terms</a:t>
            </a:r>
            <a:r>
              <a:rPr lang="en-CA"/>
              <a:t> to capture </a:t>
            </a:r>
            <a:r>
              <a:rPr lang="en-CA">
                <a:solidFill>
                  <a:srgbClr val="0000FF"/>
                </a:solidFill>
              </a:rPr>
              <a:t>seasonalities, S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endParaRPr baseline="-2500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DHR let the </a:t>
            </a:r>
            <a:r>
              <a:rPr lang="en-CA">
                <a:solidFill>
                  <a:srgbClr val="FF0000"/>
                </a:solidFill>
              </a:rPr>
              <a:t>Dynamics (T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rgbClr val="FF0000"/>
                </a:solidFill>
              </a:rPr>
              <a:t> + R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rgbClr val="FF0000"/>
                </a:solidFill>
              </a:rPr>
              <a:t>)</a:t>
            </a:r>
            <a:r>
              <a:rPr lang="en-CA"/>
              <a:t> for ARIMA to handle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Example: CO</a:t>
            </a:r>
            <a:r>
              <a:rPr lang="en-CA" baseline="-25000"/>
              <a:t>2</a:t>
            </a:r>
            <a:r>
              <a:rPr lang="en-CA"/>
              <a:t> dataset with MAR gap </a:t>
            </a:r>
            <a:endParaRPr/>
          </a:p>
        </p:txBody>
      </p:sp>
      <p:sp>
        <p:nvSpPr>
          <p:cNvPr id="397" name="Google Shape;39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98" name="Google Shape;39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71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DHR with Fourier terms (DHRFT)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Assume Dynamics,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/>
              <a:t> follows ARIMA(1, 1, 1), the formula for DHRFT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Y</a:t>
            </a:r>
            <a:r>
              <a:rPr lang="en-CA" baseline="-25000"/>
              <a:t>t</a:t>
            </a:r>
            <a:r>
              <a:rPr lang="en-CA"/>
              <a:t> = </a:t>
            </a:r>
            <a:r>
              <a:rPr lang="en-CA">
                <a:solidFill>
                  <a:srgbClr val="FF00FF"/>
                </a:solidFill>
              </a:rPr>
              <a:t>𝝱</a:t>
            </a:r>
            <a:r>
              <a:rPr lang="en-CA" baseline="-25000">
                <a:solidFill>
                  <a:srgbClr val="FF00FF"/>
                </a:solidFill>
              </a:rPr>
              <a:t>0</a:t>
            </a:r>
            <a:r>
              <a:rPr lang="en-CA">
                <a:solidFill>
                  <a:srgbClr val="FF00FF"/>
                </a:solidFill>
              </a:rPr>
              <a:t> + 𝝱</a:t>
            </a:r>
            <a:r>
              <a:rPr lang="en-CA" baseline="-25000">
                <a:solidFill>
                  <a:srgbClr val="FF00FF"/>
                </a:solidFill>
              </a:rPr>
              <a:t>1</a:t>
            </a:r>
            <a:r>
              <a:rPr lang="en-CA">
                <a:solidFill>
                  <a:srgbClr val="FF00FF"/>
                </a:solidFill>
              </a:rPr>
              <a:t>X</a:t>
            </a:r>
            <a:r>
              <a:rPr lang="en-CA" baseline="-25000">
                <a:solidFill>
                  <a:srgbClr val="FF00FF"/>
                </a:solidFill>
              </a:rPr>
              <a:t>1,t</a:t>
            </a:r>
            <a:r>
              <a:rPr lang="en-CA">
                <a:solidFill>
                  <a:srgbClr val="FF00FF"/>
                </a:solidFill>
              </a:rPr>
              <a:t> + … + 𝝱</a:t>
            </a:r>
            <a:r>
              <a:rPr lang="en-CA" baseline="-25000">
                <a:solidFill>
                  <a:srgbClr val="FF00FF"/>
                </a:solidFill>
              </a:rPr>
              <a:t>k</a:t>
            </a:r>
            <a:r>
              <a:rPr lang="en-CA">
                <a:solidFill>
                  <a:srgbClr val="FF00FF"/>
                </a:solidFill>
              </a:rPr>
              <a:t>X</a:t>
            </a:r>
            <a:r>
              <a:rPr lang="en-CA" baseline="-25000">
                <a:solidFill>
                  <a:srgbClr val="FF00FF"/>
                </a:solidFill>
              </a:rPr>
              <a:t>k,t</a:t>
            </a:r>
            <a:r>
              <a:rPr lang="en-CA"/>
              <a:t> +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			</a:t>
            </a:r>
            <a:r>
              <a:rPr lang="en-CA">
                <a:solidFill>
                  <a:srgbClr val="FF00FF"/>
                </a:solidFill>
              </a:rPr>
              <a:t>Seasonal components, S</a:t>
            </a:r>
            <a:r>
              <a:rPr lang="en-CA" baseline="-25000">
                <a:solidFill>
                  <a:srgbClr val="FF00FF"/>
                </a:solidFill>
              </a:rPr>
              <a:t>t</a:t>
            </a:r>
            <a:endParaRPr baseline="-250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(1 - 𝝓.B)(1 - B)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/>
              <a:t> = (1 + 𝝧B)</a:t>
            </a:r>
            <a:r>
              <a:rPr lang="en-CA">
                <a:solidFill>
                  <a:srgbClr val="0000FF"/>
                </a:solidFill>
              </a:rPr>
              <a:t>𝝐</a:t>
            </a:r>
            <a:r>
              <a:rPr lang="en-CA" baseline="-25000">
                <a:solidFill>
                  <a:srgbClr val="0000FF"/>
                </a:solidFill>
              </a:rPr>
              <a:t>t			</a:t>
            </a:r>
            <a:r>
              <a:rPr lang="en-CA">
                <a:solidFill>
                  <a:schemeClr val="dk1"/>
                </a:solidFill>
              </a:rPr>
              <a:t>B - backshift notation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rgbClr val="FF0000"/>
                </a:solidFill>
              </a:rPr>
              <a:t> </a:t>
            </a:r>
            <a:r>
              <a:rPr lang="en-CA">
                <a:solidFill>
                  <a:schemeClr val="dk1"/>
                </a:solidFill>
              </a:rPr>
              <a:t>error from regression model (dynamics, </a:t>
            </a:r>
            <a:r>
              <a:rPr lang="en-CA">
                <a:solidFill>
                  <a:srgbClr val="FF0000"/>
                </a:solidFill>
              </a:rPr>
              <a:t>D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>
                <a:solidFill>
                  <a:schemeClr val="dk1"/>
                </a:solidFill>
              </a:rPr>
              <a:t> - not white noise),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rgbClr val="0000FF"/>
                </a:solidFill>
              </a:rPr>
              <a:t>𝝐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>
                <a:solidFill>
                  <a:schemeClr val="dk1"/>
                </a:solidFill>
              </a:rPr>
              <a:t> error from ARIMA model (white noise)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Missing data simulation</a:t>
            </a:r>
            <a:endParaRPr/>
          </a:p>
        </p:txBody>
      </p:sp>
      <p:sp>
        <p:nvSpPr>
          <p:cNvPr id="410" name="Google Shape;410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MCAR: Generate values within interval [0, 1] from a </a:t>
            </a:r>
            <a:r>
              <a:rPr lang="en-CA" u="sng"/>
              <a:t>continuous uniform distribution</a:t>
            </a:r>
            <a:r>
              <a:rPr lang="en-CA"/>
              <a:t>. </a:t>
            </a:r>
            <a:r>
              <a:rPr lang="en-CA">
                <a:solidFill>
                  <a:srgbClr val="FF0000"/>
                </a:solidFill>
              </a:rPr>
              <a:t>Any values less than the missing rate are set to NA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MAR: Randomly select a time point in the series as the begin of the gap and make </a:t>
            </a:r>
            <a:r>
              <a:rPr lang="en-CA">
                <a:solidFill>
                  <a:srgbClr val="FF0000"/>
                </a:solidFill>
              </a:rPr>
              <a:t>a gap with length corresponding to the missing rate</a:t>
            </a:r>
            <a:r>
              <a:rPr lang="en-CA"/>
              <a:t>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Handling </a:t>
            </a:r>
            <a:r>
              <a:rPr lang="en-CA">
                <a:solidFill>
                  <a:srgbClr val="FF0000"/>
                </a:solidFill>
              </a:rPr>
              <a:t>complex seasonalities</a:t>
            </a:r>
            <a:r>
              <a:rPr lang="en-CA"/>
              <a:t> approaches</a:t>
            </a:r>
            <a:endParaRPr/>
          </a:p>
        </p:txBody>
      </p:sp>
      <p:sp>
        <p:nvSpPr>
          <p:cNvPr id="416" name="Google Shape;41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Capture seasonality with </a:t>
            </a:r>
            <a:r>
              <a:rPr lang="en-CA">
                <a:solidFill>
                  <a:srgbClr val="0000FF"/>
                </a:solidFill>
              </a:rPr>
              <a:t>Fourier terms</a:t>
            </a:r>
            <a:r>
              <a:rPr lang="en-CA"/>
              <a:t> of different frequencies </a:t>
            </a:r>
            <a:r>
              <a:rPr lang="en-CA">
                <a:solidFill>
                  <a:srgbClr val="FF0000"/>
                </a:solidFill>
              </a:rPr>
              <a:t>(used in thesis)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Seasonal component is </a:t>
            </a:r>
            <a:r>
              <a:rPr lang="en-CA">
                <a:solidFill>
                  <a:srgbClr val="0000FF"/>
                </a:solidFill>
              </a:rPr>
              <a:t>estimated iteratively using STL decomposition </a:t>
            </a:r>
            <a:r>
              <a:rPr lang="en-CA">
                <a:solidFill>
                  <a:srgbClr val="FF0000"/>
                </a:solidFill>
              </a:rPr>
              <a:t>(used in thesis)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Including </a:t>
            </a:r>
            <a:r>
              <a:rPr lang="en-CA">
                <a:solidFill>
                  <a:srgbClr val="0000FF"/>
                </a:solidFill>
              </a:rPr>
              <a:t>seasonal lags into SARIMA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DHR uses </a:t>
            </a:r>
            <a:r>
              <a:rPr lang="en-CA">
                <a:solidFill>
                  <a:srgbClr val="FF0000"/>
                </a:solidFill>
              </a:rPr>
              <a:t>Fourier terms to capture seasonalities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Handling </a:t>
            </a:r>
            <a:r>
              <a:rPr lang="en-CA">
                <a:solidFill>
                  <a:srgbClr val="FF0000"/>
                </a:solidFill>
              </a:rPr>
              <a:t>long seasonal periods</a:t>
            </a:r>
            <a:r>
              <a:rPr lang="en-CA"/>
              <a:t> (high-frequency series)</a:t>
            </a:r>
            <a:endParaRPr/>
          </a:p>
        </p:txBody>
      </p:sp>
      <p:sp>
        <p:nvSpPr>
          <p:cNvPr id="422" name="Google Shape;4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seasonal difference in SARIMA is undesired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That means to compare the current value to values that are </a:t>
            </a:r>
            <a:r>
              <a:rPr lang="en-CA">
                <a:solidFill>
                  <a:srgbClr val="FF0000"/>
                </a:solidFill>
              </a:rPr>
              <a:t>far</a:t>
            </a:r>
            <a:r>
              <a:rPr lang="en-CA"/>
              <a:t> in the past (</a:t>
            </a:r>
            <a:r>
              <a:rPr lang="en-CA">
                <a:solidFill>
                  <a:srgbClr val="FF0000"/>
                </a:solidFill>
              </a:rPr>
              <a:t>long seasonal</a:t>
            </a:r>
            <a:r>
              <a:rPr lang="en-CA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High difference order introduces </a:t>
            </a:r>
            <a:r>
              <a:rPr lang="en-CA">
                <a:solidFill>
                  <a:srgbClr val="FF0000"/>
                </a:solidFill>
              </a:rPr>
              <a:t>many NAs</a:t>
            </a:r>
            <a:r>
              <a:rPr lang="en-CA"/>
              <a:t> (equals the </a:t>
            </a:r>
            <a:r>
              <a:rPr lang="en-CA">
                <a:solidFill>
                  <a:srgbClr val="FF0000"/>
                </a:solidFill>
              </a:rPr>
              <a:t>length of one seasonality</a:t>
            </a:r>
            <a:r>
              <a:rPr lang="en-CA"/>
              <a:t>, which is long) into series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Using dummy variables is undesired (number of dummies = </a:t>
            </a:r>
            <a:r>
              <a:rPr lang="en-CA">
                <a:solidFill>
                  <a:srgbClr val="FF0000"/>
                </a:solidFill>
              </a:rPr>
              <a:t>length of one seasonality</a:t>
            </a:r>
            <a:r>
              <a:rPr lang="en-CA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Both SARIMA and seasonal dummy model contains </a:t>
            </a:r>
            <a:r>
              <a:rPr lang="en-CA">
                <a:solidFill>
                  <a:srgbClr val="FF0000"/>
                </a:solidFill>
              </a:rPr>
              <a:t>large number of parameters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→ Use </a:t>
            </a:r>
            <a:r>
              <a:rPr lang="en-CA">
                <a:solidFill>
                  <a:srgbClr val="0000FF"/>
                </a:solidFill>
              </a:rPr>
              <a:t>Fourier terms</a:t>
            </a:r>
            <a:r>
              <a:rPr lang="en-CA"/>
              <a:t> to get a </a:t>
            </a:r>
            <a:r>
              <a:rPr lang="en-CA">
                <a:solidFill>
                  <a:srgbClr val="0000FF"/>
                </a:solidFill>
              </a:rPr>
              <a:t>parsimonious</a:t>
            </a:r>
            <a:r>
              <a:rPr lang="en-CA"/>
              <a:t> model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STL (Seasonal and Trend decomposition using LOESS)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Suppose </a:t>
            </a:r>
            <a:r>
              <a:rPr lang="en-CA">
                <a:solidFill>
                  <a:srgbClr val="0000FF"/>
                </a:solidFill>
              </a:rPr>
              <a:t>x</a:t>
            </a:r>
            <a:r>
              <a:rPr lang="en-CA" baseline="-25000">
                <a:solidFill>
                  <a:srgbClr val="0000FF"/>
                </a:solidFill>
              </a:rPr>
              <a:t>i</a:t>
            </a:r>
            <a:r>
              <a:rPr lang="en-CA"/>
              <a:t> and </a:t>
            </a:r>
            <a:r>
              <a:rPr lang="en-CA">
                <a:solidFill>
                  <a:srgbClr val="FF00FF"/>
                </a:solidFill>
              </a:rPr>
              <a:t>y</a:t>
            </a:r>
            <a:r>
              <a:rPr lang="en-CA" baseline="-25000">
                <a:solidFill>
                  <a:srgbClr val="FF00FF"/>
                </a:solidFill>
              </a:rPr>
              <a:t>i</a:t>
            </a:r>
            <a:r>
              <a:rPr lang="en-CA"/>
              <a:t> for i = 1 to n, are measurements of </a:t>
            </a:r>
            <a:r>
              <a:rPr lang="en-CA">
                <a:solidFill>
                  <a:srgbClr val="0000FF"/>
                </a:solidFill>
              </a:rPr>
              <a:t>independent</a:t>
            </a:r>
            <a:r>
              <a:rPr lang="en-CA"/>
              <a:t> and </a:t>
            </a:r>
            <a:r>
              <a:rPr lang="en-CA">
                <a:solidFill>
                  <a:srgbClr val="FF00FF"/>
                </a:solidFill>
              </a:rPr>
              <a:t>dependent</a:t>
            </a:r>
            <a:r>
              <a:rPr lang="en-CA"/>
              <a:t> variable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Loess regression curve, g(x) is a smoothing of y given x that can be computed for any value x along the scale of the independent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That is, Loess </a:t>
            </a:r>
            <a:r>
              <a:rPr lang="en-CA">
                <a:solidFill>
                  <a:srgbClr val="0000FF"/>
                </a:solidFill>
              </a:rPr>
              <a:t>is defined everywhere</a:t>
            </a:r>
            <a:r>
              <a:rPr lang="en-CA"/>
              <a:t> and not just at the x</a:t>
            </a:r>
            <a:r>
              <a:rPr lang="en-CA" baseline="-25000"/>
              <a:t>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→ </a:t>
            </a:r>
            <a:r>
              <a:rPr lang="en-CA">
                <a:solidFill>
                  <a:srgbClr val="FF0000"/>
                </a:solidFill>
              </a:rPr>
              <a:t>Important feature that in STL allow it to deal with missing values</a:t>
            </a:r>
            <a:r>
              <a:rPr lang="en-CA"/>
              <a:t> and detrend the seasonal component in a straightforward way.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Short answer to question 1</a:t>
            </a:r>
            <a:endParaRPr/>
          </a:p>
        </p:txBody>
      </p:sp>
      <p:sp>
        <p:nvSpPr>
          <p:cNvPr id="434" name="Google Shape;43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>
                <a:solidFill>
                  <a:srgbClr val="0000FF"/>
                </a:solidFill>
              </a:rPr>
              <a:t>long seasonal periods and multiple seasonalities</a:t>
            </a:r>
            <a:r>
              <a:rPr lang="en-CA" sz="2800">
                <a:solidFill>
                  <a:schemeClr val="dk1"/>
                </a:solidFill>
              </a:rPr>
              <a:t>. </a:t>
            </a: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FF0000"/>
                </a:solidFill>
              </a:rPr>
              <a:t>How can DHR be used for imputation in </a:t>
            </a:r>
            <a:r>
              <a:rPr lang="en-CA" sz="2800">
                <a:solidFill>
                  <a:srgbClr val="0000FF"/>
                </a:solidFill>
              </a:rPr>
              <a:t>that case</a:t>
            </a:r>
            <a:r>
              <a:rPr lang="en-CA" sz="2800">
                <a:solidFill>
                  <a:srgbClr val="FF0000"/>
                </a:solidFill>
              </a:rPr>
              <a:t>?</a:t>
            </a: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/>
              <a:t>DHR uses </a:t>
            </a:r>
            <a:r>
              <a:rPr lang="en-CA" sz="2800">
                <a:solidFill>
                  <a:srgbClr val="0000FF"/>
                </a:solidFill>
              </a:rPr>
              <a:t>Fourier terms to capture seasonalities</a:t>
            </a:r>
            <a:r>
              <a:rPr lang="en-CA" sz="2800"/>
              <a:t> to get a more </a:t>
            </a:r>
            <a:r>
              <a:rPr lang="en-CA" sz="2800">
                <a:solidFill>
                  <a:srgbClr val="0000FF"/>
                </a:solidFill>
              </a:rPr>
              <a:t>parsimonious</a:t>
            </a:r>
            <a:r>
              <a:rPr lang="en-CA" sz="2800"/>
              <a:t> model than competitive models. Imputation steps are in next slides.</a:t>
            </a:r>
            <a:endParaRPr sz="3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Missing At Random (MAR)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Data missing </a:t>
            </a:r>
            <a:r>
              <a:rPr lang="en-CA">
                <a:solidFill>
                  <a:srgbClr val="FF0000"/>
                </a:solidFill>
              </a:rPr>
              <a:t>due to a reason</a:t>
            </a:r>
            <a:r>
              <a:rPr lang="en-CA"/>
              <a:t> (not completely random)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949" y="1512475"/>
            <a:ext cx="5498099" cy="3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DHRFT adaptation for imputation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if estimation for parameters to minimize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/>
              <a:t> instead of </a:t>
            </a:r>
            <a:r>
              <a:rPr lang="en-CA">
                <a:solidFill>
                  <a:srgbClr val="0000FF"/>
                </a:solidFill>
              </a:rPr>
              <a:t>𝝐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/>
              <a:t>?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(ignore the correlations in the errors)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estimated coefficients are </a:t>
            </a:r>
            <a:r>
              <a:rPr lang="en-CA">
                <a:solidFill>
                  <a:srgbClr val="0000FF"/>
                </a:solidFill>
              </a:rPr>
              <a:t>no longer the best estimates</a:t>
            </a:r>
            <a:r>
              <a:rPr lang="en-CA"/>
              <a:t>, as some information has been ignored in the calculation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AICc values of the fitted models are </a:t>
            </a:r>
            <a:r>
              <a:rPr lang="en-CA">
                <a:solidFill>
                  <a:srgbClr val="0000FF"/>
                </a:solidFill>
              </a:rPr>
              <a:t>no longer a good guide as to which is the best model</a:t>
            </a:r>
            <a:r>
              <a:rPr lang="en-CA"/>
              <a:t> for forecasting.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 most cases, the p-values associated with the coefficients will be too small, and so some predictor variables will appear to be important when they are not. This is known as </a:t>
            </a:r>
            <a:r>
              <a:rPr lang="en-CA">
                <a:solidFill>
                  <a:srgbClr val="0000FF"/>
                </a:solidFill>
              </a:rPr>
              <a:t>“spurious regression”</a:t>
            </a:r>
            <a:r>
              <a:rPr lang="en-CA"/>
              <a:t>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Non-stationary </a:t>
            </a:r>
            <a:r>
              <a:rPr lang="en-CA">
                <a:solidFill>
                  <a:srgbClr val="FF0000"/>
                </a:solidFill>
              </a:rPr>
              <a:t>Trend imputation for MAR</a:t>
            </a:r>
            <a:r>
              <a:rPr lang="en-CA"/>
              <a:t> data approaches</a:t>
            </a:r>
            <a:endParaRPr/>
          </a:p>
        </p:txBody>
      </p:sp>
      <p:sp>
        <p:nvSpPr>
          <p:cNvPr id="446" name="Google Shape;446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Trend is </a:t>
            </a:r>
            <a:r>
              <a:rPr lang="en-CA">
                <a:solidFill>
                  <a:srgbClr val="0000FF"/>
                </a:solidFill>
              </a:rPr>
              <a:t>estimated iteratively using STL decomposition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Trend is </a:t>
            </a:r>
            <a:r>
              <a:rPr lang="en-CA">
                <a:solidFill>
                  <a:srgbClr val="0000FF"/>
                </a:solidFill>
              </a:rPr>
              <a:t>handled by ARIMA model + Kalman filter </a:t>
            </a:r>
            <a:r>
              <a:rPr lang="en-CA">
                <a:solidFill>
                  <a:srgbClr val="FF0000"/>
                </a:solidFill>
              </a:rPr>
              <a:t>(used in thesis)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Trend component is represented by </a:t>
            </a:r>
            <a:r>
              <a:rPr lang="en-CA">
                <a:solidFill>
                  <a:srgbClr val="0000FF"/>
                </a:solidFill>
              </a:rPr>
              <a:t>polynomial of selected degree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DHR </a:t>
            </a:r>
            <a:r>
              <a:rPr lang="en-CA">
                <a:solidFill>
                  <a:srgbClr val="FF0000"/>
                </a:solidFill>
              </a:rPr>
              <a:t>let the trend for ARIMA + Kalman filter</a:t>
            </a:r>
            <a:r>
              <a:rPr lang="en-CA"/>
              <a:t> to handle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dynamics of DHR includes Trend-Cycle component, T</a:t>
            </a:r>
            <a:r>
              <a:rPr lang="en-CA" baseline="-25000"/>
              <a:t>t</a:t>
            </a:r>
            <a:endParaRPr baseline="-25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and Remainder component, R</a:t>
            </a:r>
            <a:r>
              <a:rPr lang="en-CA" baseline="-25000"/>
              <a:t>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DHRFT adaptation for imputation</a:t>
            </a:r>
            <a:endParaRPr/>
          </a:p>
        </p:txBody>
      </p:sp>
      <p:sp>
        <p:nvSpPr>
          <p:cNvPr id="452" name="Google Shape;45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What if estimation for parameters to minimize </a:t>
            </a:r>
            <a:r>
              <a:rPr lang="en-CA">
                <a:solidFill>
                  <a:srgbClr val="FF0000"/>
                </a:solidFill>
              </a:rPr>
              <a:t>𝝶</a:t>
            </a:r>
            <a:r>
              <a:rPr lang="en-CA" baseline="-25000">
                <a:solidFill>
                  <a:srgbClr val="FF0000"/>
                </a:solidFill>
              </a:rPr>
              <a:t>t</a:t>
            </a:r>
            <a:r>
              <a:rPr lang="en-CA"/>
              <a:t> instead of </a:t>
            </a:r>
            <a:r>
              <a:rPr lang="en-CA">
                <a:solidFill>
                  <a:srgbClr val="0000FF"/>
                </a:solidFill>
              </a:rPr>
              <a:t>𝝐</a:t>
            </a:r>
            <a:r>
              <a:rPr lang="en-CA" baseline="-25000">
                <a:solidFill>
                  <a:srgbClr val="0000FF"/>
                </a:solidFill>
              </a:rPr>
              <a:t>t</a:t>
            </a:r>
            <a:r>
              <a:rPr lang="en-CA"/>
              <a:t> </a:t>
            </a:r>
            <a:r>
              <a:rPr lang="en-CA" b="1">
                <a:solidFill>
                  <a:srgbClr val="FF0000"/>
                </a:solidFill>
              </a:rPr>
              <a:t>again</a:t>
            </a:r>
            <a:r>
              <a:rPr lang="en-CA"/>
              <a:t>?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(ignore the correlations in the errors)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Problems above arises in the forecast context, we want to impute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To impute, a full forecast model is not needed, a component is enough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Multiple periodicities are captured in regression with Fourier terms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9900FF"/>
                </a:solidFill>
              </a:rPr>
              <a:t>→ Seasonal component</a:t>
            </a:r>
            <a:r>
              <a:rPr lang="en-CA"/>
              <a:t> interpolation using </a:t>
            </a:r>
            <a:r>
              <a:rPr lang="en-CA">
                <a:solidFill>
                  <a:srgbClr val="9900FF"/>
                </a:solidFill>
              </a:rPr>
              <a:t>regression with Fourier terms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rgbClr val="9900FF"/>
                </a:solidFill>
              </a:rPr>
              <a:t>→ Dynamics</a:t>
            </a:r>
            <a:r>
              <a:rPr lang="en-CA"/>
              <a:t> contain rich information, let </a:t>
            </a:r>
            <a:r>
              <a:rPr lang="en-CA">
                <a:solidFill>
                  <a:srgbClr val="9900FF"/>
                </a:solidFill>
              </a:rPr>
              <a:t>treat it separately!</a:t>
            </a:r>
            <a:r>
              <a:rPr lang="en-CA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Step 1: seasonal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59" name="Google Shape;45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67" y="1152475"/>
            <a:ext cx="61456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CA"/>
              <a:t>Residuals of the Regression </a:t>
            </a:r>
            <a:r>
              <a:rPr lang="en-CA" sz="2750">
                <a:solidFill>
                  <a:srgbClr val="FF0000"/>
                </a:solidFill>
              </a:rPr>
              <a:t>𝝶</a:t>
            </a:r>
            <a:r>
              <a:rPr lang="en-CA" sz="2750" baseline="-25000">
                <a:solidFill>
                  <a:srgbClr val="FF0000"/>
                </a:solidFill>
              </a:rPr>
              <a:t>t</a:t>
            </a:r>
            <a:r>
              <a:rPr lang="en-CA" sz="2750">
                <a:solidFill>
                  <a:srgbClr val="FF0000"/>
                </a:solidFill>
              </a:rPr>
              <a:t> (Dynamics)</a:t>
            </a:r>
            <a:r>
              <a:rPr lang="en-CA" sz="2750"/>
              <a:t> </a:t>
            </a:r>
            <a:endParaRPr sz="2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66" name="Google Shape;4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246" y="1182538"/>
            <a:ext cx="6037500" cy="33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STL (Seasonal and Trend decomposition using LOESS)</a:t>
            </a:r>
            <a:endParaRPr/>
          </a:p>
        </p:txBody>
      </p:sp>
      <p:sp>
        <p:nvSpPr>
          <p:cNvPr id="472" name="Google Shape;47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STL stands for "Seasonal and Trend decomposition using Loess" and splits time series into trend, seasonal and remainder component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Loess interpolation (</a:t>
            </a:r>
            <a:r>
              <a:rPr lang="en-CA">
                <a:solidFill>
                  <a:srgbClr val="0000FF"/>
                </a:solidFill>
              </a:rPr>
              <a:t>seasonal smoothing</a:t>
            </a:r>
            <a:r>
              <a:rPr lang="en-CA"/>
              <a:t>) is used to smooth the cyclic sub-series (after removing the current trend estimation) to determine the seasonal component.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Next another Loess interpolation (</a:t>
            </a:r>
            <a:r>
              <a:rPr lang="en-CA">
                <a:solidFill>
                  <a:srgbClr val="0000FF"/>
                </a:solidFill>
              </a:rPr>
              <a:t>lowpass smoothing</a:t>
            </a:r>
            <a:r>
              <a:rPr lang="en-CA"/>
              <a:t>) is used to smooth out the estimated seasonal component.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 In a final step the deseasonalized series is smoothed again (</a:t>
            </a:r>
            <a:r>
              <a:rPr lang="en-CA">
                <a:solidFill>
                  <a:srgbClr val="0000FF"/>
                </a:solidFill>
              </a:rPr>
              <a:t>trend smoothing</a:t>
            </a:r>
            <a:r>
              <a:rPr lang="en-CA"/>
              <a:t>) to find an estimation of the trend component.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Kalman Filter and Smoother</a:t>
            </a:r>
            <a:endParaRPr/>
          </a:p>
        </p:txBody>
      </p:sp>
      <p:sp>
        <p:nvSpPr>
          <p:cNvPr id="478" name="Google Shape;478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Kalman Filter (forward algorithm) is a method of estimating the current state of a dynamic system, given the observations so far.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smoother (backward algorithm) allows one to refine estimates of previous states, in the light of later observations (</a:t>
            </a:r>
            <a:r>
              <a:rPr lang="en-CA">
                <a:solidFill>
                  <a:srgbClr val="FF0000"/>
                </a:solidFill>
              </a:rPr>
              <a:t>available</a:t>
            </a:r>
            <a:r>
              <a:rPr lang="en-CA"/>
              <a:t> in imputation context)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Kalman filter and smoother for CO</a:t>
            </a:r>
            <a:r>
              <a:rPr lang="en-CA" baseline="-25000"/>
              <a:t>2</a:t>
            </a:r>
            <a:r>
              <a:rPr lang="en-CA"/>
              <a:t> data (with seasonal)</a:t>
            </a:r>
            <a:endParaRPr/>
          </a:p>
        </p:txBody>
      </p:sp>
      <p:sp>
        <p:nvSpPr>
          <p:cNvPr id="484" name="Google Shape;484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85" name="Google Shape;48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38" y="1171000"/>
            <a:ext cx="61457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Trend of STL decomposition for CO</a:t>
            </a:r>
            <a:r>
              <a:rPr lang="en-CA" baseline="-25000"/>
              <a:t>2</a:t>
            </a:r>
            <a:endParaRPr/>
          </a:p>
        </p:txBody>
      </p:sp>
      <p:sp>
        <p:nvSpPr>
          <p:cNvPr id="491" name="Google Shape;491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2" name="Google Shape;49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16" y="1152475"/>
            <a:ext cx="61456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>
                <a:solidFill>
                  <a:srgbClr val="FF0000"/>
                </a:solidFill>
              </a:rPr>
              <a:t>Add this:</a:t>
            </a:r>
            <a:r>
              <a:rPr lang="en-CA"/>
              <a:t> seasonal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3" y="1152475"/>
            <a:ext cx="61456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Taylor dataset: Half-hourly electricity demand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</a:rPr>
              <a:t>Half-hourly</a:t>
            </a:r>
            <a:r>
              <a:rPr lang="en-CA"/>
              <a:t> electricity demand in England and Wales in three months. Units: Megawatts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/>
              <a:t>Discussed in Taylor (2003), and kindly provided by James W Taylor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2650000"/>
          <a:ext cx="7239000" cy="1401990"/>
        </p:xfrm>
        <a:graphic>
          <a:graphicData uri="http://schemas.openxmlformats.org/drawingml/2006/table">
            <a:tbl>
              <a:tblPr>
                <a:noFill/>
                <a:tableStyleId>{AFF4DE8D-9E53-48A3-8214-B65590B557EB}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Trend-Cycle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Seasonal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Remainder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Non-linear Trend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FF0000"/>
                          </a:solidFill>
                        </a:rPr>
                        <a:t>Complex Seasonality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Homoscedastic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12 Weekly Cycles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336 periods = 48 * 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CA"/>
                        <a:t>: 48 periods </a:t>
                      </a:r>
                      <a:r>
                        <a:rPr lang="en-CA">
                          <a:solidFill>
                            <a:srgbClr val="0000FF"/>
                          </a:solidFill>
                        </a:rPr>
                        <a:t>(day)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FF0000"/>
                          </a:solidFill>
                        </a:rPr>
                        <a:t>Long</a:t>
                      </a:r>
                      <a:r>
                        <a:rPr lang="en-CA"/>
                        <a:t>: 336 periods </a:t>
                      </a:r>
                      <a:r>
                        <a:rPr lang="en-CA">
                          <a:solidFill>
                            <a:srgbClr val="0000FF"/>
                          </a:solidFill>
                        </a:rPr>
                        <a:t>(week)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0000"/>
                </a:solidFill>
              </a:rPr>
              <a:t>To this:</a:t>
            </a:r>
            <a:r>
              <a:rPr lang="en-CA"/>
              <a:t> dynamics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</p:txBody>
      </p:sp>
      <p:sp>
        <p:nvSpPr>
          <p:cNvPr id="505" name="Google Shape;505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06" name="Google Shape;50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5" y="1152475"/>
            <a:ext cx="61456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Step 3: dynamics component interpolation of CO</a:t>
            </a:r>
            <a:r>
              <a:rPr lang="en-CA" baseline="-25000"/>
              <a:t>2</a:t>
            </a:r>
            <a:r>
              <a:rPr lang="en-CA"/>
              <a:t> data</a:t>
            </a:r>
            <a:endParaRPr/>
          </a:p>
        </p:txBody>
      </p:sp>
      <p:sp>
        <p:nvSpPr>
          <p:cNvPr id="512" name="Google Shape;51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13" name="Google Shape;51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5" y="1152475"/>
            <a:ext cx="61456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20" name="Google Shape;52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780"/>
            <a:ext cx="9144001" cy="4495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Error measurements can be misleading</a:t>
            </a:r>
            <a:endParaRPr/>
          </a:p>
        </p:txBody>
      </p:sp>
      <p:sp>
        <p:nvSpPr>
          <p:cNvPr id="526" name="Google Shape;526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Many consequences: MAR imputation quality is greatly dependent on the strategy of trend interpolation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Trend interpolation is </a:t>
            </a:r>
            <a:r>
              <a:rPr lang="en-CA">
                <a:solidFill>
                  <a:srgbClr val="FF0000"/>
                </a:solidFill>
              </a:rPr>
              <a:t>purely the matter of luck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Best guess: </a:t>
            </a:r>
            <a:r>
              <a:rPr lang="en-CA" strike="sngStrike"/>
              <a:t>Linear interpolation, Spline interpolation,…</a:t>
            </a:r>
            <a:r>
              <a:rPr lang="en-CA"/>
              <a:t>, </a:t>
            </a:r>
            <a:r>
              <a:rPr lang="en-CA">
                <a:solidFill>
                  <a:srgbClr val="FF0000"/>
                </a:solidFill>
              </a:rPr>
              <a:t>No Best guess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The </a:t>
            </a:r>
            <a:r>
              <a:rPr lang="en-CA">
                <a:solidFill>
                  <a:srgbClr val="FF0000"/>
                </a:solidFill>
              </a:rPr>
              <a:t>error measurements is unreliable</a:t>
            </a:r>
            <a:r>
              <a:rPr lang="en-CA"/>
              <a:t>, as the trend series is known in advanced, in practice, trend can be anything.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→ </a:t>
            </a:r>
            <a:r>
              <a:rPr lang="en-CA">
                <a:solidFill>
                  <a:srgbClr val="FF0000"/>
                </a:solidFill>
              </a:rPr>
              <a:t>Need implicit assumptions</a:t>
            </a:r>
            <a:r>
              <a:rPr lang="en-CA"/>
              <a:t> to judge the quality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For example: </a:t>
            </a:r>
            <a:r>
              <a:rPr lang="en-CA">
                <a:solidFill>
                  <a:srgbClr val="0000FF"/>
                </a:solidFill>
              </a:rPr>
              <a:t>No drastically variation</a:t>
            </a:r>
            <a:r>
              <a:rPr lang="en-CA"/>
              <a:t> in electricity load demand → Best guess: Linear interpolation, Mean, LOCF, …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CA"/>
              <a:t>More quality control for seasonal component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Many consequences for Trend imputation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Interpolation for Trend does not perform better than Extrapolation.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Sophisticated method to impute Trend does not perform better than Simple method.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→ Methods for trend imputation are </a:t>
            </a:r>
            <a:r>
              <a:rPr lang="en-CA">
                <a:solidFill>
                  <a:srgbClr val="FF0000"/>
                </a:solidFill>
              </a:rPr>
              <a:t>incomparable</a:t>
            </a:r>
            <a:r>
              <a:rPr lang="en-CA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→ Best strategy is to </a:t>
            </a:r>
            <a:r>
              <a:rPr lang="en-CA">
                <a:solidFill>
                  <a:srgbClr val="FF0000"/>
                </a:solidFill>
              </a:rPr>
              <a:t>improve seasonalities imputation</a:t>
            </a:r>
            <a:r>
              <a:rPr lang="en-CA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Taylor dataset components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75" y="1152475"/>
            <a:ext cx="61456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Research question 1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</a:rPr>
              <a:t>The complex case is missing values occur in the time series with </a:t>
            </a:r>
            <a:r>
              <a:rPr lang="en-CA" sz="2800">
                <a:solidFill>
                  <a:srgbClr val="0000FF"/>
                </a:solidFill>
              </a:rPr>
              <a:t>long seasonal periods and multiple seasonalities</a:t>
            </a:r>
            <a:r>
              <a:rPr lang="en-CA" sz="2800">
                <a:solidFill>
                  <a:schemeClr val="dk1"/>
                </a:solidFill>
              </a:rPr>
              <a:t>.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800">
                <a:solidFill>
                  <a:srgbClr val="FF0000"/>
                </a:solidFill>
              </a:rPr>
              <a:t>How can DHR be used for imputation in </a:t>
            </a:r>
            <a:r>
              <a:rPr lang="en-CA" sz="2800">
                <a:solidFill>
                  <a:srgbClr val="0000FF"/>
                </a:solidFill>
              </a:rPr>
              <a:t>that case</a:t>
            </a:r>
            <a:r>
              <a:rPr lang="en-CA" sz="2800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2556</Words>
  <Application>Microsoft Office PowerPoint</Application>
  <PresentationFormat>On-screen Show (16:9)</PresentationFormat>
  <Paragraphs>286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Arial</vt:lpstr>
      <vt:lpstr>Simple Light</vt:lpstr>
      <vt:lpstr> </vt:lpstr>
      <vt:lpstr>Time series components</vt:lpstr>
      <vt:lpstr>Challenging cases for imputation</vt:lpstr>
      <vt:lpstr>Missing data mechanisms</vt:lpstr>
      <vt:lpstr>Missing Completely At Random (MCAR) </vt:lpstr>
      <vt:lpstr>Missing At Random (MAR)</vt:lpstr>
      <vt:lpstr>Taylor dataset: Half-hourly electricity demand</vt:lpstr>
      <vt:lpstr>Taylor dataset components</vt:lpstr>
      <vt:lpstr>Research question 1</vt:lpstr>
      <vt:lpstr>DHRFT adaptation for imputation</vt:lpstr>
      <vt:lpstr>Residuals of the Regression 𝝶t  </vt:lpstr>
      <vt:lpstr>DHRFT adaptation for imputation </vt:lpstr>
      <vt:lpstr>After step 2: Residuals of ARIMA, 𝝐t (nearly white noise)</vt:lpstr>
      <vt:lpstr>DHRFT adaptation for imputation</vt:lpstr>
      <vt:lpstr>DHRFT adaptation for imputation </vt:lpstr>
      <vt:lpstr>Apply to Taylor dataset</vt:lpstr>
      <vt:lpstr>Step 1: Obtain imputed Seasonal component</vt:lpstr>
      <vt:lpstr>Step 2: Fit Seasonally adjusted of Dynamics to ARIMA</vt:lpstr>
      <vt:lpstr>Step 3: Obtain imputed Dynamics component</vt:lpstr>
      <vt:lpstr>Add imputed Seasonal Component</vt:lpstr>
      <vt:lpstr>To imputed Dynamics Component </vt:lpstr>
      <vt:lpstr>Step 4: To get the imputation of Original Series</vt:lpstr>
      <vt:lpstr>Answer to question 1</vt:lpstr>
      <vt:lpstr>Research question 2</vt:lpstr>
      <vt:lpstr>Evaluation</vt:lpstr>
      <vt:lpstr>MAPE interpretations &amp; Answer to question 2</vt:lpstr>
      <vt:lpstr>PowerPoint Presentation</vt:lpstr>
      <vt:lpstr>Recommendations</vt:lpstr>
      <vt:lpstr>THANK YOU</vt:lpstr>
      <vt:lpstr>PowerPoint Presentation</vt:lpstr>
      <vt:lpstr>PowerPoint Presentation</vt:lpstr>
      <vt:lpstr>Handling trend is more challenging than seasonalities</vt:lpstr>
      <vt:lpstr>NO!</vt:lpstr>
      <vt:lpstr>No external information → Trend can be any curve</vt:lpstr>
      <vt:lpstr>Research question 3</vt:lpstr>
      <vt:lpstr>Answer to question 3</vt:lpstr>
      <vt:lpstr>Add this red curve (imputed seasonal component)</vt:lpstr>
      <vt:lpstr>To this red curve (imputed dynamics component)</vt:lpstr>
      <vt:lpstr>To get imputation for original series</vt:lpstr>
      <vt:lpstr>Calls dataset</vt:lpstr>
      <vt:lpstr>Calls dataset</vt:lpstr>
      <vt:lpstr>Experiments plan</vt:lpstr>
      <vt:lpstr>DHRFT adaptation for imputation</vt:lpstr>
      <vt:lpstr>PowerPoint Presentation</vt:lpstr>
      <vt:lpstr>PowerPoint Presentation</vt:lpstr>
      <vt:lpstr>Step 4: Add imputed Seasonal to imputed Dynamics</vt:lpstr>
      <vt:lpstr>Get this: imputation for original time series</vt:lpstr>
      <vt:lpstr>Residuals of the Regression 𝝶t (Dynamics) </vt:lpstr>
      <vt:lpstr>Step 3: dynamics component interpolation of CO2 data</vt:lpstr>
      <vt:lpstr>Step 3: dynamics component interpolation of CO2 data </vt:lpstr>
      <vt:lpstr>Step 1: seasonal component interpolation of CO2 data  </vt:lpstr>
      <vt:lpstr>DHR with Fourier terms (DHRFT)</vt:lpstr>
      <vt:lpstr>Example: CO2 dataset with MAR gap </vt:lpstr>
      <vt:lpstr>DHR with Fourier terms (DHRFT) </vt:lpstr>
      <vt:lpstr>Missing data simulation</vt:lpstr>
      <vt:lpstr>Handling complex seasonalities approaches</vt:lpstr>
      <vt:lpstr>Handling long seasonal periods (high-frequency series)</vt:lpstr>
      <vt:lpstr>STL (Seasonal and Trend decomposition using LOESS) </vt:lpstr>
      <vt:lpstr>Short answer to question 1</vt:lpstr>
      <vt:lpstr>DHRFT adaptation for imputation </vt:lpstr>
      <vt:lpstr>Non-stationary Trend imputation for MAR data approaches</vt:lpstr>
      <vt:lpstr>DHRFT adaptation for imputation</vt:lpstr>
      <vt:lpstr>Step 1: seasonal component interpolation of CO2 data </vt:lpstr>
      <vt:lpstr>Residuals of the Regression 𝝶t (Dynamics)  </vt:lpstr>
      <vt:lpstr>STL (Seasonal and Trend decomposition using LOESS)</vt:lpstr>
      <vt:lpstr>Kalman Filter and Smoother</vt:lpstr>
      <vt:lpstr>Kalman filter and smoother for CO2 data (with seasonal)</vt:lpstr>
      <vt:lpstr>Trend of STL decomposition for CO2</vt:lpstr>
      <vt:lpstr>Add this: seasonal component interpolation of CO2 data  </vt:lpstr>
      <vt:lpstr>To this: dynamics component interpolation of CO2 data</vt:lpstr>
      <vt:lpstr>Step 3: dynamics component interpolation of CO2 data</vt:lpstr>
      <vt:lpstr>PowerPoint Presentation</vt:lpstr>
      <vt:lpstr>Error measurements can be misleading</vt:lpstr>
      <vt:lpstr>More quality control for seasonal component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viet ha</cp:lastModifiedBy>
  <cp:revision>1</cp:revision>
  <dcterms:modified xsi:type="dcterms:W3CDTF">2022-12-13T01:28:22Z</dcterms:modified>
</cp:coreProperties>
</file>