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79" r:id="rId6"/>
    <p:sldId id="283" r:id="rId7"/>
    <p:sldId id="269" r:id="rId8"/>
    <p:sldId id="271" r:id="rId9"/>
    <p:sldId id="272" r:id="rId10"/>
    <p:sldId id="277" r:id="rId11"/>
    <p:sldId id="278" r:id="rId12"/>
    <p:sldId id="261" r:id="rId13"/>
    <p:sldId id="266" r:id="rId14"/>
    <p:sldId id="270" r:id="rId15"/>
    <p:sldId id="273" r:id="rId16"/>
    <p:sldId id="280" r:id="rId17"/>
    <p:sldId id="282" r:id="rId18"/>
    <p:sldId id="276" r:id="rId19"/>
    <p:sldId id="26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6E6E6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2875" autoAdjust="0"/>
  </p:normalViewPr>
  <p:slideViewPr>
    <p:cSldViewPr snapToGrid="0">
      <p:cViewPr>
        <p:scale>
          <a:sx n="66" d="100"/>
          <a:sy n="66" d="100"/>
        </p:scale>
        <p:origin x="198" y="4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B594-50D2-4EFC-A20D-90C9F8869B92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9D91C-5529-413A-9A9B-A05CEACFF7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32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9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분석 결과 </a:t>
            </a:r>
            <a:r>
              <a:rPr lang="ko-KR" altLang="en-US" dirty="0" err="1" smtClean="0"/>
              <a:t>상관분석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결과값 </a:t>
            </a:r>
            <a:r>
              <a:rPr lang="ko-KR" altLang="en-US" dirty="0" err="1" smtClean="0"/>
              <a:t>캡쳐해서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4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0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2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9D91C-5529-413A-9A9B-A05CEACFF7D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5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4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6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1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3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7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7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8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0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E6DA-B2A0-4233-8F49-90A466D185D1}" type="datetimeFigureOut">
              <a:rPr lang="ko-KR" altLang="en-US" smtClean="0"/>
              <a:t>2022-06-09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EC0D-ED60-49D3-A479-2FA65C0A2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9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microsoft.com/office/2007/relationships/hdphoto" Target="../media/hdphoto11.wdp"/><Relationship Id="rId5" Type="http://schemas.microsoft.com/office/2007/relationships/hdphoto" Target="../media/hdphoto8.wdp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4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7443" y="541007"/>
            <a:ext cx="9961123" cy="41519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공공 데이터를 활용한 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서울특별시 ‘여성 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인 가구’ 안전성</a:t>
            </a:r>
            <a:b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확인 및 해결 방안 탐색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67443" y="5988132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기간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2022.05.18 ~ 06.09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5974" y="5987294"/>
            <a:ext cx="4584700" cy="473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프로젝트 참여 인원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김해인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조가윤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주은정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ko-KR" altLang="en-US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97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3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850647" y="2656229"/>
            <a:ext cx="239360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시각화</a:t>
            </a:r>
            <a:endParaRPr lang="en-US" altLang="ko-KR" sz="28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90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878537" y="1961072"/>
            <a:ext cx="2619448" cy="44268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091189" y="1946558"/>
            <a:ext cx="7825039" cy="442685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범죄발생 건수와 유의미한 변수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640558" y="2404356"/>
            <a:ext cx="2523940" cy="2003792"/>
            <a:chOff x="3488526" y="2240361"/>
            <a:chExt cx="1896274" cy="1505478"/>
          </a:xfrm>
        </p:grpSpPr>
        <p:sp>
          <p:nvSpPr>
            <p:cNvPr id="17" name="타원 16"/>
            <p:cNvSpPr/>
            <p:nvPr/>
          </p:nvSpPr>
          <p:spPr>
            <a:xfrm>
              <a:off x="3633939" y="2265591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436" b="97595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8526" y="2240361"/>
              <a:ext cx="1896274" cy="1379539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4484210" y="2422144"/>
            <a:ext cx="2059577" cy="1983478"/>
            <a:chOff x="1420482" y="2188034"/>
            <a:chExt cx="1547391" cy="1490216"/>
          </a:xfrm>
        </p:grpSpPr>
        <p:sp>
          <p:nvSpPr>
            <p:cNvPr id="15" name="타원 14"/>
            <p:cNvSpPr/>
            <p:nvPr/>
          </p:nvSpPr>
          <p:spPr>
            <a:xfrm>
              <a:off x="1420482" y="2198002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86" b="100000" l="9756" r="8997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28748" y="2188034"/>
              <a:ext cx="1478155" cy="130991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9406389" y="2408532"/>
            <a:ext cx="2059577" cy="1970210"/>
            <a:chOff x="5971819" y="2102174"/>
            <a:chExt cx="1547391" cy="1480248"/>
          </a:xfrm>
        </p:grpSpPr>
        <p:sp>
          <p:nvSpPr>
            <p:cNvPr id="18" name="타원 17"/>
            <p:cNvSpPr/>
            <p:nvPr/>
          </p:nvSpPr>
          <p:spPr>
            <a:xfrm>
              <a:off x="5971819" y="2102174"/>
              <a:ext cx="1547391" cy="14802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01" b="95710" l="9938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11566" y="2234381"/>
              <a:ext cx="1257912" cy="118368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079169" y="2584500"/>
            <a:ext cx="2273695" cy="2003792"/>
            <a:chOff x="7814084" y="1944700"/>
            <a:chExt cx="2035085" cy="1883776"/>
          </a:xfrm>
        </p:grpSpPr>
        <p:sp>
          <p:nvSpPr>
            <p:cNvPr id="19" name="타원 18"/>
            <p:cNvSpPr/>
            <p:nvPr/>
          </p:nvSpPr>
          <p:spPr>
            <a:xfrm>
              <a:off x="7814084" y="1944700"/>
              <a:ext cx="1947999" cy="188377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7872499" y="2023372"/>
              <a:ext cx="1976670" cy="1678925"/>
              <a:chOff x="3367523" y="4427378"/>
              <a:chExt cx="2127388" cy="1978310"/>
            </a:xfrm>
          </p:grpSpPr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9494" b="100000" l="9524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16123" y="4427378"/>
                <a:ext cx="1778788" cy="1487029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9831" b="100000" l="9769" r="89974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367523" y="4934708"/>
                <a:ext cx="1939699" cy="1470980"/>
              </a:xfrm>
              <a:prstGeom prst="rect">
                <a:avLst/>
              </a:prstGeom>
            </p:spPr>
          </p:pic>
        </p:grpSp>
      </p:grpSp>
      <p:sp>
        <p:nvSpPr>
          <p:cNvPr id="23" name="모서리가 둥근 직사각형 22"/>
          <p:cNvSpPr/>
          <p:nvPr/>
        </p:nvSpPr>
        <p:spPr>
          <a:xfrm>
            <a:off x="4517867" y="482175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pub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945642" y="482175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여성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9653733" y="482175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333473" y="5079911"/>
            <a:ext cx="1856981" cy="807435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crime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결과 시각화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5764" r="26056"/>
          <a:stretch/>
        </p:blipFill>
        <p:spPr>
          <a:xfrm>
            <a:off x="1336835" y="1785653"/>
            <a:ext cx="4735118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044" r="26640"/>
          <a:stretch/>
        </p:blipFill>
        <p:spPr>
          <a:xfrm>
            <a:off x="6678394" y="1785653"/>
            <a:ext cx="4850182" cy="4254545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2908793" y="137160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&lt;1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5657" y="137160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&lt;2</a:t>
            </a:r>
            <a:r>
              <a:rPr lang="ko-KR" altLang="en-US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73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 지역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3075" name="_x396048512" descr="EMB000049082f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42" y="1040496"/>
            <a:ext cx="4553984" cy="128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298"/>
              </p:ext>
            </p:extLst>
          </p:nvPr>
        </p:nvGraphicFramePr>
        <p:xfrm>
          <a:off x="6952343" y="2569028"/>
          <a:ext cx="4194628" cy="2162628"/>
        </p:xfrm>
        <a:graphic>
          <a:graphicData uri="http://schemas.openxmlformats.org/drawingml/2006/table">
            <a:tbl>
              <a:tblPr/>
              <a:tblGrid>
                <a:gridCol w="1348272">
                  <a:extLst>
                    <a:ext uri="{9D8B030D-6E8A-4147-A177-3AD203B41FA5}">
                      <a16:colId xmlns:a16="http://schemas.microsoft.com/office/drawing/2014/main" val="2093815697"/>
                    </a:ext>
                  </a:extLst>
                </a:gridCol>
                <a:gridCol w="2846356">
                  <a:extLst>
                    <a:ext uri="{9D8B030D-6E8A-4147-A177-3AD203B41FA5}">
                      <a16:colId xmlns:a16="http://schemas.microsoft.com/office/drawing/2014/main" val="2733580400"/>
                    </a:ext>
                  </a:extLst>
                </a:gridCol>
              </a:tblGrid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rank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district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2114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4998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80271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001586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4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72967"/>
                  </a:ext>
                </a:extLst>
              </a:tr>
              <a:tr h="360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5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7607" marR="7607" marT="76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0898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l="24863" r="26475"/>
          <a:stretch/>
        </p:blipFill>
        <p:spPr>
          <a:xfrm>
            <a:off x="1471305" y="1790560"/>
            <a:ext cx="4976968" cy="4418113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</p:pic>
      <p:sp>
        <p:nvSpPr>
          <p:cNvPr id="15" name="모서리가 둥근 직사각형 14"/>
          <p:cNvSpPr/>
          <p:nvPr/>
        </p:nvSpPr>
        <p:spPr>
          <a:xfrm>
            <a:off x="6952343" y="4950889"/>
            <a:ext cx="4514850" cy="110930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순위화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결과 값과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Kmeans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분석을 통해 나온 결과 값 유사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83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en-US" altLang="ko-KR" sz="4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57" y="1877213"/>
            <a:ext cx="5111441" cy="353464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85" y="1877213"/>
            <a:ext cx="4939682" cy="341587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908793" y="1632859"/>
            <a:ext cx="161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90165" y="1594759"/>
            <a:ext cx="187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&lt;</a:t>
            </a:r>
            <a:r>
              <a:rPr lang="en-US" altLang="ko-KR" dirty="0" err="1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&gt;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3975" y="53751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강북구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도봉구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노원구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서초구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광진구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4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</a:t>
            </a:r>
            <a:r>
              <a:rPr lang="ko-KR" altLang="en-US" sz="4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r>
              <a:rPr lang="en-US" altLang="ko-KR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cctv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설치 필요 지역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342" y="2240384"/>
            <a:ext cx="4651896" cy="316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65" y="2240384"/>
            <a:ext cx="4793218" cy="316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209318" y="5514600"/>
            <a:ext cx="5472278" cy="87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위험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증설이 점점 감소되고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반면 안전 지역의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증설은 꾸준한 비율을 보이고 있다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9892" y="142487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	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87346" y="1424871"/>
            <a:ext cx="4580015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Safe_district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종로구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Danger_district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: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160520" y="5490363"/>
            <a:ext cx="3609079" cy="106109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효율적인</a:t>
            </a:r>
            <a:endParaRPr lang="en-US" altLang="ko-KR" sz="24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ko-KR" altLang="en-US" sz="24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자원분배를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위한 정책 필요</a:t>
            </a:r>
            <a:endParaRPr lang="en-US" altLang="ko-KR" sz="24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885042" y="2762250"/>
            <a:ext cx="5314044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 및 개선점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100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제목 1"/>
          <p:cNvSpPr txBox="1">
            <a:spLocks/>
          </p:cNvSpPr>
          <p:nvPr/>
        </p:nvSpPr>
        <p:spPr>
          <a:xfrm>
            <a:off x="1028700" y="0"/>
            <a:ext cx="8932423" cy="1333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시사점 및 개선점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799573" y="2179903"/>
            <a:ext cx="3418655" cy="832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통계 분석</a:t>
            </a:r>
            <a:endParaRPr lang="ko-KR" altLang="en-US" sz="24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057299" y="2179903"/>
            <a:ext cx="3418655" cy="8327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 </a:t>
            </a:r>
            <a:endParaRPr lang="ko-KR" altLang="en-US" sz="24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328963" y="3288191"/>
            <a:ext cx="49584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기존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5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개의 변수 외 별도의 변수를 고려하지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/>
            </a:r>
            <a:b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</a:b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못해 아쉬움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경찰서 및 치안센터가 유의한 변수가 아님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통계분석 방법의 적합도에 대한 아쉬움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423930" y="3288191"/>
            <a:ext cx="46853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안전지역 대비 위험지역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설치가 높기 때문에 본 프로젝트 결론이 다소 미흡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분석 결과물에 비해 프로젝트 결과물 미흡함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246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 flipH="1">
            <a:off x="5822043" y="-5709000"/>
            <a:ext cx="547909" cy="12192003"/>
            <a:chOff x="11397837" y="-7135"/>
            <a:chExt cx="547909" cy="6850848"/>
          </a:xfrm>
          <a:noFill/>
        </p:grpSpPr>
        <p:cxnSp>
          <p:nvCxnSpPr>
            <p:cNvPr id="8" name="직선 연결선 7"/>
            <p:cNvCxnSpPr/>
            <p:nvPr/>
          </p:nvCxnSpPr>
          <p:spPr>
            <a:xfrm rot="5400000">
              <a:off x="7975980" y="3421856"/>
              <a:ext cx="6843713" cy="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37962" y="-7135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98187" y="6299974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432301" y="2597150"/>
            <a:ext cx="3276600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감사합니다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45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참조자료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solidFill>
            <a:schemeClr val="bg1"/>
          </a:solidFill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28700" y="1473200"/>
            <a:ext cx="107696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en-US" altLang="ko-KR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kmeans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평균 군집 분석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en-US" altLang="ko-KR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https://www.youtube.com/watch?v=uW9Zbhh1Dww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지도 그리기 참조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https://givitallugot.github.io/articles/2020-03/R-visualization-1-seoulmap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참조 논문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&gt;</a:t>
            </a:r>
            <a:endParaRPr lang="ko-KR" altLang="en-US" sz="1600" dirty="0" smtClean="0">
              <a:solidFill>
                <a:srgbClr val="595959"/>
              </a:solidFill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범죄 분야 지역안전지수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산출방식에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관한 연구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-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이철희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고려대학교 정책대학원 데이터정보학과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국내석사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국가 및 지역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안전역량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진단 시뮬레이션 기법 개발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국립재난안전연구원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1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인 가구와 범죄발생에 관한 연구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서울시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25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개 자치구 패널 자료를 중심으로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–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장진희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(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한양대학교 경제학 박사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0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목차 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435380" y="0"/>
            <a:ext cx="610715" cy="6858000"/>
            <a:chOff x="11435380" y="0"/>
            <a:chExt cx="610715" cy="685800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642220" y="2140388"/>
            <a:ext cx="6666673" cy="1477328"/>
            <a:chOff x="4698969" y="2357528"/>
            <a:chExt cx="7189009" cy="1477328"/>
          </a:xfrm>
        </p:grpSpPr>
        <p:sp>
          <p:nvSpPr>
            <p:cNvPr id="7" name="TextBox 6"/>
            <p:cNvSpPr txBox="1"/>
            <p:nvPr/>
          </p:nvSpPr>
          <p:spPr>
            <a:xfrm>
              <a:off x="4698969" y="2357528"/>
              <a:ext cx="2372817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02</a:t>
              </a: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702855" y="2569518"/>
              <a:ext cx="5185123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 과정 및 분석 기법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상관분석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회귀분석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en-US" altLang="ko-KR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Kmeans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군집화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82471" y="2174438"/>
            <a:ext cx="4901992" cy="1477328"/>
            <a:chOff x="4698969" y="2357527"/>
            <a:chExt cx="5422107" cy="1477328"/>
          </a:xfrm>
        </p:grpSpPr>
        <p:sp>
          <p:nvSpPr>
            <p:cNvPr id="16" name="TextBox 15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01</a:t>
              </a: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팀소개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82471" y="4170151"/>
            <a:ext cx="4901992" cy="1477328"/>
            <a:chOff x="4698969" y="2357527"/>
            <a:chExt cx="5422107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03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분석결과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시각화</a:t>
              </a:r>
              <a:r>
                <a:rPr lang="en-US" altLang="ko-KR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, </a:t>
              </a: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위험지역 </a:t>
              </a:r>
              <a:r>
                <a:rPr lang="ko-KR" altLang="en-US" sz="2000" dirty="0" err="1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순위화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60790" y="4141121"/>
            <a:ext cx="4901992" cy="1477328"/>
            <a:chOff x="4698969" y="2357527"/>
            <a:chExt cx="5422107" cy="1477328"/>
          </a:xfrm>
        </p:grpSpPr>
        <p:sp>
          <p:nvSpPr>
            <p:cNvPr id="22" name="TextBox 21"/>
            <p:cNvSpPr txBox="1"/>
            <p:nvPr/>
          </p:nvSpPr>
          <p:spPr>
            <a:xfrm>
              <a:off x="4698969" y="2357527"/>
              <a:ext cx="2372818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6000" dirty="0" smtClean="0">
                  <a:solidFill>
                    <a:srgbClr val="595959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04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6702856" y="2569518"/>
              <a:ext cx="3418220" cy="1053345"/>
            </a:xfrm>
            <a:prstGeom prst="roundRect">
              <a:avLst/>
            </a:prstGeom>
            <a:noFill/>
            <a:ln w="28575">
              <a:solidFill>
                <a:srgbClr val="E6E6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시사점 및 개선점</a:t>
              </a:r>
              <a:endParaRPr lang="en-US" altLang="ko-KR" sz="20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 smtClean="0">
                  <a:solidFill>
                    <a:srgbClr val="595959"/>
                  </a:solidFill>
                  <a:latin typeface="배달의민족 한나체 Air OTF" panose="020B0600000101010101" pitchFamily="34" charset="-127"/>
                  <a:ea typeface="배달의민족 한나체 Air OTF" panose="020B0600000101010101" pitchFamily="34" charset="-127"/>
                </a:rPr>
                <a:t>참조 자료</a:t>
              </a:r>
              <a:endPara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-1" y="1553029"/>
            <a:ext cx="12192001" cy="4281714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팀 소개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7206" y="438295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팀장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김해인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수집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PYTHON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54" l="10000" r="90000"/>
                    </a14:imgEffect>
                  </a14:imgLayer>
                </a14:imgProps>
              </a:ext>
            </a:extLst>
          </a:blip>
          <a:srcRect l="21208" r="30978"/>
          <a:stretch/>
        </p:blipFill>
        <p:spPr>
          <a:xfrm>
            <a:off x="1559768" y="2407433"/>
            <a:ext cx="1803400" cy="198014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9624" r="8967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8034" y="2470916"/>
            <a:ext cx="1723700" cy="185318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665" r="24897"/>
          <a:stretch/>
        </p:blipFill>
        <p:spPr>
          <a:xfrm>
            <a:off x="8356600" y="2314779"/>
            <a:ext cx="1930400" cy="200931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5074756" y="4324096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조가윤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변환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시각화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36672" y="4371700"/>
            <a:ext cx="157025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팀원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: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주은정</a:t>
            </a:r>
            <a:endParaRPr lang="en-US" altLang="ko-KR" sz="1600" dirty="0" smtClean="0">
              <a:solidFill>
                <a:srgbClr val="595959"/>
              </a:solidFill>
              <a:latin typeface="배달의민족 주아 OTF" panose="02020603020101020101" pitchFamily="18" charset="-127"/>
              <a:ea typeface="배달의민족 주아 OTF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데이터 전처리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R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주아 OTF" panose="02020603020101020101" pitchFamily="18" charset="-127"/>
                <a:ea typeface="배달의민족 주아 OTF" panose="02020603020101020101" pitchFamily="18" charset="-127"/>
              </a:rPr>
              <a:t>분석</a:t>
            </a:r>
          </a:p>
        </p:txBody>
      </p:sp>
      <p:grpSp>
        <p:nvGrpSpPr>
          <p:cNvPr id="14" name="그룹 13"/>
          <p:cNvGrpSpPr/>
          <p:nvPr/>
        </p:nvGrpSpPr>
        <p:grpSpPr>
          <a:xfrm rot="5400000">
            <a:off x="5852327" y="394957"/>
            <a:ext cx="487343" cy="12192002"/>
            <a:chOff x="11435380" y="0"/>
            <a:chExt cx="610715" cy="6858000"/>
          </a:xfrm>
        </p:grpSpPr>
        <p:cxnSp>
          <p:nvCxnSpPr>
            <p:cNvPr id="15" name="직선 연결선 14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06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순서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5" name="모서리가 둥근 직사각형 4"/>
          <p:cNvSpPr/>
          <p:nvPr/>
        </p:nvSpPr>
        <p:spPr>
          <a:xfrm>
            <a:off x="1156525" y="1935161"/>
            <a:ext cx="2258949" cy="6146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데이터셋</a:t>
            </a:r>
            <a:r>
              <a:rPr lang="ko-KR" altLang="en-US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선택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1649" y="1933752"/>
            <a:ext cx="2258949" cy="6146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전처리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466773" y="1929762"/>
            <a:ext cx="2258949" cy="6146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변환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121897" y="1929762"/>
            <a:ext cx="2258949" cy="6146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마이닝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/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/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데이터 시각화</a:t>
            </a:r>
            <a:endParaRPr lang="ko-KR" altLang="en-US" dirty="0"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0588" y1="39333" x2="20588" y2="39333"/>
                        <a14:foregroundMark x1="27941" y1="71333" x2="27941" y2="71333"/>
                        <a14:foregroundMark x1="28529" y1="78333" x2="28529" y2="78333"/>
                        <a14:foregroundMark x1="27941" y1="84333" x2="27941" y2="84333"/>
                        <a14:foregroundMark x1="70000" y1="27000" x2="70000" y2="2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6592" y="3097782"/>
            <a:ext cx="1929557" cy="170255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53" y="3003388"/>
            <a:ext cx="1908588" cy="17969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64" y="2708916"/>
            <a:ext cx="1833038" cy="176054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5000" y1="68153" x2="25000" y2="68153"/>
                        <a14:foregroundMark x1="35843" y1="71656" x2="35843" y2="71656"/>
                        <a14:foregroundMark x1="38855" y1="71656" x2="70783" y2="70064"/>
                        <a14:foregroundMark x1="20181" y1="67834" x2="79819" y2="678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6446" y="3222195"/>
            <a:ext cx="1728858" cy="16351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677" b="100000" l="9798" r="8991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9166" y="4139014"/>
            <a:ext cx="1502436" cy="1208011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 flipH="1">
            <a:off x="3598582" y="1988717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6276558" y="1957702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8933176" y="2028010"/>
            <a:ext cx="1" cy="372825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오른쪽 화살표 40"/>
          <p:cNvSpPr/>
          <p:nvPr/>
        </p:nvSpPr>
        <p:spPr>
          <a:xfrm>
            <a:off x="1953871" y="5728407"/>
            <a:ext cx="9025803" cy="506925"/>
          </a:xfrm>
          <a:prstGeom prst="rightArrow">
            <a:avLst>
              <a:gd name="adj1" fmla="val 50000"/>
              <a:gd name="adj2" fmla="val 9581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8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2015672" y="2762250"/>
            <a:ext cx="4007758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과정</a:t>
            </a:r>
            <a:r>
              <a:rPr lang="en-US" altLang="ko-KR" sz="5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</a:t>
            </a:r>
            <a:endParaRPr lang="ko-KR" altLang="en-US" sz="32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776686" y="2438514"/>
            <a:ext cx="2331087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군집분석</a:t>
            </a:r>
            <a:endParaRPr lang="en-US" altLang="ko-KR" sz="2400" dirty="0" smtClean="0"/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위험지역 </a:t>
            </a:r>
            <a:r>
              <a:rPr lang="ko-KR" altLang="en-US" sz="24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순위화</a:t>
            </a:r>
            <a:endParaRPr lang="en-US" altLang="ko-KR" sz="2400" dirty="0" smtClean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분석 결과 </a:t>
            </a:r>
            <a:r>
              <a:rPr lang="ko-KR" altLang="en-US" sz="2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상관분석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1" y="1286949"/>
            <a:ext cx="4621378" cy="4863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5" y="1567543"/>
            <a:ext cx="4937009" cy="492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9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회귀분석</a:t>
            </a:r>
            <a:endParaRPr lang="ko-KR" altLang="en-US" sz="4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5121" name="_x396043632" descr="EMB000049082f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31" y="1470660"/>
            <a:ext cx="7248237" cy="488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272541" y="3560168"/>
            <a:ext cx="6042659" cy="1371934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04599" y="4354442"/>
            <a:ext cx="3492243" cy="14367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회귀분석을 통해 </a:t>
            </a:r>
            <a:r>
              <a:rPr lang="en-US" altLang="ko-KR" sz="1600" b="1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의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p-value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값이 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0.05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보다 크기 때문에 유의하지 않음을 확인할 수 있다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.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8520778" y="2033694"/>
            <a:ext cx="3492243" cy="174126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유의한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one_person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pub</a:t>
            </a: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유의하지 않은 변수 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police</a:t>
            </a:r>
          </a:p>
        </p:txBody>
      </p:sp>
    </p:spTree>
    <p:extLst>
      <p:ext uri="{BB962C8B-B14F-4D97-AF65-F5344CB8AC3E}">
        <p14:creationId xmlns:p14="http://schemas.microsoft.com/office/powerpoint/2010/main" val="16969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025" name="_x396045712" descr="EMB000049082f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528" y="3508341"/>
            <a:ext cx="6045252" cy="130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2543836" y="3007193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11838"/>
              </p:ext>
            </p:extLst>
          </p:nvPr>
        </p:nvGraphicFramePr>
        <p:xfrm>
          <a:off x="7281769" y="1127611"/>
          <a:ext cx="3475902" cy="5319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8634">
                  <a:extLst>
                    <a:ext uri="{9D8B030D-6E8A-4147-A177-3AD203B41FA5}">
                      <a16:colId xmlns:a16="http://schemas.microsoft.com/office/drawing/2014/main" val="2074258064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29078860"/>
                    </a:ext>
                  </a:extLst>
                </a:gridCol>
                <a:gridCol w="1158634">
                  <a:extLst>
                    <a:ext uri="{9D8B030D-6E8A-4147-A177-3AD203B41FA5}">
                      <a16:colId xmlns:a16="http://schemas.microsoft.com/office/drawing/2014/main" val="2485757482"/>
                    </a:ext>
                  </a:extLst>
                </a:gridCol>
              </a:tblGrid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1</a:t>
                      </a: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2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3 </a:t>
                      </a:r>
                      <a:r>
                        <a:rPr lang="en-US" altLang="ko-KR" sz="1400" b="1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CLUSTER</a:t>
                      </a:r>
                      <a:endParaRPr lang="ko-KR" altLang="en-US" sz="1400" b="1" dirty="0" smtClean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329782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중구</a:t>
                      </a:r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마포구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3901764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동작구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송파구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68248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관악구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강동구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0783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광진구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353672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금천구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용산구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2455038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중랑구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은평구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27059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영등포구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강북구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785835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서대문구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노원구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09397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구로구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도봉구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0567969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양천구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종로구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3500640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강남구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서초구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76463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성북구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908154"/>
                  </a:ext>
                </a:extLst>
              </a:tr>
              <a:tr h="379933"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 OTF" panose="020B0600000101010101" pitchFamily="34" charset="-127"/>
                          <a:ea typeface="배달의민족 한나체 Air OTF" panose="020B0600000101010101" pitchFamily="34" charset="-127"/>
                        </a:rPr>
                        <a:t>성동구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배달의민족 한나체 Air OTF" panose="020B0600000101010101" pitchFamily="34" charset="-127"/>
                        <a:ea typeface="배달의민족 한나체 Air OTF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073090"/>
                  </a:ext>
                </a:extLst>
              </a:tr>
            </a:tbl>
          </a:graphicData>
        </a:graphic>
      </p:graphicFrame>
      <p:pic>
        <p:nvPicPr>
          <p:cNvPr id="1029" name="_x396046832" descr="EMB000049082f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747" y="2069817"/>
            <a:ext cx="3283699" cy="60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2543836" y="1574188"/>
            <a:ext cx="3011519" cy="405367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각 군집 별 개수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12668" y="4248335"/>
            <a:ext cx="4873857" cy="25561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86525" y="1787091"/>
            <a:ext cx="1882775" cy="2596223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1163848" y="5219089"/>
            <a:ext cx="5954764" cy="115879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비율이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번째로 높지만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3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군집에 비해</a:t>
            </a:r>
            <a:endParaRPr lang="en-US" altLang="ko-KR" sz="16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범죄율과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여성 </a:t>
            </a:r>
            <a:r>
              <a:rPr lang="en-US" altLang="ko-KR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sz="1600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인가구의</a:t>
            </a:r>
            <a:r>
              <a:rPr lang="ko-KR" altLang="en-US" sz="16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비율이 가장 높음</a:t>
            </a:r>
            <a:endParaRPr lang="en-US" altLang="ko-KR" sz="16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28700" y="0"/>
            <a:ext cx="8932423" cy="13335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4800" dirty="0" err="1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Kmeans</a:t>
            </a:r>
            <a:r>
              <a:rPr lang="en-US" altLang="ko-KR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4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군집화 </a:t>
            </a:r>
            <a:r>
              <a:rPr lang="en-US" altLang="ko-KR" sz="2800" dirty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2800" dirty="0" smtClean="0">
                <a:solidFill>
                  <a:srgbClr val="595959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 군집분석</a:t>
            </a:r>
            <a:endParaRPr lang="ko-KR" altLang="en-US" sz="2800" dirty="0">
              <a:solidFill>
                <a:srgbClr val="595959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 flipH="1">
            <a:off x="119680" y="0"/>
            <a:ext cx="610715" cy="6858000"/>
            <a:chOff x="11435380" y="0"/>
            <a:chExt cx="610715" cy="6858000"/>
          </a:xfrm>
          <a:noFill/>
        </p:grpSpPr>
        <p:cxnSp>
          <p:nvCxnSpPr>
            <p:cNvPr id="8" name="직선 연결선 7"/>
            <p:cNvCxnSpPr/>
            <p:nvPr/>
          </p:nvCxnSpPr>
          <p:spPr>
            <a:xfrm>
              <a:off x="11435380" y="0"/>
              <a:ext cx="10757" cy="6858000"/>
            </a:xfrm>
            <a:prstGeom prst="line">
              <a:avLst/>
            </a:prstGeom>
            <a:grpFill/>
            <a:ln w="28575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1598537" y="0"/>
              <a:ext cx="407784" cy="5437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598537" y="5952028"/>
              <a:ext cx="447558" cy="54373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4400" baseline="-25000" dirty="0" smtClean="0">
                  <a:solidFill>
                    <a:srgbClr val="595959"/>
                  </a:solidFill>
                </a:rPr>
                <a:t>+</a:t>
              </a:r>
              <a:endParaRPr lang="ko-KR" altLang="en-US" sz="4400" baseline="-25000" dirty="0">
                <a:solidFill>
                  <a:srgbClr val="595959"/>
                </a:solidFill>
              </a:endParaRPr>
            </a:p>
          </p:txBody>
        </p:sp>
      </p:grpSp>
      <p:pic>
        <p:nvPicPr>
          <p:cNvPr id="1025" name="_x396045712" descr="EMB000049082f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36" y="2434510"/>
            <a:ext cx="6459303" cy="139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/>
          <p:cNvSpPr/>
          <p:nvPr/>
        </p:nvSpPr>
        <p:spPr>
          <a:xfrm>
            <a:off x="4591328" y="1908374"/>
            <a:ext cx="3011519" cy="490494"/>
          </a:xfrm>
          <a:prstGeom prst="roundRect">
            <a:avLst/>
          </a:prstGeom>
          <a:solidFill>
            <a:srgbClr val="E6E6E6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2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차 군집분석  중심점</a:t>
            </a:r>
            <a:endParaRPr lang="ko-KR" altLang="en-US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03682" y="4216880"/>
            <a:ext cx="3993405" cy="191974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6E6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범죄율이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가장 높고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1</a:t>
            </a:r>
            <a:r>
              <a:rPr lang="ko-KR" altLang="en-US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인가구수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유흥주점이 가장 많으며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cctv</a:t>
            </a:r>
            <a:r>
              <a:rPr lang="en-US" altLang="ko-KR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  <a:r>
              <a:rPr lang="ko-KR" altLang="en-US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설치가 부족한 지역</a:t>
            </a:r>
            <a:endParaRPr lang="en-US" altLang="ko-KR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3529" y="2731600"/>
            <a:ext cx="5461211" cy="5288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7089311" y="4037784"/>
            <a:ext cx="2598057" cy="22779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동대문구</a:t>
            </a:r>
            <a:r>
              <a:rPr lang="en-US" altLang="ko-KR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동작구</a:t>
            </a:r>
            <a:endParaRPr lang="en-US" altLang="ko-KR" sz="2000" dirty="0" smtClean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595959"/>
                </a:solidFill>
                <a:latin typeface="배달의민족 한나체 Air OTF" panose="020B0600000101010101" pitchFamily="34" charset="-127"/>
                <a:ea typeface="배달의민족 한나체 Air OTF" panose="020B0600000101010101" pitchFamily="34" charset="-127"/>
              </a:rPr>
              <a:t>관악구</a:t>
            </a:r>
            <a:endParaRPr lang="ko-KR" altLang="en-US" sz="2000" dirty="0">
              <a:solidFill>
                <a:srgbClr val="595959"/>
              </a:solidFill>
              <a:latin typeface="배달의민족 한나체 Air OTF" panose="020B0600000101010101" pitchFamily="34" charset="-127"/>
              <a:ea typeface="배달의민족 한나체 Air OTF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6272614" y="4828408"/>
            <a:ext cx="641170" cy="69668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508</Words>
  <Application>Microsoft Office PowerPoint</Application>
  <PresentationFormat>와이드스크린</PresentationFormat>
  <Paragraphs>199</Paragraphs>
  <Slides>19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 OTF</vt:lpstr>
      <vt:lpstr>배달의민족 한나는 열한살</vt:lpstr>
      <vt:lpstr>배달의민족 한나체 Air</vt:lpstr>
      <vt:lpstr>배달의민족 한나체 Air OTF</vt:lpstr>
      <vt:lpstr>Arial</vt:lpstr>
      <vt:lpstr>Wingdings</vt:lpstr>
      <vt:lpstr>Office 테마</vt:lpstr>
      <vt:lpstr>공공 데이터를 활용한  서울특별시 ‘여성 1인 가구’ 안전성 확인 및 해결 방안 탐색 </vt:lpstr>
      <vt:lpstr>목차 </vt:lpstr>
      <vt:lpstr>팀 소개</vt:lpstr>
      <vt:lpstr>분석 순서</vt:lpstr>
      <vt:lpstr>분석 과정 </vt:lpstr>
      <vt:lpstr>분석 결과 상관분석</vt:lpstr>
      <vt:lpstr>회귀분석</vt:lpstr>
      <vt:lpstr>Kmeans 군집화 1차 군집분석</vt:lpstr>
      <vt:lpstr>Kmeans 군집화 2차 군집분석</vt:lpstr>
      <vt:lpstr>분석 결과 </vt:lpstr>
      <vt:lpstr>분석 결과 범죄발생 건수와 유의미한 변수</vt:lpstr>
      <vt:lpstr>분석 결과 군집화 결과 시각화</vt:lpstr>
      <vt:lpstr>분석 결과 위험 지역 순위화</vt:lpstr>
      <vt:lpstr>분석 결과 cctv 설치 필요 지역</vt:lpstr>
      <vt:lpstr>분석 결과 cctv 설치 필요 지역</vt:lpstr>
      <vt:lpstr>시사점 및 개선점 </vt:lpstr>
      <vt:lpstr>PowerPoint 프레젠테이션</vt:lpstr>
      <vt:lpstr>감사합니다.</vt:lpstr>
      <vt:lpstr>참조자료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공공 데이터를 활용한  서울특별시 ‘여성 1인 가구’ 안전성 확인 및 해결 방안 탐색</dc:title>
  <dc:creator>user</dc:creator>
  <cp:lastModifiedBy>user</cp:lastModifiedBy>
  <cp:revision>50</cp:revision>
  <dcterms:created xsi:type="dcterms:W3CDTF">2022-06-09T02:12:57Z</dcterms:created>
  <dcterms:modified xsi:type="dcterms:W3CDTF">2022-06-09T10:31:22Z</dcterms:modified>
</cp:coreProperties>
</file>