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57" r:id="rId4"/>
    <p:sldId id="270" r:id="rId5"/>
    <p:sldId id="294" r:id="rId6"/>
    <p:sldId id="284" r:id="rId7"/>
    <p:sldId id="288" r:id="rId8"/>
    <p:sldId id="275" r:id="rId9"/>
    <p:sldId id="283" r:id="rId10"/>
    <p:sldId id="276" r:id="rId11"/>
    <p:sldId id="282" r:id="rId12"/>
    <p:sldId id="296" r:id="rId13"/>
    <p:sldId id="271" r:id="rId14"/>
    <p:sldId id="301" r:id="rId15"/>
    <p:sldId id="289" r:id="rId16"/>
    <p:sldId id="298" r:id="rId17"/>
    <p:sldId id="290" r:id="rId18"/>
    <p:sldId id="291" r:id="rId19"/>
    <p:sldId id="292" r:id="rId20"/>
    <p:sldId id="293" r:id="rId21"/>
    <p:sldId id="299" r:id="rId22"/>
    <p:sldId id="297" r:id="rId23"/>
    <p:sldId id="278" r:id="rId24"/>
    <p:sldId id="302" r:id="rId25"/>
    <p:sldId id="279" r:id="rId26"/>
    <p:sldId id="295" r:id="rId27"/>
    <p:sldId id="280" r:id="rId28"/>
    <p:sldId id="281" r:id="rId29"/>
    <p:sldId id="30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>
        <p:scale>
          <a:sx n="75" d="100"/>
          <a:sy n="75" d="100"/>
        </p:scale>
        <p:origin x="132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0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7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4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23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1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29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6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6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0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www.nongmin.com/plan/PLN/SRS/55512/vie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371E0A-E3C1-43D8-85D9-A1EC2CA8B4D4}"/>
              </a:ext>
            </a:extLst>
          </p:cNvPr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solidFill>
            <a:srgbClr val="0035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9CE167-EE94-4E5B-8400-CBF698EF2F4E}"/>
              </a:ext>
            </a:extLst>
          </p:cNvPr>
          <p:cNvCxnSpPr>
            <a:cxnSpLocks/>
          </p:cNvCxnSpPr>
          <p:nvPr/>
        </p:nvCxnSpPr>
        <p:spPr>
          <a:xfrm>
            <a:off x="0" y="3375025"/>
            <a:ext cx="12192000" cy="0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D6ABF1-6633-4BA8-BAAA-A5C8AD1A22AF}"/>
              </a:ext>
            </a:extLst>
          </p:cNvPr>
          <p:cNvSpPr/>
          <p:nvPr/>
        </p:nvSpPr>
        <p:spPr>
          <a:xfrm>
            <a:off x="292894" y="267362"/>
            <a:ext cx="11606212" cy="62555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CA73BD-2759-4792-9BAF-6CBAE32498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54590" y="75560"/>
            <a:ext cx="132372" cy="140525"/>
            <a:chOff x="4594" y="900"/>
            <a:chExt cx="276" cy="293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75D8778-5045-4188-BCC3-04456377D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" y="900"/>
              <a:ext cx="102" cy="91"/>
            </a:xfrm>
            <a:custGeom>
              <a:avLst/>
              <a:gdLst>
                <a:gd name="T0" fmla="*/ 72 w 307"/>
                <a:gd name="T1" fmla="*/ 263 h 273"/>
                <a:gd name="T2" fmla="*/ 91 w 307"/>
                <a:gd name="T3" fmla="*/ 236 h 273"/>
                <a:gd name="T4" fmla="*/ 139 w 307"/>
                <a:gd name="T5" fmla="*/ 187 h 273"/>
                <a:gd name="T6" fmla="*/ 193 w 307"/>
                <a:gd name="T7" fmla="*/ 148 h 273"/>
                <a:gd name="T8" fmla="*/ 255 w 307"/>
                <a:gd name="T9" fmla="*/ 119 h 273"/>
                <a:gd name="T10" fmla="*/ 290 w 307"/>
                <a:gd name="T11" fmla="*/ 110 h 273"/>
                <a:gd name="T12" fmla="*/ 299 w 307"/>
                <a:gd name="T13" fmla="*/ 106 h 273"/>
                <a:gd name="T14" fmla="*/ 305 w 307"/>
                <a:gd name="T15" fmla="*/ 97 h 273"/>
                <a:gd name="T16" fmla="*/ 307 w 307"/>
                <a:gd name="T17" fmla="*/ 87 h 273"/>
                <a:gd name="T18" fmla="*/ 303 w 307"/>
                <a:gd name="T19" fmla="*/ 77 h 273"/>
                <a:gd name="T20" fmla="*/ 292 w 307"/>
                <a:gd name="T21" fmla="*/ 60 h 273"/>
                <a:gd name="T22" fmla="*/ 263 w 307"/>
                <a:gd name="T23" fmla="*/ 33 h 273"/>
                <a:gd name="T24" fmla="*/ 227 w 307"/>
                <a:gd name="T25" fmla="*/ 13 h 273"/>
                <a:gd name="T26" fmla="*/ 186 w 307"/>
                <a:gd name="T27" fmla="*/ 1 h 273"/>
                <a:gd name="T28" fmla="*/ 165 w 307"/>
                <a:gd name="T29" fmla="*/ 0 h 273"/>
                <a:gd name="T30" fmla="*/ 131 w 307"/>
                <a:gd name="T31" fmla="*/ 3 h 273"/>
                <a:gd name="T32" fmla="*/ 72 w 307"/>
                <a:gd name="T33" fmla="*/ 27 h 273"/>
                <a:gd name="T34" fmla="*/ 27 w 307"/>
                <a:gd name="T35" fmla="*/ 72 h 273"/>
                <a:gd name="T36" fmla="*/ 3 w 307"/>
                <a:gd name="T37" fmla="*/ 131 h 273"/>
                <a:gd name="T38" fmla="*/ 0 w 307"/>
                <a:gd name="T39" fmla="*/ 164 h 273"/>
                <a:gd name="T40" fmla="*/ 1 w 307"/>
                <a:gd name="T41" fmla="*/ 192 h 273"/>
                <a:gd name="T42" fmla="*/ 20 w 307"/>
                <a:gd name="T43" fmla="*/ 243 h 273"/>
                <a:gd name="T44" fmla="*/ 36 w 307"/>
                <a:gd name="T45" fmla="*/ 266 h 273"/>
                <a:gd name="T46" fmla="*/ 43 w 307"/>
                <a:gd name="T47" fmla="*/ 273 h 273"/>
                <a:gd name="T48" fmla="*/ 53 w 307"/>
                <a:gd name="T49" fmla="*/ 273 h 273"/>
                <a:gd name="T50" fmla="*/ 65 w 307"/>
                <a:gd name="T51" fmla="*/ 271 h 273"/>
                <a:gd name="T52" fmla="*/ 72 w 307"/>
                <a:gd name="T53" fmla="*/ 26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7" h="273">
                  <a:moveTo>
                    <a:pt x="72" y="263"/>
                  </a:moveTo>
                  <a:lnTo>
                    <a:pt x="91" y="236"/>
                  </a:lnTo>
                  <a:lnTo>
                    <a:pt x="139" y="187"/>
                  </a:lnTo>
                  <a:lnTo>
                    <a:pt x="193" y="148"/>
                  </a:lnTo>
                  <a:lnTo>
                    <a:pt x="255" y="119"/>
                  </a:lnTo>
                  <a:lnTo>
                    <a:pt x="290" y="110"/>
                  </a:lnTo>
                  <a:lnTo>
                    <a:pt x="299" y="106"/>
                  </a:lnTo>
                  <a:lnTo>
                    <a:pt x="305" y="97"/>
                  </a:lnTo>
                  <a:lnTo>
                    <a:pt x="307" y="87"/>
                  </a:lnTo>
                  <a:lnTo>
                    <a:pt x="303" y="77"/>
                  </a:lnTo>
                  <a:lnTo>
                    <a:pt x="292" y="60"/>
                  </a:lnTo>
                  <a:lnTo>
                    <a:pt x="263" y="33"/>
                  </a:lnTo>
                  <a:lnTo>
                    <a:pt x="227" y="13"/>
                  </a:lnTo>
                  <a:lnTo>
                    <a:pt x="186" y="1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1" y="192"/>
                  </a:lnTo>
                  <a:lnTo>
                    <a:pt x="20" y="243"/>
                  </a:lnTo>
                  <a:lnTo>
                    <a:pt x="36" y="266"/>
                  </a:lnTo>
                  <a:lnTo>
                    <a:pt x="43" y="273"/>
                  </a:lnTo>
                  <a:lnTo>
                    <a:pt x="53" y="273"/>
                  </a:lnTo>
                  <a:lnTo>
                    <a:pt x="65" y="271"/>
                  </a:lnTo>
                  <a:lnTo>
                    <a:pt x="72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3954099-3EC0-41DA-A1A5-5502F0669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" y="900"/>
              <a:ext cx="102" cy="90"/>
            </a:xfrm>
            <a:custGeom>
              <a:avLst/>
              <a:gdLst>
                <a:gd name="T0" fmla="*/ 143 w 307"/>
                <a:gd name="T1" fmla="*/ 0 h 271"/>
                <a:gd name="T2" fmla="*/ 121 w 307"/>
                <a:gd name="T3" fmla="*/ 1 h 271"/>
                <a:gd name="T4" fmla="*/ 81 w 307"/>
                <a:gd name="T5" fmla="*/ 11 h 271"/>
                <a:gd name="T6" fmla="*/ 46 w 307"/>
                <a:gd name="T7" fmla="*/ 31 h 271"/>
                <a:gd name="T8" fmla="*/ 16 w 307"/>
                <a:gd name="T9" fmla="*/ 60 h 271"/>
                <a:gd name="T10" fmla="*/ 4 w 307"/>
                <a:gd name="T11" fmla="*/ 76 h 271"/>
                <a:gd name="T12" fmla="*/ 0 w 307"/>
                <a:gd name="T13" fmla="*/ 86 h 271"/>
                <a:gd name="T14" fmla="*/ 3 w 307"/>
                <a:gd name="T15" fmla="*/ 96 h 271"/>
                <a:gd name="T16" fmla="*/ 9 w 307"/>
                <a:gd name="T17" fmla="*/ 106 h 271"/>
                <a:gd name="T18" fmla="*/ 19 w 307"/>
                <a:gd name="T19" fmla="*/ 110 h 271"/>
                <a:gd name="T20" fmla="*/ 52 w 307"/>
                <a:gd name="T21" fmla="*/ 119 h 271"/>
                <a:gd name="T22" fmla="*/ 115 w 307"/>
                <a:gd name="T23" fmla="*/ 148 h 271"/>
                <a:gd name="T24" fmla="*/ 170 w 307"/>
                <a:gd name="T25" fmla="*/ 187 h 271"/>
                <a:gd name="T26" fmla="*/ 218 w 307"/>
                <a:gd name="T27" fmla="*/ 234 h 271"/>
                <a:gd name="T28" fmla="*/ 237 w 307"/>
                <a:gd name="T29" fmla="*/ 261 h 271"/>
                <a:gd name="T30" fmla="*/ 245 w 307"/>
                <a:gd name="T31" fmla="*/ 270 h 271"/>
                <a:gd name="T32" fmla="*/ 255 w 307"/>
                <a:gd name="T33" fmla="*/ 271 h 271"/>
                <a:gd name="T34" fmla="*/ 266 w 307"/>
                <a:gd name="T35" fmla="*/ 270 h 271"/>
                <a:gd name="T36" fmla="*/ 274 w 307"/>
                <a:gd name="T37" fmla="*/ 263 h 271"/>
                <a:gd name="T38" fmla="*/ 289 w 307"/>
                <a:gd name="T39" fmla="*/ 241 h 271"/>
                <a:gd name="T40" fmla="*/ 306 w 307"/>
                <a:gd name="T41" fmla="*/ 191 h 271"/>
                <a:gd name="T42" fmla="*/ 307 w 307"/>
                <a:gd name="T43" fmla="*/ 164 h 271"/>
                <a:gd name="T44" fmla="*/ 306 w 307"/>
                <a:gd name="T45" fmla="*/ 131 h 271"/>
                <a:gd name="T46" fmla="*/ 280 w 307"/>
                <a:gd name="T47" fmla="*/ 72 h 271"/>
                <a:gd name="T48" fmla="*/ 235 w 307"/>
                <a:gd name="T49" fmla="*/ 27 h 271"/>
                <a:gd name="T50" fmla="*/ 178 w 307"/>
                <a:gd name="T51" fmla="*/ 3 h 271"/>
                <a:gd name="T52" fmla="*/ 143 w 307"/>
                <a:gd name="T5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7" h="271">
                  <a:moveTo>
                    <a:pt x="143" y="0"/>
                  </a:moveTo>
                  <a:lnTo>
                    <a:pt x="121" y="1"/>
                  </a:lnTo>
                  <a:lnTo>
                    <a:pt x="81" y="11"/>
                  </a:lnTo>
                  <a:lnTo>
                    <a:pt x="46" y="31"/>
                  </a:lnTo>
                  <a:lnTo>
                    <a:pt x="16" y="60"/>
                  </a:lnTo>
                  <a:lnTo>
                    <a:pt x="4" y="76"/>
                  </a:lnTo>
                  <a:lnTo>
                    <a:pt x="0" y="86"/>
                  </a:lnTo>
                  <a:lnTo>
                    <a:pt x="3" y="96"/>
                  </a:lnTo>
                  <a:lnTo>
                    <a:pt x="9" y="106"/>
                  </a:lnTo>
                  <a:lnTo>
                    <a:pt x="19" y="110"/>
                  </a:lnTo>
                  <a:lnTo>
                    <a:pt x="52" y="119"/>
                  </a:lnTo>
                  <a:lnTo>
                    <a:pt x="115" y="148"/>
                  </a:lnTo>
                  <a:lnTo>
                    <a:pt x="170" y="187"/>
                  </a:lnTo>
                  <a:lnTo>
                    <a:pt x="218" y="234"/>
                  </a:lnTo>
                  <a:lnTo>
                    <a:pt x="237" y="261"/>
                  </a:lnTo>
                  <a:lnTo>
                    <a:pt x="245" y="270"/>
                  </a:lnTo>
                  <a:lnTo>
                    <a:pt x="255" y="271"/>
                  </a:lnTo>
                  <a:lnTo>
                    <a:pt x="266" y="270"/>
                  </a:lnTo>
                  <a:lnTo>
                    <a:pt x="274" y="263"/>
                  </a:lnTo>
                  <a:lnTo>
                    <a:pt x="289" y="241"/>
                  </a:lnTo>
                  <a:lnTo>
                    <a:pt x="306" y="191"/>
                  </a:lnTo>
                  <a:lnTo>
                    <a:pt x="307" y="164"/>
                  </a:lnTo>
                  <a:lnTo>
                    <a:pt x="306" y="131"/>
                  </a:lnTo>
                  <a:lnTo>
                    <a:pt x="280" y="72"/>
                  </a:lnTo>
                  <a:lnTo>
                    <a:pt x="235" y="27"/>
                  </a:lnTo>
                  <a:lnTo>
                    <a:pt x="178" y="3"/>
                  </a:lnTo>
                  <a:lnTo>
                    <a:pt x="1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38CB1AB-8907-4C65-9554-55A5FC8DD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2" y="947"/>
              <a:ext cx="241" cy="246"/>
            </a:xfrm>
            <a:custGeom>
              <a:avLst/>
              <a:gdLst>
                <a:gd name="T0" fmla="*/ 722 w 725"/>
                <a:gd name="T1" fmla="*/ 313 h 737"/>
                <a:gd name="T2" fmla="*/ 679 w 725"/>
                <a:gd name="T3" fmla="*/ 187 h 737"/>
                <a:gd name="T4" fmla="*/ 604 w 725"/>
                <a:gd name="T5" fmla="*/ 90 h 737"/>
                <a:gd name="T6" fmla="*/ 459 w 725"/>
                <a:gd name="T7" fmla="*/ 13 h 737"/>
                <a:gd name="T8" fmla="*/ 390 w 725"/>
                <a:gd name="T9" fmla="*/ 1 h 737"/>
                <a:gd name="T10" fmla="*/ 334 w 725"/>
                <a:gd name="T11" fmla="*/ 1 h 737"/>
                <a:gd name="T12" fmla="*/ 263 w 725"/>
                <a:gd name="T13" fmla="*/ 13 h 737"/>
                <a:gd name="T14" fmla="*/ 120 w 725"/>
                <a:gd name="T15" fmla="*/ 92 h 737"/>
                <a:gd name="T16" fmla="*/ 45 w 725"/>
                <a:gd name="T17" fmla="*/ 188 h 737"/>
                <a:gd name="T18" fmla="*/ 3 w 725"/>
                <a:gd name="T19" fmla="*/ 313 h 737"/>
                <a:gd name="T20" fmla="*/ 2 w 725"/>
                <a:gd name="T21" fmla="*/ 399 h 737"/>
                <a:gd name="T22" fmla="*/ 51 w 725"/>
                <a:gd name="T23" fmla="*/ 543 h 737"/>
                <a:gd name="T24" fmla="*/ 123 w 725"/>
                <a:gd name="T25" fmla="*/ 630 h 737"/>
                <a:gd name="T26" fmla="*/ 84 w 725"/>
                <a:gd name="T27" fmla="*/ 687 h 737"/>
                <a:gd name="T28" fmla="*/ 103 w 725"/>
                <a:gd name="T29" fmla="*/ 729 h 737"/>
                <a:gd name="T30" fmla="*/ 126 w 725"/>
                <a:gd name="T31" fmla="*/ 737 h 737"/>
                <a:gd name="T32" fmla="*/ 153 w 725"/>
                <a:gd name="T33" fmla="*/ 727 h 737"/>
                <a:gd name="T34" fmla="*/ 189 w 725"/>
                <a:gd name="T35" fmla="*/ 677 h 737"/>
                <a:gd name="T36" fmla="*/ 316 w 725"/>
                <a:gd name="T37" fmla="*/ 719 h 737"/>
                <a:gd name="T38" fmla="*/ 409 w 725"/>
                <a:gd name="T39" fmla="*/ 719 h 737"/>
                <a:gd name="T40" fmla="*/ 536 w 725"/>
                <a:gd name="T41" fmla="*/ 677 h 737"/>
                <a:gd name="T42" fmla="*/ 572 w 725"/>
                <a:gd name="T43" fmla="*/ 727 h 737"/>
                <a:gd name="T44" fmla="*/ 599 w 725"/>
                <a:gd name="T45" fmla="*/ 737 h 737"/>
                <a:gd name="T46" fmla="*/ 622 w 725"/>
                <a:gd name="T47" fmla="*/ 729 h 737"/>
                <a:gd name="T48" fmla="*/ 640 w 725"/>
                <a:gd name="T49" fmla="*/ 687 h 737"/>
                <a:gd name="T50" fmla="*/ 602 w 725"/>
                <a:gd name="T51" fmla="*/ 630 h 737"/>
                <a:gd name="T52" fmla="*/ 674 w 725"/>
                <a:gd name="T53" fmla="*/ 543 h 737"/>
                <a:gd name="T54" fmla="*/ 723 w 725"/>
                <a:gd name="T55" fmla="*/ 399 h 737"/>
                <a:gd name="T56" fmla="*/ 363 w 725"/>
                <a:gd name="T57" fmla="*/ 619 h 737"/>
                <a:gd name="T58" fmla="*/ 285 w 725"/>
                <a:gd name="T59" fmla="*/ 608 h 737"/>
                <a:gd name="T60" fmla="*/ 197 w 725"/>
                <a:gd name="T61" fmla="*/ 561 h 737"/>
                <a:gd name="T62" fmla="*/ 133 w 725"/>
                <a:gd name="T63" fmla="*/ 484 h 737"/>
                <a:gd name="T64" fmla="*/ 103 w 725"/>
                <a:gd name="T65" fmla="*/ 386 h 737"/>
                <a:gd name="T66" fmla="*/ 103 w 725"/>
                <a:gd name="T67" fmla="*/ 328 h 737"/>
                <a:gd name="T68" fmla="*/ 133 w 725"/>
                <a:gd name="T69" fmla="*/ 237 h 737"/>
                <a:gd name="T70" fmla="*/ 188 w 725"/>
                <a:gd name="T71" fmla="*/ 166 h 737"/>
                <a:gd name="T72" fmla="*/ 292 w 725"/>
                <a:gd name="T73" fmla="*/ 110 h 737"/>
                <a:gd name="T74" fmla="*/ 342 w 725"/>
                <a:gd name="T75" fmla="*/ 102 h 737"/>
                <a:gd name="T76" fmla="*/ 381 w 725"/>
                <a:gd name="T77" fmla="*/ 102 h 737"/>
                <a:gd name="T78" fmla="*/ 431 w 725"/>
                <a:gd name="T79" fmla="*/ 109 h 737"/>
                <a:gd name="T80" fmla="*/ 536 w 725"/>
                <a:gd name="T81" fmla="*/ 166 h 737"/>
                <a:gd name="T82" fmla="*/ 592 w 725"/>
                <a:gd name="T83" fmla="*/ 237 h 737"/>
                <a:gd name="T84" fmla="*/ 622 w 725"/>
                <a:gd name="T85" fmla="*/ 328 h 737"/>
                <a:gd name="T86" fmla="*/ 622 w 725"/>
                <a:gd name="T87" fmla="*/ 386 h 737"/>
                <a:gd name="T88" fmla="*/ 592 w 725"/>
                <a:gd name="T89" fmla="*/ 484 h 737"/>
                <a:gd name="T90" fmla="*/ 529 w 725"/>
                <a:gd name="T91" fmla="*/ 561 h 737"/>
                <a:gd name="T92" fmla="*/ 441 w 725"/>
                <a:gd name="T93" fmla="*/ 608 h 737"/>
                <a:gd name="T94" fmla="*/ 363 w 725"/>
                <a:gd name="T95" fmla="*/ 619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25" h="737">
                  <a:moveTo>
                    <a:pt x="725" y="361"/>
                  </a:moveTo>
                  <a:lnTo>
                    <a:pt x="722" y="313"/>
                  </a:lnTo>
                  <a:lnTo>
                    <a:pt x="699" y="225"/>
                  </a:lnTo>
                  <a:lnTo>
                    <a:pt x="679" y="187"/>
                  </a:lnTo>
                  <a:lnTo>
                    <a:pt x="659" y="151"/>
                  </a:lnTo>
                  <a:lnTo>
                    <a:pt x="604" y="90"/>
                  </a:lnTo>
                  <a:lnTo>
                    <a:pt x="536" y="44"/>
                  </a:lnTo>
                  <a:lnTo>
                    <a:pt x="459" y="13"/>
                  </a:lnTo>
                  <a:lnTo>
                    <a:pt x="418" y="4"/>
                  </a:lnTo>
                  <a:lnTo>
                    <a:pt x="390" y="1"/>
                  </a:lnTo>
                  <a:lnTo>
                    <a:pt x="363" y="0"/>
                  </a:lnTo>
                  <a:lnTo>
                    <a:pt x="334" y="1"/>
                  </a:lnTo>
                  <a:lnTo>
                    <a:pt x="305" y="5"/>
                  </a:lnTo>
                  <a:lnTo>
                    <a:pt x="263" y="13"/>
                  </a:lnTo>
                  <a:lnTo>
                    <a:pt x="187" y="44"/>
                  </a:lnTo>
                  <a:lnTo>
                    <a:pt x="120" y="92"/>
                  </a:lnTo>
                  <a:lnTo>
                    <a:pt x="67" y="152"/>
                  </a:lnTo>
                  <a:lnTo>
                    <a:pt x="45" y="188"/>
                  </a:lnTo>
                  <a:lnTo>
                    <a:pt x="25" y="227"/>
                  </a:lnTo>
                  <a:lnTo>
                    <a:pt x="3" y="313"/>
                  </a:lnTo>
                  <a:lnTo>
                    <a:pt x="0" y="361"/>
                  </a:lnTo>
                  <a:lnTo>
                    <a:pt x="2" y="399"/>
                  </a:lnTo>
                  <a:lnTo>
                    <a:pt x="19" y="476"/>
                  </a:lnTo>
                  <a:lnTo>
                    <a:pt x="51" y="543"/>
                  </a:lnTo>
                  <a:lnTo>
                    <a:pt x="96" y="604"/>
                  </a:lnTo>
                  <a:lnTo>
                    <a:pt x="123" y="630"/>
                  </a:lnTo>
                  <a:lnTo>
                    <a:pt x="93" y="673"/>
                  </a:lnTo>
                  <a:lnTo>
                    <a:pt x="84" y="687"/>
                  </a:lnTo>
                  <a:lnTo>
                    <a:pt x="90" y="719"/>
                  </a:lnTo>
                  <a:lnTo>
                    <a:pt x="103" y="729"/>
                  </a:lnTo>
                  <a:lnTo>
                    <a:pt x="113" y="736"/>
                  </a:lnTo>
                  <a:lnTo>
                    <a:pt x="126" y="737"/>
                  </a:lnTo>
                  <a:lnTo>
                    <a:pt x="136" y="736"/>
                  </a:lnTo>
                  <a:lnTo>
                    <a:pt x="153" y="727"/>
                  </a:lnTo>
                  <a:lnTo>
                    <a:pt x="159" y="720"/>
                  </a:lnTo>
                  <a:lnTo>
                    <a:pt x="189" y="677"/>
                  </a:lnTo>
                  <a:lnTo>
                    <a:pt x="230" y="696"/>
                  </a:lnTo>
                  <a:lnTo>
                    <a:pt x="316" y="719"/>
                  </a:lnTo>
                  <a:lnTo>
                    <a:pt x="363" y="720"/>
                  </a:lnTo>
                  <a:lnTo>
                    <a:pt x="409" y="719"/>
                  </a:lnTo>
                  <a:lnTo>
                    <a:pt x="495" y="696"/>
                  </a:lnTo>
                  <a:lnTo>
                    <a:pt x="536" y="677"/>
                  </a:lnTo>
                  <a:lnTo>
                    <a:pt x="566" y="720"/>
                  </a:lnTo>
                  <a:lnTo>
                    <a:pt x="572" y="727"/>
                  </a:lnTo>
                  <a:lnTo>
                    <a:pt x="589" y="736"/>
                  </a:lnTo>
                  <a:lnTo>
                    <a:pt x="599" y="737"/>
                  </a:lnTo>
                  <a:lnTo>
                    <a:pt x="612" y="736"/>
                  </a:lnTo>
                  <a:lnTo>
                    <a:pt x="622" y="729"/>
                  </a:lnTo>
                  <a:lnTo>
                    <a:pt x="635" y="719"/>
                  </a:lnTo>
                  <a:lnTo>
                    <a:pt x="640" y="687"/>
                  </a:lnTo>
                  <a:lnTo>
                    <a:pt x="633" y="673"/>
                  </a:lnTo>
                  <a:lnTo>
                    <a:pt x="602" y="630"/>
                  </a:lnTo>
                  <a:lnTo>
                    <a:pt x="630" y="604"/>
                  </a:lnTo>
                  <a:lnTo>
                    <a:pt x="674" y="543"/>
                  </a:lnTo>
                  <a:lnTo>
                    <a:pt x="706" y="476"/>
                  </a:lnTo>
                  <a:lnTo>
                    <a:pt x="723" y="399"/>
                  </a:lnTo>
                  <a:lnTo>
                    <a:pt x="725" y="361"/>
                  </a:lnTo>
                  <a:close/>
                  <a:moveTo>
                    <a:pt x="363" y="619"/>
                  </a:moveTo>
                  <a:lnTo>
                    <a:pt x="335" y="619"/>
                  </a:lnTo>
                  <a:lnTo>
                    <a:pt x="285" y="608"/>
                  </a:lnTo>
                  <a:lnTo>
                    <a:pt x="239" y="589"/>
                  </a:lnTo>
                  <a:lnTo>
                    <a:pt x="197" y="561"/>
                  </a:lnTo>
                  <a:lnTo>
                    <a:pt x="161" y="526"/>
                  </a:lnTo>
                  <a:lnTo>
                    <a:pt x="133" y="484"/>
                  </a:lnTo>
                  <a:lnTo>
                    <a:pt x="113" y="438"/>
                  </a:lnTo>
                  <a:lnTo>
                    <a:pt x="103" y="386"/>
                  </a:lnTo>
                  <a:lnTo>
                    <a:pt x="101" y="361"/>
                  </a:lnTo>
                  <a:lnTo>
                    <a:pt x="103" y="328"/>
                  </a:lnTo>
                  <a:lnTo>
                    <a:pt x="120" y="266"/>
                  </a:lnTo>
                  <a:lnTo>
                    <a:pt x="133" y="237"/>
                  </a:lnTo>
                  <a:lnTo>
                    <a:pt x="149" y="211"/>
                  </a:lnTo>
                  <a:lnTo>
                    <a:pt x="188" y="166"/>
                  </a:lnTo>
                  <a:lnTo>
                    <a:pt x="237" y="133"/>
                  </a:lnTo>
                  <a:lnTo>
                    <a:pt x="292" y="110"/>
                  </a:lnTo>
                  <a:lnTo>
                    <a:pt x="322" y="105"/>
                  </a:lnTo>
                  <a:lnTo>
                    <a:pt x="342" y="102"/>
                  </a:lnTo>
                  <a:lnTo>
                    <a:pt x="363" y="100"/>
                  </a:lnTo>
                  <a:lnTo>
                    <a:pt x="381" y="102"/>
                  </a:lnTo>
                  <a:lnTo>
                    <a:pt x="400" y="103"/>
                  </a:lnTo>
                  <a:lnTo>
                    <a:pt x="431" y="109"/>
                  </a:lnTo>
                  <a:lnTo>
                    <a:pt x="487" y="132"/>
                  </a:lnTo>
                  <a:lnTo>
                    <a:pt x="536" y="166"/>
                  </a:lnTo>
                  <a:lnTo>
                    <a:pt x="576" y="211"/>
                  </a:lnTo>
                  <a:lnTo>
                    <a:pt x="592" y="237"/>
                  </a:lnTo>
                  <a:lnTo>
                    <a:pt x="605" y="264"/>
                  </a:lnTo>
                  <a:lnTo>
                    <a:pt x="622" y="328"/>
                  </a:lnTo>
                  <a:lnTo>
                    <a:pt x="624" y="361"/>
                  </a:lnTo>
                  <a:lnTo>
                    <a:pt x="622" y="386"/>
                  </a:lnTo>
                  <a:lnTo>
                    <a:pt x="612" y="438"/>
                  </a:lnTo>
                  <a:lnTo>
                    <a:pt x="592" y="484"/>
                  </a:lnTo>
                  <a:lnTo>
                    <a:pt x="563" y="526"/>
                  </a:lnTo>
                  <a:lnTo>
                    <a:pt x="529" y="561"/>
                  </a:lnTo>
                  <a:lnTo>
                    <a:pt x="487" y="589"/>
                  </a:lnTo>
                  <a:lnTo>
                    <a:pt x="441" y="608"/>
                  </a:lnTo>
                  <a:lnTo>
                    <a:pt x="389" y="619"/>
                  </a:lnTo>
                  <a:lnTo>
                    <a:pt x="363" y="6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E90E851-1B63-48DF-BD56-0DD18A350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006"/>
              <a:ext cx="70" cy="99"/>
            </a:xfrm>
            <a:custGeom>
              <a:avLst/>
              <a:gdLst>
                <a:gd name="T0" fmla="*/ 194 w 209"/>
                <a:gd name="T1" fmla="*/ 245 h 298"/>
                <a:gd name="T2" fmla="*/ 95 w 209"/>
                <a:gd name="T3" fmla="*/ 183 h 298"/>
                <a:gd name="T4" fmla="*/ 91 w 209"/>
                <a:gd name="T5" fmla="*/ 167 h 298"/>
                <a:gd name="T6" fmla="*/ 78 w 209"/>
                <a:gd name="T7" fmla="*/ 156 h 298"/>
                <a:gd name="T8" fmla="*/ 83 w 209"/>
                <a:gd name="T9" fmla="*/ 31 h 298"/>
                <a:gd name="T10" fmla="*/ 82 w 209"/>
                <a:gd name="T11" fmla="*/ 19 h 298"/>
                <a:gd name="T12" fmla="*/ 66 w 209"/>
                <a:gd name="T13" fmla="*/ 3 h 298"/>
                <a:gd name="T14" fmla="*/ 54 w 209"/>
                <a:gd name="T15" fmla="*/ 0 h 298"/>
                <a:gd name="T16" fmla="*/ 43 w 209"/>
                <a:gd name="T17" fmla="*/ 2 h 298"/>
                <a:gd name="T18" fmla="*/ 27 w 209"/>
                <a:gd name="T19" fmla="*/ 18 h 298"/>
                <a:gd name="T20" fmla="*/ 26 w 209"/>
                <a:gd name="T21" fmla="*/ 29 h 298"/>
                <a:gd name="T22" fmla="*/ 20 w 209"/>
                <a:gd name="T23" fmla="*/ 153 h 298"/>
                <a:gd name="T24" fmla="*/ 11 w 209"/>
                <a:gd name="T25" fmla="*/ 160 h 298"/>
                <a:gd name="T26" fmla="*/ 1 w 209"/>
                <a:gd name="T27" fmla="*/ 180 h 298"/>
                <a:gd name="T28" fmla="*/ 0 w 209"/>
                <a:gd name="T29" fmla="*/ 192 h 298"/>
                <a:gd name="T30" fmla="*/ 1 w 209"/>
                <a:gd name="T31" fmla="*/ 202 h 298"/>
                <a:gd name="T32" fmla="*/ 8 w 209"/>
                <a:gd name="T33" fmla="*/ 219 h 298"/>
                <a:gd name="T34" fmla="*/ 21 w 209"/>
                <a:gd name="T35" fmla="*/ 232 h 298"/>
                <a:gd name="T36" fmla="*/ 39 w 209"/>
                <a:gd name="T37" fmla="*/ 239 h 298"/>
                <a:gd name="T38" fmla="*/ 49 w 209"/>
                <a:gd name="T39" fmla="*/ 241 h 298"/>
                <a:gd name="T40" fmla="*/ 59 w 209"/>
                <a:gd name="T41" fmla="*/ 239 h 298"/>
                <a:gd name="T42" fmla="*/ 69 w 209"/>
                <a:gd name="T43" fmla="*/ 235 h 298"/>
                <a:gd name="T44" fmla="*/ 164 w 209"/>
                <a:gd name="T45" fmla="*/ 294 h 298"/>
                <a:gd name="T46" fmla="*/ 171 w 209"/>
                <a:gd name="T47" fmla="*/ 298 h 298"/>
                <a:gd name="T48" fmla="*/ 180 w 209"/>
                <a:gd name="T49" fmla="*/ 298 h 298"/>
                <a:gd name="T50" fmla="*/ 187 w 209"/>
                <a:gd name="T51" fmla="*/ 298 h 298"/>
                <a:gd name="T52" fmla="*/ 199 w 209"/>
                <a:gd name="T53" fmla="*/ 291 h 298"/>
                <a:gd name="T54" fmla="*/ 205 w 209"/>
                <a:gd name="T55" fmla="*/ 285 h 298"/>
                <a:gd name="T56" fmla="*/ 209 w 209"/>
                <a:gd name="T57" fmla="*/ 274 h 298"/>
                <a:gd name="T58" fmla="*/ 203 w 209"/>
                <a:gd name="T59" fmla="*/ 252 h 298"/>
                <a:gd name="T60" fmla="*/ 194 w 209"/>
                <a:gd name="T61" fmla="*/ 24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298">
                  <a:moveTo>
                    <a:pt x="194" y="245"/>
                  </a:moveTo>
                  <a:lnTo>
                    <a:pt x="95" y="183"/>
                  </a:lnTo>
                  <a:lnTo>
                    <a:pt x="91" y="167"/>
                  </a:lnTo>
                  <a:lnTo>
                    <a:pt x="78" y="156"/>
                  </a:lnTo>
                  <a:lnTo>
                    <a:pt x="83" y="31"/>
                  </a:lnTo>
                  <a:lnTo>
                    <a:pt x="82" y="19"/>
                  </a:lnTo>
                  <a:lnTo>
                    <a:pt x="66" y="3"/>
                  </a:lnTo>
                  <a:lnTo>
                    <a:pt x="54" y="0"/>
                  </a:lnTo>
                  <a:lnTo>
                    <a:pt x="43" y="2"/>
                  </a:lnTo>
                  <a:lnTo>
                    <a:pt x="27" y="18"/>
                  </a:lnTo>
                  <a:lnTo>
                    <a:pt x="26" y="29"/>
                  </a:lnTo>
                  <a:lnTo>
                    <a:pt x="20" y="153"/>
                  </a:lnTo>
                  <a:lnTo>
                    <a:pt x="11" y="160"/>
                  </a:lnTo>
                  <a:lnTo>
                    <a:pt x="1" y="180"/>
                  </a:lnTo>
                  <a:lnTo>
                    <a:pt x="0" y="192"/>
                  </a:lnTo>
                  <a:lnTo>
                    <a:pt x="1" y="202"/>
                  </a:lnTo>
                  <a:lnTo>
                    <a:pt x="8" y="219"/>
                  </a:lnTo>
                  <a:lnTo>
                    <a:pt x="21" y="232"/>
                  </a:lnTo>
                  <a:lnTo>
                    <a:pt x="39" y="239"/>
                  </a:lnTo>
                  <a:lnTo>
                    <a:pt x="49" y="241"/>
                  </a:lnTo>
                  <a:lnTo>
                    <a:pt x="59" y="239"/>
                  </a:lnTo>
                  <a:lnTo>
                    <a:pt x="69" y="235"/>
                  </a:lnTo>
                  <a:lnTo>
                    <a:pt x="164" y="294"/>
                  </a:lnTo>
                  <a:lnTo>
                    <a:pt x="171" y="298"/>
                  </a:lnTo>
                  <a:lnTo>
                    <a:pt x="180" y="298"/>
                  </a:lnTo>
                  <a:lnTo>
                    <a:pt x="187" y="298"/>
                  </a:lnTo>
                  <a:lnTo>
                    <a:pt x="199" y="291"/>
                  </a:lnTo>
                  <a:lnTo>
                    <a:pt x="205" y="285"/>
                  </a:lnTo>
                  <a:lnTo>
                    <a:pt x="209" y="274"/>
                  </a:lnTo>
                  <a:lnTo>
                    <a:pt x="203" y="252"/>
                  </a:lnTo>
                  <a:lnTo>
                    <a:pt x="194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9">
            <a:extLst>
              <a:ext uri="{FF2B5EF4-FFF2-40B4-BE49-F238E27FC236}">
                <a16:creationId xmlns:a16="http://schemas.microsoft.com/office/drawing/2014/main" id="{5902A907-534D-4EC4-AE6E-28E3E6AB2F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09928" y="75560"/>
            <a:ext cx="140525" cy="140525"/>
            <a:chOff x="1747" y="423"/>
            <a:chExt cx="575" cy="575"/>
          </a:xfrm>
          <a:solidFill>
            <a:schemeClr val="bg1"/>
          </a:solidFill>
        </p:grpSpPr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E7180602-D9F5-44B5-86C0-8BBC3BBD17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9" y="577"/>
              <a:ext cx="271" cy="270"/>
            </a:xfrm>
            <a:custGeom>
              <a:avLst/>
              <a:gdLst>
                <a:gd name="T0" fmla="*/ 148 w 811"/>
                <a:gd name="T1" fmla="*/ 0 h 811"/>
                <a:gd name="T2" fmla="*/ 65 w 811"/>
                <a:gd name="T3" fmla="*/ 24 h 811"/>
                <a:gd name="T4" fmla="*/ 1 w 811"/>
                <a:gd name="T5" fmla="*/ 118 h 811"/>
                <a:gd name="T6" fmla="*/ 0 w 811"/>
                <a:gd name="T7" fmla="*/ 663 h 811"/>
                <a:gd name="T8" fmla="*/ 24 w 811"/>
                <a:gd name="T9" fmla="*/ 746 h 811"/>
                <a:gd name="T10" fmla="*/ 118 w 811"/>
                <a:gd name="T11" fmla="*/ 808 h 811"/>
                <a:gd name="T12" fmla="*/ 663 w 811"/>
                <a:gd name="T13" fmla="*/ 811 h 811"/>
                <a:gd name="T14" fmla="*/ 746 w 811"/>
                <a:gd name="T15" fmla="*/ 787 h 811"/>
                <a:gd name="T16" fmla="*/ 810 w 811"/>
                <a:gd name="T17" fmla="*/ 693 h 811"/>
                <a:gd name="T18" fmla="*/ 811 w 811"/>
                <a:gd name="T19" fmla="*/ 148 h 811"/>
                <a:gd name="T20" fmla="*/ 787 w 811"/>
                <a:gd name="T21" fmla="*/ 65 h 811"/>
                <a:gd name="T22" fmla="*/ 693 w 811"/>
                <a:gd name="T23" fmla="*/ 1 h 811"/>
                <a:gd name="T24" fmla="*/ 405 w 811"/>
                <a:gd name="T25" fmla="*/ 673 h 811"/>
                <a:gd name="T26" fmla="*/ 326 w 811"/>
                <a:gd name="T27" fmla="*/ 661 h 811"/>
                <a:gd name="T28" fmla="*/ 235 w 811"/>
                <a:gd name="T29" fmla="*/ 611 h 811"/>
                <a:gd name="T30" fmla="*/ 170 w 811"/>
                <a:gd name="T31" fmla="*/ 533 h 811"/>
                <a:gd name="T32" fmla="*/ 140 w 811"/>
                <a:gd name="T33" fmla="*/ 432 h 811"/>
                <a:gd name="T34" fmla="*/ 140 w 811"/>
                <a:gd name="T35" fmla="*/ 377 h 811"/>
                <a:gd name="T36" fmla="*/ 170 w 811"/>
                <a:gd name="T37" fmla="*/ 278 h 811"/>
                <a:gd name="T38" fmla="*/ 235 w 811"/>
                <a:gd name="T39" fmla="*/ 199 h 811"/>
                <a:gd name="T40" fmla="*/ 326 w 811"/>
                <a:gd name="T41" fmla="*/ 150 h 811"/>
                <a:gd name="T42" fmla="*/ 405 w 811"/>
                <a:gd name="T43" fmla="*/ 138 h 811"/>
                <a:gd name="T44" fmla="*/ 486 w 811"/>
                <a:gd name="T45" fmla="*/ 150 h 811"/>
                <a:gd name="T46" fmla="*/ 575 w 811"/>
                <a:gd name="T47" fmla="*/ 199 h 811"/>
                <a:gd name="T48" fmla="*/ 641 w 811"/>
                <a:gd name="T49" fmla="*/ 278 h 811"/>
                <a:gd name="T50" fmla="*/ 671 w 811"/>
                <a:gd name="T51" fmla="*/ 377 h 811"/>
                <a:gd name="T52" fmla="*/ 671 w 811"/>
                <a:gd name="T53" fmla="*/ 432 h 811"/>
                <a:gd name="T54" fmla="*/ 641 w 811"/>
                <a:gd name="T55" fmla="*/ 533 h 811"/>
                <a:gd name="T56" fmla="*/ 575 w 811"/>
                <a:gd name="T57" fmla="*/ 611 h 811"/>
                <a:gd name="T58" fmla="*/ 486 w 811"/>
                <a:gd name="T59" fmla="*/ 661 h 811"/>
                <a:gd name="T60" fmla="*/ 405 w 811"/>
                <a:gd name="T61" fmla="*/ 673 h 811"/>
                <a:gd name="T62" fmla="*/ 669 w 811"/>
                <a:gd name="T63" fmla="*/ 193 h 811"/>
                <a:gd name="T64" fmla="*/ 628 w 811"/>
                <a:gd name="T65" fmla="*/ 166 h 811"/>
                <a:gd name="T66" fmla="*/ 618 w 811"/>
                <a:gd name="T67" fmla="*/ 130 h 811"/>
                <a:gd name="T68" fmla="*/ 628 w 811"/>
                <a:gd name="T69" fmla="*/ 95 h 811"/>
                <a:gd name="T70" fmla="*/ 669 w 811"/>
                <a:gd name="T71" fmla="*/ 68 h 811"/>
                <a:gd name="T72" fmla="*/ 695 w 811"/>
                <a:gd name="T73" fmla="*/ 68 h 811"/>
                <a:gd name="T74" fmla="*/ 733 w 811"/>
                <a:gd name="T75" fmla="*/ 95 h 811"/>
                <a:gd name="T76" fmla="*/ 745 w 811"/>
                <a:gd name="T77" fmla="*/ 130 h 811"/>
                <a:gd name="T78" fmla="*/ 733 w 811"/>
                <a:gd name="T79" fmla="*/ 166 h 811"/>
                <a:gd name="T80" fmla="*/ 695 w 811"/>
                <a:gd name="T81" fmla="*/ 19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1" h="811">
                  <a:moveTo>
                    <a:pt x="663" y="0"/>
                  </a:moveTo>
                  <a:lnTo>
                    <a:pt x="148" y="0"/>
                  </a:lnTo>
                  <a:lnTo>
                    <a:pt x="118" y="1"/>
                  </a:lnTo>
                  <a:lnTo>
                    <a:pt x="65" y="24"/>
                  </a:lnTo>
                  <a:lnTo>
                    <a:pt x="24" y="65"/>
                  </a:lnTo>
                  <a:lnTo>
                    <a:pt x="1" y="118"/>
                  </a:lnTo>
                  <a:lnTo>
                    <a:pt x="0" y="148"/>
                  </a:lnTo>
                  <a:lnTo>
                    <a:pt x="0" y="663"/>
                  </a:lnTo>
                  <a:lnTo>
                    <a:pt x="1" y="693"/>
                  </a:lnTo>
                  <a:lnTo>
                    <a:pt x="24" y="746"/>
                  </a:lnTo>
                  <a:lnTo>
                    <a:pt x="65" y="787"/>
                  </a:lnTo>
                  <a:lnTo>
                    <a:pt x="118" y="808"/>
                  </a:lnTo>
                  <a:lnTo>
                    <a:pt x="148" y="811"/>
                  </a:lnTo>
                  <a:lnTo>
                    <a:pt x="663" y="811"/>
                  </a:lnTo>
                  <a:lnTo>
                    <a:pt x="693" y="808"/>
                  </a:lnTo>
                  <a:lnTo>
                    <a:pt x="746" y="787"/>
                  </a:lnTo>
                  <a:lnTo>
                    <a:pt x="787" y="746"/>
                  </a:lnTo>
                  <a:lnTo>
                    <a:pt x="810" y="693"/>
                  </a:lnTo>
                  <a:lnTo>
                    <a:pt x="811" y="663"/>
                  </a:lnTo>
                  <a:lnTo>
                    <a:pt x="811" y="148"/>
                  </a:lnTo>
                  <a:lnTo>
                    <a:pt x="810" y="118"/>
                  </a:lnTo>
                  <a:lnTo>
                    <a:pt x="787" y="65"/>
                  </a:lnTo>
                  <a:lnTo>
                    <a:pt x="746" y="24"/>
                  </a:lnTo>
                  <a:lnTo>
                    <a:pt x="693" y="1"/>
                  </a:lnTo>
                  <a:lnTo>
                    <a:pt x="663" y="0"/>
                  </a:lnTo>
                  <a:close/>
                  <a:moveTo>
                    <a:pt x="405" y="673"/>
                  </a:moveTo>
                  <a:lnTo>
                    <a:pt x="377" y="671"/>
                  </a:lnTo>
                  <a:lnTo>
                    <a:pt x="326" y="661"/>
                  </a:lnTo>
                  <a:lnTo>
                    <a:pt x="278" y="640"/>
                  </a:lnTo>
                  <a:lnTo>
                    <a:pt x="235" y="611"/>
                  </a:lnTo>
                  <a:lnTo>
                    <a:pt x="199" y="575"/>
                  </a:lnTo>
                  <a:lnTo>
                    <a:pt x="170" y="533"/>
                  </a:lnTo>
                  <a:lnTo>
                    <a:pt x="150" y="484"/>
                  </a:lnTo>
                  <a:lnTo>
                    <a:pt x="140" y="432"/>
                  </a:lnTo>
                  <a:lnTo>
                    <a:pt x="138" y="405"/>
                  </a:lnTo>
                  <a:lnTo>
                    <a:pt x="140" y="377"/>
                  </a:lnTo>
                  <a:lnTo>
                    <a:pt x="150" y="326"/>
                  </a:lnTo>
                  <a:lnTo>
                    <a:pt x="170" y="278"/>
                  </a:lnTo>
                  <a:lnTo>
                    <a:pt x="199" y="235"/>
                  </a:lnTo>
                  <a:lnTo>
                    <a:pt x="235" y="199"/>
                  </a:lnTo>
                  <a:lnTo>
                    <a:pt x="278" y="170"/>
                  </a:lnTo>
                  <a:lnTo>
                    <a:pt x="326" y="150"/>
                  </a:lnTo>
                  <a:lnTo>
                    <a:pt x="377" y="138"/>
                  </a:lnTo>
                  <a:lnTo>
                    <a:pt x="405" y="138"/>
                  </a:lnTo>
                  <a:lnTo>
                    <a:pt x="432" y="138"/>
                  </a:lnTo>
                  <a:lnTo>
                    <a:pt x="486" y="150"/>
                  </a:lnTo>
                  <a:lnTo>
                    <a:pt x="533" y="170"/>
                  </a:lnTo>
                  <a:lnTo>
                    <a:pt x="575" y="199"/>
                  </a:lnTo>
                  <a:lnTo>
                    <a:pt x="612" y="235"/>
                  </a:lnTo>
                  <a:lnTo>
                    <a:pt x="641" y="278"/>
                  </a:lnTo>
                  <a:lnTo>
                    <a:pt x="661" y="326"/>
                  </a:lnTo>
                  <a:lnTo>
                    <a:pt x="671" y="377"/>
                  </a:lnTo>
                  <a:lnTo>
                    <a:pt x="673" y="405"/>
                  </a:lnTo>
                  <a:lnTo>
                    <a:pt x="671" y="432"/>
                  </a:lnTo>
                  <a:lnTo>
                    <a:pt x="661" y="484"/>
                  </a:lnTo>
                  <a:lnTo>
                    <a:pt x="641" y="533"/>
                  </a:lnTo>
                  <a:lnTo>
                    <a:pt x="612" y="575"/>
                  </a:lnTo>
                  <a:lnTo>
                    <a:pt x="575" y="611"/>
                  </a:lnTo>
                  <a:lnTo>
                    <a:pt x="533" y="640"/>
                  </a:lnTo>
                  <a:lnTo>
                    <a:pt x="486" y="661"/>
                  </a:lnTo>
                  <a:lnTo>
                    <a:pt x="432" y="671"/>
                  </a:lnTo>
                  <a:lnTo>
                    <a:pt x="405" y="673"/>
                  </a:lnTo>
                  <a:close/>
                  <a:moveTo>
                    <a:pt x="682" y="193"/>
                  </a:moveTo>
                  <a:lnTo>
                    <a:pt x="669" y="193"/>
                  </a:lnTo>
                  <a:lnTo>
                    <a:pt x="646" y="183"/>
                  </a:lnTo>
                  <a:lnTo>
                    <a:pt x="628" y="166"/>
                  </a:lnTo>
                  <a:lnTo>
                    <a:pt x="620" y="143"/>
                  </a:lnTo>
                  <a:lnTo>
                    <a:pt x="618" y="130"/>
                  </a:lnTo>
                  <a:lnTo>
                    <a:pt x="620" y="117"/>
                  </a:lnTo>
                  <a:lnTo>
                    <a:pt x="628" y="95"/>
                  </a:lnTo>
                  <a:lnTo>
                    <a:pt x="646" y="78"/>
                  </a:lnTo>
                  <a:lnTo>
                    <a:pt x="669" y="68"/>
                  </a:lnTo>
                  <a:lnTo>
                    <a:pt x="682" y="66"/>
                  </a:lnTo>
                  <a:lnTo>
                    <a:pt x="695" y="68"/>
                  </a:lnTo>
                  <a:lnTo>
                    <a:pt x="716" y="78"/>
                  </a:lnTo>
                  <a:lnTo>
                    <a:pt x="733" y="95"/>
                  </a:lnTo>
                  <a:lnTo>
                    <a:pt x="744" y="117"/>
                  </a:lnTo>
                  <a:lnTo>
                    <a:pt x="745" y="130"/>
                  </a:lnTo>
                  <a:lnTo>
                    <a:pt x="744" y="143"/>
                  </a:lnTo>
                  <a:lnTo>
                    <a:pt x="733" y="166"/>
                  </a:lnTo>
                  <a:lnTo>
                    <a:pt x="716" y="183"/>
                  </a:lnTo>
                  <a:lnTo>
                    <a:pt x="695" y="193"/>
                  </a:lnTo>
                  <a:lnTo>
                    <a:pt x="682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2E8EE894-BC21-450E-BBC6-6EBEB8DFC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" y="660"/>
              <a:ext cx="103" cy="103"/>
            </a:xfrm>
            <a:custGeom>
              <a:avLst/>
              <a:gdLst>
                <a:gd name="T0" fmla="*/ 154 w 308"/>
                <a:gd name="T1" fmla="*/ 0 h 308"/>
                <a:gd name="T2" fmla="*/ 124 w 308"/>
                <a:gd name="T3" fmla="*/ 3 h 308"/>
                <a:gd name="T4" fmla="*/ 67 w 308"/>
                <a:gd name="T5" fmla="*/ 26 h 308"/>
                <a:gd name="T6" fmla="*/ 26 w 308"/>
                <a:gd name="T7" fmla="*/ 67 h 308"/>
                <a:gd name="T8" fmla="*/ 3 w 308"/>
                <a:gd name="T9" fmla="*/ 122 h 308"/>
                <a:gd name="T10" fmla="*/ 0 w 308"/>
                <a:gd name="T11" fmla="*/ 154 h 308"/>
                <a:gd name="T12" fmla="*/ 3 w 308"/>
                <a:gd name="T13" fmla="*/ 185 h 308"/>
                <a:gd name="T14" fmla="*/ 26 w 308"/>
                <a:gd name="T15" fmla="*/ 240 h 308"/>
                <a:gd name="T16" fmla="*/ 67 w 308"/>
                <a:gd name="T17" fmla="*/ 283 h 308"/>
                <a:gd name="T18" fmla="*/ 124 w 308"/>
                <a:gd name="T19" fmla="*/ 307 h 308"/>
                <a:gd name="T20" fmla="*/ 154 w 308"/>
                <a:gd name="T21" fmla="*/ 308 h 308"/>
                <a:gd name="T22" fmla="*/ 186 w 308"/>
                <a:gd name="T23" fmla="*/ 307 h 308"/>
                <a:gd name="T24" fmla="*/ 242 w 308"/>
                <a:gd name="T25" fmla="*/ 283 h 308"/>
                <a:gd name="T26" fmla="*/ 284 w 308"/>
                <a:gd name="T27" fmla="*/ 240 h 308"/>
                <a:gd name="T28" fmla="*/ 307 w 308"/>
                <a:gd name="T29" fmla="*/ 185 h 308"/>
                <a:gd name="T30" fmla="*/ 308 w 308"/>
                <a:gd name="T31" fmla="*/ 154 h 308"/>
                <a:gd name="T32" fmla="*/ 307 w 308"/>
                <a:gd name="T33" fmla="*/ 122 h 308"/>
                <a:gd name="T34" fmla="*/ 284 w 308"/>
                <a:gd name="T35" fmla="*/ 67 h 308"/>
                <a:gd name="T36" fmla="*/ 242 w 308"/>
                <a:gd name="T37" fmla="*/ 26 h 308"/>
                <a:gd name="T38" fmla="*/ 186 w 308"/>
                <a:gd name="T39" fmla="*/ 3 h 308"/>
                <a:gd name="T40" fmla="*/ 154 w 308"/>
                <a:gd name="T4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lnTo>
                    <a:pt x="124" y="3"/>
                  </a:lnTo>
                  <a:lnTo>
                    <a:pt x="67" y="26"/>
                  </a:lnTo>
                  <a:lnTo>
                    <a:pt x="26" y="67"/>
                  </a:lnTo>
                  <a:lnTo>
                    <a:pt x="3" y="122"/>
                  </a:lnTo>
                  <a:lnTo>
                    <a:pt x="0" y="154"/>
                  </a:lnTo>
                  <a:lnTo>
                    <a:pt x="3" y="185"/>
                  </a:lnTo>
                  <a:lnTo>
                    <a:pt x="26" y="240"/>
                  </a:lnTo>
                  <a:lnTo>
                    <a:pt x="67" y="283"/>
                  </a:lnTo>
                  <a:lnTo>
                    <a:pt x="124" y="307"/>
                  </a:lnTo>
                  <a:lnTo>
                    <a:pt x="154" y="308"/>
                  </a:lnTo>
                  <a:lnTo>
                    <a:pt x="186" y="307"/>
                  </a:lnTo>
                  <a:lnTo>
                    <a:pt x="242" y="283"/>
                  </a:lnTo>
                  <a:lnTo>
                    <a:pt x="284" y="240"/>
                  </a:lnTo>
                  <a:lnTo>
                    <a:pt x="307" y="185"/>
                  </a:lnTo>
                  <a:lnTo>
                    <a:pt x="308" y="154"/>
                  </a:lnTo>
                  <a:lnTo>
                    <a:pt x="307" y="122"/>
                  </a:lnTo>
                  <a:lnTo>
                    <a:pt x="284" y="67"/>
                  </a:lnTo>
                  <a:lnTo>
                    <a:pt x="242" y="26"/>
                  </a:lnTo>
                  <a:lnTo>
                    <a:pt x="186" y="3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8818F02E-9584-4767-A565-E4391DF77D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" y="423"/>
              <a:ext cx="575" cy="575"/>
            </a:xfrm>
            <a:custGeom>
              <a:avLst/>
              <a:gdLst>
                <a:gd name="T0" fmla="*/ 819 w 1725"/>
                <a:gd name="T1" fmla="*/ 2 h 1725"/>
                <a:gd name="T2" fmla="*/ 647 w 1725"/>
                <a:gd name="T3" fmla="*/ 28 h 1725"/>
                <a:gd name="T4" fmla="*/ 489 w 1725"/>
                <a:gd name="T5" fmla="*/ 85 h 1725"/>
                <a:gd name="T6" fmla="*/ 346 w 1725"/>
                <a:gd name="T7" fmla="*/ 172 h 1725"/>
                <a:gd name="T8" fmla="*/ 223 w 1725"/>
                <a:gd name="T9" fmla="*/ 283 h 1725"/>
                <a:gd name="T10" fmla="*/ 124 w 1725"/>
                <a:gd name="T11" fmla="*/ 415 h 1725"/>
                <a:gd name="T12" fmla="*/ 52 w 1725"/>
                <a:gd name="T13" fmla="*/ 567 h 1725"/>
                <a:gd name="T14" fmla="*/ 10 w 1725"/>
                <a:gd name="T15" fmla="*/ 731 h 1725"/>
                <a:gd name="T16" fmla="*/ 0 w 1725"/>
                <a:gd name="T17" fmla="*/ 863 h 1725"/>
                <a:gd name="T18" fmla="*/ 10 w 1725"/>
                <a:gd name="T19" fmla="*/ 994 h 1725"/>
                <a:gd name="T20" fmla="*/ 52 w 1725"/>
                <a:gd name="T21" fmla="*/ 1159 h 1725"/>
                <a:gd name="T22" fmla="*/ 124 w 1725"/>
                <a:gd name="T23" fmla="*/ 1310 h 1725"/>
                <a:gd name="T24" fmla="*/ 223 w 1725"/>
                <a:gd name="T25" fmla="*/ 1443 h 1725"/>
                <a:gd name="T26" fmla="*/ 346 w 1725"/>
                <a:gd name="T27" fmla="*/ 1553 h 1725"/>
                <a:gd name="T28" fmla="*/ 489 w 1725"/>
                <a:gd name="T29" fmla="*/ 1640 h 1725"/>
                <a:gd name="T30" fmla="*/ 647 w 1725"/>
                <a:gd name="T31" fmla="*/ 1698 h 1725"/>
                <a:gd name="T32" fmla="*/ 819 w 1725"/>
                <a:gd name="T33" fmla="*/ 1724 h 1725"/>
                <a:gd name="T34" fmla="*/ 907 w 1725"/>
                <a:gd name="T35" fmla="*/ 1724 h 1725"/>
                <a:gd name="T36" fmla="*/ 1078 w 1725"/>
                <a:gd name="T37" fmla="*/ 1698 h 1725"/>
                <a:gd name="T38" fmla="*/ 1237 w 1725"/>
                <a:gd name="T39" fmla="*/ 1640 h 1725"/>
                <a:gd name="T40" fmla="*/ 1379 w 1725"/>
                <a:gd name="T41" fmla="*/ 1553 h 1725"/>
                <a:gd name="T42" fmla="*/ 1500 w 1725"/>
                <a:gd name="T43" fmla="*/ 1443 h 1725"/>
                <a:gd name="T44" fmla="*/ 1600 w 1725"/>
                <a:gd name="T45" fmla="*/ 1310 h 1725"/>
                <a:gd name="T46" fmla="*/ 1673 w 1725"/>
                <a:gd name="T47" fmla="*/ 1159 h 1725"/>
                <a:gd name="T48" fmla="*/ 1715 w 1725"/>
                <a:gd name="T49" fmla="*/ 994 h 1725"/>
                <a:gd name="T50" fmla="*/ 1725 w 1725"/>
                <a:gd name="T51" fmla="*/ 863 h 1725"/>
                <a:gd name="T52" fmla="*/ 1715 w 1725"/>
                <a:gd name="T53" fmla="*/ 731 h 1725"/>
                <a:gd name="T54" fmla="*/ 1673 w 1725"/>
                <a:gd name="T55" fmla="*/ 567 h 1725"/>
                <a:gd name="T56" fmla="*/ 1600 w 1725"/>
                <a:gd name="T57" fmla="*/ 415 h 1725"/>
                <a:gd name="T58" fmla="*/ 1500 w 1725"/>
                <a:gd name="T59" fmla="*/ 283 h 1725"/>
                <a:gd name="T60" fmla="*/ 1379 w 1725"/>
                <a:gd name="T61" fmla="*/ 172 h 1725"/>
                <a:gd name="T62" fmla="*/ 1237 w 1725"/>
                <a:gd name="T63" fmla="*/ 85 h 1725"/>
                <a:gd name="T64" fmla="*/ 1078 w 1725"/>
                <a:gd name="T65" fmla="*/ 28 h 1725"/>
                <a:gd name="T66" fmla="*/ 907 w 1725"/>
                <a:gd name="T67" fmla="*/ 2 h 1725"/>
                <a:gd name="T68" fmla="*/ 1381 w 1725"/>
                <a:gd name="T69" fmla="*/ 1123 h 1725"/>
                <a:gd name="T70" fmla="*/ 1369 w 1725"/>
                <a:gd name="T71" fmla="*/ 1201 h 1725"/>
                <a:gd name="T72" fmla="*/ 1322 w 1725"/>
                <a:gd name="T73" fmla="*/ 1288 h 1725"/>
                <a:gd name="T74" fmla="*/ 1244 w 1725"/>
                <a:gd name="T75" fmla="*/ 1352 h 1725"/>
                <a:gd name="T76" fmla="*/ 1146 w 1725"/>
                <a:gd name="T77" fmla="*/ 1383 h 1725"/>
                <a:gd name="T78" fmla="*/ 605 w 1725"/>
                <a:gd name="T79" fmla="*/ 1383 h 1725"/>
                <a:gd name="T80" fmla="*/ 527 w 1725"/>
                <a:gd name="T81" fmla="*/ 1372 h 1725"/>
                <a:gd name="T82" fmla="*/ 438 w 1725"/>
                <a:gd name="T83" fmla="*/ 1324 h 1725"/>
                <a:gd name="T84" fmla="*/ 375 w 1725"/>
                <a:gd name="T85" fmla="*/ 1247 h 1725"/>
                <a:gd name="T86" fmla="*/ 344 w 1725"/>
                <a:gd name="T87" fmla="*/ 1149 h 1725"/>
                <a:gd name="T88" fmla="*/ 343 w 1725"/>
                <a:gd name="T89" fmla="*/ 608 h 1725"/>
                <a:gd name="T90" fmla="*/ 355 w 1725"/>
                <a:gd name="T91" fmla="*/ 531 h 1725"/>
                <a:gd name="T92" fmla="*/ 404 w 1725"/>
                <a:gd name="T93" fmla="*/ 441 h 1725"/>
                <a:gd name="T94" fmla="*/ 480 w 1725"/>
                <a:gd name="T95" fmla="*/ 378 h 1725"/>
                <a:gd name="T96" fmla="*/ 578 w 1725"/>
                <a:gd name="T97" fmla="*/ 348 h 1725"/>
                <a:gd name="T98" fmla="*/ 1120 w 1725"/>
                <a:gd name="T99" fmla="*/ 346 h 1725"/>
                <a:gd name="T100" fmla="*/ 1198 w 1725"/>
                <a:gd name="T101" fmla="*/ 358 h 1725"/>
                <a:gd name="T102" fmla="*/ 1286 w 1725"/>
                <a:gd name="T103" fmla="*/ 407 h 1725"/>
                <a:gd name="T104" fmla="*/ 1350 w 1725"/>
                <a:gd name="T105" fmla="*/ 483 h 1725"/>
                <a:gd name="T106" fmla="*/ 1381 w 1725"/>
                <a:gd name="T107" fmla="*/ 581 h 1725"/>
                <a:gd name="T108" fmla="*/ 1381 w 1725"/>
                <a:gd name="T109" fmla="*/ 1123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25" h="1725">
                  <a:moveTo>
                    <a:pt x="862" y="0"/>
                  </a:moveTo>
                  <a:lnTo>
                    <a:pt x="819" y="2"/>
                  </a:lnTo>
                  <a:lnTo>
                    <a:pt x="731" y="10"/>
                  </a:lnTo>
                  <a:lnTo>
                    <a:pt x="647" y="28"/>
                  </a:lnTo>
                  <a:lnTo>
                    <a:pt x="566" y="52"/>
                  </a:lnTo>
                  <a:lnTo>
                    <a:pt x="489" y="85"/>
                  </a:lnTo>
                  <a:lnTo>
                    <a:pt x="415" y="126"/>
                  </a:lnTo>
                  <a:lnTo>
                    <a:pt x="346" y="172"/>
                  </a:lnTo>
                  <a:lnTo>
                    <a:pt x="282" y="225"/>
                  </a:lnTo>
                  <a:lnTo>
                    <a:pt x="223" y="283"/>
                  </a:lnTo>
                  <a:lnTo>
                    <a:pt x="172" y="346"/>
                  </a:lnTo>
                  <a:lnTo>
                    <a:pt x="124" y="415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7" y="647"/>
                  </a:lnTo>
                  <a:lnTo>
                    <a:pt x="10" y="731"/>
                  </a:lnTo>
                  <a:lnTo>
                    <a:pt x="1" y="819"/>
                  </a:lnTo>
                  <a:lnTo>
                    <a:pt x="0" y="863"/>
                  </a:lnTo>
                  <a:lnTo>
                    <a:pt x="1" y="907"/>
                  </a:lnTo>
                  <a:lnTo>
                    <a:pt x="10" y="994"/>
                  </a:lnTo>
                  <a:lnTo>
                    <a:pt x="27" y="1078"/>
                  </a:lnTo>
                  <a:lnTo>
                    <a:pt x="52" y="1159"/>
                  </a:lnTo>
                  <a:lnTo>
                    <a:pt x="85" y="1237"/>
                  </a:lnTo>
                  <a:lnTo>
                    <a:pt x="124" y="1310"/>
                  </a:lnTo>
                  <a:lnTo>
                    <a:pt x="172" y="1379"/>
                  </a:lnTo>
                  <a:lnTo>
                    <a:pt x="223" y="1443"/>
                  </a:lnTo>
                  <a:lnTo>
                    <a:pt x="282" y="1502"/>
                  </a:lnTo>
                  <a:lnTo>
                    <a:pt x="346" y="1553"/>
                  </a:lnTo>
                  <a:lnTo>
                    <a:pt x="415" y="1601"/>
                  </a:lnTo>
                  <a:lnTo>
                    <a:pt x="489" y="1640"/>
                  </a:lnTo>
                  <a:lnTo>
                    <a:pt x="566" y="1673"/>
                  </a:lnTo>
                  <a:lnTo>
                    <a:pt x="647" y="1698"/>
                  </a:lnTo>
                  <a:lnTo>
                    <a:pt x="731" y="1715"/>
                  </a:lnTo>
                  <a:lnTo>
                    <a:pt x="819" y="1724"/>
                  </a:lnTo>
                  <a:lnTo>
                    <a:pt x="862" y="1725"/>
                  </a:lnTo>
                  <a:lnTo>
                    <a:pt x="907" y="1724"/>
                  </a:lnTo>
                  <a:lnTo>
                    <a:pt x="994" y="1715"/>
                  </a:lnTo>
                  <a:lnTo>
                    <a:pt x="1078" y="1698"/>
                  </a:lnTo>
                  <a:lnTo>
                    <a:pt x="1159" y="1673"/>
                  </a:lnTo>
                  <a:lnTo>
                    <a:pt x="1237" y="1640"/>
                  </a:lnTo>
                  <a:lnTo>
                    <a:pt x="1310" y="1601"/>
                  </a:lnTo>
                  <a:lnTo>
                    <a:pt x="1379" y="1553"/>
                  </a:lnTo>
                  <a:lnTo>
                    <a:pt x="1443" y="1502"/>
                  </a:lnTo>
                  <a:lnTo>
                    <a:pt x="1500" y="1443"/>
                  </a:lnTo>
                  <a:lnTo>
                    <a:pt x="1554" y="1379"/>
                  </a:lnTo>
                  <a:lnTo>
                    <a:pt x="1600" y="1310"/>
                  </a:lnTo>
                  <a:lnTo>
                    <a:pt x="1640" y="1237"/>
                  </a:lnTo>
                  <a:lnTo>
                    <a:pt x="1673" y="1159"/>
                  </a:lnTo>
                  <a:lnTo>
                    <a:pt x="1698" y="1078"/>
                  </a:lnTo>
                  <a:lnTo>
                    <a:pt x="1715" y="994"/>
                  </a:lnTo>
                  <a:lnTo>
                    <a:pt x="1724" y="907"/>
                  </a:lnTo>
                  <a:lnTo>
                    <a:pt x="1725" y="863"/>
                  </a:lnTo>
                  <a:lnTo>
                    <a:pt x="1724" y="819"/>
                  </a:lnTo>
                  <a:lnTo>
                    <a:pt x="1715" y="731"/>
                  </a:lnTo>
                  <a:lnTo>
                    <a:pt x="1698" y="647"/>
                  </a:lnTo>
                  <a:lnTo>
                    <a:pt x="1673" y="567"/>
                  </a:lnTo>
                  <a:lnTo>
                    <a:pt x="1640" y="489"/>
                  </a:lnTo>
                  <a:lnTo>
                    <a:pt x="1600" y="415"/>
                  </a:lnTo>
                  <a:lnTo>
                    <a:pt x="1554" y="346"/>
                  </a:lnTo>
                  <a:lnTo>
                    <a:pt x="1500" y="283"/>
                  </a:lnTo>
                  <a:lnTo>
                    <a:pt x="1443" y="225"/>
                  </a:lnTo>
                  <a:lnTo>
                    <a:pt x="1379" y="172"/>
                  </a:lnTo>
                  <a:lnTo>
                    <a:pt x="1310" y="126"/>
                  </a:lnTo>
                  <a:lnTo>
                    <a:pt x="1237" y="85"/>
                  </a:lnTo>
                  <a:lnTo>
                    <a:pt x="1159" y="52"/>
                  </a:lnTo>
                  <a:lnTo>
                    <a:pt x="1078" y="28"/>
                  </a:lnTo>
                  <a:lnTo>
                    <a:pt x="994" y="10"/>
                  </a:lnTo>
                  <a:lnTo>
                    <a:pt x="907" y="2"/>
                  </a:lnTo>
                  <a:lnTo>
                    <a:pt x="862" y="0"/>
                  </a:lnTo>
                  <a:close/>
                  <a:moveTo>
                    <a:pt x="1381" y="1123"/>
                  </a:moveTo>
                  <a:lnTo>
                    <a:pt x="1381" y="1149"/>
                  </a:lnTo>
                  <a:lnTo>
                    <a:pt x="1369" y="1201"/>
                  </a:lnTo>
                  <a:lnTo>
                    <a:pt x="1350" y="1247"/>
                  </a:lnTo>
                  <a:lnTo>
                    <a:pt x="1322" y="1288"/>
                  </a:lnTo>
                  <a:lnTo>
                    <a:pt x="1286" y="1324"/>
                  </a:lnTo>
                  <a:lnTo>
                    <a:pt x="1244" y="1352"/>
                  </a:lnTo>
                  <a:lnTo>
                    <a:pt x="1198" y="1372"/>
                  </a:lnTo>
                  <a:lnTo>
                    <a:pt x="1146" y="1383"/>
                  </a:lnTo>
                  <a:lnTo>
                    <a:pt x="1120" y="1383"/>
                  </a:lnTo>
                  <a:lnTo>
                    <a:pt x="605" y="1383"/>
                  </a:lnTo>
                  <a:lnTo>
                    <a:pt x="578" y="1383"/>
                  </a:lnTo>
                  <a:lnTo>
                    <a:pt x="527" y="1372"/>
                  </a:lnTo>
                  <a:lnTo>
                    <a:pt x="480" y="1352"/>
                  </a:lnTo>
                  <a:lnTo>
                    <a:pt x="438" y="1324"/>
                  </a:lnTo>
                  <a:lnTo>
                    <a:pt x="404" y="1288"/>
                  </a:lnTo>
                  <a:lnTo>
                    <a:pt x="375" y="1247"/>
                  </a:lnTo>
                  <a:lnTo>
                    <a:pt x="355" y="1201"/>
                  </a:lnTo>
                  <a:lnTo>
                    <a:pt x="344" y="1149"/>
                  </a:lnTo>
                  <a:lnTo>
                    <a:pt x="343" y="1123"/>
                  </a:lnTo>
                  <a:lnTo>
                    <a:pt x="343" y="608"/>
                  </a:lnTo>
                  <a:lnTo>
                    <a:pt x="344" y="581"/>
                  </a:lnTo>
                  <a:lnTo>
                    <a:pt x="355" y="531"/>
                  </a:lnTo>
                  <a:lnTo>
                    <a:pt x="375" y="483"/>
                  </a:lnTo>
                  <a:lnTo>
                    <a:pt x="404" y="441"/>
                  </a:lnTo>
                  <a:lnTo>
                    <a:pt x="438" y="407"/>
                  </a:lnTo>
                  <a:lnTo>
                    <a:pt x="480" y="378"/>
                  </a:lnTo>
                  <a:lnTo>
                    <a:pt x="527" y="358"/>
                  </a:lnTo>
                  <a:lnTo>
                    <a:pt x="578" y="348"/>
                  </a:lnTo>
                  <a:lnTo>
                    <a:pt x="605" y="346"/>
                  </a:lnTo>
                  <a:lnTo>
                    <a:pt x="1120" y="346"/>
                  </a:lnTo>
                  <a:lnTo>
                    <a:pt x="1146" y="348"/>
                  </a:lnTo>
                  <a:lnTo>
                    <a:pt x="1198" y="358"/>
                  </a:lnTo>
                  <a:lnTo>
                    <a:pt x="1244" y="378"/>
                  </a:lnTo>
                  <a:lnTo>
                    <a:pt x="1286" y="407"/>
                  </a:lnTo>
                  <a:lnTo>
                    <a:pt x="1322" y="441"/>
                  </a:lnTo>
                  <a:lnTo>
                    <a:pt x="1350" y="483"/>
                  </a:lnTo>
                  <a:lnTo>
                    <a:pt x="1369" y="531"/>
                  </a:lnTo>
                  <a:lnTo>
                    <a:pt x="1381" y="581"/>
                  </a:lnTo>
                  <a:lnTo>
                    <a:pt x="1381" y="608"/>
                  </a:lnTo>
                  <a:lnTo>
                    <a:pt x="1381" y="1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Freeform 30">
            <a:extLst>
              <a:ext uri="{FF2B5EF4-FFF2-40B4-BE49-F238E27FC236}">
                <a16:creationId xmlns:a16="http://schemas.microsoft.com/office/drawing/2014/main" id="{F74E5D09-77F7-43D4-81DA-1B14BC3E29F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11548563" y="23217"/>
            <a:ext cx="140525" cy="266701"/>
          </a:xfrm>
          <a:custGeom>
            <a:avLst/>
            <a:gdLst>
              <a:gd name="T0" fmla="*/ 586 w 851"/>
              <a:gd name="T1" fmla="*/ 92 h 1617"/>
              <a:gd name="T2" fmla="*/ 258 w 851"/>
              <a:gd name="T3" fmla="*/ 0 h 1617"/>
              <a:gd name="T4" fmla="*/ 140 w 851"/>
              <a:gd name="T5" fmla="*/ 92 h 1617"/>
              <a:gd name="T6" fmla="*/ 61 w 851"/>
              <a:gd name="T7" fmla="*/ 117 h 1617"/>
              <a:gd name="T8" fmla="*/ 1 w 851"/>
              <a:gd name="T9" fmla="*/ 205 h 1617"/>
              <a:gd name="T10" fmla="*/ 0 w 851"/>
              <a:gd name="T11" fmla="*/ 1477 h 1617"/>
              <a:gd name="T12" fmla="*/ 23 w 851"/>
              <a:gd name="T13" fmla="*/ 1556 h 1617"/>
              <a:gd name="T14" fmla="*/ 111 w 851"/>
              <a:gd name="T15" fmla="*/ 1615 h 1617"/>
              <a:gd name="T16" fmla="*/ 711 w 851"/>
              <a:gd name="T17" fmla="*/ 1617 h 1617"/>
              <a:gd name="T18" fmla="*/ 790 w 851"/>
              <a:gd name="T19" fmla="*/ 1594 h 1617"/>
              <a:gd name="T20" fmla="*/ 850 w 851"/>
              <a:gd name="T21" fmla="*/ 1506 h 1617"/>
              <a:gd name="T22" fmla="*/ 851 w 851"/>
              <a:gd name="T23" fmla="*/ 233 h 1617"/>
              <a:gd name="T24" fmla="*/ 828 w 851"/>
              <a:gd name="T25" fmla="*/ 154 h 1617"/>
              <a:gd name="T26" fmla="*/ 740 w 851"/>
              <a:gd name="T27" fmla="*/ 95 h 1617"/>
              <a:gd name="T28" fmla="*/ 757 w 851"/>
              <a:gd name="T29" fmla="*/ 1477 h 1617"/>
              <a:gd name="T30" fmla="*/ 750 w 851"/>
              <a:gd name="T31" fmla="*/ 1503 h 1617"/>
              <a:gd name="T32" fmla="*/ 721 w 851"/>
              <a:gd name="T33" fmla="*/ 1523 h 1617"/>
              <a:gd name="T34" fmla="*/ 140 w 851"/>
              <a:gd name="T35" fmla="*/ 1525 h 1617"/>
              <a:gd name="T36" fmla="*/ 114 w 851"/>
              <a:gd name="T37" fmla="*/ 1516 h 1617"/>
              <a:gd name="T38" fmla="*/ 94 w 851"/>
              <a:gd name="T39" fmla="*/ 1487 h 1617"/>
              <a:gd name="T40" fmla="*/ 94 w 851"/>
              <a:gd name="T41" fmla="*/ 233 h 1617"/>
              <a:gd name="T42" fmla="*/ 101 w 851"/>
              <a:gd name="T43" fmla="*/ 206 h 1617"/>
              <a:gd name="T44" fmla="*/ 131 w 851"/>
              <a:gd name="T45" fmla="*/ 187 h 1617"/>
              <a:gd name="T46" fmla="*/ 711 w 851"/>
              <a:gd name="T47" fmla="*/ 186 h 1617"/>
              <a:gd name="T48" fmla="*/ 737 w 851"/>
              <a:gd name="T49" fmla="*/ 194 h 1617"/>
              <a:gd name="T50" fmla="*/ 757 w 851"/>
              <a:gd name="T51" fmla="*/ 223 h 1617"/>
              <a:gd name="T52" fmla="*/ 757 w 851"/>
              <a:gd name="T53" fmla="*/ 1477 h 1617"/>
              <a:gd name="T54" fmla="*/ 144 w 851"/>
              <a:gd name="T55" fmla="*/ 1468 h 1617"/>
              <a:gd name="T56" fmla="*/ 707 w 851"/>
              <a:gd name="T57" fmla="*/ 1264 h 1617"/>
              <a:gd name="T58" fmla="*/ 707 w 851"/>
              <a:gd name="T59" fmla="*/ 1213 h 1617"/>
              <a:gd name="T60" fmla="*/ 144 w 851"/>
              <a:gd name="T61" fmla="*/ 1009 h 1617"/>
              <a:gd name="T62" fmla="*/ 707 w 851"/>
              <a:gd name="T63" fmla="*/ 1213 h 1617"/>
              <a:gd name="T64" fmla="*/ 144 w 851"/>
              <a:gd name="T65" fmla="*/ 958 h 1617"/>
              <a:gd name="T66" fmla="*/ 707 w 851"/>
              <a:gd name="T67" fmla="*/ 754 h 1617"/>
              <a:gd name="T68" fmla="*/ 707 w 851"/>
              <a:gd name="T69" fmla="*/ 703 h 1617"/>
              <a:gd name="T70" fmla="*/ 144 w 851"/>
              <a:gd name="T71" fmla="*/ 499 h 1617"/>
              <a:gd name="T72" fmla="*/ 707 w 851"/>
              <a:gd name="T73" fmla="*/ 703 h 1617"/>
              <a:gd name="T74" fmla="*/ 144 w 851"/>
              <a:gd name="T75" fmla="*/ 448 h 1617"/>
              <a:gd name="T76" fmla="*/ 707 w 851"/>
              <a:gd name="T77" fmla="*/ 243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1" h="1617">
                <a:moveTo>
                  <a:pt x="711" y="92"/>
                </a:moveTo>
                <a:lnTo>
                  <a:pt x="586" y="92"/>
                </a:lnTo>
                <a:lnTo>
                  <a:pt x="586" y="0"/>
                </a:lnTo>
                <a:lnTo>
                  <a:pt x="258" y="0"/>
                </a:lnTo>
                <a:lnTo>
                  <a:pt x="258" y="92"/>
                </a:lnTo>
                <a:lnTo>
                  <a:pt x="140" y="92"/>
                </a:lnTo>
                <a:lnTo>
                  <a:pt x="111" y="95"/>
                </a:lnTo>
                <a:lnTo>
                  <a:pt x="61" y="117"/>
                </a:lnTo>
                <a:lnTo>
                  <a:pt x="23" y="154"/>
                </a:lnTo>
                <a:lnTo>
                  <a:pt x="1" y="205"/>
                </a:lnTo>
                <a:lnTo>
                  <a:pt x="0" y="233"/>
                </a:lnTo>
                <a:lnTo>
                  <a:pt x="0" y="1477"/>
                </a:lnTo>
                <a:lnTo>
                  <a:pt x="1" y="1506"/>
                </a:lnTo>
                <a:lnTo>
                  <a:pt x="23" y="1556"/>
                </a:lnTo>
                <a:lnTo>
                  <a:pt x="61" y="1594"/>
                </a:lnTo>
                <a:lnTo>
                  <a:pt x="111" y="1615"/>
                </a:lnTo>
                <a:lnTo>
                  <a:pt x="140" y="1617"/>
                </a:lnTo>
                <a:lnTo>
                  <a:pt x="711" y="1617"/>
                </a:lnTo>
                <a:lnTo>
                  <a:pt x="740" y="1615"/>
                </a:lnTo>
                <a:lnTo>
                  <a:pt x="790" y="1594"/>
                </a:lnTo>
                <a:lnTo>
                  <a:pt x="828" y="1556"/>
                </a:lnTo>
                <a:lnTo>
                  <a:pt x="850" y="1506"/>
                </a:lnTo>
                <a:lnTo>
                  <a:pt x="851" y="1477"/>
                </a:lnTo>
                <a:lnTo>
                  <a:pt x="851" y="233"/>
                </a:lnTo>
                <a:lnTo>
                  <a:pt x="850" y="205"/>
                </a:lnTo>
                <a:lnTo>
                  <a:pt x="828" y="154"/>
                </a:lnTo>
                <a:lnTo>
                  <a:pt x="790" y="117"/>
                </a:lnTo>
                <a:lnTo>
                  <a:pt x="740" y="95"/>
                </a:lnTo>
                <a:lnTo>
                  <a:pt x="711" y="92"/>
                </a:lnTo>
                <a:close/>
                <a:moveTo>
                  <a:pt x="757" y="1477"/>
                </a:moveTo>
                <a:lnTo>
                  <a:pt x="757" y="1487"/>
                </a:lnTo>
                <a:lnTo>
                  <a:pt x="750" y="1503"/>
                </a:lnTo>
                <a:lnTo>
                  <a:pt x="737" y="1516"/>
                </a:lnTo>
                <a:lnTo>
                  <a:pt x="721" y="1523"/>
                </a:lnTo>
                <a:lnTo>
                  <a:pt x="711" y="1525"/>
                </a:lnTo>
                <a:lnTo>
                  <a:pt x="140" y="1525"/>
                </a:lnTo>
                <a:lnTo>
                  <a:pt x="131" y="1523"/>
                </a:lnTo>
                <a:lnTo>
                  <a:pt x="114" y="1516"/>
                </a:lnTo>
                <a:lnTo>
                  <a:pt x="101" y="1503"/>
                </a:lnTo>
                <a:lnTo>
                  <a:pt x="94" y="1487"/>
                </a:lnTo>
                <a:lnTo>
                  <a:pt x="94" y="1477"/>
                </a:lnTo>
                <a:lnTo>
                  <a:pt x="94" y="233"/>
                </a:lnTo>
                <a:lnTo>
                  <a:pt x="94" y="223"/>
                </a:lnTo>
                <a:lnTo>
                  <a:pt x="101" y="206"/>
                </a:lnTo>
                <a:lnTo>
                  <a:pt x="114" y="194"/>
                </a:lnTo>
                <a:lnTo>
                  <a:pt x="131" y="187"/>
                </a:lnTo>
                <a:lnTo>
                  <a:pt x="140" y="186"/>
                </a:lnTo>
                <a:lnTo>
                  <a:pt x="711" y="186"/>
                </a:lnTo>
                <a:lnTo>
                  <a:pt x="721" y="187"/>
                </a:lnTo>
                <a:lnTo>
                  <a:pt x="737" y="194"/>
                </a:lnTo>
                <a:lnTo>
                  <a:pt x="750" y="206"/>
                </a:lnTo>
                <a:lnTo>
                  <a:pt x="757" y="223"/>
                </a:lnTo>
                <a:lnTo>
                  <a:pt x="757" y="233"/>
                </a:lnTo>
                <a:lnTo>
                  <a:pt x="757" y="1477"/>
                </a:lnTo>
                <a:close/>
                <a:moveTo>
                  <a:pt x="707" y="1468"/>
                </a:moveTo>
                <a:lnTo>
                  <a:pt x="144" y="1468"/>
                </a:lnTo>
                <a:lnTo>
                  <a:pt x="144" y="1264"/>
                </a:lnTo>
                <a:lnTo>
                  <a:pt x="707" y="1264"/>
                </a:lnTo>
                <a:lnTo>
                  <a:pt x="707" y="1468"/>
                </a:lnTo>
                <a:close/>
                <a:moveTo>
                  <a:pt x="707" y="1213"/>
                </a:moveTo>
                <a:lnTo>
                  <a:pt x="144" y="1213"/>
                </a:lnTo>
                <a:lnTo>
                  <a:pt x="144" y="1009"/>
                </a:lnTo>
                <a:lnTo>
                  <a:pt x="707" y="1009"/>
                </a:lnTo>
                <a:lnTo>
                  <a:pt x="707" y="1213"/>
                </a:lnTo>
                <a:close/>
                <a:moveTo>
                  <a:pt x="707" y="958"/>
                </a:moveTo>
                <a:lnTo>
                  <a:pt x="144" y="958"/>
                </a:lnTo>
                <a:lnTo>
                  <a:pt x="144" y="754"/>
                </a:lnTo>
                <a:lnTo>
                  <a:pt x="707" y="754"/>
                </a:lnTo>
                <a:lnTo>
                  <a:pt x="707" y="958"/>
                </a:lnTo>
                <a:close/>
                <a:moveTo>
                  <a:pt x="707" y="703"/>
                </a:moveTo>
                <a:lnTo>
                  <a:pt x="144" y="703"/>
                </a:lnTo>
                <a:lnTo>
                  <a:pt x="144" y="499"/>
                </a:lnTo>
                <a:lnTo>
                  <a:pt x="707" y="499"/>
                </a:lnTo>
                <a:lnTo>
                  <a:pt x="707" y="703"/>
                </a:lnTo>
                <a:close/>
                <a:moveTo>
                  <a:pt x="707" y="448"/>
                </a:moveTo>
                <a:lnTo>
                  <a:pt x="144" y="448"/>
                </a:lnTo>
                <a:lnTo>
                  <a:pt x="144" y="243"/>
                </a:lnTo>
                <a:lnTo>
                  <a:pt x="707" y="243"/>
                </a:lnTo>
                <a:lnTo>
                  <a:pt x="707" y="4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798E9-499E-4644-9663-417F9AF7C611}"/>
              </a:ext>
            </a:extLst>
          </p:cNvPr>
          <p:cNvSpPr/>
          <p:nvPr/>
        </p:nvSpPr>
        <p:spPr>
          <a:xfrm>
            <a:off x="11072725" y="48845"/>
            <a:ext cx="4395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kern="0" dirty="0">
                <a:solidFill>
                  <a:prstClr val="white"/>
                </a:solidFill>
              </a:rPr>
              <a:t>100%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39626D-8C13-49DF-8026-442CFE3C630E}"/>
              </a:ext>
            </a:extLst>
          </p:cNvPr>
          <p:cNvSpPr/>
          <p:nvPr/>
        </p:nvSpPr>
        <p:spPr>
          <a:xfrm>
            <a:off x="5835134" y="38100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kern="0" dirty="0">
                <a:solidFill>
                  <a:prstClr val="white"/>
                </a:solidFill>
              </a:rPr>
              <a:t>2:00 PM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C2C87A62-8259-400F-B342-678157F8D45D}"/>
              </a:ext>
            </a:extLst>
          </p:cNvPr>
          <p:cNvSpPr>
            <a:spLocks noEditPoints="1"/>
          </p:cNvSpPr>
          <p:nvPr/>
        </p:nvSpPr>
        <p:spPr bwMode="auto">
          <a:xfrm>
            <a:off x="1115822" y="75560"/>
            <a:ext cx="179805" cy="140525"/>
          </a:xfrm>
          <a:custGeom>
            <a:avLst/>
            <a:gdLst>
              <a:gd name="T0" fmla="*/ 2528 w 5492"/>
              <a:gd name="T1" fmla="*/ 3685 h 4293"/>
              <a:gd name="T2" fmla="*/ 2403 w 5492"/>
              <a:gd name="T3" fmla="*/ 3950 h 4293"/>
              <a:gd name="T4" fmla="*/ 2527 w 5492"/>
              <a:gd name="T5" fmla="*/ 4215 h 4293"/>
              <a:gd name="T6" fmla="*/ 2783 w 5492"/>
              <a:gd name="T7" fmla="*/ 4293 h 4293"/>
              <a:gd name="T8" fmla="*/ 3051 w 5492"/>
              <a:gd name="T9" fmla="*/ 4114 h 4293"/>
              <a:gd name="T10" fmla="*/ 3077 w 5492"/>
              <a:gd name="T11" fmla="*/ 3848 h 4293"/>
              <a:gd name="T12" fmla="*/ 2849 w 5492"/>
              <a:gd name="T13" fmla="*/ 3622 h 4293"/>
              <a:gd name="T14" fmla="*/ 5194 w 5492"/>
              <a:gd name="T15" fmla="*/ 852 h 4293"/>
              <a:gd name="T16" fmla="*/ 4431 w 5492"/>
              <a:gd name="T17" fmla="*/ 373 h 4293"/>
              <a:gd name="T18" fmla="*/ 3574 w 5492"/>
              <a:gd name="T19" fmla="*/ 85 h 4293"/>
              <a:gd name="T20" fmla="*/ 2746 w 5492"/>
              <a:gd name="T21" fmla="*/ 0 h 4293"/>
              <a:gd name="T22" fmla="*/ 1919 w 5492"/>
              <a:gd name="T23" fmla="*/ 85 h 4293"/>
              <a:gd name="T24" fmla="*/ 1060 w 5492"/>
              <a:gd name="T25" fmla="*/ 373 h 4293"/>
              <a:gd name="T26" fmla="*/ 299 w 5492"/>
              <a:gd name="T27" fmla="*/ 852 h 4293"/>
              <a:gd name="T28" fmla="*/ 12 w 5492"/>
              <a:gd name="T29" fmla="*/ 1157 h 4293"/>
              <a:gd name="T30" fmla="*/ 71 w 5492"/>
              <a:gd name="T31" fmla="*/ 1432 h 4293"/>
              <a:gd name="T32" fmla="*/ 288 w 5492"/>
              <a:gd name="T33" fmla="*/ 1543 h 4293"/>
              <a:gd name="T34" fmla="*/ 522 w 5492"/>
              <a:gd name="T35" fmla="*/ 1477 h 4293"/>
              <a:gd name="T36" fmla="*/ 958 w 5492"/>
              <a:gd name="T37" fmla="*/ 1134 h 4293"/>
              <a:gd name="T38" fmla="*/ 1625 w 5492"/>
              <a:gd name="T39" fmla="*/ 813 h 4293"/>
              <a:gd name="T40" fmla="*/ 2746 w 5492"/>
              <a:gd name="T41" fmla="*/ 633 h 4293"/>
              <a:gd name="T42" fmla="*/ 3868 w 5492"/>
              <a:gd name="T43" fmla="*/ 813 h 4293"/>
              <a:gd name="T44" fmla="*/ 4534 w 5492"/>
              <a:gd name="T45" fmla="*/ 1134 h 4293"/>
              <a:gd name="T46" fmla="*/ 4969 w 5492"/>
              <a:gd name="T47" fmla="*/ 1477 h 4293"/>
              <a:gd name="T48" fmla="*/ 5263 w 5492"/>
              <a:gd name="T49" fmla="*/ 1532 h 4293"/>
              <a:gd name="T50" fmla="*/ 5456 w 5492"/>
              <a:gd name="T51" fmla="*/ 1383 h 4293"/>
              <a:gd name="T52" fmla="*/ 5456 w 5492"/>
              <a:gd name="T53" fmla="*/ 1102 h 4293"/>
              <a:gd name="T54" fmla="*/ 2332 w 5492"/>
              <a:gd name="T55" fmla="*/ 1230 h 4293"/>
              <a:gd name="T56" fmla="*/ 1094 w 5492"/>
              <a:gd name="T57" fmla="*/ 1739 h 4293"/>
              <a:gd name="T58" fmla="*/ 698 w 5492"/>
              <a:gd name="T59" fmla="*/ 2148 h 4293"/>
              <a:gd name="T60" fmla="*/ 759 w 5492"/>
              <a:gd name="T61" fmla="*/ 2452 h 4293"/>
              <a:gd name="T62" fmla="*/ 987 w 5492"/>
              <a:gd name="T63" fmla="*/ 2574 h 4293"/>
              <a:gd name="T64" fmla="*/ 1230 w 5492"/>
              <a:gd name="T65" fmla="*/ 2501 h 4293"/>
              <a:gd name="T66" fmla="*/ 1844 w 5492"/>
              <a:gd name="T67" fmla="*/ 2056 h 4293"/>
              <a:gd name="T68" fmla="*/ 2743 w 5492"/>
              <a:gd name="T69" fmla="*/ 1844 h 4293"/>
              <a:gd name="T70" fmla="*/ 3643 w 5492"/>
              <a:gd name="T71" fmla="*/ 2056 h 4293"/>
              <a:gd name="T72" fmla="*/ 4255 w 5492"/>
              <a:gd name="T73" fmla="*/ 2501 h 4293"/>
              <a:gd name="T74" fmla="*/ 4562 w 5492"/>
              <a:gd name="T75" fmla="*/ 2561 h 4293"/>
              <a:gd name="T76" fmla="*/ 4763 w 5492"/>
              <a:gd name="T77" fmla="*/ 2397 h 4293"/>
              <a:gd name="T78" fmla="*/ 4763 w 5492"/>
              <a:gd name="T79" fmla="*/ 2088 h 4293"/>
              <a:gd name="T80" fmla="*/ 4167 w 5492"/>
              <a:gd name="T81" fmla="*/ 1589 h 4293"/>
              <a:gd name="T82" fmla="*/ 2881 w 5492"/>
              <a:gd name="T83" fmla="*/ 1203 h 4293"/>
              <a:gd name="T84" fmla="*/ 2362 w 5492"/>
              <a:gd name="T85" fmla="*/ 2451 h 4293"/>
              <a:gd name="T86" fmla="*/ 1694 w 5492"/>
              <a:gd name="T87" fmla="*/ 2819 h 4293"/>
              <a:gd name="T88" fmla="*/ 1546 w 5492"/>
              <a:gd name="T89" fmla="*/ 3074 h 4293"/>
              <a:gd name="T90" fmla="*/ 1637 w 5492"/>
              <a:gd name="T91" fmla="*/ 3334 h 4293"/>
              <a:gd name="T92" fmla="*/ 1860 w 5492"/>
              <a:gd name="T93" fmla="*/ 3429 h 4293"/>
              <a:gd name="T94" fmla="*/ 2082 w 5492"/>
              <a:gd name="T95" fmla="*/ 3334 h 4293"/>
              <a:gd name="T96" fmla="*/ 2429 w 5492"/>
              <a:gd name="T97" fmla="*/ 3100 h 4293"/>
              <a:gd name="T98" fmla="*/ 2793 w 5492"/>
              <a:gd name="T99" fmla="*/ 3040 h 4293"/>
              <a:gd name="T100" fmla="*/ 3228 w 5492"/>
              <a:gd name="T101" fmla="*/ 3184 h 4293"/>
              <a:gd name="T102" fmla="*/ 3487 w 5492"/>
              <a:gd name="T103" fmla="*/ 3393 h 4293"/>
              <a:gd name="T104" fmla="*/ 3780 w 5492"/>
              <a:gd name="T105" fmla="*/ 3393 h 4293"/>
              <a:gd name="T106" fmla="*/ 3934 w 5492"/>
              <a:gd name="T107" fmla="*/ 3197 h 4293"/>
              <a:gd name="T108" fmla="*/ 3878 w 5492"/>
              <a:gd name="T109" fmla="*/ 2900 h 4293"/>
              <a:gd name="T110" fmla="*/ 3417 w 5492"/>
              <a:gd name="T111" fmla="*/ 2556 h 4293"/>
              <a:gd name="T112" fmla="*/ 2746 w 5492"/>
              <a:gd name="T113" fmla="*/ 2403 h 4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92" h="4293">
                <a:moveTo>
                  <a:pt x="2747" y="3607"/>
                </a:moveTo>
                <a:lnTo>
                  <a:pt x="2711" y="3609"/>
                </a:lnTo>
                <a:lnTo>
                  <a:pt x="2645" y="3622"/>
                </a:lnTo>
                <a:lnTo>
                  <a:pt x="2583" y="3649"/>
                </a:lnTo>
                <a:lnTo>
                  <a:pt x="2528" y="3685"/>
                </a:lnTo>
                <a:lnTo>
                  <a:pt x="2481" y="3733"/>
                </a:lnTo>
                <a:lnTo>
                  <a:pt x="2443" y="3787"/>
                </a:lnTo>
                <a:lnTo>
                  <a:pt x="2417" y="3848"/>
                </a:lnTo>
                <a:lnTo>
                  <a:pt x="2403" y="3916"/>
                </a:lnTo>
                <a:lnTo>
                  <a:pt x="2403" y="3950"/>
                </a:lnTo>
                <a:lnTo>
                  <a:pt x="2403" y="3986"/>
                </a:lnTo>
                <a:lnTo>
                  <a:pt x="2417" y="4052"/>
                </a:lnTo>
                <a:lnTo>
                  <a:pt x="2443" y="4114"/>
                </a:lnTo>
                <a:lnTo>
                  <a:pt x="2481" y="4169"/>
                </a:lnTo>
                <a:lnTo>
                  <a:pt x="2527" y="4215"/>
                </a:lnTo>
                <a:lnTo>
                  <a:pt x="2583" y="4253"/>
                </a:lnTo>
                <a:lnTo>
                  <a:pt x="2645" y="4279"/>
                </a:lnTo>
                <a:lnTo>
                  <a:pt x="2711" y="4293"/>
                </a:lnTo>
                <a:lnTo>
                  <a:pt x="2747" y="4293"/>
                </a:lnTo>
                <a:lnTo>
                  <a:pt x="2783" y="4293"/>
                </a:lnTo>
                <a:lnTo>
                  <a:pt x="2849" y="4279"/>
                </a:lnTo>
                <a:lnTo>
                  <a:pt x="2911" y="4253"/>
                </a:lnTo>
                <a:lnTo>
                  <a:pt x="2966" y="4215"/>
                </a:lnTo>
                <a:lnTo>
                  <a:pt x="3013" y="4169"/>
                </a:lnTo>
                <a:lnTo>
                  <a:pt x="3051" y="4114"/>
                </a:lnTo>
                <a:lnTo>
                  <a:pt x="3077" y="4052"/>
                </a:lnTo>
                <a:lnTo>
                  <a:pt x="3090" y="3986"/>
                </a:lnTo>
                <a:lnTo>
                  <a:pt x="3091" y="3950"/>
                </a:lnTo>
                <a:lnTo>
                  <a:pt x="3090" y="3916"/>
                </a:lnTo>
                <a:lnTo>
                  <a:pt x="3077" y="3848"/>
                </a:lnTo>
                <a:lnTo>
                  <a:pt x="3051" y="3787"/>
                </a:lnTo>
                <a:lnTo>
                  <a:pt x="3013" y="3733"/>
                </a:lnTo>
                <a:lnTo>
                  <a:pt x="2966" y="3685"/>
                </a:lnTo>
                <a:lnTo>
                  <a:pt x="2911" y="3648"/>
                </a:lnTo>
                <a:lnTo>
                  <a:pt x="2849" y="3622"/>
                </a:lnTo>
                <a:lnTo>
                  <a:pt x="2783" y="3609"/>
                </a:lnTo>
                <a:lnTo>
                  <a:pt x="2747" y="3607"/>
                </a:lnTo>
                <a:close/>
                <a:moveTo>
                  <a:pt x="5399" y="1030"/>
                </a:moveTo>
                <a:lnTo>
                  <a:pt x="5332" y="968"/>
                </a:lnTo>
                <a:lnTo>
                  <a:pt x="5194" y="852"/>
                </a:lnTo>
                <a:lnTo>
                  <a:pt x="5050" y="741"/>
                </a:lnTo>
                <a:lnTo>
                  <a:pt x="4902" y="638"/>
                </a:lnTo>
                <a:lnTo>
                  <a:pt x="4749" y="542"/>
                </a:lnTo>
                <a:lnTo>
                  <a:pt x="4592" y="454"/>
                </a:lnTo>
                <a:lnTo>
                  <a:pt x="4431" y="373"/>
                </a:lnTo>
                <a:lnTo>
                  <a:pt x="4266" y="300"/>
                </a:lnTo>
                <a:lnTo>
                  <a:pt x="4098" y="235"/>
                </a:lnTo>
                <a:lnTo>
                  <a:pt x="3927" y="178"/>
                </a:lnTo>
                <a:lnTo>
                  <a:pt x="3751" y="127"/>
                </a:lnTo>
                <a:lnTo>
                  <a:pt x="3574" y="85"/>
                </a:lnTo>
                <a:lnTo>
                  <a:pt x="3394" y="52"/>
                </a:lnTo>
                <a:lnTo>
                  <a:pt x="3211" y="26"/>
                </a:lnTo>
                <a:lnTo>
                  <a:pt x="3026" y="10"/>
                </a:lnTo>
                <a:lnTo>
                  <a:pt x="2839" y="2"/>
                </a:lnTo>
                <a:lnTo>
                  <a:pt x="2746" y="0"/>
                </a:lnTo>
                <a:lnTo>
                  <a:pt x="2652" y="2"/>
                </a:lnTo>
                <a:lnTo>
                  <a:pt x="2466" y="10"/>
                </a:lnTo>
                <a:lnTo>
                  <a:pt x="2282" y="26"/>
                </a:lnTo>
                <a:lnTo>
                  <a:pt x="2099" y="52"/>
                </a:lnTo>
                <a:lnTo>
                  <a:pt x="1919" y="85"/>
                </a:lnTo>
                <a:lnTo>
                  <a:pt x="1740" y="127"/>
                </a:lnTo>
                <a:lnTo>
                  <a:pt x="1566" y="178"/>
                </a:lnTo>
                <a:lnTo>
                  <a:pt x="1395" y="235"/>
                </a:lnTo>
                <a:lnTo>
                  <a:pt x="1226" y="300"/>
                </a:lnTo>
                <a:lnTo>
                  <a:pt x="1060" y="373"/>
                </a:lnTo>
                <a:lnTo>
                  <a:pt x="899" y="454"/>
                </a:lnTo>
                <a:lnTo>
                  <a:pt x="742" y="542"/>
                </a:lnTo>
                <a:lnTo>
                  <a:pt x="590" y="638"/>
                </a:lnTo>
                <a:lnTo>
                  <a:pt x="441" y="741"/>
                </a:lnTo>
                <a:lnTo>
                  <a:pt x="299" y="852"/>
                </a:lnTo>
                <a:lnTo>
                  <a:pt x="160" y="970"/>
                </a:lnTo>
                <a:lnTo>
                  <a:pt x="93" y="1030"/>
                </a:lnTo>
                <a:lnTo>
                  <a:pt x="71" y="1053"/>
                </a:lnTo>
                <a:lnTo>
                  <a:pt x="35" y="1104"/>
                </a:lnTo>
                <a:lnTo>
                  <a:pt x="12" y="1157"/>
                </a:lnTo>
                <a:lnTo>
                  <a:pt x="0" y="1215"/>
                </a:lnTo>
                <a:lnTo>
                  <a:pt x="0" y="1272"/>
                </a:lnTo>
                <a:lnTo>
                  <a:pt x="12" y="1328"/>
                </a:lnTo>
                <a:lnTo>
                  <a:pt x="35" y="1383"/>
                </a:lnTo>
                <a:lnTo>
                  <a:pt x="71" y="1432"/>
                </a:lnTo>
                <a:lnTo>
                  <a:pt x="93" y="1455"/>
                </a:lnTo>
                <a:lnTo>
                  <a:pt x="117" y="1477"/>
                </a:lnTo>
                <a:lnTo>
                  <a:pt x="170" y="1510"/>
                </a:lnTo>
                <a:lnTo>
                  <a:pt x="228" y="1532"/>
                </a:lnTo>
                <a:lnTo>
                  <a:pt x="288" y="1543"/>
                </a:lnTo>
                <a:lnTo>
                  <a:pt x="319" y="1543"/>
                </a:lnTo>
                <a:lnTo>
                  <a:pt x="350" y="1543"/>
                </a:lnTo>
                <a:lnTo>
                  <a:pt x="411" y="1532"/>
                </a:lnTo>
                <a:lnTo>
                  <a:pt x="469" y="1510"/>
                </a:lnTo>
                <a:lnTo>
                  <a:pt x="522" y="1477"/>
                </a:lnTo>
                <a:lnTo>
                  <a:pt x="546" y="1455"/>
                </a:lnTo>
                <a:lnTo>
                  <a:pt x="601" y="1405"/>
                </a:lnTo>
                <a:lnTo>
                  <a:pt x="716" y="1308"/>
                </a:lnTo>
                <a:lnTo>
                  <a:pt x="834" y="1218"/>
                </a:lnTo>
                <a:lnTo>
                  <a:pt x="958" y="1134"/>
                </a:lnTo>
                <a:lnTo>
                  <a:pt x="1085" y="1056"/>
                </a:lnTo>
                <a:lnTo>
                  <a:pt x="1215" y="986"/>
                </a:lnTo>
                <a:lnTo>
                  <a:pt x="1349" y="922"/>
                </a:lnTo>
                <a:lnTo>
                  <a:pt x="1485" y="865"/>
                </a:lnTo>
                <a:lnTo>
                  <a:pt x="1625" y="813"/>
                </a:lnTo>
                <a:lnTo>
                  <a:pt x="1768" y="768"/>
                </a:lnTo>
                <a:lnTo>
                  <a:pt x="1985" y="712"/>
                </a:lnTo>
                <a:lnTo>
                  <a:pt x="2285" y="662"/>
                </a:lnTo>
                <a:lnTo>
                  <a:pt x="2590" y="636"/>
                </a:lnTo>
                <a:lnTo>
                  <a:pt x="2746" y="633"/>
                </a:lnTo>
                <a:lnTo>
                  <a:pt x="2901" y="636"/>
                </a:lnTo>
                <a:lnTo>
                  <a:pt x="3208" y="662"/>
                </a:lnTo>
                <a:lnTo>
                  <a:pt x="3506" y="712"/>
                </a:lnTo>
                <a:lnTo>
                  <a:pt x="3725" y="768"/>
                </a:lnTo>
                <a:lnTo>
                  <a:pt x="3868" y="813"/>
                </a:lnTo>
                <a:lnTo>
                  <a:pt x="4007" y="865"/>
                </a:lnTo>
                <a:lnTo>
                  <a:pt x="4144" y="922"/>
                </a:lnTo>
                <a:lnTo>
                  <a:pt x="4277" y="986"/>
                </a:lnTo>
                <a:lnTo>
                  <a:pt x="4408" y="1056"/>
                </a:lnTo>
                <a:lnTo>
                  <a:pt x="4534" y="1134"/>
                </a:lnTo>
                <a:lnTo>
                  <a:pt x="4657" y="1218"/>
                </a:lnTo>
                <a:lnTo>
                  <a:pt x="4776" y="1307"/>
                </a:lnTo>
                <a:lnTo>
                  <a:pt x="4890" y="1403"/>
                </a:lnTo>
                <a:lnTo>
                  <a:pt x="4946" y="1455"/>
                </a:lnTo>
                <a:lnTo>
                  <a:pt x="4969" y="1477"/>
                </a:lnTo>
                <a:lnTo>
                  <a:pt x="5023" y="1509"/>
                </a:lnTo>
                <a:lnTo>
                  <a:pt x="5082" y="1532"/>
                </a:lnTo>
                <a:lnTo>
                  <a:pt x="5142" y="1542"/>
                </a:lnTo>
                <a:lnTo>
                  <a:pt x="5203" y="1542"/>
                </a:lnTo>
                <a:lnTo>
                  <a:pt x="5263" y="1532"/>
                </a:lnTo>
                <a:lnTo>
                  <a:pt x="5322" y="1509"/>
                </a:lnTo>
                <a:lnTo>
                  <a:pt x="5375" y="1477"/>
                </a:lnTo>
                <a:lnTo>
                  <a:pt x="5399" y="1455"/>
                </a:lnTo>
                <a:lnTo>
                  <a:pt x="5422" y="1432"/>
                </a:lnTo>
                <a:lnTo>
                  <a:pt x="5456" y="1383"/>
                </a:lnTo>
                <a:lnTo>
                  <a:pt x="5481" y="1328"/>
                </a:lnTo>
                <a:lnTo>
                  <a:pt x="5492" y="1272"/>
                </a:lnTo>
                <a:lnTo>
                  <a:pt x="5492" y="1215"/>
                </a:lnTo>
                <a:lnTo>
                  <a:pt x="5481" y="1157"/>
                </a:lnTo>
                <a:lnTo>
                  <a:pt x="5456" y="1102"/>
                </a:lnTo>
                <a:lnTo>
                  <a:pt x="5422" y="1053"/>
                </a:lnTo>
                <a:lnTo>
                  <a:pt x="5399" y="1030"/>
                </a:lnTo>
                <a:close/>
                <a:moveTo>
                  <a:pt x="2743" y="1202"/>
                </a:moveTo>
                <a:lnTo>
                  <a:pt x="2604" y="1203"/>
                </a:lnTo>
                <a:lnTo>
                  <a:pt x="2332" y="1230"/>
                </a:lnTo>
                <a:lnTo>
                  <a:pt x="2066" y="1282"/>
                </a:lnTo>
                <a:lnTo>
                  <a:pt x="1807" y="1360"/>
                </a:lnTo>
                <a:lnTo>
                  <a:pt x="1557" y="1462"/>
                </a:lnTo>
                <a:lnTo>
                  <a:pt x="1320" y="1589"/>
                </a:lnTo>
                <a:lnTo>
                  <a:pt x="1094" y="1739"/>
                </a:lnTo>
                <a:lnTo>
                  <a:pt x="882" y="1912"/>
                </a:lnTo>
                <a:lnTo>
                  <a:pt x="782" y="2008"/>
                </a:lnTo>
                <a:lnTo>
                  <a:pt x="759" y="2033"/>
                </a:lnTo>
                <a:lnTo>
                  <a:pt x="722" y="2088"/>
                </a:lnTo>
                <a:lnTo>
                  <a:pt x="698" y="2148"/>
                </a:lnTo>
                <a:lnTo>
                  <a:pt x="686" y="2211"/>
                </a:lnTo>
                <a:lnTo>
                  <a:pt x="686" y="2275"/>
                </a:lnTo>
                <a:lnTo>
                  <a:pt x="698" y="2337"/>
                </a:lnTo>
                <a:lnTo>
                  <a:pt x="722" y="2397"/>
                </a:lnTo>
                <a:lnTo>
                  <a:pt x="759" y="2452"/>
                </a:lnTo>
                <a:lnTo>
                  <a:pt x="782" y="2478"/>
                </a:lnTo>
                <a:lnTo>
                  <a:pt x="808" y="2501"/>
                </a:lnTo>
                <a:lnTo>
                  <a:pt x="863" y="2537"/>
                </a:lnTo>
                <a:lnTo>
                  <a:pt x="924" y="2561"/>
                </a:lnTo>
                <a:lnTo>
                  <a:pt x="987" y="2574"/>
                </a:lnTo>
                <a:lnTo>
                  <a:pt x="1019" y="2576"/>
                </a:lnTo>
                <a:lnTo>
                  <a:pt x="1052" y="2574"/>
                </a:lnTo>
                <a:lnTo>
                  <a:pt x="1115" y="2561"/>
                </a:lnTo>
                <a:lnTo>
                  <a:pt x="1176" y="2537"/>
                </a:lnTo>
                <a:lnTo>
                  <a:pt x="1230" y="2501"/>
                </a:lnTo>
                <a:lnTo>
                  <a:pt x="1256" y="2478"/>
                </a:lnTo>
                <a:lnTo>
                  <a:pt x="1331" y="2404"/>
                </a:lnTo>
                <a:lnTo>
                  <a:pt x="1493" y="2272"/>
                </a:lnTo>
                <a:lnTo>
                  <a:pt x="1664" y="2155"/>
                </a:lnTo>
                <a:lnTo>
                  <a:pt x="1844" y="2056"/>
                </a:lnTo>
                <a:lnTo>
                  <a:pt x="2033" y="1974"/>
                </a:lnTo>
                <a:lnTo>
                  <a:pt x="2229" y="1910"/>
                </a:lnTo>
                <a:lnTo>
                  <a:pt x="2432" y="1869"/>
                </a:lnTo>
                <a:lnTo>
                  <a:pt x="2638" y="1847"/>
                </a:lnTo>
                <a:lnTo>
                  <a:pt x="2743" y="1844"/>
                </a:lnTo>
                <a:lnTo>
                  <a:pt x="2848" y="1847"/>
                </a:lnTo>
                <a:lnTo>
                  <a:pt x="3055" y="1869"/>
                </a:lnTo>
                <a:lnTo>
                  <a:pt x="3257" y="1910"/>
                </a:lnTo>
                <a:lnTo>
                  <a:pt x="3453" y="1974"/>
                </a:lnTo>
                <a:lnTo>
                  <a:pt x="3643" y="2056"/>
                </a:lnTo>
                <a:lnTo>
                  <a:pt x="3823" y="2155"/>
                </a:lnTo>
                <a:lnTo>
                  <a:pt x="3994" y="2272"/>
                </a:lnTo>
                <a:lnTo>
                  <a:pt x="4154" y="2404"/>
                </a:lnTo>
                <a:lnTo>
                  <a:pt x="4230" y="2478"/>
                </a:lnTo>
                <a:lnTo>
                  <a:pt x="4255" y="2501"/>
                </a:lnTo>
                <a:lnTo>
                  <a:pt x="4311" y="2537"/>
                </a:lnTo>
                <a:lnTo>
                  <a:pt x="4372" y="2561"/>
                </a:lnTo>
                <a:lnTo>
                  <a:pt x="4435" y="2574"/>
                </a:lnTo>
                <a:lnTo>
                  <a:pt x="4500" y="2574"/>
                </a:lnTo>
                <a:lnTo>
                  <a:pt x="4562" y="2561"/>
                </a:lnTo>
                <a:lnTo>
                  <a:pt x="4622" y="2537"/>
                </a:lnTo>
                <a:lnTo>
                  <a:pt x="4678" y="2501"/>
                </a:lnTo>
                <a:lnTo>
                  <a:pt x="4703" y="2478"/>
                </a:lnTo>
                <a:lnTo>
                  <a:pt x="4727" y="2452"/>
                </a:lnTo>
                <a:lnTo>
                  <a:pt x="4763" y="2397"/>
                </a:lnTo>
                <a:lnTo>
                  <a:pt x="4788" y="2337"/>
                </a:lnTo>
                <a:lnTo>
                  <a:pt x="4801" y="2275"/>
                </a:lnTo>
                <a:lnTo>
                  <a:pt x="4801" y="2211"/>
                </a:lnTo>
                <a:lnTo>
                  <a:pt x="4788" y="2148"/>
                </a:lnTo>
                <a:lnTo>
                  <a:pt x="4763" y="2088"/>
                </a:lnTo>
                <a:lnTo>
                  <a:pt x="4727" y="2033"/>
                </a:lnTo>
                <a:lnTo>
                  <a:pt x="4703" y="2008"/>
                </a:lnTo>
                <a:lnTo>
                  <a:pt x="4603" y="1912"/>
                </a:lnTo>
                <a:lnTo>
                  <a:pt x="4392" y="1739"/>
                </a:lnTo>
                <a:lnTo>
                  <a:pt x="4167" y="1589"/>
                </a:lnTo>
                <a:lnTo>
                  <a:pt x="3928" y="1462"/>
                </a:lnTo>
                <a:lnTo>
                  <a:pt x="3679" y="1360"/>
                </a:lnTo>
                <a:lnTo>
                  <a:pt x="3421" y="1282"/>
                </a:lnTo>
                <a:lnTo>
                  <a:pt x="3155" y="1230"/>
                </a:lnTo>
                <a:lnTo>
                  <a:pt x="2881" y="1203"/>
                </a:lnTo>
                <a:lnTo>
                  <a:pt x="2743" y="1202"/>
                </a:lnTo>
                <a:close/>
                <a:moveTo>
                  <a:pt x="2746" y="2403"/>
                </a:moveTo>
                <a:lnTo>
                  <a:pt x="2668" y="2404"/>
                </a:lnTo>
                <a:lnTo>
                  <a:pt x="2514" y="2420"/>
                </a:lnTo>
                <a:lnTo>
                  <a:pt x="2362" y="2451"/>
                </a:lnTo>
                <a:lnTo>
                  <a:pt x="2217" y="2497"/>
                </a:lnTo>
                <a:lnTo>
                  <a:pt x="2076" y="2556"/>
                </a:lnTo>
                <a:lnTo>
                  <a:pt x="1940" y="2631"/>
                </a:lnTo>
                <a:lnTo>
                  <a:pt x="1814" y="2719"/>
                </a:lnTo>
                <a:lnTo>
                  <a:pt x="1694" y="2819"/>
                </a:lnTo>
                <a:lnTo>
                  <a:pt x="1637" y="2876"/>
                </a:lnTo>
                <a:lnTo>
                  <a:pt x="1615" y="2900"/>
                </a:lnTo>
                <a:lnTo>
                  <a:pt x="1580" y="2955"/>
                </a:lnTo>
                <a:lnTo>
                  <a:pt x="1557" y="3012"/>
                </a:lnTo>
                <a:lnTo>
                  <a:pt x="1546" y="3074"/>
                </a:lnTo>
                <a:lnTo>
                  <a:pt x="1546" y="3136"/>
                </a:lnTo>
                <a:lnTo>
                  <a:pt x="1557" y="3197"/>
                </a:lnTo>
                <a:lnTo>
                  <a:pt x="1580" y="3256"/>
                </a:lnTo>
                <a:lnTo>
                  <a:pt x="1615" y="3309"/>
                </a:lnTo>
                <a:lnTo>
                  <a:pt x="1637" y="3334"/>
                </a:lnTo>
                <a:lnTo>
                  <a:pt x="1661" y="3357"/>
                </a:lnTo>
                <a:lnTo>
                  <a:pt x="1713" y="3393"/>
                </a:lnTo>
                <a:lnTo>
                  <a:pt x="1769" y="3416"/>
                </a:lnTo>
                <a:lnTo>
                  <a:pt x="1830" y="3427"/>
                </a:lnTo>
                <a:lnTo>
                  <a:pt x="1860" y="3429"/>
                </a:lnTo>
                <a:lnTo>
                  <a:pt x="1890" y="3427"/>
                </a:lnTo>
                <a:lnTo>
                  <a:pt x="1949" y="3416"/>
                </a:lnTo>
                <a:lnTo>
                  <a:pt x="2005" y="3393"/>
                </a:lnTo>
                <a:lnTo>
                  <a:pt x="2057" y="3357"/>
                </a:lnTo>
                <a:lnTo>
                  <a:pt x="2082" y="3334"/>
                </a:lnTo>
                <a:lnTo>
                  <a:pt x="2115" y="3300"/>
                </a:lnTo>
                <a:lnTo>
                  <a:pt x="2187" y="3239"/>
                </a:lnTo>
                <a:lnTo>
                  <a:pt x="2263" y="3184"/>
                </a:lnTo>
                <a:lnTo>
                  <a:pt x="2344" y="3138"/>
                </a:lnTo>
                <a:lnTo>
                  <a:pt x="2429" y="3100"/>
                </a:lnTo>
                <a:lnTo>
                  <a:pt x="2517" y="3070"/>
                </a:lnTo>
                <a:lnTo>
                  <a:pt x="2607" y="3051"/>
                </a:lnTo>
                <a:lnTo>
                  <a:pt x="2699" y="3041"/>
                </a:lnTo>
                <a:lnTo>
                  <a:pt x="2746" y="3040"/>
                </a:lnTo>
                <a:lnTo>
                  <a:pt x="2793" y="3040"/>
                </a:lnTo>
                <a:lnTo>
                  <a:pt x="2885" y="3051"/>
                </a:lnTo>
                <a:lnTo>
                  <a:pt x="2976" y="3070"/>
                </a:lnTo>
                <a:lnTo>
                  <a:pt x="3064" y="3100"/>
                </a:lnTo>
                <a:lnTo>
                  <a:pt x="3147" y="3138"/>
                </a:lnTo>
                <a:lnTo>
                  <a:pt x="3228" y="3184"/>
                </a:lnTo>
                <a:lnTo>
                  <a:pt x="3304" y="3239"/>
                </a:lnTo>
                <a:lnTo>
                  <a:pt x="3376" y="3300"/>
                </a:lnTo>
                <a:lnTo>
                  <a:pt x="3411" y="3334"/>
                </a:lnTo>
                <a:lnTo>
                  <a:pt x="3434" y="3357"/>
                </a:lnTo>
                <a:lnTo>
                  <a:pt x="3487" y="3393"/>
                </a:lnTo>
                <a:lnTo>
                  <a:pt x="3543" y="3416"/>
                </a:lnTo>
                <a:lnTo>
                  <a:pt x="3603" y="3427"/>
                </a:lnTo>
                <a:lnTo>
                  <a:pt x="3663" y="3427"/>
                </a:lnTo>
                <a:lnTo>
                  <a:pt x="3722" y="3416"/>
                </a:lnTo>
                <a:lnTo>
                  <a:pt x="3780" y="3393"/>
                </a:lnTo>
                <a:lnTo>
                  <a:pt x="3832" y="3357"/>
                </a:lnTo>
                <a:lnTo>
                  <a:pt x="3855" y="3334"/>
                </a:lnTo>
                <a:lnTo>
                  <a:pt x="3878" y="3309"/>
                </a:lnTo>
                <a:lnTo>
                  <a:pt x="3912" y="3256"/>
                </a:lnTo>
                <a:lnTo>
                  <a:pt x="3934" y="3197"/>
                </a:lnTo>
                <a:lnTo>
                  <a:pt x="3945" y="3136"/>
                </a:lnTo>
                <a:lnTo>
                  <a:pt x="3945" y="3074"/>
                </a:lnTo>
                <a:lnTo>
                  <a:pt x="3934" y="3012"/>
                </a:lnTo>
                <a:lnTo>
                  <a:pt x="3912" y="2955"/>
                </a:lnTo>
                <a:lnTo>
                  <a:pt x="3878" y="2900"/>
                </a:lnTo>
                <a:lnTo>
                  <a:pt x="3855" y="2876"/>
                </a:lnTo>
                <a:lnTo>
                  <a:pt x="3798" y="2819"/>
                </a:lnTo>
                <a:lnTo>
                  <a:pt x="3679" y="2719"/>
                </a:lnTo>
                <a:lnTo>
                  <a:pt x="3551" y="2631"/>
                </a:lnTo>
                <a:lnTo>
                  <a:pt x="3417" y="2556"/>
                </a:lnTo>
                <a:lnTo>
                  <a:pt x="3276" y="2497"/>
                </a:lnTo>
                <a:lnTo>
                  <a:pt x="3130" y="2451"/>
                </a:lnTo>
                <a:lnTo>
                  <a:pt x="2979" y="2420"/>
                </a:lnTo>
                <a:lnTo>
                  <a:pt x="2825" y="2404"/>
                </a:lnTo>
                <a:lnTo>
                  <a:pt x="2746" y="24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3DE68C-ECB8-47BC-8E23-C85C9945A48A}"/>
              </a:ext>
            </a:extLst>
          </p:cNvPr>
          <p:cNvSpPr/>
          <p:nvPr/>
        </p:nvSpPr>
        <p:spPr>
          <a:xfrm>
            <a:off x="416383" y="38100"/>
            <a:ext cx="731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kern="0" dirty="0">
                <a:solidFill>
                  <a:prstClr val="white"/>
                </a:solidFill>
              </a:rPr>
              <a:t>PPTBIZCAM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1317820" y="446313"/>
            <a:ext cx="434356" cy="434356"/>
            <a:chOff x="439341" y="571441"/>
            <a:chExt cx="434356" cy="4343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09689" y="634102"/>
            <a:ext cx="10772622" cy="2165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7"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prstClr val="white"/>
                </a:solidFill>
              </a:rPr>
              <a:t>우리나라 </a:t>
            </a:r>
            <a:r>
              <a:rPr lang="ko-KR" altLang="en-US" sz="4800" b="1" i="1" kern="0" dirty="0" err="1">
                <a:solidFill>
                  <a:prstClr val="white"/>
                </a:solidFill>
              </a:rPr>
              <a:t>농작업</a:t>
            </a:r>
            <a:r>
              <a:rPr lang="ko-KR" altLang="en-US" sz="4800" b="1" i="1" kern="0" dirty="0">
                <a:solidFill>
                  <a:prstClr val="white"/>
                </a:solidFill>
              </a:rPr>
              <a:t> 손상의 특성에 대한 다양한 고찰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034160" y="5267739"/>
            <a:ext cx="467590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7" algn="ctr"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데이터과학부 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19016027 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박예진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7" algn="ctr"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데이터과학부 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19016056 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양정윤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2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905939" y="358588"/>
            <a:ext cx="1102540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손상자와 비손상자 비교 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–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승용농업기계 정기검사 필요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설문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17CE4A-311C-4DF0-BBAA-411C80336A78}"/>
              </a:ext>
            </a:extLst>
          </p:cNvPr>
          <p:cNvSpPr/>
          <p:nvPr/>
        </p:nvSpPr>
        <p:spPr>
          <a:xfrm>
            <a:off x="932095" y="5175803"/>
            <a:ext cx="6290826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손상자와 비손상자 모두 승용농업기계의 정기검사가 필요하다는 생각이 약 </a:t>
            </a:r>
            <a:r>
              <a:rPr lang="en-US" altLang="ko-KR" sz="1400" b="1" dirty="0">
                <a:solidFill>
                  <a:srgbClr val="00B0F0"/>
                </a:solidFill>
              </a:rPr>
              <a:t>60%</a:t>
            </a:r>
            <a:r>
              <a:rPr lang="ko-KR" altLang="en-US" sz="1400" b="1" dirty="0">
                <a:solidFill>
                  <a:srgbClr val="00B0F0"/>
                </a:solidFill>
              </a:rPr>
              <a:t>정도로 필요 없다는 생각보다 살짝 높은 비율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3" name="모서리가 둥근 직사각형 30">
            <a:extLst>
              <a:ext uri="{FF2B5EF4-FFF2-40B4-BE49-F238E27FC236}">
                <a16:creationId xmlns:a16="http://schemas.microsoft.com/office/drawing/2014/main" id="{5B8ABEA9-1424-454F-8451-F32634BC1114}"/>
              </a:ext>
            </a:extLst>
          </p:cNvPr>
          <p:cNvSpPr/>
          <p:nvPr/>
        </p:nvSpPr>
        <p:spPr>
          <a:xfrm>
            <a:off x="2576537" y="1520632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prstClr val="white"/>
                </a:solidFill>
              </a:rPr>
              <a:t>손상자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6" name="모서리가 둥근 직사각형 30">
            <a:extLst>
              <a:ext uri="{FF2B5EF4-FFF2-40B4-BE49-F238E27FC236}">
                <a16:creationId xmlns:a16="http://schemas.microsoft.com/office/drawing/2014/main" id="{9811CC41-CE20-436A-BBE3-A865E765C8BC}"/>
              </a:ext>
            </a:extLst>
          </p:cNvPr>
          <p:cNvSpPr/>
          <p:nvPr/>
        </p:nvSpPr>
        <p:spPr>
          <a:xfrm>
            <a:off x="7739033" y="1520632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비손상자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D44DD5-0F3E-453B-8B4F-2939CF78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95" y="2212734"/>
            <a:ext cx="4539507" cy="27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B6B3CEB-61DE-43E3-BA67-368E4EE7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591" y="2212733"/>
            <a:ext cx="4539507" cy="278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트럭, 녹색, 장난감, 트랙터이(가) 표시된 사진&#10;&#10;자동 생성된 설명">
            <a:extLst>
              <a:ext uri="{FF2B5EF4-FFF2-40B4-BE49-F238E27FC236}">
                <a16:creationId xmlns:a16="http://schemas.microsoft.com/office/drawing/2014/main" id="{0E517DB0-FB7F-4C66-A9AB-82E925F2C6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654" y="4541523"/>
            <a:ext cx="2831656" cy="215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4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042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898545" y="344519"/>
            <a:ext cx="1102540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손상자와 전체 비교 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–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승용농업기계 정기검사 주기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17CE4A-311C-4DF0-BBAA-411C80336A78}"/>
              </a:ext>
            </a:extLst>
          </p:cNvPr>
          <p:cNvSpPr/>
          <p:nvPr/>
        </p:nvSpPr>
        <p:spPr>
          <a:xfrm>
            <a:off x="292894" y="5412759"/>
            <a:ext cx="8094128" cy="11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손상자와 전체 모두 승용농업기계의 정기검사가 필요한 주기를 대부분 </a:t>
            </a:r>
            <a:r>
              <a:rPr lang="en-US" altLang="ko-KR" sz="1400" b="1" dirty="0">
                <a:solidFill>
                  <a:srgbClr val="00B0F0"/>
                </a:solidFill>
              </a:rPr>
              <a:t>1</a:t>
            </a:r>
            <a:r>
              <a:rPr lang="ko-KR" altLang="en-US" sz="1400" b="1" dirty="0">
                <a:solidFill>
                  <a:srgbClr val="00B0F0"/>
                </a:solidFill>
              </a:rPr>
              <a:t>년마다</a:t>
            </a:r>
            <a:r>
              <a:rPr lang="en-US" altLang="ko-KR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</a:rPr>
              <a:t>필요하다 설문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자동차의 정기검사 주기는 승용 자가용이 </a:t>
            </a:r>
            <a:r>
              <a:rPr lang="en-US" altLang="ko-KR" sz="1400" b="1" dirty="0">
                <a:solidFill>
                  <a:srgbClr val="00B0F0"/>
                </a:solidFill>
              </a:rPr>
              <a:t>2</a:t>
            </a:r>
            <a:r>
              <a:rPr lang="ko-KR" altLang="en-US" sz="1400" b="1" dirty="0">
                <a:solidFill>
                  <a:srgbClr val="00B0F0"/>
                </a:solidFill>
              </a:rPr>
              <a:t>년마다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승용 영업용이 </a:t>
            </a:r>
            <a:r>
              <a:rPr lang="en-US" altLang="ko-KR" sz="1400" b="1" dirty="0">
                <a:solidFill>
                  <a:srgbClr val="00B0F0"/>
                </a:solidFill>
              </a:rPr>
              <a:t>1</a:t>
            </a:r>
            <a:r>
              <a:rPr lang="ko-KR" altLang="en-US" sz="1400" b="1" dirty="0">
                <a:solidFill>
                  <a:srgbClr val="00B0F0"/>
                </a:solidFill>
              </a:rPr>
              <a:t>년마다 검사를 받아야 함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승용농업기계는 자동차에 비해 </a:t>
            </a:r>
            <a:r>
              <a:rPr lang="ko-KR" altLang="en-US" sz="1400" b="1" dirty="0">
                <a:solidFill>
                  <a:srgbClr val="FF0000"/>
                </a:solidFill>
              </a:rPr>
              <a:t>최소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</a:rPr>
              <a:t>년</a:t>
            </a:r>
            <a:r>
              <a:rPr lang="ko-KR" altLang="en-US" sz="1400" b="1" dirty="0">
                <a:solidFill>
                  <a:srgbClr val="00B0F0"/>
                </a:solidFill>
              </a:rPr>
              <a:t>마다 정기검사가 필요하다 생각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3" name="모서리가 둥근 직사각형 30">
            <a:extLst>
              <a:ext uri="{FF2B5EF4-FFF2-40B4-BE49-F238E27FC236}">
                <a16:creationId xmlns:a16="http://schemas.microsoft.com/office/drawing/2014/main" id="{5B8ABEA9-1424-454F-8451-F32634BC1114}"/>
              </a:ext>
            </a:extLst>
          </p:cNvPr>
          <p:cNvSpPr/>
          <p:nvPr/>
        </p:nvSpPr>
        <p:spPr>
          <a:xfrm>
            <a:off x="1778809" y="1419232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prstClr val="white"/>
                </a:solidFill>
              </a:rPr>
              <a:t>손상자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6" name="모서리가 둥근 직사각형 30">
            <a:extLst>
              <a:ext uri="{FF2B5EF4-FFF2-40B4-BE49-F238E27FC236}">
                <a16:creationId xmlns:a16="http://schemas.microsoft.com/office/drawing/2014/main" id="{9811CC41-CE20-436A-BBE3-A865E765C8BC}"/>
              </a:ext>
            </a:extLst>
          </p:cNvPr>
          <p:cNvSpPr/>
          <p:nvPr/>
        </p:nvSpPr>
        <p:spPr>
          <a:xfrm>
            <a:off x="6191585" y="1419232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전체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244747C-A564-4AB9-AFC8-3B09FBD7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90" y="2048302"/>
            <a:ext cx="3573579" cy="372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32FD740-C9AB-4F9F-A0B8-B88AB2830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897" y="2034313"/>
            <a:ext cx="3573572" cy="372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4F9E10B-D8CC-4D21-9912-E5D7B160EAB4}"/>
              </a:ext>
            </a:extLst>
          </p:cNvPr>
          <p:cNvSpPr txBox="1"/>
          <p:nvPr/>
        </p:nvSpPr>
        <p:spPr>
          <a:xfrm>
            <a:off x="8343166" y="4184825"/>
            <a:ext cx="3702387" cy="237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농기계를 이용하는 주요 연령층에는 </a:t>
            </a:r>
            <a:endParaRPr lang="en-US" altLang="ko-KR" sz="1200" b="0" i="0" dirty="0">
              <a:solidFill>
                <a:srgbClr val="22222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나이가 많으신 분들이 많은데 교통사고 시 </a:t>
            </a:r>
            <a:endParaRPr lang="en-US" altLang="ko-KR" sz="1200" b="0" i="0" dirty="0">
              <a:solidFill>
                <a:srgbClr val="22222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크게 다칠 위험성이 높아 각별한 주의가 요구되는 상황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이라면서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"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앞으로 농기계 사용자에 대한 </a:t>
            </a:r>
            <a:endParaRPr lang="en-US" altLang="ko-KR" sz="1200" b="0" i="0" dirty="0">
              <a:solidFill>
                <a:srgbClr val="22222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안전교육 강화와 함께 정기적인 농기계 안전검사를 받는 제도가 갖춰져야 한다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고 강조했다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sz="1200" dirty="0"/>
            </a:br>
            <a:br>
              <a:rPr lang="ko-KR" altLang="en-US" sz="1800" dirty="0"/>
            </a:br>
            <a:r>
              <a:rPr lang="ko-KR" altLang="en-US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출처 </a:t>
            </a:r>
            <a:r>
              <a:rPr lang="en-US" altLang="ko-KR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전업농신문</a:t>
            </a:r>
            <a:r>
              <a:rPr lang="en-US" altLang="ko-KR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(http://www.palnews.co.kr)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1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7919236" y="3911838"/>
            <a:ext cx="1276522" cy="1206982"/>
          </a:xfrm>
          <a:prstGeom prst="rect">
            <a:avLst/>
          </a:prstGeom>
          <a:solidFill>
            <a:srgbClr val="61D6FF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3505420" y="1824101"/>
            <a:ext cx="5218856" cy="27516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농작업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관련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손상자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발생 원인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3239507" y="1518101"/>
            <a:ext cx="612000" cy="61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endParaRPr lang="ko-KR" altLang="en-US" sz="800" dirty="0">
              <a:solidFill>
                <a:prstClr val="whit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3337670" y="1616264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58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4999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1020144" y="399556"/>
            <a:ext cx="80736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사고 발생 시기 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-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계절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F23A6C-4865-465B-9A3A-8331DFBF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13" y="1508654"/>
            <a:ext cx="4895850" cy="27908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66AED2C-1D82-4D33-A29C-E1FE24CF9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037" y="1500186"/>
            <a:ext cx="3881491" cy="2790824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F312C42-11A3-44FF-A693-CF0491568A89}"/>
              </a:ext>
            </a:extLst>
          </p:cNvPr>
          <p:cNvSpPr/>
          <p:nvPr/>
        </p:nvSpPr>
        <p:spPr>
          <a:xfrm>
            <a:off x="5835134" y="2556934"/>
            <a:ext cx="1025009" cy="4063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4B937F-23EF-4DBC-BB0F-ACC52AFAC313}"/>
              </a:ext>
            </a:extLst>
          </p:cNvPr>
          <p:cNvSpPr txBox="1"/>
          <p:nvPr/>
        </p:nvSpPr>
        <p:spPr>
          <a:xfrm>
            <a:off x="2059181" y="4258000"/>
            <a:ext cx="190322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꺾은 선 그래프</a:t>
            </a:r>
            <a:endParaRPr lang="en-US" altLang="ko-KR" sz="2000" b="1" kern="0" dirty="0"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313855-629F-426B-A39C-DC1BF1554965}"/>
              </a:ext>
            </a:extLst>
          </p:cNvPr>
          <p:cNvSpPr txBox="1"/>
          <p:nvPr/>
        </p:nvSpPr>
        <p:spPr>
          <a:xfrm>
            <a:off x="8372952" y="4258000"/>
            <a:ext cx="221038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파이 그래프</a:t>
            </a:r>
            <a:endParaRPr lang="en-US" altLang="ko-KR" sz="2000" b="1" kern="0" dirty="0"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F4A350-B90A-409C-AAE1-CF9928029473}"/>
              </a:ext>
            </a:extLst>
          </p:cNvPr>
          <p:cNvSpPr/>
          <p:nvPr/>
        </p:nvSpPr>
        <p:spPr>
          <a:xfrm>
            <a:off x="831583" y="4913485"/>
            <a:ext cx="10420617" cy="1340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srgbClr val="00B0F0"/>
                </a:solidFill>
              </a:rPr>
              <a:t>농작업</a:t>
            </a:r>
            <a:r>
              <a:rPr lang="ko-KR" altLang="en-US" sz="1400" b="1" dirty="0">
                <a:solidFill>
                  <a:srgbClr val="00B0F0"/>
                </a:solidFill>
              </a:rPr>
              <a:t> 손상자가 발생한 계절을 꺾은 선 그래프와 파이 그래프로 표시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꺾은 선 그래프를 보면 여름에 상대적으로 손상자가 많고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기울기가 급격히 낮아지면서 겨울에 손상자가 가장 적음을 보임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따라서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사계절 중 손상자의 비율을 살펴보면</a:t>
            </a:r>
            <a:r>
              <a:rPr lang="en-US" altLang="ko-KR" sz="1400" b="1" dirty="0">
                <a:solidFill>
                  <a:srgbClr val="00B0F0"/>
                </a:solidFill>
              </a:rPr>
              <a:t>,</a:t>
            </a:r>
            <a:r>
              <a:rPr lang="ko-KR" altLang="en-US" sz="1400" b="1" dirty="0">
                <a:solidFill>
                  <a:srgbClr val="00B0F0"/>
                </a:solidFill>
              </a:rPr>
              <a:t> 여름이 가장 높고</a:t>
            </a:r>
            <a:r>
              <a:rPr lang="en-US" altLang="ko-KR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</a:rPr>
              <a:t>겨울이 가장 낮음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여름에 영농활동이 많아 손상자가 많은 것으로 추정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5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10898545" y="3572031"/>
            <a:ext cx="1276522" cy="1206982"/>
          </a:xfrm>
          <a:prstGeom prst="rect">
            <a:avLst/>
          </a:prstGeom>
          <a:solidFill>
            <a:srgbClr val="61D6FF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4330062" y="0"/>
            <a:ext cx="7370871" cy="43057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겨울보단 여름이 자외선과 </a:t>
            </a:r>
            <a:r>
              <a:rPr lang="ko-KR" altLang="en-US" sz="16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고온에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장시간 노출되기 쉽다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457200" indent="-4572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강한 자외선으로 피부암 등 피부질환에 걸릴 수 있고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r>
              <a:rPr lang="ko-KR" altLang="en-US" sz="16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익상편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등 눈질환에 걸리기 쉽다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457200" indent="-4572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햇볕에 신체가 노출되지 않게 최선을 다하는 것이 중요하다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457200" indent="-4572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자외선차단제와 토시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모자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마스크를 사용하여 신체를 보호해야한다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457200" indent="-457200" algn="r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출처</a:t>
            </a:r>
            <a:r>
              <a:rPr lang="en-US" altLang="ko-KR" sz="1200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200" i="1" kern="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https://www.nongmin.com/plan/PLN/SRS/55512/view</a:t>
            </a:r>
            <a:endParaRPr lang="en-US" altLang="ko-KR" sz="1200" i="1" kern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포토뉴스">
            <a:extLst>
              <a:ext uri="{FF2B5EF4-FFF2-40B4-BE49-F238E27FC236}">
                <a16:creationId xmlns:a16="http://schemas.microsoft.com/office/drawing/2014/main" id="{ABA747BF-1DE2-400A-BEB6-1B2B2763A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50"/>
          <a:stretch/>
        </p:blipFill>
        <p:spPr bwMode="auto">
          <a:xfrm>
            <a:off x="0" y="700248"/>
            <a:ext cx="4330062" cy="262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B6422E-DD78-4917-89E8-B5B633F4D6C5}"/>
              </a:ext>
            </a:extLst>
          </p:cNvPr>
          <p:cNvSpPr/>
          <p:nvPr/>
        </p:nvSpPr>
        <p:spPr>
          <a:xfrm>
            <a:off x="16933" y="4305766"/>
            <a:ext cx="8737600" cy="25267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0" i="0" dirty="0">
                <a:solidFill>
                  <a:srgbClr val="252525"/>
                </a:solidFill>
                <a:effectLst/>
                <a:latin typeface="맑은고딕"/>
              </a:rPr>
              <a:t>충북대병원 농업안전보건센터</a:t>
            </a:r>
            <a:r>
              <a:rPr lang="en-US" altLang="ko-KR" sz="1600" b="0" i="0" dirty="0">
                <a:solidFill>
                  <a:srgbClr val="252525"/>
                </a:solidFill>
                <a:effectLst/>
                <a:latin typeface="맑은고딕"/>
              </a:rPr>
              <a:t>(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맑은고딕"/>
              </a:rPr>
              <a:t>센터장 </a:t>
            </a:r>
            <a:r>
              <a:rPr lang="ko-KR" altLang="en-US" sz="1600" b="0" i="0" dirty="0" err="1">
                <a:solidFill>
                  <a:srgbClr val="252525"/>
                </a:solidFill>
                <a:effectLst/>
                <a:latin typeface="맑은고딕"/>
              </a:rPr>
              <a:t>김헌</a:t>
            </a:r>
            <a:r>
              <a:rPr lang="en-US" altLang="ko-KR" sz="1600" b="0" i="0" dirty="0">
                <a:solidFill>
                  <a:srgbClr val="252525"/>
                </a:solidFill>
                <a:effectLst/>
                <a:latin typeface="맑은고딕"/>
              </a:rPr>
              <a:t>)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맑은고딕"/>
              </a:rPr>
              <a:t>가 </a:t>
            </a:r>
            <a:r>
              <a:rPr lang="en-US" altLang="ko-KR" sz="1600" b="0" i="0" dirty="0">
                <a:solidFill>
                  <a:srgbClr val="252525"/>
                </a:solidFill>
                <a:effectLst/>
                <a:latin typeface="맑은고딕"/>
              </a:rPr>
              <a:t>2013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맑은고딕"/>
              </a:rPr>
              <a:t>년 농업인</a:t>
            </a:r>
            <a:r>
              <a:rPr lang="en-US" altLang="ko-KR" sz="1600" b="0" i="0" dirty="0">
                <a:solidFill>
                  <a:srgbClr val="252525"/>
                </a:solidFill>
                <a:effectLst/>
                <a:latin typeface="맑은고딕"/>
              </a:rPr>
              <a:t>(490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맑은고딕"/>
              </a:rPr>
              <a:t>명</a:t>
            </a:r>
            <a:r>
              <a:rPr lang="en-US" altLang="ko-KR" sz="1600" b="0" i="0" dirty="0">
                <a:solidFill>
                  <a:srgbClr val="252525"/>
                </a:solidFill>
                <a:effectLst/>
                <a:latin typeface="맑은고딕"/>
              </a:rPr>
              <a:t>)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맑은고딕"/>
              </a:rPr>
              <a:t>과 비농업인</a:t>
            </a:r>
            <a:r>
              <a:rPr lang="en-US" altLang="ko-KR" sz="1600" b="0" i="0" dirty="0">
                <a:solidFill>
                  <a:srgbClr val="252525"/>
                </a:solidFill>
                <a:effectLst/>
                <a:latin typeface="맑은고딕"/>
              </a:rPr>
              <a:t>(230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맑은고딕"/>
              </a:rPr>
              <a:t>명</a:t>
            </a:r>
            <a:r>
              <a:rPr lang="en-US" altLang="ko-KR" sz="1600" b="0" i="0" dirty="0">
                <a:solidFill>
                  <a:srgbClr val="252525"/>
                </a:solidFill>
                <a:effectLst/>
                <a:latin typeface="맑은고딕"/>
              </a:rPr>
              <a:t>) 720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맑은고딕"/>
              </a:rPr>
              <a:t>명을 대상으로 조사한 결과 농업인 가운데 익상편이 확인된 비율은 </a:t>
            </a:r>
            <a:r>
              <a:rPr lang="en-US" altLang="ko-KR" sz="1600" b="0" i="0" dirty="0">
                <a:solidFill>
                  <a:srgbClr val="252525"/>
                </a:solidFill>
                <a:effectLst/>
                <a:latin typeface="맑은고딕"/>
              </a:rPr>
              <a:t>25.3%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맑은고딕"/>
              </a:rPr>
              <a:t>인 반면</a:t>
            </a:r>
            <a:r>
              <a:rPr lang="en-US" altLang="ko-KR" sz="1600" b="0" i="0" dirty="0">
                <a:solidFill>
                  <a:srgbClr val="252525"/>
                </a:solidFill>
                <a:effectLst/>
                <a:latin typeface="맑은고딕"/>
              </a:rPr>
              <a:t>, 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맑은고딕"/>
              </a:rPr>
              <a:t>비농업인 중 익상편이 발생한 비율은 </a:t>
            </a:r>
            <a:r>
              <a:rPr lang="en-US" altLang="ko-KR" sz="1600" b="0" i="0" dirty="0">
                <a:solidFill>
                  <a:srgbClr val="252525"/>
                </a:solidFill>
                <a:effectLst/>
                <a:latin typeface="맑은고딕"/>
              </a:rPr>
              <a:t>8.3%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맑은고딕"/>
              </a:rPr>
              <a:t>로 농업인의 발생률이 높았다</a:t>
            </a:r>
            <a:r>
              <a:rPr lang="en-US" altLang="ko-KR" sz="1600" b="0" i="0" dirty="0">
                <a:solidFill>
                  <a:srgbClr val="252525"/>
                </a:solidFill>
                <a:effectLst/>
                <a:latin typeface="맑은고딕"/>
              </a:rPr>
              <a:t>. </a:t>
            </a:r>
          </a:p>
          <a:p>
            <a:pPr marL="457200" indent="-457200" algn="r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kern="0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고딕"/>
              </a:rPr>
              <a:t>출처</a:t>
            </a:r>
            <a:r>
              <a:rPr lang="en-US" altLang="ko-KR" sz="1200" kern="0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고딕"/>
              </a:rPr>
              <a:t>: </a:t>
            </a:r>
            <a:r>
              <a:rPr lang="ko-KR" altLang="en-US" sz="12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맑은고딕"/>
              </a:rPr>
              <a:t>충북대병원 농업안전보건센터</a:t>
            </a:r>
            <a:endParaRPr lang="en-US" altLang="ko-KR" sz="1200" b="1" i="1" kern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CA8BF1-DEE9-4EE9-BAE3-0AA3043F3C5C}"/>
              </a:ext>
            </a:extLst>
          </p:cNvPr>
          <p:cNvSpPr txBox="1"/>
          <p:nvPr/>
        </p:nvSpPr>
        <p:spPr>
          <a:xfrm>
            <a:off x="8923867" y="6192289"/>
            <a:ext cx="2480733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기사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8FA4C-96E6-427B-8B42-C62F639AEFCE}"/>
              </a:ext>
            </a:extLst>
          </p:cNvPr>
          <p:cNvSpPr txBox="1"/>
          <p:nvPr/>
        </p:nvSpPr>
        <p:spPr>
          <a:xfrm>
            <a:off x="0" y="3429000"/>
            <a:ext cx="4747403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손상자가 가장 많이 발생한 여름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8147E4-5658-4898-B8EB-63073C8658B9}"/>
              </a:ext>
            </a:extLst>
          </p:cNvPr>
          <p:cNvSpPr txBox="1"/>
          <p:nvPr/>
        </p:nvSpPr>
        <p:spPr>
          <a:xfrm>
            <a:off x="87560" y="122978"/>
            <a:ext cx="433006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chemeClr val="accent1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사고 발생 시기 </a:t>
            </a:r>
            <a:r>
              <a:rPr lang="en-US" altLang="ko-KR" sz="1800" b="1" kern="0" dirty="0">
                <a:solidFill>
                  <a:schemeClr val="accent1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– </a:t>
            </a:r>
            <a:r>
              <a:rPr lang="ko-KR" altLang="en-US" sz="1800" b="1" kern="0" dirty="0">
                <a:solidFill>
                  <a:schemeClr val="accent1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계절 </a:t>
            </a:r>
            <a:r>
              <a:rPr lang="en-US" altLang="ko-KR" sz="1800" b="1" kern="0" dirty="0">
                <a:solidFill>
                  <a:schemeClr val="accent1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:</a:t>
            </a:r>
            <a:r>
              <a:rPr lang="ko-KR" altLang="en-US" sz="1800" b="1" kern="0" dirty="0">
                <a:solidFill>
                  <a:schemeClr val="accent1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 관련 기사 참고</a:t>
            </a:r>
            <a:endParaRPr lang="en-US" altLang="ko-KR" sz="800" kern="0" dirty="0">
              <a:solidFill>
                <a:schemeClr val="accent1"/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353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1030373" y="371288"/>
            <a:ext cx="80736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사고 발생 장소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5DD8C67-4870-45E3-80F9-C26CE171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67" y="1501120"/>
            <a:ext cx="4340225" cy="369448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3ED93B-3843-48CB-B78C-082D27FF1B6D}"/>
              </a:ext>
            </a:extLst>
          </p:cNvPr>
          <p:cNvSpPr/>
          <p:nvPr/>
        </p:nvSpPr>
        <p:spPr>
          <a:xfrm>
            <a:off x="831583" y="5331625"/>
            <a:ext cx="9143238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그래프를 보면 사고 발생 장소 중 </a:t>
            </a:r>
            <a:r>
              <a:rPr lang="ko-KR" altLang="en-US" sz="1400" b="1" dirty="0">
                <a:solidFill>
                  <a:srgbClr val="FF0000"/>
                </a:solidFill>
              </a:rPr>
              <a:t>밭</a:t>
            </a:r>
            <a:r>
              <a:rPr lang="ko-KR" altLang="en-US" sz="1400" b="1" dirty="0">
                <a:solidFill>
                  <a:srgbClr val="00B0F0"/>
                </a:solidFill>
              </a:rPr>
              <a:t>이 가장 사고 발생 횟수가 높음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밭이 다른 장소보다 몇배 더 많이 발생하였으며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다른 장소에 비해 굉장히 높은 수치가 나옴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7" name="그림 6" descr="나무, 실외, 잔디, 하늘이(가) 표시된 사진&#10;&#10;자동 생성된 설명">
            <a:extLst>
              <a:ext uri="{FF2B5EF4-FFF2-40B4-BE49-F238E27FC236}">
                <a16:creationId xmlns:a16="http://schemas.microsoft.com/office/drawing/2014/main" id="{202F0A80-324A-4E99-A75B-D1BFE81DCD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67" y="2414511"/>
            <a:ext cx="4534657" cy="25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0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1030373" y="371288"/>
            <a:ext cx="80736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사고 발생 장소 중 논과 밭 비교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3ED93B-3843-48CB-B78C-082D27FF1B6D}"/>
              </a:ext>
            </a:extLst>
          </p:cNvPr>
          <p:cNvSpPr/>
          <p:nvPr/>
        </p:nvSpPr>
        <p:spPr>
          <a:xfrm>
            <a:off x="831583" y="5331624"/>
            <a:ext cx="9143238" cy="1155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논에서 재배되는 벼가 밭에서 재배되는 농작물보다 월등히 많이 재배됨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사고 발생장소 중 논과 밭의 발생 횟수를 비교해 보면 밭에서의 사고가 더 많음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농작물의 수는 벼</a:t>
            </a:r>
            <a:r>
              <a:rPr lang="en-US" altLang="ko-KR" sz="1400" b="1" dirty="0">
                <a:solidFill>
                  <a:srgbClr val="00B0F0"/>
                </a:solidFill>
              </a:rPr>
              <a:t>(</a:t>
            </a:r>
            <a:r>
              <a:rPr lang="ko-KR" altLang="en-US" sz="1400" b="1" dirty="0">
                <a:solidFill>
                  <a:srgbClr val="00B0F0"/>
                </a:solidFill>
              </a:rPr>
              <a:t>논에서 수확</a:t>
            </a:r>
            <a:r>
              <a:rPr lang="en-US" altLang="ko-KR" sz="1400" b="1" dirty="0">
                <a:solidFill>
                  <a:srgbClr val="00B0F0"/>
                </a:solidFill>
              </a:rPr>
              <a:t>)</a:t>
            </a:r>
            <a:r>
              <a:rPr lang="ko-KR" altLang="en-US" sz="1400" b="1" dirty="0">
                <a:solidFill>
                  <a:srgbClr val="00B0F0"/>
                </a:solidFill>
              </a:rPr>
              <a:t>가 더 많음에도 불구하고</a:t>
            </a:r>
            <a:r>
              <a:rPr lang="en-US" altLang="ko-KR" sz="1400" b="1" dirty="0">
                <a:solidFill>
                  <a:srgbClr val="00B0F0"/>
                </a:solidFill>
              </a:rPr>
              <a:t>,</a:t>
            </a:r>
            <a:r>
              <a:rPr lang="ko-KR" altLang="en-US" sz="1400" b="1" dirty="0">
                <a:solidFill>
                  <a:srgbClr val="00B0F0"/>
                </a:solidFill>
              </a:rPr>
              <a:t> 사고는 밭에서 많이 발생함을 알 수 있음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1B69A2-A237-4470-A1DF-F1D58849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68" y="1420274"/>
            <a:ext cx="4009272" cy="408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9961AB-F713-4B1C-BFCD-2662CAFC8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5" y="1629181"/>
            <a:ext cx="5885290" cy="33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59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3922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1020144" y="413066"/>
            <a:ext cx="80736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사고 종류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6B54D1B-3A81-49F3-81E1-83B7D729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28" y="1444118"/>
            <a:ext cx="4443478" cy="396191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08A7D1-E214-4E65-93CB-3AA8E9BA86C4}"/>
              </a:ext>
            </a:extLst>
          </p:cNvPr>
          <p:cNvSpPr/>
          <p:nvPr/>
        </p:nvSpPr>
        <p:spPr>
          <a:xfrm>
            <a:off x="873697" y="5406037"/>
            <a:ext cx="9143238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srgbClr val="00B0F0"/>
                </a:solidFill>
              </a:rPr>
              <a:t>농작업</a:t>
            </a:r>
            <a:r>
              <a:rPr lang="ko-KR" altLang="en-US" sz="1400" b="1" dirty="0">
                <a:solidFill>
                  <a:srgbClr val="00B0F0"/>
                </a:solidFill>
              </a:rPr>
              <a:t> 관련 사고 중 넘어짐</a:t>
            </a:r>
            <a:r>
              <a:rPr lang="en-US" altLang="ko-KR" sz="1400" b="1" dirty="0">
                <a:solidFill>
                  <a:srgbClr val="00B0F0"/>
                </a:solidFill>
              </a:rPr>
              <a:t>/</a:t>
            </a:r>
            <a:r>
              <a:rPr lang="ko-KR" altLang="en-US" sz="1400" b="1" dirty="0">
                <a:solidFill>
                  <a:srgbClr val="00B0F0"/>
                </a:solidFill>
              </a:rPr>
              <a:t>미끄러짐의 경우가 가장 많이 발생함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그 뒤로는 추락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신체반응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베임</a:t>
            </a:r>
            <a:r>
              <a:rPr lang="en-US" altLang="ko-KR" sz="1400" b="1" dirty="0">
                <a:solidFill>
                  <a:srgbClr val="00B0F0"/>
                </a:solidFill>
              </a:rPr>
              <a:t>/</a:t>
            </a:r>
            <a:r>
              <a:rPr lang="ko-KR" altLang="en-US" sz="1400" b="1" dirty="0">
                <a:solidFill>
                  <a:srgbClr val="00B0F0"/>
                </a:solidFill>
              </a:rPr>
              <a:t>찔림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전도</a:t>
            </a:r>
            <a:r>
              <a:rPr lang="en-US" altLang="ko-KR" sz="1400" b="1" dirty="0">
                <a:solidFill>
                  <a:srgbClr val="00B0F0"/>
                </a:solidFill>
              </a:rPr>
              <a:t>/</a:t>
            </a:r>
            <a:r>
              <a:rPr lang="ko-KR" altLang="en-US" sz="1400" b="1" dirty="0">
                <a:solidFill>
                  <a:srgbClr val="00B0F0"/>
                </a:solidFill>
              </a:rPr>
              <a:t>전복</a:t>
            </a:r>
            <a:r>
              <a:rPr lang="en-US" altLang="ko-KR" sz="1400" b="1" dirty="0">
                <a:solidFill>
                  <a:srgbClr val="00B0F0"/>
                </a:solidFill>
              </a:rPr>
              <a:t>/</a:t>
            </a:r>
            <a:r>
              <a:rPr lang="ko-KR" altLang="en-US" sz="1400" b="1" dirty="0">
                <a:solidFill>
                  <a:srgbClr val="00B0F0"/>
                </a:solidFill>
              </a:rPr>
              <a:t>처박힘 등의</a:t>
            </a:r>
            <a:r>
              <a:rPr lang="en-US" altLang="ko-KR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</a:rPr>
              <a:t>사고가 빈번히 발생함 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26" name="Picture 2" descr="농작업 관련 전도(넘어짐)사고 예방 - 월간원예">
            <a:extLst>
              <a:ext uri="{FF2B5EF4-FFF2-40B4-BE49-F238E27FC236}">
                <a16:creationId xmlns:a16="http://schemas.microsoft.com/office/drawing/2014/main" id="{1A1C377E-6A38-4B2D-9F76-2BA5C214D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036" y="2050959"/>
            <a:ext cx="4103936" cy="283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6675B2-DE32-4D9B-8309-3FD6ABEB11CB}"/>
              </a:ext>
            </a:extLst>
          </p:cNvPr>
          <p:cNvSpPr txBox="1"/>
          <p:nvPr/>
        </p:nvSpPr>
        <p:spPr>
          <a:xfrm>
            <a:off x="7663936" y="6164722"/>
            <a:ext cx="4443478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출처 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: http://www.hortitimes.com/news/articleView.html?idxno=7103</a:t>
            </a:r>
          </a:p>
        </p:txBody>
      </p:sp>
    </p:spTree>
    <p:extLst>
      <p:ext uri="{BB962C8B-B14F-4D97-AF65-F5344CB8AC3E}">
        <p14:creationId xmlns:p14="http://schemas.microsoft.com/office/powerpoint/2010/main" val="2473868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994745" y="404937"/>
            <a:ext cx="80736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어느 계절에 어떤 종류의 손상을 입었는가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?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4B937F-23EF-4DBC-BB0F-ACC52AFAC313}"/>
              </a:ext>
            </a:extLst>
          </p:cNvPr>
          <p:cNvSpPr txBox="1"/>
          <p:nvPr/>
        </p:nvSpPr>
        <p:spPr>
          <a:xfrm>
            <a:off x="2821181" y="4772890"/>
            <a:ext cx="190322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여름</a:t>
            </a:r>
            <a:endParaRPr lang="en-US" altLang="ko-KR" sz="2000" b="1" kern="0" dirty="0"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313855-629F-426B-A39C-DC1BF1554965}"/>
              </a:ext>
            </a:extLst>
          </p:cNvPr>
          <p:cNvSpPr txBox="1"/>
          <p:nvPr/>
        </p:nvSpPr>
        <p:spPr>
          <a:xfrm>
            <a:off x="8530457" y="4791027"/>
            <a:ext cx="221038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겨울</a:t>
            </a:r>
            <a:endParaRPr lang="en-US" altLang="ko-KR" sz="2000" b="1" kern="0" dirty="0"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97083C1-1D64-4E4F-A956-7FCA26A4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3" y="1327885"/>
            <a:ext cx="5076825" cy="33813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4A00F90-106B-4F37-AB63-B297C15DE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47" y="1315808"/>
            <a:ext cx="5048250" cy="333375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8F6A87-253B-478F-8F86-1FB54354DE7B}"/>
              </a:ext>
            </a:extLst>
          </p:cNvPr>
          <p:cNvSpPr/>
          <p:nvPr/>
        </p:nvSpPr>
        <p:spPr>
          <a:xfrm>
            <a:off x="831583" y="5331624"/>
            <a:ext cx="8676484" cy="1121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여름과 겨울 모두 넘어짐</a:t>
            </a:r>
            <a:r>
              <a:rPr lang="en-US" altLang="ko-KR" sz="1400" b="1" dirty="0">
                <a:solidFill>
                  <a:srgbClr val="00B0F0"/>
                </a:solidFill>
              </a:rPr>
              <a:t>/</a:t>
            </a:r>
            <a:r>
              <a:rPr lang="ko-KR" altLang="en-US" sz="1400" b="1" dirty="0">
                <a:solidFill>
                  <a:srgbClr val="00B0F0"/>
                </a:solidFill>
              </a:rPr>
              <a:t>미끄러짐의 사고가 가장 많이 발생함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겨울에 비해 여름에 많은 사고가 발생하는데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겨울에는 넘어짐</a:t>
            </a:r>
            <a:r>
              <a:rPr lang="en-US" altLang="ko-KR" sz="1400" b="1" dirty="0">
                <a:solidFill>
                  <a:srgbClr val="00B0F0"/>
                </a:solidFill>
              </a:rPr>
              <a:t>/</a:t>
            </a:r>
            <a:r>
              <a:rPr lang="ko-KR" altLang="en-US" sz="1400" b="1" dirty="0">
                <a:solidFill>
                  <a:srgbClr val="00B0F0"/>
                </a:solidFill>
              </a:rPr>
              <a:t>미끄러짐을 제외한 다른 사고들에 비해 </a:t>
            </a:r>
            <a:r>
              <a:rPr lang="en-US" altLang="ko-KR" sz="1400" b="1" dirty="0">
                <a:solidFill>
                  <a:srgbClr val="00B0F0"/>
                </a:solidFill>
              </a:rPr>
              <a:t>‘</a:t>
            </a:r>
            <a:r>
              <a:rPr lang="ko-KR" altLang="en-US" sz="1400" b="1" dirty="0">
                <a:solidFill>
                  <a:srgbClr val="00B0F0"/>
                </a:solidFill>
              </a:rPr>
              <a:t>신체반응</a:t>
            </a:r>
            <a:r>
              <a:rPr lang="en-US" altLang="ko-KR" sz="1400" b="1" dirty="0">
                <a:solidFill>
                  <a:srgbClr val="00B0F0"/>
                </a:solidFill>
              </a:rPr>
              <a:t>(</a:t>
            </a:r>
            <a:r>
              <a:rPr lang="ko-KR" altLang="en-US" sz="1400" b="1" dirty="0">
                <a:solidFill>
                  <a:srgbClr val="00B0F0"/>
                </a:solidFill>
              </a:rPr>
              <a:t>무리한 힘이나 동작사용</a:t>
            </a:r>
            <a:r>
              <a:rPr lang="en-US" altLang="ko-KR" sz="1400" b="1" dirty="0">
                <a:solidFill>
                  <a:srgbClr val="00B0F0"/>
                </a:solidFill>
              </a:rPr>
              <a:t>)’</a:t>
            </a:r>
            <a:r>
              <a:rPr lang="ko-KR" altLang="en-US" sz="1400" b="1" dirty="0">
                <a:solidFill>
                  <a:srgbClr val="00B0F0"/>
                </a:solidFill>
              </a:rPr>
              <a:t>으로 인한 사고가 많이 발생함 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70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3922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1020144" y="387200"/>
            <a:ext cx="80736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사고 상황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0CA283-0BE9-413F-A512-66EAB85E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3" y="1573491"/>
            <a:ext cx="4219575" cy="439102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6D3095-364B-43ED-A59A-3D535B7E9F80}"/>
              </a:ext>
            </a:extLst>
          </p:cNvPr>
          <p:cNvSpPr/>
          <p:nvPr/>
        </p:nvSpPr>
        <p:spPr>
          <a:xfrm>
            <a:off x="5056963" y="3031583"/>
            <a:ext cx="6399658" cy="242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srgbClr val="00B0F0"/>
                </a:solidFill>
              </a:rPr>
              <a:t>농작업</a:t>
            </a:r>
            <a:r>
              <a:rPr lang="ko-KR" altLang="en-US" sz="1400" b="1" dirty="0">
                <a:solidFill>
                  <a:srgbClr val="00B0F0"/>
                </a:solidFill>
              </a:rPr>
              <a:t> 관련 손상자의 사고 상황은 대부분이 </a:t>
            </a:r>
            <a:r>
              <a:rPr lang="en-US" altLang="ko-KR" sz="1400" b="1" dirty="0">
                <a:solidFill>
                  <a:srgbClr val="00B0F0"/>
                </a:solidFill>
              </a:rPr>
              <a:t>‘</a:t>
            </a:r>
            <a:r>
              <a:rPr lang="ko-KR" altLang="en-US" sz="1400" b="1" dirty="0" err="1">
                <a:solidFill>
                  <a:srgbClr val="00B0F0"/>
                </a:solidFill>
              </a:rPr>
              <a:t>농작업</a:t>
            </a:r>
            <a:r>
              <a:rPr lang="ko-KR" altLang="en-US" sz="1400" b="1" dirty="0">
                <a:solidFill>
                  <a:srgbClr val="00B0F0"/>
                </a:solidFill>
              </a:rPr>
              <a:t> 중</a:t>
            </a:r>
            <a:r>
              <a:rPr lang="en-US" altLang="ko-KR" sz="1400" b="1" dirty="0">
                <a:solidFill>
                  <a:srgbClr val="00B0F0"/>
                </a:solidFill>
              </a:rPr>
              <a:t>’</a:t>
            </a:r>
            <a:r>
              <a:rPr lang="ko-KR" altLang="en-US" sz="1400" b="1" dirty="0">
                <a:solidFill>
                  <a:srgbClr val="00B0F0"/>
                </a:solidFill>
              </a:rPr>
              <a:t> 사고가 발생하고 그 다음으로 </a:t>
            </a:r>
            <a:r>
              <a:rPr lang="en-US" altLang="ko-KR" sz="1400" b="1" dirty="0">
                <a:solidFill>
                  <a:srgbClr val="00B0F0"/>
                </a:solidFill>
              </a:rPr>
              <a:t>‘</a:t>
            </a:r>
            <a:r>
              <a:rPr lang="ko-KR" altLang="en-US" sz="1400" b="1" dirty="0" err="1">
                <a:solidFill>
                  <a:srgbClr val="00B0F0"/>
                </a:solidFill>
              </a:rPr>
              <a:t>농작업</a:t>
            </a:r>
            <a:r>
              <a:rPr lang="ko-KR" altLang="en-US" sz="1400" b="1" dirty="0">
                <a:solidFill>
                  <a:srgbClr val="00B0F0"/>
                </a:solidFill>
              </a:rPr>
              <a:t> 관련 이동 중</a:t>
            </a:r>
            <a:r>
              <a:rPr lang="en-US" altLang="ko-KR" sz="1400" b="1" dirty="0">
                <a:solidFill>
                  <a:srgbClr val="00B0F0"/>
                </a:solidFill>
              </a:rPr>
              <a:t>’</a:t>
            </a:r>
            <a:r>
              <a:rPr lang="ko-KR" altLang="en-US" sz="1400" b="1" dirty="0">
                <a:solidFill>
                  <a:srgbClr val="00B0F0"/>
                </a:solidFill>
              </a:rPr>
              <a:t> 사고가 발생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2050" name="Picture 2" descr="농작업 관련 전도(넘어짐)사고 예방 - 월간원예">
            <a:extLst>
              <a:ext uri="{FF2B5EF4-FFF2-40B4-BE49-F238E27FC236}">
                <a16:creationId xmlns:a16="http://schemas.microsoft.com/office/drawing/2014/main" id="{9510D957-DC42-428A-B797-1F31820B7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667" y="3826417"/>
            <a:ext cx="3517401" cy="242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85B0CE0-D75F-44A7-A67D-D65EF87F42B7}"/>
              </a:ext>
            </a:extLst>
          </p:cNvPr>
          <p:cNvSpPr txBox="1"/>
          <p:nvPr/>
        </p:nvSpPr>
        <p:spPr>
          <a:xfrm>
            <a:off x="7772400" y="1534101"/>
            <a:ext cx="3996347" cy="524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출처 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: http://www.hortitimes.com/news/articleView.html?idxno=7103</a:t>
            </a:r>
          </a:p>
        </p:txBody>
      </p:sp>
    </p:spTree>
    <p:extLst>
      <p:ext uri="{BB962C8B-B14F-4D97-AF65-F5344CB8AC3E}">
        <p14:creationId xmlns:p14="http://schemas.microsoft.com/office/powerpoint/2010/main" val="8342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034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1020144" y="411199"/>
            <a:ext cx="80736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목차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673843" y="1777557"/>
            <a:ext cx="567" cy="742533"/>
          </a:xfrm>
          <a:prstGeom prst="line">
            <a:avLst/>
          </a:prstGeom>
          <a:ln w="28575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46916" y="1687662"/>
            <a:ext cx="448247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농업인 전체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또는 비손상자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손상자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비교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농업인 중 손상을 당한 사람과 아닌 사람의 개인정보</a:t>
            </a: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현 상황</a:t>
            </a: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의견들을 비교해보았다</a:t>
            </a: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.</a:t>
            </a: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646916" y="3326911"/>
            <a:ext cx="567" cy="7425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78513" y="325667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농작업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관련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손상자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발생 원인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농업인이 손상을 입었다면</a:t>
            </a: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언제 어디서 어떻게 왜 다치게 되었는지 그 원인을 살펴보았다</a:t>
            </a: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.</a:t>
            </a: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659614" y="5120852"/>
            <a:ext cx="567" cy="742533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78513" y="5063264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농업인 손상자의 손상 및 치료 상황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농업인 손상자의 상처 부위와 종류들을 살펴보고</a:t>
            </a: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현재 농작업에 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무리가 없는지 치료 상황은 어떤 지에 대해 알아보았다</a:t>
            </a: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.</a:t>
            </a: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028" name="Picture 4" descr="👨‍🌾” 뜻: 남자 농부 Emoji | EmojiAll">
            <a:extLst>
              <a:ext uri="{FF2B5EF4-FFF2-40B4-BE49-F238E27FC236}">
                <a16:creationId xmlns:a16="http://schemas.microsoft.com/office/drawing/2014/main" id="{937C4D1C-8973-4CBC-89A8-094C46D84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051" y="402189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1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1020144" y="412609"/>
            <a:ext cx="80736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사고시 농기계 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/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농기구 관련 비율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4B937F-23EF-4DBC-BB0F-ACC52AFAC313}"/>
              </a:ext>
            </a:extLst>
          </p:cNvPr>
          <p:cNvSpPr txBox="1"/>
          <p:nvPr/>
        </p:nvSpPr>
        <p:spPr>
          <a:xfrm>
            <a:off x="2636729" y="4795829"/>
            <a:ext cx="190322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농기계</a:t>
            </a:r>
            <a:endParaRPr lang="en-US" altLang="ko-KR" sz="2000" b="1" kern="0" dirty="0"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313855-629F-426B-A39C-DC1BF1554965}"/>
              </a:ext>
            </a:extLst>
          </p:cNvPr>
          <p:cNvSpPr txBox="1"/>
          <p:nvPr/>
        </p:nvSpPr>
        <p:spPr>
          <a:xfrm>
            <a:off x="8211857" y="4866023"/>
            <a:ext cx="221038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농기구</a:t>
            </a:r>
            <a:endParaRPr lang="en-US" altLang="ko-KR" sz="2000" b="1" kern="0" dirty="0"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3C8841-4CD4-4980-9193-17DF6421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28" y="1285934"/>
            <a:ext cx="3544117" cy="351049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594ED15-8B88-493A-AEED-2756CA9B7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346" y="1260703"/>
            <a:ext cx="3140999" cy="360532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7492AE-DA52-4145-8A2B-5C3E5DC66BDB}"/>
              </a:ext>
            </a:extLst>
          </p:cNvPr>
          <p:cNvSpPr/>
          <p:nvPr/>
        </p:nvSpPr>
        <p:spPr>
          <a:xfrm>
            <a:off x="831583" y="5331625"/>
            <a:ext cx="9143238" cy="1113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먼저 농기계는 경운기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트랙터 등 기계 또는 차량을 의미하고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농기구는 호미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낫 등의 간단한 도구를 의미함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농기계의 사고 비율은 약 </a:t>
            </a:r>
            <a:r>
              <a:rPr lang="en-US" altLang="ko-KR" sz="1400" b="1" dirty="0">
                <a:solidFill>
                  <a:srgbClr val="00B0F0"/>
                </a:solidFill>
              </a:rPr>
              <a:t>31%</a:t>
            </a:r>
            <a:r>
              <a:rPr lang="ko-KR" altLang="en-US" sz="1400" b="1" dirty="0">
                <a:solidFill>
                  <a:srgbClr val="00B0F0"/>
                </a:solidFill>
              </a:rPr>
              <a:t>이고 농기구의 사고 비율은 약 </a:t>
            </a:r>
            <a:r>
              <a:rPr lang="en-US" altLang="ko-KR" sz="1400" b="1" dirty="0">
                <a:solidFill>
                  <a:srgbClr val="00B0F0"/>
                </a:solidFill>
              </a:rPr>
              <a:t>18%</a:t>
            </a:r>
            <a:r>
              <a:rPr lang="ko-KR" altLang="en-US" sz="1400" b="1" dirty="0">
                <a:solidFill>
                  <a:srgbClr val="00B0F0"/>
                </a:solidFill>
              </a:rPr>
              <a:t>로 나타남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농기구보다 농기계의 사고 비율이 더 빈번함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2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1020144" y="412609"/>
            <a:ext cx="80736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동력기계를 운전하는 손상자의 성비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7492AE-DA52-4145-8A2B-5C3E5DC66BDB}"/>
              </a:ext>
            </a:extLst>
          </p:cNvPr>
          <p:cNvSpPr/>
          <p:nvPr/>
        </p:nvSpPr>
        <p:spPr>
          <a:xfrm>
            <a:off x="714562" y="5014004"/>
            <a:ext cx="11106135" cy="1431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손상자의 성별을 봤을 때 남성이 약 </a:t>
            </a:r>
            <a:r>
              <a:rPr lang="en-US" altLang="ko-KR" sz="1400" b="1" dirty="0">
                <a:solidFill>
                  <a:srgbClr val="00B0F0"/>
                </a:solidFill>
              </a:rPr>
              <a:t>62%</a:t>
            </a:r>
            <a:r>
              <a:rPr lang="ko-KR" altLang="en-US" sz="1400" b="1" dirty="0">
                <a:solidFill>
                  <a:srgbClr val="00B0F0"/>
                </a:solidFill>
              </a:rPr>
              <a:t>로 여성보다 높음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srgbClr val="00B0F0"/>
                </a:solidFill>
              </a:rPr>
              <a:t>손상자</a:t>
            </a:r>
            <a:r>
              <a:rPr lang="ko-KR" altLang="en-US" sz="1400" b="1" dirty="0">
                <a:solidFill>
                  <a:srgbClr val="00B0F0"/>
                </a:solidFill>
              </a:rPr>
              <a:t> 중 동력기계를 운전해 본 비율이 약 </a:t>
            </a:r>
            <a:r>
              <a:rPr lang="en-US" altLang="ko-KR" sz="1400" b="1" dirty="0">
                <a:solidFill>
                  <a:srgbClr val="00B0F0"/>
                </a:solidFill>
              </a:rPr>
              <a:t>69%</a:t>
            </a:r>
            <a:r>
              <a:rPr lang="ko-KR" altLang="en-US" sz="1400" b="1" dirty="0">
                <a:solidFill>
                  <a:srgbClr val="00B0F0"/>
                </a:solidFill>
              </a:rPr>
              <a:t>로 높은 비율을 차지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즉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동력 기계를 운전해 본 손상자의 성비는 남성이 약 </a:t>
            </a:r>
            <a:r>
              <a:rPr lang="en-US" altLang="ko-KR" sz="1400" b="1" dirty="0">
                <a:solidFill>
                  <a:srgbClr val="00B0F0"/>
                </a:solidFill>
              </a:rPr>
              <a:t>83%</a:t>
            </a:r>
            <a:r>
              <a:rPr lang="ko-KR" altLang="en-US" sz="1400" b="1" dirty="0">
                <a:solidFill>
                  <a:srgbClr val="00B0F0"/>
                </a:solidFill>
              </a:rPr>
              <a:t>로 월등히 높음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따라서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동력기계를 사용했을 때 손상이 발생할 확률이 높으므로</a:t>
            </a:r>
            <a:r>
              <a:rPr lang="en-US" altLang="ko-KR" sz="1400" b="1" dirty="0">
                <a:solidFill>
                  <a:srgbClr val="00B0F0"/>
                </a:solidFill>
              </a:rPr>
              <a:t>,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동력기계 운전을 하는 남성의 손상비율이 높다</a:t>
            </a:r>
            <a:r>
              <a:rPr lang="ko-KR" altLang="en-US" sz="1400" b="1" dirty="0">
                <a:solidFill>
                  <a:srgbClr val="00B0F0"/>
                </a:solidFill>
              </a:rPr>
              <a:t>고 추정 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D6F2B3-F7B8-4198-B7AB-927DB021B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195" y="1551153"/>
            <a:ext cx="4525176" cy="38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0D680BB1-88C4-4B9A-8C92-F10DA14E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338" y="1551153"/>
            <a:ext cx="2407163" cy="258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53D4336-BBDE-47BD-A908-24555BDF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28" y="1551153"/>
            <a:ext cx="2502176" cy="268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32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7919236" y="3911838"/>
            <a:ext cx="1276522" cy="1206982"/>
          </a:xfrm>
          <a:prstGeom prst="rect">
            <a:avLst/>
          </a:prstGeom>
          <a:solidFill>
            <a:srgbClr val="61D6FF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3505420" y="1824101"/>
            <a:ext cx="5218856" cy="27516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농업인 손상자의 손상 및 치료 상황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3239507" y="1518101"/>
            <a:ext cx="612000" cy="61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endParaRPr lang="ko-KR" altLang="en-US" sz="800" dirty="0">
              <a:solidFill>
                <a:prstClr val="whit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3337670" y="1616264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50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0780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1020144" y="369035"/>
            <a:ext cx="9744838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농업인 손상자의 치료 및 손상 상황 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-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상처부위와 종류 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E1B5C3-22A6-41B0-B787-D1125C7F8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3" y="1865244"/>
            <a:ext cx="5048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786920-F81B-4AB8-A6B0-228B219C0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739" y="1865244"/>
            <a:ext cx="47910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30">
            <a:extLst>
              <a:ext uri="{FF2B5EF4-FFF2-40B4-BE49-F238E27FC236}">
                <a16:creationId xmlns:a16="http://schemas.microsoft.com/office/drawing/2014/main" id="{66855B99-1413-441F-93D5-BCA7AC092A37}"/>
              </a:ext>
            </a:extLst>
          </p:cNvPr>
          <p:cNvSpPr/>
          <p:nvPr/>
        </p:nvSpPr>
        <p:spPr>
          <a:xfrm>
            <a:off x="2264968" y="1366118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상처 부위</a:t>
            </a:r>
          </a:p>
        </p:txBody>
      </p:sp>
      <p:sp>
        <p:nvSpPr>
          <p:cNvPr id="27" name="모서리가 둥근 직사각형 30">
            <a:extLst>
              <a:ext uri="{FF2B5EF4-FFF2-40B4-BE49-F238E27FC236}">
                <a16:creationId xmlns:a16="http://schemas.microsoft.com/office/drawing/2014/main" id="{362C909D-120B-4983-98E0-A94BE9BC0244}"/>
              </a:ext>
            </a:extLst>
          </p:cNvPr>
          <p:cNvSpPr/>
          <p:nvPr/>
        </p:nvSpPr>
        <p:spPr>
          <a:xfrm>
            <a:off x="8051102" y="1366118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상처 종류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8CC8D8-3C18-4A1B-B227-51248913832F}"/>
              </a:ext>
            </a:extLst>
          </p:cNvPr>
          <p:cNvSpPr/>
          <p:nvPr/>
        </p:nvSpPr>
        <p:spPr>
          <a:xfrm>
            <a:off x="873697" y="5443639"/>
            <a:ext cx="108950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srgbClr val="00B0F0"/>
                </a:solidFill>
              </a:rPr>
              <a:t>농작업</a:t>
            </a:r>
            <a:r>
              <a:rPr lang="ko-KR" altLang="en-US" sz="1400" b="1" dirty="0">
                <a:solidFill>
                  <a:srgbClr val="00B0F0"/>
                </a:solidFill>
              </a:rPr>
              <a:t> 관련 사고 및 중독으로 인한 상처 부위 중 척추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다리를 가장 많이 다침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srgbClr val="00B0F0"/>
                </a:solidFill>
              </a:rPr>
              <a:t>농작업</a:t>
            </a:r>
            <a:r>
              <a:rPr lang="ko-KR" altLang="en-US" sz="1400" b="1" dirty="0">
                <a:solidFill>
                  <a:srgbClr val="00B0F0"/>
                </a:solidFill>
              </a:rPr>
              <a:t> 관련 사고 및 중독으로 인한 상처 종류 중 골절이 가장 많이 발생하였고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     </a:t>
            </a:r>
            <a:r>
              <a:rPr lang="ko-KR" altLang="en-US" sz="1400" b="1" dirty="0">
                <a:solidFill>
                  <a:srgbClr val="00B0F0"/>
                </a:solidFill>
              </a:rPr>
              <a:t>타박상</a:t>
            </a:r>
            <a:r>
              <a:rPr lang="en-US" altLang="ko-KR" sz="1400" b="1" dirty="0">
                <a:solidFill>
                  <a:srgbClr val="00B0F0"/>
                </a:solidFill>
              </a:rPr>
              <a:t>/</a:t>
            </a:r>
            <a:r>
              <a:rPr lang="ko-KR" altLang="en-US" sz="1400" b="1" dirty="0">
                <a:solidFill>
                  <a:srgbClr val="00B0F0"/>
                </a:solidFill>
              </a:rPr>
              <a:t>멍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삠</a:t>
            </a:r>
            <a:r>
              <a:rPr lang="en-US" altLang="ko-KR" sz="1400" b="1" dirty="0">
                <a:solidFill>
                  <a:srgbClr val="00B0F0"/>
                </a:solidFill>
              </a:rPr>
              <a:t>/</a:t>
            </a:r>
            <a:r>
              <a:rPr lang="ko-KR" altLang="en-US" sz="1400" b="1" dirty="0">
                <a:solidFill>
                  <a:srgbClr val="00B0F0"/>
                </a:solidFill>
              </a:rPr>
              <a:t>접질림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베임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근육</a:t>
            </a:r>
            <a:r>
              <a:rPr lang="en-US" altLang="ko-KR" sz="1400" b="1" dirty="0">
                <a:solidFill>
                  <a:srgbClr val="00B0F0"/>
                </a:solidFill>
              </a:rPr>
              <a:t>/</a:t>
            </a:r>
            <a:r>
              <a:rPr lang="ko-KR" altLang="en-US" sz="1400" b="1" dirty="0">
                <a:solidFill>
                  <a:srgbClr val="00B0F0"/>
                </a:solidFill>
              </a:rPr>
              <a:t>인대 파열이 그 다음으로 잦게 </a:t>
            </a:r>
            <a:r>
              <a:rPr lang="ko-KR" altLang="en-US" sz="1400" b="1" dirty="0" err="1">
                <a:solidFill>
                  <a:srgbClr val="00B0F0"/>
                </a:solidFill>
              </a:rPr>
              <a:t>일어남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46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10176933" y="5080000"/>
            <a:ext cx="2015067" cy="1778000"/>
          </a:xfrm>
          <a:prstGeom prst="rect">
            <a:avLst/>
          </a:prstGeom>
          <a:solidFill>
            <a:srgbClr val="61D6FF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1560" y="135467"/>
            <a:ext cx="11284573" cy="5977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 descr="포토뉴스">
            <a:extLst>
              <a:ext uri="{FF2B5EF4-FFF2-40B4-BE49-F238E27FC236}">
                <a16:creationId xmlns:a16="http://schemas.microsoft.com/office/drawing/2014/main" id="{EEFFE871-0E44-4A37-9694-6927C552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5527"/>
            <a:ext cx="6400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006ECE-90E0-407C-964B-E1CC30753FC3}"/>
              </a:ext>
            </a:extLst>
          </p:cNvPr>
          <p:cNvSpPr txBox="1"/>
          <p:nvPr/>
        </p:nvSpPr>
        <p:spPr>
          <a:xfrm>
            <a:off x="6410760" y="6316595"/>
            <a:ext cx="4108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--</a:t>
            </a:r>
            <a:r>
              <a:rPr lang="ko-KR" altLang="en-US" sz="1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농촌진흥청 </a:t>
            </a:r>
            <a:r>
              <a:rPr lang="en-US" altLang="ko-KR" sz="1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2011</a:t>
            </a:r>
            <a:r>
              <a:rPr lang="ko-KR" altLang="en-US" sz="1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자료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46AFA-05D6-48C9-9317-5DFE60E84936}"/>
              </a:ext>
            </a:extLst>
          </p:cNvPr>
          <p:cNvSpPr txBox="1"/>
          <p:nvPr/>
        </p:nvSpPr>
        <p:spPr>
          <a:xfrm>
            <a:off x="4039399" y="2806466"/>
            <a:ext cx="7333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출처</a:t>
            </a:r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https://www.nongmin.com/news/NEWS/ECO/FRM/44171/view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5148F0-7BD4-43E0-81BC-96840403C054}"/>
              </a:ext>
            </a:extLst>
          </p:cNvPr>
          <p:cNvSpPr txBox="1"/>
          <p:nvPr/>
        </p:nvSpPr>
        <p:spPr>
          <a:xfrm>
            <a:off x="180062" y="1134975"/>
            <a:ext cx="103392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위의 분석을 통해서 농업인이 가장 많이 다치는 상처 부위가 척추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 다음으로 다리가 나왔다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그런데 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2011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자료에서도 농업인이 앓고 있는 주요질병이 하지와 요추가 나왔다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즉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10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년이 지난 지금도 가장 많이 다치는 부위가 다리와 척추인 것이다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농업 활동을 할 때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다리와 척추에 주의하며 안전하게 농작업을 수행해야한다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28A4C8-E8F2-4122-B3F9-2BB48890C3F1}"/>
              </a:ext>
            </a:extLst>
          </p:cNvPr>
          <p:cNvSpPr txBox="1"/>
          <p:nvPr/>
        </p:nvSpPr>
        <p:spPr>
          <a:xfrm>
            <a:off x="114463" y="279001"/>
            <a:ext cx="8210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kern="0" dirty="0">
                <a:solidFill>
                  <a:schemeClr val="accent1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농업인 손상자의 치료 및 손상 상황 </a:t>
            </a:r>
            <a:r>
              <a:rPr lang="en-US" altLang="ko-KR" sz="2000" b="1" kern="0" dirty="0">
                <a:solidFill>
                  <a:schemeClr val="accent1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– </a:t>
            </a:r>
            <a:r>
              <a:rPr lang="ko-KR" altLang="en-US" sz="2000" b="1" kern="0" dirty="0">
                <a:solidFill>
                  <a:schemeClr val="accent1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상처부위 </a:t>
            </a:r>
            <a:r>
              <a:rPr lang="en-US" altLang="ko-KR" sz="2000" b="1" kern="0" dirty="0">
                <a:solidFill>
                  <a:schemeClr val="accent1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: </a:t>
            </a:r>
            <a:r>
              <a:rPr lang="ko-KR" altLang="en-US" sz="2000" b="1" kern="0" dirty="0">
                <a:solidFill>
                  <a:schemeClr val="accent1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관련 기사 참고 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6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2391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956593" y="421662"/>
            <a:ext cx="11390758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농업인 손상자의 치료 및 손상 상황 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 </a:t>
            </a:r>
            <a:r>
              <a:rPr lang="en-US" altLang="ko-KR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–  </a:t>
            </a:r>
            <a:r>
              <a:rPr lang="ko-KR" altLang="en-US" sz="2400" b="1" i="1" kern="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넘어짐</a:t>
            </a:r>
            <a:r>
              <a:rPr lang="en-US" altLang="ko-KR" sz="2400" b="1" i="1" kern="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/</a:t>
            </a:r>
            <a:r>
              <a:rPr lang="ko-KR" altLang="en-US" sz="2400" b="1" i="1" kern="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미끄러짐</a:t>
            </a:r>
            <a:r>
              <a:rPr lang="ko-KR" altLang="en-US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의 상처부위와 종류 </a:t>
            </a:r>
            <a:endParaRPr lang="en-US" altLang="ko-KR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26" name="모서리가 둥근 직사각형 30">
            <a:extLst>
              <a:ext uri="{FF2B5EF4-FFF2-40B4-BE49-F238E27FC236}">
                <a16:creationId xmlns:a16="http://schemas.microsoft.com/office/drawing/2014/main" id="{66855B99-1413-441F-93D5-BCA7AC092A37}"/>
              </a:ext>
            </a:extLst>
          </p:cNvPr>
          <p:cNvSpPr/>
          <p:nvPr/>
        </p:nvSpPr>
        <p:spPr>
          <a:xfrm>
            <a:off x="2264966" y="1397140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상처 부위</a:t>
            </a:r>
          </a:p>
        </p:txBody>
      </p:sp>
      <p:sp>
        <p:nvSpPr>
          <p:cNvPr id="27" name="모서리가 둥근 직사각형 30">
            <a:extLst>
              <a:ext uri="{FF2B5EF4-FFF2-40B4-BE49-F238E27FC236}">
                <a16:creationId xmlns:a16="http://schemas.microsoft.com/office/drawing/2014/main" id="{362C909D-120B-4983-98E0-A94BE9BC0244}"/>
              </a:ext>
            </a:extLst>
          </p:cNvPr>
          <p:cNvSpPr/>
          <p:nvPr/>
        </p:nvSpPr>
        <p:spPr>
          <a:xfrm>
            <a:off x="6790267" y="1363816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상처 종류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8CC8D8-3C18-4A1B-B227-51248913832F}"/>
              </a:ext>
            </a:extLst>
          </p:cNvPr>
          <p:cNvSpPr/>
          <p:nvPr/>
        </p:nvSpPr>
        <p:spPr>
          <a:xfrm>
            <a:off x="873697" y="5182140"/>
            <a:ext cx="10895050" cy="1372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전체적인 사고 종류와 비교했을 때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넘어짐</a:t>
            </a:r>
            <a:r>
              <a:rPr lang="en-US" altLang="ko-KR" sz="1400" b="1" dirty="0">
                <a:solidFill>
                  <a:srgbClr val="00B0F0"/>
                </a:solidFill>
              </a:rPr>
              <a:t>/</a:t>
            </a:r>
            <a:r>
              <a:rPr lang="ko-KR" altLang="en-US" sz="1400" b="1" dirty="0">
                <a:solidFill>
                  <a:srgbClr val="00B0F0"/>
                </a:solidFill>
              </a:rPr>
              <a:t>미끄러짐으로 상처가 난 부위 역시 척추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다리를 가장 많이 다침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넘어짐</a:t>
            </a:r>
            <a:r>
              <a:rPr lang="en-US" altLang="ko-KR" sz="1400" b="1" dirty="0">
                <a:solidFill>
                  <a:srgbClr val="00B0F0"/>
                </a:solidFill>
              </a:rPr>
              <a:t>/</a:t>
            </a:r>
            <a:r>
              <a:rPr lang="ko-KR" altLang="en-US" sz="1400" b="1" dirty="0">
                <a:solidFill>
                  <a:srgbClr val="00B0F0"/>
                </a:solidFill>
              </a:rPr>
              <a:t>미끄러짐 사고의 상처 종류 역시 골절이 가장 많이 발생하였고</a:t>
            </a:r>
            <a:r>
              <a:rPr lang="en-US" altLang="ko-KR" sz="1400" b="1" dirty="0">
                <a:solidFill>
                  <a:srgbClr val="00B0F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     </a:t>
            </a:r>
            <a:r>
              <a:rPr lang="ko-KR" altLang="en-US" sz="1400" b="1" dirty="0">
                <a:solidFill>
                  <a:srgbClr val="00B0F0"/>
                </a:solidFill>
              </a:rPr>
              <a:t>그 다음으로</a:t>
            </a:r>
            <a:r>
              <a:rPr lang="en-US" altLang="ko-KR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</a:rPr>
              <a:t>타박상</a:t>
            </a:r>
            <a:r>
              <a:rPr lang="en-US" altLang="ko-KR" sz="1400" b="1" dirty="0">
                <a:solidFill>
                  <a:srgbClr val="00B0F0"/>
                </a:solidFill>
              </a:rPr>
              <a:t>/</a:t>
            </a:r>
            <a:r>
              <a:rPr lang="ko-KR" altLang="en-US" sz="1400" b="1" dirty="0">
                <a:solidFill>
                  <a:srgbClr val="00B0F0"/>
                </a:solidFill>
              </a:rPr>
              <a:t>멍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삠</a:t>
            </a:r>
            <a:r>
              <a:rPr lang="en-US" altLang="ko-KR" sz="1400" b="1" dirty="0">
                <a:solidFill>
                  <a:srgbClr val="00B0F0"/>
                </a:solidFill>
              </a:rPr>
              <a:t>/</a:t>
            </a:r>
            <a:r>
              <a:rPr lang="ko-KR" altLang="en-US" sz="1400" b="1" dirty="0">
                <a:solidFill>
                  <a:srgbClr val="00B0F0"/>
                </a:solidFill>
              </a:rPr>
              <a:t>접질림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근육</a:t>
            </a:r>
            <a:r>
              <a:rPr lang="en-US" altLang="ko-KR" sz="1400" b="1" dirty="0">
                <a:solidFill>
                  <a:srgbClr val="00B0F0"/>
                </a:solidFill>
              </a:rPr>
              <a:t>/</a:t>
            </a:r>
            <a:r>
              <a:rPr lang="ko-KR" altLang="en-US" sz="1400" b="1" dirty="0">
                <a:solidFill>
                  <a:srgbClr val="00B0F0"/>
                </a:solidFill>
              </a:rPr>
              <a:t>인대 파열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허리</a:t>
            </a:r>
            <a:r>
              <a:rPr lang="en-US" altLang="ko-KR" sz="1400" b="1" dirty="0">
                <a:solidFill>
                  <a:srgbClr val="00B0F0"/>
                </a:solidFill>
              </a:rPr>
              <a:t>/</a:t>
            </a:r>
            <a:r>
              <a:rPr lang="ko-KR" altLang="en-US" sz="1400" b="1" dirty="0">
                <a:solidFill>
                  <a:srgbClr val="00B0F0"/>
                </a:solidFill>
              </a:rPr>
              <a:t>목 디스크 파열이 잦게 </a:t>
            </a:r>
            <a:r>
              <a:rPr lang="ko-KR" altLang="en-US" sz="1400" b="1" dirty="0" err="1">
                <a:solidFill>
                  <a:srgbClr val="00B0F0"/>
                </a:solidFill>
              </a:rPr>
              <a:t>일어남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전체적인 사고 종류와 비교했을 때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허리</a:t>
            </a:r>
            <a:r>
              <a:rPr lang="en-US" altLang="ko-KR" sz="1400" b="1" dirty="0">
                <a:solidFill>
                  <a:srgbClr val="00B0F0"/>
                </a:solidFill>
              </a:rPr>
              <a:t>/</a:t>
            </a:r>
            <a:r>
              <a:rPr lang="ko-KR" altLang="en-US" sz="1400" b="1" dirty="0">
                <a:solidFill>
                  <a:srgbClr val="00B0F0"/>
                </a:solidFill>
              </a:rPr>
              <a:t>목 디스크 파열의 비중이 높고 베임의 비중이 현저히 낮아짐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58C8EE-D90F-4F37-A0E8-409F04178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97" y="1848391"/>
            <a:ext cx="4286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56A1A89-F6E6-48C5-9B48-9C8BC1C7C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48" y="1811685"/>
            <a:ext cx="42862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819C36F-E3C4-4417-A9A4-3616489B4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009" y="3040293"/>
            <a:ext cx="2299839" cy="2050595"/>
          </a:xfrm>
          <a:prstGeom prst="rect">
            <a:avLst/>
          </a:prstGeom>
        </p:spPr>
      </p:pic>
      <p:sp>
        <p:nvSpPr>
          <p:cNvPr id="30" name="모서리가 둥근 직사각형 30">
            <a:extLst>
              <a:ext uri="{FF2B5EF4-FFF2-40B4-BE49-F238E27FC236}">
                <a16:creationId xmlns:a16="http://schemas.microsoft.com/office/drawing/2014/main" id="{0E807E9E-CB46-4936-AAAC-F69D6CB66F1B}"/>
              </a:ext>
            </a:extLst>
          </p:cNvPr>
          <p:cNvSpPr/>
          <p:nvPr/>
        </p:nvSpPr>
        <p:spPr>
          <a:xfrm>
            <a:off x="10026437" y="2401349"/>
            <a:ext cx="1459038" cy="533467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전체적인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사고 종류</a:t>
            </a:r>
          </a:p>
        </p:txBody>
      </p:sp>
    </p:spTree>
    <p:extLst>
      <p:ext uri="{BB962C8B-B14F-4D97-AF65-F5344CB8AC3E}">
        <p14:creationId xmlns:p14="http://schemas.microsoft.com/office/powerpoint/2010/main" val="3463440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2391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956593" y="421662"/>
            <a:ext cx="11390758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6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농업인 손상자의 치료 및 손상 상황 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-</a:t>
            </a:r>
            <a:r>
              <a:rPr lang="en-US" altLang="ko-KR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 </a:t>
            </a:r>
            <a:r>
              <a:rPr lang="ko-KR" altLang="en-US" sz="2400" b="1" i="1" kern="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넘어짐</a:t>
            </a:r>
            <a:r>
              <a:rPr lang="en-US" altLang="ko-KR" sz="2400" b="1" i="1" kern="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/</a:t>
            </a:r>
            <a:r>
              <a:rPr lang="ko-KR" altLang="en-US" sz="2400" b="1" i="1" kern="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미끄러짐</a:t>
            </a:r>
            <a:r>
              <a:rPr lang="ko-KR" altLang="en-US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의 발생 원인과 예방 방법</a:t>
            </a:r>
            <a:endParaRPr lang="en-US" altLang="ko-KR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8CC8D8-3C18-4A1B-B227-51248913832F}"/>
              </a:ext>
            </a:extLst>
          </p:cNvPr>
          <p:cNvSpPr/>
          <p:nvPr/>
        </p:nvSpPr>
        <p:spPr>
          <a:xfrm>
            <a:off x="873697" y="5089954"/>
            <a:ext cx="10895050" cy="1198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작업 공간을 항상 정리 정돈하여 작업 도구들을 발에 걸리지 않게 한다</a:t>
            </a:r>
            <a:r>
              <a:rPr lang="en-US" altLang="ko-KR" sz="1400" b="1" dirty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항상 작업을 할 때는 발을 잘 잡아주는 안전한 작업화를 착용한다</a:t>
            </a:r>
            <a:r>
              <a:rPr lang="en-US" altLang="ko-KR" sz="1400" b="1" dirty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작업 공간의 바닥에 바닥재를 깔아주고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바닥의 구멍이나 패인 곳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벌어진 틈을 즉시 복구하여 준다</a:t>
            </a:r>
            <a:r>
              <a:rPr lang="en-US" altLang="ko-KR" sz="1400" b="1" dirty="0">
                <a:solidFill>
                  <a:srgbClr val="00B0F0"/>
                </a:solidFill>
              </a:rPr>
              <a:t>.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8BDFCC-87A9-468E-9B34-EBFAC228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93" y="2099963"/>
            <a:ext cx="6763098" cy="2254366"/>
          </a:xfrm>
          <a:prstGeom prst="rect">
            <a:avLst/>
          </a:prstGeom>
        </p:spPr>
      </p:pic>
      <p:sp>
        <p:nvSpPr>
          <p:cNvPr id="30" name="모서리가 둥근 직사각형 30">
            <a:extLst>
              <a:ext uri="{FF2B5EF4-FFF2-40B4-BE49-F238E27FC236}">
                <a16:creationId xmlns:a16="http://schemas.microsoft.com/office/drawing/2014/main" id="{ADA87766-A25A-4DBF-A6D2-F0539851FD4D}"/>
              </a:ext>
            </a:extLst>
          </p:cNvPr>
          <p:cNvSpPr/>
          <p:nvPr/>
        </p:nvSpPr>
        <p:spPr>
          <a:xfrm>
            <a:off x="956593" y="1593512"/>
            <a:ext cx="400130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넘어짐</a:t>
            </a:r>
            <a:r>
              <a:rPr lang="en-US" altLang="ko-KR" sz="1600" b="1" dirty="0">
                <a:solidFill>
                  <a:prstClr val="white"/>
                </a:solidFill>
              </a:rPr>
              <a:t>/</a:t>
            </a:r>
            <a:r>
              <a:rPr lang="ko-KR" altLang="en-US" sz="1600" b="1" dirty="0">
                <a:solidFill>
                  <a:prstClr val="white"/>
                </a:solidFill>
              </a:rPr>
              <a:t>미끄러짐이 발생하는 경우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EC88834-AAC6-4EB4-9E54-78F550E02F27}"/>
              </a:ext>
            </a:extLst>
          </p:cNvPr>
          <p:cNvSpPr/>
          <p:nvPr/>
        </p:nvSpPr>
        <p:spPr>
          <a:xfrm>
            <a:off x="956592" y="4706112"/>
            <a:ext cx="400130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넘어짐</a:t>
            </a:r>
            <a:r>
              <a:rPr lang="en-US" altLang="ko-KR" sz="1600" b="1" dirty="0">
                <a:solidFill>
                  <a:prstClr val="white"/>
                </a:solidFill>
              </a:rPr>
              <a:t>/</a:t>
            </a:r>
            <a:r>
              <a:rPr lang="ko-KR" altLang="en-US" sz="1600" b="1" dirty="0">
                <a:solidFill>
                  <a:prstClr val="white"/>
                </a:solidFill>
              </a:rPr>
              <a:t>미끄러짐 예방 방법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3A84AE-A77E-4A19-ACA6-F44E34D7A26B}"/>
              </a:ext>
            </a:extLst>
          </p:cNvPr>
          <p:cNvSpPr txBox="1"/>
          <p:nvPr/>
        </p:nvSpPr>
        <p:spPr>
          <a:xfrm>
            <a:off x="8820759" y="1534101"/>
            <a:ext cx="2947988" cy="524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출처 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: </a:t>
            </a: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농촌진흥청</a:t>
            </a:r>
            <a:endParaRPr lang="en-US" altLang="ko-KR" sz="10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https://blog.naver.com/nong-up/222540703944</a:t>
            </a:r>
          </a:p>
        </p:txBody>
      </p:sp>
    </p:spTree>
    <p:extLst>
      <p:ext uri="{BB962C8B-B14F-4D97-AF65-F5344CB8AC3E}">
        <p14:creationId xmlns:p14="http://schemas.microsoft.com/office/powerpoint/2010/main" val="3489434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962715" y="419953"/>
            <a:ext cx="9744838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농업인 손상자의 치료 및 손상 상황 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–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일 가능 여부</a:t>
            </a:r>
            <a:endParaRPr lang="en-US" altLang="ko-KR" sz="2800" b="1" i="1" kern="0" dirty="0">
              <a:solidFill>
                <a:prstClr val="white"/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8CC8D8-3C18-4A1B-B227-51248913832F}"/>
              </a:ext>
            </a:extLst>
          </p:cNvPr>
          <p:cNvSpPr/>
          <p:nvPr/>
        </p:nvSpPr>
        <p:spPr>
          <a:xfrm>
            <a:off x="873697" y="5512282"/>
            <a:ext cx="108950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srgbClr val="00B0F0"/>
                </a:solidFill>
              </a:rPr>
              <a:t>농작업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 err="1">
                <a:solidFill>
                  <a:srgbClr val="00B0F0"/>
                </a:solidFill>
              </a:rPr>
              <a:t>손상자</a:t>
            </a:r>
            <a:r>
              <a:rPr lang="ko-KR" altLang="en-US" sz="1400" b="1" dirty="0">
                <a:solidFill>
                  <a:srgbClr val="00B0F0"/>
                </a:solidFill>
              </a:rPr>
              <a:t> 중 일을 못한 비율은 약 </a:t>
            </a:r>
            <a:r>
              <a:rPr lang="en-US" altLang="ko-KR" sz="1400" b="1" dirty="0">
                <a:solidFill>
                  <a:srgbClr val="00B0F0"/>
                </a:solidFill>
              </a:rPr>
              <a:t>94%</a:t>
            </a:r>
            <a:r>
              <a:rPr lang="ko-KR" altLang="en-US" sz="1400" b="1" dirty="0">
                <a:solidFill>
                  <a:srgbClr val="00B0F0"/>
                </a:solidFill>
              </a:rPr>
              <a:t>로 손상 이후에 많은 사람이 일에 지장이 갈 정도로 타격을 입음 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srgbClr val="00B0F0"/>
                </a:solidFill>
              </a:rPr>
              <a:t>손상자</a:t>
            </a:r>
            <a:r>
              <a:rPr lang="ko-KR" altLang="en-US" sz="1400" b="1" dirty="0">
                <a:solidFill>
                  <a:srgbClr val="00B0F0"/>
                </a:solidFill>
              </a:rPr>
              <a:t> 중 </a:t>
            </a:r>
            <a:r>
              <a:rPr lang="en-US" altLang="ko-KR" sz="1400" b="1" dirty="0">
                <a:solidFill>
                  <a:srgbClr val="00B0F0"/>
                </a:solidFill>
              </a:rPr>
              <a:t>1</a:t>
            </a:r>
            <a:r>
              <a:rPr lang="ko-KR" altLang="en-US" sz="1400" b="1" dirty="0">
                <a:solidFill>
                  <a:srgbClr val="00B0F0"/>
                </a:solidFill>
              </a:rPr>
              <a:t>일 이상 일을 못한 비율은 약 </a:t>
            </a:r>
            <a:r>
              <a:rPr lang="en-US" altLang="ko-KR" sz="1400" b="1" dirty="0">
                <a:solidFill>
                  <a:srgbClr val="00B0F0"/>
                </a:solidFill>
              </a:rPr>
              <a:t>90%</a:t>
            </a:r>
            <a:r>
              <a:rPr lang="ko-KR" altLang="en-US" sz="1400" b="1" dirty="0">
                <a:solidFill>
                  <a:srgbClr val="00B0F0"/>
                </a:solidFill>
              </a:rPr>
              <a:t>이고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신체에 심각한 영향을 주는 영구장애나 사망 비율은 약 </a:t>
            </a:r>
            <a:r>
              <a:rPr lang="en-US" altLang="ko-KR" sz="1400" b="1" dirty="0">
                <a:solidFill>
                  <a:srgbClr val="00B0F0"/>
                </a:solidFill>
              </a:rPr>
              <a:t>4%</a:t>
            </a:r>
            <a:r>
              <a:rPr lang="ko-KR" altLang="en-US" sz="1400" b="1" dirty="0">
                <a:solidFill>
                  <a:srgbClr val="00B0F0"/>
                </a:solidFill>
              </a:rPr>
              <a:t>로 무시할 수 없음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농업인이 손상을 입었을 때</a:t>
            </a:r>
            <a:r>
              <a:rPr lang="en-US" altLang="ko-KR" sz="1400" b="1" dirty="0">
                <a:solidFill>
                  <a:srgbClr val="00B0F0"/>
                </a:solidFill>
              </a:rPr>
              <a:t>,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1</a:t>
            </a:r>
            <a:r>
              <a:rPr lang="ko-KR" altLang="en-US" sz="1400" b="1" dirty="0">
                <a:solidFill>
                  <a:srgbClr val="00B0F0"/>
                </a:solidFill>
              </a:rPr>
              <a:t>일 이상 일을 못하게 되는 비율이 대부분이므로 농업인의 손상은 농업에 큰 타격을 입음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7D066B-0B78-4348-AF25-1C1D2E350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3" y="1642118"/>
            <a:ext cx="3810982" cy="396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17EF0FA-20B9-4139-A2D0-76EF8137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65" y="1641487"/>
            <a:ext cx="3810983" cy="396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9C93B06-B101-4436-87B5-EB2B6EA6E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102" y="1638311"/>
            <a:ext cx="3687074" cy="378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907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1020144" y="371377"/>
            <a:ext cx="9744838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농업인 손상자의 치료 및 손상 상황 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–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치료 이후 회복 상황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8CC8D8-3C18-4A1B-B227-51248913832F}"/>
              </a:ext>
            </a:extLst>
          </p:cNvPr>
          <p:cNvSpPr/>
          <p:nvPr/>
        </p:nvSpPr>
        <p:spPr>
          <a:xfrm>
            <a:off x="925648" y="5273391"/>
            <a:ext cx="10895050" cy="1076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srgbClr val="00B0F0"/>
                </a:solidFill>
              </a:rPr>
              <a:t>농작업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 err="1">
                <a:solidFill>
                  <a:srgbClr val="00B0F0"/>
                </a:solidFill>
              </a:rPr>
              <a:t>손상자</a:t>
            </a:r>
            <a:r>
              <a:rPr lang="ko-KR" altLang="en-US" sz="1400" b="1" dirty="0">
                <a:solidFill>
                  <a:srgbClr val="00B0F0"/>
                </a:solidFill>
              </a:rPr>
              <a:t> 중 치료 이후 건강 상태가 조금이라도 떨어진 비율이 약 </a:t>
            </a:r>
            <a:r>
              <a:rPr lang="en-US" altLang="ko-KR" sz="1400" b="1" dirty="0">
                <a:solidFill>
                  <a:srgbClr val="FF0000"/>
                </a:solidFill>
              </a:rPr>
              <a:t>70%</a:t>
            </a:r>
            <a:r>
              <a:rPr lang="ko-KR" altLang="en-US" sz="1400" b="1" dirty="0">
                <a:solidFill>
                  <a:srgbClr val="00B0F0"/>
                </a:solidFill>
              </a:rPr>
              <a:t>로 많은 비율을 차지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srgbClr val="00B0F0"/>
                </a:solidFill>
              </a:rPr>
              <a:t>70%</a:t>
            </a:r>
            <a:r>
              <a:rPr lang="ko-KR" altLang="en-US" sz="1400" b="1" dirty="0">
                <a:solidFill>
                  <a:srgbClr val="00B0F0"/>
                </a:solidFill>
              </a:rPr>
              <a:t>의 비율은 수행 능력이 약간 떨어진 경우 </a:t>
            </a:r>
            <a:r>
              <a:rPr lang="en-US" altLang="ko-KR" sz="1400" b="1" dirty="0">
                <a:solidFill>
                  <a:srgbClr val="00B0F0"/>
                </a:solidFill>
              </a:rPr>
              <a:t>+ </a:t>
            </a:r>
            <a:r>
              <a:rPr lang="ko-KR" altLang="en-US" sz="1400" b="1" dirty="0">
                <a:solidFill>
                  <a:srgbClr val="00B0F0"/>
                </a:solidFill>
              </a:rPr>
              <a:t>수행 능력이 많이 떨어진 경우 </a:t>
            </a:r>
            <a:r>
              <a:rPr lang="en-US" altLang="ko-KR" sz="1400" b="1" dirty="0">
                <a:solidFill>
                  <a:srgbClr val="00B0F0"/>
                </a:solidFill>
              </a:rPr>
              <a:t>+ </a:t>
            </a:r>
            <a:r>
              <a:rPr lang="ko-KR" altLang="en-US" sz="1400" b="1" dirty="0">
                <a:solidFill>
                  <a:srgbClr val="00B0F0"/>
                </a:solidFill>
              </a:rPr>
              <a:t>농업활동을 전혀 수행하지 못한 경우를 합친 수치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손상자는 치료 이후에도 회복에 많은 어려움을 겪고 있음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D8CE41-ADB3-45EF-B27D-292CF5C51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3" y="1923545"/>
            <a:ext cx="48768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C933001-136A-47AC-9685-44CDBF9B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97" y="1793733"/>
            <a:ext cx="4451828" cy="318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031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7919236" y="3911838"/>
            <a:ext cx="1276522" cy="1206982"/>
          </a:xfrm>
          <a:prstGeom prst="rect">
            <a:avLst/>
          </a:prstGeom>
          <a:solidFill>
            <a:srgbClr val="61D6FF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3505420" y="1824101"/>
            <a:ext cx="5218856" cy="27516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335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7919236" y="3911838"/>
            <a:ext cx="1276522" cy="1206982"/>
          </a:xfrm>
          <a:prstGeom prst="rect">
            <a:avLst/>
          </a:prstGeom>
          <a:solidFill>
            <a:srgbClr val="61D6FF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3505420" y="1824101"/>
            <a:ext cx="5218856" cy="27516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농업인 전체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또는 비손상자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손상자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비교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3239507" y="1518101"/>
            <a:ext cx="612000" cy="61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endParaRPr lang="ko-KR" altLang="en-US" sz="800" dirty="0">
              <a:solidFill>
                <a:prstClr val="whit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3337670" y="1616264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605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932095" y="378080"/>
            <a:ext cx="80736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농업인 전체와 </a:t>
            </a:r>
            <a:r>
              <a:rPr lang="ko-KR" altLang="en-US" sz="2800" b="1" i="1" kern="0" dirty="0" err="1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손상자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 비교 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-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성별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 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1642B10-7927-4384-9A1A-9C2B1A68C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3" y="1709308"/>
            <a:ext cx="4011878" cy="398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E790D62-2252-4EE3-B200-6E9352331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925" y="1663263"/>
            <a:ext cx="4011878" cy="401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17CE4A-311C-4DF0-BBAA-411C80336A78}"/>
              </a:ext>
            </a:extLst>
          </p:cNvPr>
          <p:cNvSpPr/>
          <p:nvPr/>
        </p:nvSpPr>
        <p:spPr>
          <a:xfrm>
            <a:off x="831582" y="5434482"/>
            <a:ext cx="6432817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전체 성별 비율은 </a:t>
            </a:r>
            <a:r>
              <a:rPr lang="en-US" altLang="ko-KR" sz="1400" b="1" dirty="0">
                <a:solidFill>
                  <a:srgbClr val="00B0F0"/>
                </a:solidFill>
              </a:rPr>
              <a:t>5 : 5</a:t>
            </a:r>
            <a:r>
              <a:rPr lang="ko-KR" altLang="en-US" sz="1400" b="1" dirty="0">
                <a:solidFill>
                  <a:srgbClr val="00B0F0"/>
                </a:solidFill>
              </a:rPr>
              <a:t>로 </a:t>
            </a:r>
            <a:r>
              <a:rPr lang="ko-KR" altLang="en-US" sz="1400" b="1" dirty="0" err="1">
                <a:solidFill>
                  <a:srgbClr val="00B0F0"/>
                </a:solidFill>
              </a:rPr>
              <a:t>비슷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손상자의 성별 비율은 약 </a:t>
            </a:r>
            <a:r>
              <a:rPr lang="en-US" altLang="ko-KR" sz="1400" b="1" dirty="0">
                <a:solidFill>
                  <a:srgbClr val="00B0F0"/>
                </a:solidFill>
              </a:rPr>
              <a:t>6 : 4</a:t>
            </a:r>
            <a:r>
              <a:rPr lang="ko-KR" altLang="en-US" sz="1400" b="1" dirty="0">
                <a:solidFill>
                  <a:srgbClr val="00B0F0"/>
                </a:solidFill>
              </a:rPr>
              <a:t>로 남성이 농업 활동 중 다칠 가능성이 높음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3" name="모서리가 둥근 직사각형 30">
            <a:extLst>
              <a:ext uri="{FF2B5EF4-FFF2-40B4-BE49-F238E27FC236}">
                <a16:creationId xmlns:a16="http://schemas.microsoft.com/office/drawing/2014/main" id="{5B8ABEA9-1424-454F-8451-F32634BC1114}"/>
              </a:ext>
            </a:extLst>
          </p:cNvPr>
          <p:cNvSpPr/>
          <p:nvPr/>
        </p:nvSpPr>
        <p:spPr>
          <a:xfrm>
            <a:off x="6412553" y="1469837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prstClr val="white"/>
                </a:solidFill>
              </a:rPr>
              <a:t>손상자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30">
            <a:extLst>
              <a:ext uri="{FF2B5EF4-FFF2-40B4-BE49-F238E27FC236}">
                <a16:creationId xmlns:a16="http://schemas.microsoft.com/office/drawing/2014/main" id="{50D4F663-7EDA-422E-A15F-7375781BFACA}"/>
              </a:ext>
            </a:extLst>
          </p:cNvPr>
          <p:cNvSpPr/>
          <p:nvPr/>
        </p:nvSpPr>
        <p:spPr>
          <a:xfrm>
            <a:off x="2032211" y="1469837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전체</a:t>
            </a:r>
          </a:p>
        </p:txBody>
      </p:sp>
    </p:spTree>
    <p:extLst>
      <p:ext uri="{BB962C8B-B14F-4D97-AF65-F5344CB8AC3E}">
        <p14:creationId xmlns:p14="http://schemas.microsoft.com/office/powerpoint/2010/main" val="2568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7095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1020144" y="376882"/>
            <a:ext cx="80736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농업인 전체와 </a:t>
            </a:r>
            <a:r>
              <a:rPr lang="ko-KR" altLang="en-US" sz="2800" b="1" i="1" kern="0" dirty="0" err="1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손상자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 비교 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-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나이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 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17CE4A-311C-4DF0-BBAA-411C80336A78}"/>
              </a:ext>
            </a:extLst>
          </p:cNvPr>
          <p:cNvSpPr/>
          <p:nvPr/>
        </p:nvSpPr>
        <p:spPr>
          <a:xfrm>
            <a:off x="831583" y="5331625"/>
            <a:ext cx="9143238" cy="1052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전체 나이 비율을 볼 때</a:t>
            </a:r>
            <a:r>
              <a:rPr lang="en-US" altLang="ko-KR" sz="1400" b="1" dirty="0">
                <a:solidFill>
                  <a:srgbClr val="00B0F0"/>
                </a:solidFill>
              </a:rPr>
              <a:t>, 70</a:t>
            </a:r>
            <a:r>
              <a:rPr lang="ko-KR" altLang="en-US" sz="1400" b="1" dirty="0">
                <a:solidFill>
                  <a:srgbClr val="00B0F0"/>
                </a:solidFill>
              </a:rPr>
              <a:t>대 이상이 약 </a:t>
            </a:r>
            <a:r>
              <a:rPr lang="en-US" altLang="ko-KR" sz="1400" b="1" dirty="0">
                <a:solidFill>
                  <a:srgbClr val="00B0F0"/>
                </a:solidFill>
              </a:rPr>
              <a:t>37% </a:t>
            </a:r>
            <a:r>
              <a:rPr lang="ko-KR" altLang="en-US" sz="1400" b="1" dirty="0">
                <a:solidFill>
                  <a:srgbClr val="00B0F0"/>
                </a:solidFill>
              </a:rPr>
              <a:t>비율을 차지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srgbClr val="00B0F0"/>
                </a:solidFill>
              </a:rPr>
              <a:t>손상자</a:t>
            </a:r>
            <a:r>
              <a:rPr lang="ko-KR" altLang="en-US" sz="1400" b="1" dirty="0">
                <a:solidFill>
                  <a:srgbClr val="00B0F0"/>
                </a:solidFill>
              </a:rPr>
              <a:t> 비율을 볼 때는 </a:t>
            </a:r>
            <a:r>
              <a:rPr lang="en-US" altLang="ko-KR" sz="1400" b="1" dirty="0">
                <a:solidFill>
                  <a:srgbClr val="00B0F0"/>
                </a:solidFill>
              </a:rPr>
              <a:t>40</a:t>
            </a:r>
            <a:r>
              <a:rPr lang="ko-KR" altLang="en-US" sz="1400" b="1" dirty="0">
                <a:solidFill>
                  <a:srgbClr val="00B0F0"/>
                </a:solidFill>
              </a:rPr>
              <a:t>대 미만의 비율이 </a:t>
            </a:r>
            <a:r>
              <a:rPr lang="en-US" altLang="ko-KR" sz="1400" b="1" dirty="0">
                <a:solidFill>
                  <a:srgbClr val="00B0F0"/>
                </a:solidFill>
              </a:rPr>
              <a:t>40%</a:t>
            </a:r>
            <a:r>
              <a:rPr lang="ko-KR" altLang="en-US" sz="1400" b="1" dirty="0">
                <a:solidFill>
                  <a:srgbClr val="00B0F0"/>
                </a:solidFill>
              </a:rPr>
              <a:t>를 차지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즉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나이가 많은 사람은 되도록 위험한 일을 하지 않아 손상을 입을 일이 드물 것으로 추정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3" name="모서리가 둥근 직사각형 30">
            <a:extLst>
              <a:ext uri="{FF2B5EF4-FFF2-40B4-BE49-F238E27FC236}">
                <a16:creationId xmlns:a16="http://schemas.microsoft.com/office/drawing/2014/main" id="{5B8ABEA9-1424-454F-8451-F32634BC1114}"/>
              </a:ext>
            </a:extLst>
          </p:cNvPr>
          <p:cNvSpPr/>
          <p:nvPr/>
        </p:nvSpPr>
        <p:spPr>
          <a:xfrm>
            <a:off x="6401315" y="1274574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prstClr val="white"/>
                </a:solidFill>
              </a:rPr>
              <a:t>손상자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30">
            <a:extLst>
              <a:ext uri="{FF2B5EF4-FFF2-40B4-BE49-F238E27FC236}">
                <a16:creationId xmlns:a16="http://schemas.microsoft.com/office/drawing/2014/main" id="{50D4F663-7EDA-422E-A15F-7375781BFACA}"/>
              </a:ext>
            </a:extLst>
          </p:cNvPr>
          <p:cNvSpPr/>
          <p:nvPr/>
        </p:nvSpPr>
        <p:spPr>
          <a:xfrm>
            <a:off x="2154145" y="1266163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전체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8696396-BD76-488C-9C78-BE8493E0C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7" y="1674348"/>
            <a:ext cx="3798771" cy="37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8B48EB-0203-4AF2-B398-D5C2B1DB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731" y="1708972"/>
            <a:ext cx="3825248" cy="36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3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7146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919017" y="439776"/>
            <a:ext cx="916939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농업인 전체와 </a:t>
            </a:r>
            <a:r>
              <a:rPr lang="ko-KR" altLang="en-US" sz="2800" b="1" i="1" kern="0" dirty="0" err="1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손상자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 비교 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–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동력 기계 운전 여부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 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17CE4A-311C-4DF0-BBAA-411C80336A78}"/>
              </a:ext>
            </a:extLst>
          </p:cNvPr>
          <p:cNvSpPr/>
          <p:nvPr/>
        </p:nvSpPr>
        <p:spPr>
          <a:xfrm>
            <a:off x="945173" y="5356954"/>
            <a:ext cx="9143238" cy="1061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전체 동력 기계 운전 여부를 보면 운전을 하는 농업인과 운전을 하지 않는 농업인의 비율이 </a:t>
            </a:r>
            <a:r>
              <a:rPr lang="ko-KR" altLang="en-US" sz="1400" b="1" dirty="0" err="1">
                <a:solidFill>
                  <a:srgbClr val="00B0F0"/>
                </a:solidFill>
              </a:rPr>
              <a:t>비슷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srgbClr val="00B0F0"/>
                </a:solidFill>
              </a:rPr>
              <a:t>손상자</a:t>
            </a:r>
            <a:r>
              <a:rPr lang="ko-KR" altLang="en-US" sz="1400" b="1" dirty="0">
                <a:solidFill>
                  <a:srgbClr val="00B0F0"/>
                </a:solidFill>
              </a:rPr>
              <a:t> 비율을 볼 때는 운전을 하는 농업인의 비율이 약 </a:t>
            </a:r>
            <a:r>
              <a:rPr lang="en-US" altLang="ko-KR" sz="1400" b="1" dirty="0">
                <a:solidFill>
                  <a:srgbClr val="00B0F0"/>
                </a:solidFill>
              </a:rPr>
              <a:t>69%</a:t>
            </a:r>
            <a:r>
              <a:rPr lang="ko-KR" altLang="en-US" sz="1400" b="1" dirty="0">
                <a:solidFill>
                  <a:srgbClr val="00B0F0"/>
                </a:solidFill>
              </a:rPr>
              <a:t>로 더 많음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즉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손상자들 중에서 동력 기계를 운전하는 사람들이 전체에 비해 많음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3" name="모서리가 둥근 직사각형 30">
            <a:extLst>
              <a:ext uri="{FF2B5EF4-FFF2-40B4-BE49-F238E27FC236}">
                <a16:creationId xmlns:a16="http://schemas.microsoft.com/office/drawing/2014/main" id="{5B8ABEA9-1424-454F-8451-F32634BC1114}"/>
              </a:ext>
            </a:extLst>
          </p:cNvPr>
          <p:cNvSpPr/>
          <p:nvPr/>
        </p:nvSpPr>
        <p:spPr>
          <a:xfrm>
            <a:off x="6521312" y="1498447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prstClr val="white"/>
                </a:solidFill>
              </a:rPr>
              <a:t>손상자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30">
            <a:extLst>
              <a:ext uri="{FF2B5EF4-FFF2-40B4-BE49-F238E27FC236}">
                <a16:creationId xmlns:a16="http://schemas.microsoft.com/office/drawing/2014/main" id="{50D4F663-7EDA-422E-A15F-7375781BFACA}"/>
              </a:ext>
            </a:extLst>
          </p:cNvPr>
          <p:cNvSpPr/>
          <p:nvPr/>
        </p:nvSpPr>
        <p:spPr>
          <a:xfrm>
            <a:off x="1930612" y="1501045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전체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1A9686E-D452-4D68-81F7-5C728246B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83" y="1897984"/>
            <a:ext cx="3657482" cy="364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56E7373-9B01-49DD-9449-CF57C1D7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570" y="1893636"/>
            <a:ext cx="3342256" cy="358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9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387"/>
            <a:ext cx="12192000" cy="6556772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859944" y="442570"/>
            <a:ext cx="1117185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농업인 전체와 </a:t>
            </a:r>
            <a:r>
              <a:rPr lang="ko-KR" altLang="en-US" sz="2400" b="1" i="1" kern="0" dirty="0" err="1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손상자</a:t>
            </a:r>
            <a:r>
              <a:rPr lang="ko-KR" altLang="en-US" sz="24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 비교 </a:t>
            </a: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– </a:t>
            </a:r>
            <a:r>
              <a:rPr lang="ko-KR" altLang="en-US" sz="24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신호등</a:t>
            </a: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, </a:t>
            </a:r>
            <a:r>
              <a:rPr lang="ko-KR" altLang="en-US" sz="24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도로 가로등</a:t>
            </a: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, </a:t>
            </a:r>
            <a:r>
              <a:rPr lang="ko-KR" altLang="en-US" sz="24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과속 단속 카메라 비교</a:t>
            </a:r>
            <a:endParaRPr lang="en-US" altLang="ko-KR" sz="24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17CE4A-311C-4DF0-BBAA-411C80336A78}"/>
              </a:ext>
            </a:extLst>
          </p:cNvPr>
          <p:cNvSpPr/>
          <p:nvPr/>
        </p:nvSpPr>
        <p:spPr>
          <a:xfrm>
            <a:off x="831583" y="5331624"/>
            <a:ext cx="10315784" cy="1083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대체적으로 농업인들은 농작업을 하는 곳 근처에 신호등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도로 가로등</a:t>
            </a:r>
            <a:r>
              <a:rPr lang="en-US" altLang="ko-KR" sz="1400" b="1" dirty="0">
                <a:solidFill>
                  <a:srgbClr val="00B0F0"/>
                </a:solidFill>
              </a:rPr>
              <a:t>(</a:t>
            </a:r>
            <a:r>
              <a:rPr lang="ko-KR" altLang="en-US" sz="1400" b="1" dirty="0">
                <a:solidFill>
                  <a:srgbClr val="00B0F0"/>
                </a:solidFill>
              </a:rPr>
              <a:t>조명</a:t>
            </a:r>
            <a:r>
              <a:rPr lang="en-US" altLang="ko-KR" sz="1400" b="1" dirty="0">
                <a:solidFill>
                  <a:srgbClr val="00B0F0"/>
                </a:solidFill>
              </a:rPr>
              <a:t>), </a:t>
            </a:r>
            <a:r>
              <a:rPr lang="ko-KR" altLang="en-US" sz="1400" b="1" dirty="0">
                <a:solidFill>
                  <a:srgbClr val="00B0F0"/>
                </a:solidFill>
              </a:rPr>
              <a:t>과속 단속 카메라가 잘 갖춰져 있다고 생각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하지만</a:t>
            </a:r>
            <a:r>
              <a:rPr lang="en-US" altLang="ko-KR" sz="1400" b="1" dirty="0">
                <a:solidFill>
                  <a:srgbClr val="00B0F0"/>
                </a:solidFill>
              </a:rPr>
              <a:t>,</a:t>
            </a:r>
            <a:r>
              <a:rPr lang="ko-KR" altLang="en-US" sz="1400" b="1" dirty="0">
                <a:solidFill>
                  <a:srgbClr val="00B0F0"/>
                </a:solidFill>
              </a:rPr>
              <a:t> 부족하다고 생각하는 비율도 무시할 수 없기 때문에 </a:t>
            </a:r>
            <a:r>
              <a:rPr lang="ko-KR" altLang="en-US" sz="1400" b="1" dirty="0" err="1">
                <a:solidFill>
                  <a:srgbClr val="00B0F0"/>
                </a:solidFill>
              </a:rPr>
              <a:t>농작업</a:t>
            </a:r>
            <a:r>
              <a:rPr lang="ko-KR" altLang="en-US" sz="1400" b="1" dirty="0">
                <a:solidFill>
                  <a:srgbClr val="00B0F0"/>
                </a:solidFill>
              </a:rPr>
              <a:t> 하는 곳 근처에 사고 예방 시설들을 더 많이 설치하면 교통 사고 비율을 줄일 수 있을 것임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3" name="모서리가 둥근 직사각형 30">
            <a:extLst>
              <a:ext uri="{FF2B5EF4-FFF2-40B4-BE49-F238E27FC236}">
                <a16:creationId xmlns:a16="http://schemas.microsoft.com/office/drawing/2014/main" id="{5B8ABEA9-1424-454F-8451-F32634BC1114}"/>
              </a:ext>
            </a:extLst>
          </p:cNvPr>
          <p:cNvSpPr/>
          <p:nvPr/>
        </p:nvSpPr>
        <p:spPr>
          <a:xfrm>
            <a:off x="8600969" y="1273104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prstClr val="white"/>
                </a:solidFill>
              </a:rPr>
              <a:t>손상자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30">
            <a:extLst>
              <a:ext uri="{FF2B5EF4-FFF2-40B4-BE49-F238E27FC236}">
                <a16:creationId xmlns:a16="http://schemas.microsoft.com/office/drawing/2014/main" id="{50D4F663-7EDA-422E-A15F-7375781BFACA}"/>
              </a:ext>
            </a:extLst>
          </p:cNvPr>
          <p:cNvSpPr/>
          <p:nvPr/>
        </p:nvSpPr>
        <p:spPr>
          <a:xfrm>
            <a:off x="2154145" y="1266163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전체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631E418-7978-4882-9D17-44F56BAD6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4" y="1711306"/>
            <a:ext cx="5659162" cy="348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515BD57-1B98-4D06-A392-E2F907B2F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17" y="1708481"/>
            <a:ext cx="5797727" cy="356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0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9660"/>
            <a:ext cx="12192000" cy="6711691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905939" y="409699"/>
            <a:ext cx="80736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손상자와 비손상자 비교 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-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사다리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  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17CE4A-311C-4DF0-BBAA-411C80336A78}"/>
              </a:ext>
            </a:extLst>
          </p:cNvPr>
          <p:cNvSpPr/>
          <p:nvPr/>
        </p:nvSpPr>
        <p:spPr>
          <a:xfrm>
            <a:off x="8084109" y="4106888"/>
            <a:ext cx="3743317" cy="2047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srgbClr val="00B0F0"/>
                </a:solidFill>
              </a:rPr>
              <a:t>농작업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 err="1">
                <a:solidFill>
                  <a:srgbClr val="00B0F0"/>
                </a:solidFill>
              </a:rPr>
              <a:t>손상자</a:t>
            </a:r>
            <a:r>
              <a:rPr lang="ko-KR" altLang="en-US" sz="1400" b="1" dirty="0">
                <a:solidFill>
                  <a:srgbClr val="00B0F0"/>
                </a:solidFill>
              </a:rPr>
              <a:t> 중 사다리 사용 중 다친 비율이 약 </a:t>
            </a:r>
            <a:r>
              <a:rPr lang="en-US" altLang="ko-KR" sz="1400" b="1" dirty="0">
                <a:solidFill>
                  <a:srgbClr val="00B0F0"/>
                </a:solidFill>
              </a:rPr>
              <a:t>63%</a:t>
            </a:r>
            <a:r>
              <a:rPr lang="ko-KR" altLang="en-US" sz="1400" b="1" dirty="0">
                <a:solidFill>
                  <a:srgbClr val="00B0F0"/>
                </a:solidFill>
              </a:rPr>
              <a:t>로 높음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전체로 보았을 때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사다리 사용 중 다친 비율이 약 </a:t>
            </a:r>
            <a:r>
              <a:rPr lang="en-US" altLang="ko-KR" sz="1400" b="1" dirty="0">
                <a:solidFill>
                  <a:srgbClr val="00B0F0"/>
                </a:solidFill>
              </a:rPr>
              <a:t>13%</a:t>
            </a:r>
            <a:r>
              <a:rPr lang="ko-KR" altLang="en-US" sz="1400" b="1" dirty="0">
                <a:solidFill>
                  <a:srgbClr val="00B0F0"/>
                </a:solidFill>
              </a:rPr>
              <a:t>로 낮음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손상자들이 사다리 사용 중 다칠 위험이 더 높음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3" name="모서리가 둥근 직사각형 30">
            <a:extLst>
              <a:ext uri="{FF2B5EF4-FFF2-40B4-BE49-F238E27FC236}">
                <a16:creationId xmlns:a16="http://schemas.microsoft.com/office/drawing/2014/main" id="{5B8ABEA9-1424-454F-8451-F32634BC1114}"/>
              </a:ext>
            </a:extLst>
          </p:cNvPr>
          <p:cNvSpPr/>
          <p:nvPr/>
        </p:nvSpPr>
        <p:spPr>
          <a:xfrm>
            <a:off x="3399243" y="6257698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prstClr val="white"/>
                </a:solidFill>
              </a:rPr>
              <a:t>손상자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30">
            <a:extLst>
              <a:ext uri="{FF2B5EF4-FFF2-40B4-BE49-F238E27FC236}">
                <a16:creationId xmlns:a16="http://schemas.microsoft.com/office/drawing/2014/main" id="{50D4F663-7EDA-422E-A15F-7375781BFACA}"/>
              </a:ext>
            </a:extLst>
          </p:cNvPr>
          <p:cNvSpPr/>
          <p:nvPr/>
        </p:nvSpPr>
        <p:spPr>
          <a:xfrm>
            <a:off x="7449263" y="6257698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전체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0892361-4627-4F32-BDC5-59CF8B286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67" y="1453805"/>
            <a:ext cx="4326697" cy="24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5DE67E8-5B53-4C19-B2C7-FCC1B8F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41" y="4058766"/>
            <a:ext cx="3118506" cy="264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A3AA8DE3-0340-4BE7-AFC8-B6264F277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158" y="1453805"/>
            <a:ext cx="4386103" cy="24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2EC2FB94-789E-43AF-89AA-FC9EBFEC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58" y="4017724"/>
            <a:ext cx="2506505" cy="264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94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271"/>
            <a:ext cx="12192000" cy="6752505"/>
            <a:chOff x="0" y="0"/>
            <a:chExt cx="12192000" cy="65567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371E0A-E3C1-43D8-85D9-A1EC2CA8B4D4}"/>
                </a:ext>
              </a:extLst>
            </p:cNvPr>
            <p:cNvSpPr/>
            <p:nvPr/>
          </p:nvSpPr>
          <p:spPr>
            <a:xfrm>
              <a:off x="0" y="0"/>
              <a:ext cx="12192000" cy="1238250"/>
            </a:xfrm>
            <a:prstGeom prst="rect">
              <a:avLst/>
            </a:prstGeom>
            <a:solidFill>
              <a:srgbClr val="0035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CE167-EE94-4E5B-8400-CBF698EF2F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41425"/>
              <a:ext cx="12192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D6ABF1-6633-4BA8-BAAA-A5C8AD1A22AF}"/>
                </a:ext>
              </a:extLst>
            </p:cNvPr>
            <p:cNvSpPr/>
            <p:nvPr/>
          </p:nvSpPr>
          <p:spPr>
            <a:xfrm>
              <a:off x="292894" y="301228"/>
              <a:ext cx="11606212" cy="6255544"/>
            </a:xfrm>
            <a:prstGeom prst="roundRect">
              <a:avLst>
                <a:gd name="adj" fmla="val 1272"/>
              </a:avLst>
            </a:prstGeom>
            <a:gradFill>
              <a:gsLst>
                <a:gs pos="0">
                  <a:schemeClr val="bg1">
                    <a:alpha val="26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CA73BD-2759-4792-9BAF-6CBAE32498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4590" y="7556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75D8778-5045-4188-BCC3-04456377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3954099-3EC0-41DA-A1A5-5502F06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8CB1AB-8907-4C65-9554-55A5FC8DD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90E851-1B63-48DF-BD56-0DD18A35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5902A907-534D-4EC4-AE6E-28E3E6AB2F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9928" y="75560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E7180602-D9F5-44B5-86C0-8BBC3BBD1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2E8EE894-BC21-450E-BBC6-6EBEB8DF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818F02E-9584-4767-A565-E4391DF77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74E5D09-77F7-43D4-81DA-1B14BC3E29F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232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F798E9-499E-4644-9663-417F9AF7C611}"/>
                </a:ext>
              </a:extLst>
            </p:cNvPr>
            <p:cNvSpPr/>
            <p:nvPr/>
          </p:nvSpPr>
          <p:spPr>
            <a:xfrm>
              <a:off x="11072725" y="488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39626D-8C13-49DF-8026-442CFE3C630E}"/>
                </a:ext>
              </a:extLst>
            </p:cNvPr>
            <p:cNvSpPr/>
            <p:nvPr/>
          </p:nvSpPr>
          <p:spPr>
            <a:xfrm>
              <a:off x="5835134" y="38100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2:00 PM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C2C87A62-8259-400F-B342-678157F8D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22" y="75560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3DE68C-ECB8-47BC-8E23-C85C9945A48A}"/>
                </a:ext>
              </a:extLst>
            </p:cNvPr>
            <p:cNvSpPr/>
            <p:nvPr/>
          </p:nvSpPr>
          <p:spPr>
            <a:xfrm>
              <a:off x="416383" y="38100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white"/>
                  </a:solidFill>
                </a:rPr>
                <a:t>PPTBIZCAM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+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905939" y="437578"/>
            <a:ext cx="80736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손상자와 비손상자 비교 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– </a:t>
            </a:r>
            <a:r>
              <a:rPr lang="ko-KR" altLang="en-US" sz="2800" b="1" i="1" kern="0" dirty="0" err="1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농자재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(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비료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)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무게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</a:rPr>
              <a:t>  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17CE4A-311C-4DF0-BBAA-411C80336A78}"/>
              </a:ext>
            </a:extLst>
          </p:cNvPr>
          <p:cNvSpPr/>
          <p:nvPr/>
        </p:nvSpPr>
        <p:spPr>
          <a:xfrm>
            <a:off x="8008859" y="4110807"/>
            <a:ext cx="3743317" cy="4226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srgbClr val="00B0F0"/>
                </a:solidFill>
              </a:rPr>
              <a:t>농작업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 err="1">
                <a:solidFill>
                  <a:srgbClr val="00B0F0"/>
                </a:solidFill>
              </a:rPr>
              <a:t>손상자</a:t>
            </a:r>
            <a:r>
              <a:rPr lang="ko-KR" altLang="en-US" sz="1400" b="1" dirty="0">
                <a:solidFill>
                  <a:srgbClr val="00B0F0"/>
                </a:solidFill>
              </a:rPr>
              <a:t> 중 농자재를 들다가 다친 비율이 약 </a:t>
            </a:r>
            <a:r>
              <a:rPr lang="en-US" altLang="ko-KR" sz="1400" b="1" dirty="0">
                <a:solidFill>
                  <a:srgbClr val="00B0F0"/>
                </a:solidFill>
              </a:rPr>
              <a:t>83%</a:t>
            </a:r>
            <a:r>
              <a:rPr lang="ko-KR" altLang="en-US" sz="1400" b="1" dirty="0">
                <a:solidFill>
                  <a:srgbClr val="00B0F0"/>
                </a:solidFill>
              </a:rPr>
              <a:t>로 높음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전체로 보았을 때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농자재를 들다가 다친 비율이 약 </a:t>
            </a:r>
            <a:r>
              <a:rPr lang="en-US" altLang="ko-KR" sz="1400" b="1" dirty="0">
                <a:solidFill>
                  <a:srgbClr val="00B0F0"/>
                </a:solidFill>
              </a:rPr>
              <a:t>6%</a:t>
            </a:r>
            <a:r>
              <a:rPr lang="ko-KR" altLang="en-US" sz="1400" b="1" dirty="0">
                <a:solidFill>
                  <a:srgbClr val="00B0F0"/>
                </a:solidFill>
              </a:rPr>
              <a:t>로 낮음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00B0F0"/>
                </a:solidFill>
              </a:rPr>
              <a:t>손상자들이 농자재를 들다가 다칠 위험이 더 높음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3" name="모서리가 둥근 직사각형 30">
            <a:extLst>
              <a:ext uri="{FF2B5EF4-FFF2-40B4-BE49-F238E27FC236}">
                <a16:creationId xmlns:a16="http://schemas.microsoft.com/office/drawing/2014/main" id="{5B8ABEA9-1424-454F-8451-F32634BC1114}"/>
              </a:ext>
            </a:extLst>
          </p:cNvPr>
          <p:cNvSpPr/>
          <p:nvPr/>
        </p:nvSpPr>
        <p:spPr>
          <a:xfrm>
            <a:off x="2989152" y="6330081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prstClr val="white"/>
                </a:solidFill>
              </a:rPr>
              <a:t>손상자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30">
            <a:extLst>
              <a:ext uri="{FF2B5EF4-FFF2-40B4-BE49-F238E27FC236}">
                <a16:creationId xmlns:a16="http://schemas.microsoft.com/office/drawing/2014/main" id="{50D4F663-7EDA-422E-A15F-7375781BFACA}"/>
              </a:ext>
            </a:extLst>
          </p:cNvPr>
          <p:cNvSpPr/>
          <p:nvPr/>
        </p:nvSpPr>
        <p:spPr>
          <a:xfrm>
            <a:off x="7383548" y="6290784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전체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5BF244D-9955-4768-B709-66F0367D0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158" y="1414700"/>
            <a:ext cx="4476863" cy="253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611B0D7-7274-4A76-B219-1018CCB70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88" y="3933377"/>
            <a:ext cx="2569772" cy="271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EC1556C-6CF3-42CB-B667-E18A18F47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3" y="1414700"/>
            <a:ext cx="4476863" cy="25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44050B7E-A57D-4B80-B866-39094F2C8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48" y="4033827"/>
            <a:ext cx="2569772" cy="271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7983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1623</Words>
  <Application>Microsoft Office PowerPoint</Application>
  <PresentationFormat>와이드스크린</PresentationFormat>
  <Paragraphs>244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맑은 고딕</vt:lpstr>
      <vt:lpstr>맑은고딕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양 정윤</cp:lastModifiedBy>
  <cp:revision>49</cp:revision>
  <dcterms:created xsi:type="dcterms:W3CDTF">2021-06-14T14:40:54Z</dcterms:created>
  <dcterms:modified xsi:type="dcterms:W3CDTF">2021-12-23T16:17:28Z</dcterms:modified>
  <cp:version>1000.0000.01</cp:version>
</cp:coreProperties>
</file>