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71" r:id="rId13"/>
    <p:sldId id="266" r:id="rId14"/>
    <p:sldId id="272" r:id="rId15"/>
    <p:sldId id="267" r:id="rId16"/>
    <p:sldId id="268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E8B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478" autoAdjust="0"/>
  </p:normalViewPr>
  <p:slideViewPr>
    <p:cSldViewPr snapToGrid="0">
      <p:cViewPr varScale="1">
        <p:scale>
          <a:sx n="44" d="100"/>
          <a:sy n="44" d="100"/>
        </p:scale>
        <p:origin x="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C3348-44FB-4D41-8000-8BF6275ECAF2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2129F-FF8E-4EF4-AB7A-8E1DBB05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2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발표자 하현숙입니다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저는 이번 기간 동안 공부한 </a:t>
            </a:r>
            <a:r>
              <a:rPr lang="en-US" altLang="ko-KR" dirty="0" smtClean="0"/>
              <a:t>GAN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논문에 대해 설명하고 간단한 구현 코드를 보여드린 후 발표를 마치겠습니다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GAN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Generative Adversarial Networks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줄임말로써</a:t>
            </a:r>
            <a:r>
              <a:rPr lang="ko-KR" altLang="en-US" baseline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2129F-FF8E-4EF4-AB7A-8E1DBB05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80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Generator</a:t>
            </a:r>
            <a:r>
              <a:rPr lang="ko-KR" altLang="en-US" dirty="0" smtClean="0"/>
              <a:t>에서 생성되는 값은 확률변수 </a:t>
            </a:r>
            <a:endParaRPr lang="en-US" altLang="ko-KR" dirty="0" smtClean="0"/>
          </a:p>
          <a:p>
            <a:r>
              <a:rPr lang="en-US" altLang="ko-KR" dirty="0" smtClean="0"/>
              <a:t>Discriminator</a:t>
            </a:r>
            <a:r>
              <a:rPr lang="ko-KR" altLang="en-US" dirty="0" smtClean="0"/>
              <a:t>에서 생성되는 값은 확률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Output</a:t>
            </a:r>
            <a:r>
              <a:rPr lang="ko-KR" altLang="en-US" dirty="0" smtClean="0"/>
              <a:t>은 확률 값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2129F-FF8E-4EF4-AB7A-8E1DBB05AB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65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2129F-FF8E-4EF4-AB7A-8E1DBB05AB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671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모델의 학습방향을 잡아주는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모델이 목표를 가지고 학습할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옳은 방향으로 가고 있는지 확인해 주는</a:t>
            </a:r>
            <a:r>
              <a:rPr lang="ko-KR" altLang="en-US" baseline="0" dirty="0" smtClean="0"/>
              <a:t> 것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확률을 이용함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2129F-FF8E-4EF4-AB7A-8E1DBB05AB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1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AdamOptimizer</a:t>
            </a:r>
            <a:r>
              <a:rPr lang="ko-KR" altLang="en-US" dirty="0" smtClean="0"/>
              <a:t>은 비용이 적은 쪽으로 </a:t>
            </a:r>
            <a:r>
              <a:rPr lang="en-US" altLang="ko-KR" dirty="0" smtClean="0"/>
              <a:t>w</a:t>
            </a:r>
            <a:r>
              <a:rPr lang="ko-KR" altLang="en-US" dirty="0" smtClean="0"/>
              <a:t>의 값을 변경할 수 있도록 해주는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2129F-FF8E-4EF4-AB7A-8E1DBB05AB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8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어떤 방법으로 학습을 진행하는가에 따라서 크게 분류할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2129F-FF8E-4EF4-AB7A-8E1DBB05AB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9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2129F-FF8E-4EF4-AB7A-8E1DBB05AB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9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2129F-FF8E-4EF4-AB7A-8E1DBB05AB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7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2129F-FF8E-4EF4-AB7A-8E1DBB05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2129F-FF8E-4EF4-AB7A-8E1DBB05AB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2129F-FF8E-4EF4-AB7A-8E1DBB05AB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28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2129F-FF8E-4EF4-AB7A-8E1DBB05AB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3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Generator</a:t>
            </a:r>
            <a:r>
              <a:rPr lang="ko-KR" altLang="en-US" dirty="0" smtClean="0"/>
              <a:t>에서 생성되는 값은 확률변수 </a:t>
            </a:r>
            <a:endParaRPr lang="en-US" altLang="ko-KR" dirty="0" smtClean="0"/>
          </a:p>
          <a:p>
            <a:r>
              <a:rPr lang="en-US" altLang="ko-KR" dirty="0" smtClean="0"/>
              <a:t>Discriminator</a:t>
            </a:r>
            <a:r>
              <a:rPr lang="ko-KR" altLang="en-US" dirty="0" smtClean="0"/>
              <a:t>에서 생성되는 값은 확률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Sigmoid</a:t>
            </a:r>
            <a:r>
              <a:rPr lang="ko-KR" altLang="en-US" dirty="0" smtClean="0"/>
              <a:t>를 하면 </a:t>
            </a:r>
            <a:r>
              <a:rPr lang="en-US" altLang="ko-KR" dirty="0" smtClean="0"/>
              <a:t>0~1</a:t>
            </a:r>
            <a:r>
              <a:rPr lang="ko-KR" altLang="en-US" dirty="0" smtClean="0"/>
              <a:t>사이의 값이 나오는데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값인 </a:t>
            </a:r>
            <a:r>
              <a:rPr lang="en-US" altLang="ko-KR" dirty="0" smtClean="0"/>
              <a:t>-1~1</a:t>
            </a:r>
            <a:r>
              <a:rPr lang="ko-KR" altLang="en-US" dirty="0" smtClean="0"/>
              <a:t>사이의 값으로 값을 변경 해줌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Output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28*28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의 안의 값이 </a:t>
            </a:r>
            <a:r>
              <a:rPr lang="en-US" altLang="ko-KR" dirty="0" smtClean="0"/>
              <a:t>0~1</a:t>
            </a:r>
            <a:r>
              <a:rPr lang="ko-KR" altLang="en-US" dirty="0" smtClean="0"/>
              <a:t>인 값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2129F-FF8E-4EF4-AB7A-8E1DBB05AB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8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6C71-00D0-450A-8C72-051546AE33A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0775-C1ED-4247-A9CC-1E51D441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6C71-00D0-450A-8C72-051546AE33A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0775-C1ED-4247-A9CC-1E51D441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6C71-00D0-450A-8C72-051546AE33A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0775-C1ED-4247-A9CC-1E51D441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0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6C71-00D0-450A-8C72-051546AE33A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0775-C1ED-4247-A9CC-1E51D441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2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6C71-00D0-450A-8C72-051546AE33A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0775-C1ED-4247-A9CC-1E51D441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3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6C71-00D0-450A-8C72-051546AE33A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0775-C1ED-4247-A9CC-1E51D441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3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6C71-00D0-450A-8C72-051546AE33A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0775-C1ED-4247-A9CC-1E51D441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6C71-00D0-450A-8C72-051546AE33A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0775-C1ED-4247-A9CC-1E51D441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7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6C71-00D0-450A-8C72-051546AE33A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0775-C1ED-4247-A9CC-1E51D441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5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6C71-00D0-450A-8C72-051546AE33A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0775-C1ED-4247-A9CC-1E51D441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6C71-00D0-450A-8C72-051546AE33A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0775-C1ED-4247-A9CC-1E51D441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8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F6C71-00D0-450A-8C72-051546AE33A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0775-C1ED-4247-A9CC-1E51D441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8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GANs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Generative Adversarial Nets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400" dirty="0" smtClean="0"/>
              <a:t>하현숙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53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19" y="3245996"/>
            <a:ext cx="9472481" cy="21403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19" y="1721358"/>
            <a:ext cx="9402699" cy="1155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0319" y="371856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128, 256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0319" y="408789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256, 28*28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0319" y="4552435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28*28, 256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0319" y="4846491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256, 1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59" y="1826987"/>
            <a:ext cx="9495343" cy="1234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4975" y="221894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128, 256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4975" y="2588276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256, 28*28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962144" y="4389120"/>
            <a:ext cx="1901952" cy="4998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68298"/>
              </p:ext>
            </p:extLst>
          </p:nvPr>
        </p:nvGraphicFramePr>
        <p:xfrm>
          <a:off x="1359759" y="4453636"/>
          <a:ext cx="3309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259">
                  <a:extLst>
                    <a:ext uri="{9D8B030D-6E8A-4147-A177-3AD203B41FA5}">
                      <a16:colId xmlns:a16="http://schemas.microsoft.com/office/drawing/2014/main" val="200054813"/>
                    </a:ext>
                  </a:extLst>
                </a:gridCol>
                <a:gridCol w="1103259">
                  <a:extLst>
                    <a:ext uri="{9D8B030D-6E8A-4147-A177-3AD203B41FA5}">
                      <a16:colId xmlns:a16="http://schemas.microsoft.com/office/drawing/2014/main" val="2969961406"/>
                    </a:ext>
                  </a:extLst>
                </a:gridCol>
                <a:gridCol w="1103259">
                  <a:extLst>
                    <a:ext uri="{9D8B030D-6E8A-4147-A177-3AD203B41FA5}">
                      <a16:colId xmlns:a16="http://schemas.microsoft.com/office/drawing/2014/main" val="16758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6024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82240" y="3925824"/>
            <a:ext cx="609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128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68298"/>
              </p:ext>
            </p:extLst>
          </p:nvPr>
        </p:nvGraphicFramePr>
        <p:xfrm>
          <a:off x="7156704" y="4453636"/>
          <a:ext cx="3309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259">
                  <a:extLst>
                    <a:ext uri="{9D8B030D-6E8A-4147-A177-3AD203B41FA5}">
                      <a16:colId xmlns:a16="http://schemas.microsoft.com/office/drawing/2014/main" val="200054813"/>
                    </a:ext>
                  </a:extLst>
                </a:gridCol>
                <a:gridCol w="1103259">
                  <a:extLst>
                    <a:ext uri="{9D8B030D-6E8A-4147-A177-3AD203B41FA5}">
                      <a16:colId xmlns:a16="http://schemas.microsoft.com/office/drawing/2014/main" val="2969961406"/>
                    </a:ext>
                  </a:extLst>
                </a:gridCol>
                <a:gridCol w="1103259">
                  <a:extLst>
                    <a:ext uri="{9D8B030D-6E8A-4147-A177-3AD203B41FA5}">
                      <a16:colId xmlns:a16="http://schemas.microsoft.com/office/drawing/2014/main" val="16758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6024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479184" y="3925824"/>
            <a:ext cx="8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28*28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3" idx="2"/>
          </p:cNvCxnSpPr>
          <p:nvPr/>
        </p:nvCxnSpPr>
        <p:spPr>
          <a:xfrm flipH="1">
            <a:off x="6971791" y="4824476"/>
            <a:ext cx="1839801" cy="8813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05644"/>
              </p:ext>
            </p:extLst>
          </p:nvPr>
        </p:nvGraphicFramePr>
        <p:xfrm>
          <a:off x="4674371" y="5705856"/>
          <a:ext cx="3309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259">
                  <a:extLst>
                    <a:ext uri="{9D8B030D-6E8A-4147-A177-3AD203B41FA5}">
                      <a16:colId xmlns:a16="http://schemas.microsoft.com/office/drawing/2014/main" val="200054813"/>
                    </a:ext>
                  </a:extLst>
                </a:gridCol>
                <a:gridCol w="1103259">
                  <a:extLst>
                    <a:ext uri="{9D8B030D-6E8A-4147-A177-3AD203B41FA5}">
                      <a16:colId xmlns:a16="http://schemas.microsoft.com/office/drawing/2014/main" val="2969961406"/>
                    </a:ext>
                  </a:extLst>
                </a:gridCol>
                <a:gridCol w="1103259">
                  <a:extLst>
                    <a:ext uri="{9D8B030D-6E8A-4147-A177-3AD203B41FA5}">
                      <a16:colId xmlns:a16="http://schemas.microsoft.com/office/drawing/2014/main" val="16758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0~1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0~1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6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4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59" y="1865090"/>
            <a:ext cx="9472481" cy="1196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45935" y="2284723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28*28, 256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5935" y="2578779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256, 1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145023" y="4389120"/>
            <a:ext cx="1901952" cy="4998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9398"/>
              </p:ext>
            </p:extLst>
          </p:nvPr>
        </p:nvGraphicFramePr>
        <p:xfrm>
          <a:off x="1359759" y="4453636"/>
          <a:ext cx="3309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259">
                  <a:extLst>
                    <a:ext uri="{9D8B030D-6E8A-4147-A177-3AD203B41FA5}">
                      <a16:colId xmlns:a16="http://schemas.microsoft.com/office/drawing/2014/main" val="200054813"/>
                    </a:ext>
                  </a:extLst>
                </a:gridCol>
                <a:gridCol w="1103259">
                  <a:extLst>
                    <a:ext uri="{9D8B030D-6E8A-4147-A177-3AD203B41FA5}">
                      <a16:colId xmlns:a16="http://schemas.microsoft.com/office/drawing/2014/main" val="2969961406"/>
                    </a:ext>
                  </a:extLst>
                </a:gridCol>
                <a:gridCol w="1103259">
                  <a:extLst>
                    <a:ext uri="{9D8B030D-6E8A-4147-A177-3AD203B41FA5}">
                      <a16:colId xmlns:a16="http://schemas.microsoft.com/office/drawing/2014/main" val="16758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6024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82240" y="3925824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28*28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79184" y="3925824"/>
            <a:ext cx="8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66691"/>
              </p:ext>
            </p:extLst>
          </p:nvPr>
        </p:nvGraphicFramePr>
        <p:xfrm>
          <a:off x="7871967" y="4518152"/>
          <a:ext cx="14549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912">
                  <a:extLst>
                    <a:ext uri="{9D8B030D-6E8A-4147-A177-3AD203B41FA5}">
                      <a16:colId xmlns:a16="http://schemas.microsoft.com/office/drawing/2014/main" val="3395481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11288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8227567" y="4350004"/>
            <a:ext cx="743712" cy="7071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971791" y="5057140"/>
            <a:ext cx="1552448" cy="6487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81471" y="5413468"/>
            <a:ext cx="107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0~1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13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39" y="3479371"/>
            <a:ext cx="9487722" cy="8839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97" y="2082278"/>
            <a:ext cx="9457240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86" y="3212592"/>
            <a:ext cx="9268460" cy="542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9284" y="862723"/>
            <a:ext cx="2461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Cost function</a:t>
            </a:r>
            <a:endParaRPr lang="ko-KR" altLang="en-US" sz="28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340864" y="2621280"/>
            <a:ext cx="8606282" cy="1133856"/>
            <a:chOff x="2340864" y="2621280"/>
            <a:chExt cx="8606282" cy="1133856"/>
          </a:xfrm>
        </p:grpSpPr>
        <p:sp>
          <p:nvSpPr>
            <p:cNvPr id="5" name="직사각형 4"/>
            <p:cNvSpPr/>
            <p:nvPr/>
          </p:nvSpPr>
          <p:spPr>
            <a:xfrm>
              <a:off x="2340864" y="3096768"/>
              <a:ext cx="8606282" cy="6583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388362" y="2621280"/>
              <a:ext cx="352298" cy="3657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73936" y="2621280"/>
            <a:ext cx="9173210" cy="1133856"/>
            <a:chOff x="1773936" y="2621280"/>
            <a:chExt cx="9173210" cy="1133856"/>
          </a:xfrm>
        </p:grpSpPr>
        <p:sp>
          <p:nvSpPr>
            <p:cNvPr id="9" name="직사각형 8"/>
            <p:cNvSpPr/>
            <p:nvPr/>
          </p:nvSpPr>
          <p:spPr>
            <a:xfrm>
              <a:off x="1773936" y="3066288"/>
              <a:ext cx="2639568" cy="658368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859280" y="2621280"/>
              <a:ext cx="352298" cy="36576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54240" y="3096768"/>
              <a:ext cx="3692906" cy="658368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52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25"/>
          <a:stretch/>
        </p:blipFill>
        <p:spPr>
          <a:xfrm>
            <a:off x="1325465" y="2340863"/>
            <a:ext cx="9518205" cy="5617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79"/>
          <a:stretch/>
        </p:blipFill>
        <p:spPr>
          <a:xfrm>
            <a:off x="1348327" y="4255008"/>
            <a:ext cx="9495343" cy="5553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8327" y="1804387"/>
            <a:ext cx="939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진짜 이미지로 판단하는 확률의 평균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비용 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5465" y="3782690"/>
            <a:ext cx="9392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AdamOptimizer</a:t>
            </a:r>
            <a:r>
              <a:rPr lang="ko-KR" altLang="en-US" dirty="0" smtClean="0"/>
              <a:t>를 통해 비용 값을 최소화하는 방향으로 학습시킴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0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9" y="784631"/>
            <a:ext cx="8550381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47187" y="841605"/>
            <a:ext cx="7543817" cy="5212769"/>
            <a:chOff x="2113075" y="402693"/>
            <a:chExt cx="7543817" cy="521276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075" y="402693"/>
              <a:ext cx="7543815" cy="103327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077" y="1167267"/>
              <a:ext cx="7543815" cy="103327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076" y="2050716"/>
              <a:ext cx="7543815" cy="103327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075" y="2934165"/>
              <a:ext cx="7543815" cy="103327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075" y="3817614"/>
              <a:ext cx="7543815" cy="103327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075" y="4582188"/>
              <a:ext cx="7543815" cy="1033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94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71139" y="1511300"/>
            <a:ext cx="6751321" cy="3213100"/>
            <a:chOff x="2771139" y="1511300"/>
            <a:chExt cx="6751321" cy="3213100"/>
          </a:xfrm>
        </p:grpSpPr>
        <p:sp>
          <p:nvSpPr>
            <p:cNvPr id="2" name="직사각형 1"/>
            <p:cNvSpPr/>
            <p:nvPr/>
          </p:nvSpPr>
          <p:spPr>
            <a:xfrm>
              <a:off x="5080000" y="1511300"/>
              <a:ext cx="2133600" cy="1079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Machine Learning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98339" y="3644900"/>
              <a:ext cx="2133600" cy="1079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chemeClr val="tx1"/>
                  </a:solidFill>
                </a:rPr>
                <a:t>Unsupervised Learning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71139" y="3644900"/>
              <a:ext cx="2133600" cy="1079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Supervised Learning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388860" y="3644900"/>
              <a:ext cx="2133600" cy="10795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Reinforcement Learning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>
              <a:stCxn id="2" idx="2"/>
            </p:cNvCxnSpPr>
            <p:nvPr/>
          </p:nvCxnSpPr>
          <p:spPr>
            <a:xfrm>
              <a:off x="6146800" y="2590800"/>
              <a:ext cx="0" cy="1054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6146799" y="1336040"/>
              <a:ext cx="12700" cy="4617721"/>
            </a:xfrm>
            <a:prstGeom prst="bentConnector3">
              <a:avLst>
                <a:gd name="adj1" fmla="val 3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8988" y="4151376"/>
            <a:ext cx="333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진짜같은 가짜를 만드는 것</a:t>
            </a:r>
            <a:r>
              <a:rPr lang="en-US" altLang="ko-KR" dirty="0" smtClean="0"/>
              <a:t>＂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2478" y="4151376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진짜인지 가짜인지 판별하는 것</a:t>
            </a:r>
            <a:r>
              <a:rPr lang="en-US" altLang="ko-KR" dirty="0" smtClean="0"/>
              <a:t>＂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477643" y="2084046"/>
            <a:ext cx="2045970" cy="1838730"/>
            <a:chOff x="2245995" y="1352526"/>
            <a:chExt cx="2045970" cy="1838730"/>
          </a:xfrm>
        </p:grpSpPr>
        <p:sp>
          <p:nvSpPr>
            <p:cNvPr id="2" name="타원 1"/>
            <p:cNvSpPr/>
            <p:nvPr/>
          </p:nvSpPr>
          <p:spPr>
            <a:xfrm>
              <a:off x="2670048" y="2020824"/>
              <a:ext cx="1197864" cy="1170432"/>
            </a:xfrm>
            <a:prstGeom prst="ellipse">
              <a:avLst/>
            </a:prstGeom>
            <a:solidFill>
              <a:srgbClr val="FD9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/>
                <a:t>G</a:t>
              </a:r>
              <a:endParaRPr lang="ko-KR" altLang="en-US" sz="4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45995" y="1352526"/>
              <a:ext cx="2045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D9E8B"/>
                  </a:solidFill>
                </a:rPr>
                <a:t>Generative Model</a:t>
              </a:r>
              <a:endParaRPr lang="ko-KR" altLang="en-US" dirty="0">
                <a:solidFill>
                  <a:srgbClr val="FD9E8B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572565" y="2084046"/>
            <a:ext cx="2390013" cy="1838730"/>
            <a:chOff x="7340917" y="1352526"/>
            <a:chExt cx="2390013" cy="1838730"/>
          </a:xfrm>
        </p:grpSpPr>
        <p:sp>
          <p:nvSpPr>
            <p:cNvPr id="3" name="타원 2"/>
            <p:cNvSpPr/>
            <p:nvPr/>
          </p:nvSpPr>
          <p:spPr>
            <a:xfrm>
              <a:off x="7936992" y="2020824"/>
              <a:ext cx="1197864" cy="1170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D</a:t>
              </a:r>
              <a:endParaRPr lang="ko-KR" altLang="en-US" sz="4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40917" y="1352526"/>
              <a:ext cx="2390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9DC3E6"/>
                  </a:solidFill>
                </a:rPr>
                <a:t>Discriminative Model</a:t>
              </a:r>
              <a:endParaRPr lang="ko-KR" altLang="en-US" dirty="0">
                <a:solidFill>
                  <a:srgbClr val="9DC3E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1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8988" y="4151376"/>
            <a:ext cx="333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위조범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2478" y="4151376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경찰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477643" y="2084046"/>
            <a:ext cx="2045970" cy="1838730"/>
            <a:chOff x="2245995" y="1352526"/>
            <a:chExt cx="2045970" cy="1838730"/>
          </a:xfrm>
        </p:grpSpPr>
        <p:sp>
          <p:nvSpPr>
            <p:cNvPr id="2" name="타원 1"/>
            <p:cNvSpPr/>
            <p:nvPr/>
          </p:nvSpPr>
          <p:spPr>
            <a:xfrm>
              <a:off x="2670048" y="2020824"/>
              <a:ext cx="1197864" cy="1170432"/>
            </a:xfrm>
            <a:prstGeom prst="ellipse">
              <a:avLst/>
            </a:prstGeom>
            <a:solidFill>
              <a:srgbClr val="FD9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/>
                <a:t>G</a:t>
              </a:r>
              <a:endParaRPr lang="ko-KR" altLang="en-US" sz="4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45995" y="1352526"/>
              <a:ext cx="2045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D9E8B"/>
                  </a:solidFill>
                </a:rPr>
                <a:t>Generative Model</a:t>
              </a:r>
              <a:endParaRPr lang="ko-KR" altLang="en-US" dirty="0">
                <a:solidFill>
                  <a:srgbClr val="FD9E8B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572565" y="2084046"/>
            <a:ext cx="2390013" cy="1838730"/>
            <a:chOff x="7340917" y="1352526"/>
            <a:chExt cx="2390013" cy="1838730"/>
          </a:xfrm>
        </p:grpSpPr>
        <p:sp>
          <p:nvSpPr>
            <p:cNvPr id="3" name="타원 2"/>
            <p:cNvSpPr/>
            <p:nvPr/>
          </p:nvSpPr>
          <p:spPr>
            <a:xfrm>
              <a:off x="7936992" y="2020824"/>
              <a:ext cx="1197864" cy="1170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D</a:t>
              </a:r>
              <a:endParaRPr lang="ko-KR" altLang="en-US" sz="4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40917" y="1352526"/>
              <a:ext cx="2390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9DC3E6"/>
                  </a:solidFill>
                </a:rPr>
                <a:t>Discriminative Model</a:t>
              </a:r>
              <a:endParaRPr lang="ko-KR" altLang="en-US" dirty="0">
                <a:solidFill>
                  <a:srgbClr val="9DC3E6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39968" y="3170050"/>
            <a:ext cx="524256" cy="3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73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901696" y="2752344"/>
            <a:ext cx="1197864" cy="1170432"/>
          </a:xfrm>
          <a:prstGeom prst="ellipse">
            <a:avLst/>
          </a:prstGeom>
          <a:solidFill>
            <a:srgbClr val="FD9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G</a:t>
            </a:r>
            <a:endParaRPr lang="ko-KR" altLang="en-US" sz="4400" dirty="0"/>
          </a:p>
        </p:txBody>
      </p:sp>
      <p:sp>
        <p:nvSpPr>
          <p:cNvPr id="3" name="타원 2"/>
          <p:cNvSpPr/>
          <p:nvPr/>
        </p:nvSpPr>
        <p:spPr>
          <a:xfrm>
            <a:off x="8168640" y="2752344"/>
            <a:ext cx="1197864" cy="11704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D</a:t>
            </a:r>
            <a:endParaRPr lang="ko-KR" altLang="en-US" sz="4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812221" y="2051030"/>
            <a:ext cx="1637859" cy="1402628"/>
            <a:chOff x="2812221" y="2051030"/>
            <a:chExt cx="1637859" cy="1402628"/>
          </a:xfrm>
        </p:grpSpPr>
        <p:sp>
          <p:nvSpPr>
            <p:cNvPr id="13" name="원형 화살표 12"/>
            <p:cNvSpPr/>
            <p:nvPr/>
          </p:nvSpPr>
          <p:spPr>
            <a:xfrm rot="1683995">
              <a:off x="2812221" y="2051030"/>
              <a:ext cx="1376815" cy="1402628"/>
            </a:xfrm>
            <a:prstGeom prst="circularArrow">
              <a:avLst>
                <a:gd name="adj1" fmla="val 3630"/>
                <a:gd name="adj2" fmla="val 612573"/>
                <a:gd name="adj3" fmla="val 20577665"/>
                <a:gd name="adj4" fmla="val 7738812"/>
                <a:gd name="adj5" fmla="val 62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99560" y="2134673"/>
              <a:ext cx="350520" cy="292608"/>
            </a:xfrm>
            <a:prstGeom prst="rect">
              <a:avLst/>
            </a:prstGeom>
            <a:solidFill>
              <a:srgbClr val="FD9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009888" y="1518487"/>
            <a:ext cx="534013" cy="1233857"/>
            <a:chOff x="9009888" y="1518487"/>
            <a:chExt cx="534013" cy="1233857"/>
          </a:xfrm>
        </p:grpSpPr>
        <p:sp>
          <p:nvSpPr>
            <p:cNvPr id="17" name="아래쪽 화살표 16"/>
            <p:cNvSpPr/>
            <p:nvPr/>
          </p:nvSpPr>
          <p:spPr>
            <a:xfrm>
              <a:off x="9009888" y="1518487"/>
              <a:ext cx="147828" cy="123385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193381" y="2385889"/>
              <a:ext cx="350520" cy="2926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137925" y="3221462"/>
            <a:ext cx="2752579" cy="1402628"/>
            <a:chOff x="8137925" y="3221462"/>
            <a:chExt cx="2752579" cy="1402628"/>
          </a:xfrm>
        </p:grpSpPr>
        <p:sp>
          <p:nvSpPr>
            <p:cNvPr id="21" name="직사각형 20"/>
            <p:cNvSpPr/>
            <p:nvPr/>
          </p:nvSpPr>
          <p:spPr>
            <a:xfrm>
              <a:off x="9543901" y="4275321"/>
              <a:ext cx="350520" cy="2926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sp>
          <p:nvSpPr>
            <p:cNvPr id="16" name="원형 화살표 15"/>
            <p:cNvSpPr/>
            <p:nvPr/>
          </p:nvSpPr>
          <p:spPr>
            <a:xfrm rot="12147221">
              <a:off x="8137925" y="3221462"/>
              <a:ext cx="1434822" cy="1402628"/>
            </a:xfrm>
            <a:prstGeom prst="circularArrow">
              <a:avLst>
                <a:gd name="adj1" fmla="val 3630"/>
                <a:gd name="adj2" fmla="val 612573"/>
                <a:gd name="adj3" fmla="val 20577665"/>
                <a:gd name="adj4" fmla="val 7738812"/>
                <a:gd name="adj5" fmla="val 62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34372" y="4198597"/>
              <a:ext cx="1056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== </a:t>
              </a:r>
              <a:r>
                <a:rPr lang="ko-KR" altLang="en-US" dirty="0" smtClean="0"/>
                <a:t>진짜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50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901696" y="2752344"/>
            <a:ext cx="1197864" cy="1170432"/>
          </a:xfrm>
          <a:prstGeom prst="ellipse">
            <a:avLst/>
          </a:prstGeom>
          <a:solidFill>
            <a:srgbClr val="FD9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G</a:t>
            </a:r>
            <a:endParaRPr lang="ko-KR" altLang="en-US" sz="4400" dirty="0"/>
          </a:p>
        </p:txBody>
      </p:sp>
      <p:sp>
        <p:nvSpPr>
          <p:cNvPr id="3" name="타원 2"/>
          <p:cNvSpPr/>
          <p:nvPr/>
        </p:nvSpPr>
        <p:spPr>
          <a:xfrm>
            <a:off x="8168640" y="2752344"/>
            <a:ext cx="1197864" cy="11704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D</a:t>
            </a:r>
            <a:endParaRPr lang="ko-KR" altLang="en-US" sz="4400" dirty="0"/>
          </a:p>
        </p:txBody>
      </p:sp>
      <p:sp>
        <p:nvSpPr>
          <p:cNvPr id="15" name="원형 화살표 14"/>
          <p:cNvSpPr/>
          <p:nvPr/>
        </p:nvSpPr>
        <p:spPr>
          <a:xfrm rot="12147221">
            <a:off x="8137925" y="3221462"/>
            <a:ext cx="1434822" cy="1402628"/>
          </a:xfrm>
          <a:prstGeom prst="circularArrow">
            <a:avLst>
              <a:gd name="adj1" fmla="val 3630"/>
              <a:gd name="adj2" fmla="val 612573"/>
              <a:gd name="adj3" fmla="val 20577665"/>
              <a:gd name="adj4" fmla="val 7738812"/>
              <a:gd name="adj5" fmla="val 6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197096" y="3145537"/>
            <a:ext cx="3971544" cy="1410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48927" y="2852929"/>
            <a:ext cx="350520" cy="292608"/>
          </a:xfrm>
          <a:prstGeom prst="rect">
            <a:avLst/>
          </a:prstGeom>
          <a:solidFill>
            <a:srgbClr val="FD9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543901" y="4275321"/>
            <a:ext cx="833283" cy="292608"/>
            <a:chOff x="9543901" y="4275321"/>
            <a:chExt cx="833283" cy="292608"/>
          </a:xfrm>
        </p:grpSpPr>
        <p:sp>
          <p:nvSpPr>
            <p:cNvPr id="8" name="직사각형 7"/>
            <p:cNvSpPr/>
            <p:nvPr/>
          </p:nvSpPr>
          <p:spPr>
            <a:xfrm>
              <a:off x="9543901" y="4275321"/>
              <a:ext cx="350520" cy="2926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026664" y="4275321"/>
              <a:ext cx="350520" cy="292608"/>
            </a:xfrm>
            <a:prstGeom prst="rect">
              <a:avLst/>
            </a:prstGeom>
            <a:solidFill>
              <a:srgbClr val="FD9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2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901696" y="2752344"/>
            <a:ext cx="1197864" cy="1170432"/>
          </a:xfrm>
          <a:prstGeom prst="ellipse">
            <a:avLst/>
          </a:prstGeom>
          <a:solidFill>
            <a:srgbClr val="FD9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G</a:t>
            </a:r>
            <a:endParaRPr lang="ko-KR" altLang="en-US" sz="4400" dirty="0"/>
          </a:p>
        </p:txBody>
      </p:sp>
      <p:sp>
        <p:nvSpPr>
          <p:cNvPr id="3" name="타원 2"/>
          <p:cNvSpPr/>
          <p:nvPr/>
        </p:nvSpPr>
        <p:spPr>
          <a:xfrm>
            <a:off x="8168640" y="2752344"/>
            <a:ext cx="1197864" cy="11704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D</a:t>
            </a:r>
            <a:endParaRPr lang="ko-KR" altLang="en-US" sz="4400" dirty="0"/>
          </a:p>
        </p:txBody>
      </p:sp>
      <p:sp>
        <p:nvSpPr>
          <p:cNvPr id="4" name="오른쪽 화살표 3"/>
          <p:cNvSpPr/>
          <p:nvPr/>
        </p:nvSpPr>
        <p:spPr>
          <a:xfrm flipH="1">
            <a:off x="4197096" y="3145537"/>
            <a:ext cx="3971544" cy="1410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74080" y="2776205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812221" y="2051030"/>
            <a:ext cx="1637859" cy="1402628"/>
            <a:chOff x="2812221" y="2051030"/>
            <a:chExt cx="1637859" cy="1402628"/>
          </a:xfrm>
        </p:grpSpPr>
        <p:sp>
          <p:nvSpPr>
            <p:cNvPr id="6" name="원형 화살표 5"/>
            <p:cNvSpPr/>
            <p:nvPr/>
          </p:nvSpPr>
          <p:spPr>
            <a:xfrm rot="1683995">
              <a:off x="2812221" y="2051030"/>
              <a:ext cx="1376815" cy="1402628"/>
            </a:xfrm>
            <a:prstGeom prst="circularArrow">
              <a:avLst>
                <a:gd name="adj1" fmla="val 3630"/>
                <a:gd name="adj2" fmla="val 612573"/>
                <a:gd name="adj3" fmla="val 20577665"/>
                <a:gd name="adj4" fmla="val 7738812"/>
                <a:gd name="adj5" fmla="val 62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99560" y="2134673"/>
              <a:ext cx="350520" cy="292608"/>
            </a:xfrm>
            <a:prstGeom prst="rect">
              <a:avLst/>
            </a:prstGeom>
            <a:solidFill>
              <a:srgbClr val="FD9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6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231136" y="1809609"/>
            <a:ext cx="9680448" cy="3384183"/>
            <a:chOff x="2231136" y="1809609"/>
            <a:chExt cx="9680448" cy="3384183"/>
          </a:xfrm>
        </p:grpSpPr>
        <p:sp>
          <p:nvSpPr>
            <p:cNvPr id="12" name="직사각형 11"/>
            <p:cNvSpPr/>
            <p:nvPr/>
          </p:nvSpPr>
          <p:spPr>
            <a:xfrm>
              <a:off x="2231136" y="1809609"/>
              <a:ext cx="9680448" cy="3384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2901696" y="2752344"/>
              <a:ext cx="1197864" cy="1170432"/>
            </a:xfrm>
            <a:prstGeom prst="ellipse">
              <a:avLst/>
            </a:prstGeom>
            <a:solidFill>
              <a:srgbClr val="FD9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/>
                <a:t>G</a:t>
              </a:r>
              <a:endParaRPr lang="ko-KR" altLang="en-US" sz="4400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8168640" y="2752344"/>
              <a:ext cx="1197864" cy="1170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D</a:t>
              </a:r>
              <a:endParaRPr lang="ko-KR" altLang="en-US" sz="4400" dirty="0"/>
            </a:p>
          </p:txBody>
        </p:sp>
        <p:sp>
          <p:nvSpPr>
            <p:cNvPr id="4" name="오른쪽 화살표 3"/>
            <p:cNvSpPr/>
            <p:nvPr/>
          </p:nvSpPr>
          <p:spPr>
            <a:xfrm flipH="1">
              <a:off x="4172712" y="3145537"/>
              <a:ext cx="3971544" cy="14101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79364" y="2749296"/>
              <a:ext cx="120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가짜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진짜</a:t>
              </a:r>
              <a:endParaRPr lang="ko-KR" altLang="en-US" dirty="0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4197096" y="3366231"/>
              <a:ext cx="3971544" cy="141016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07608" y="3575304"/>
              <a:ext cx="350520" cy="292608"/>
            </a:xfrm>
            <a:prstGeom prst="rect">
              <a:avLst/>
            </a:prstGeom>
            <a:solidFill>
              <a:srgbClr val="FD9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8" name="원형 화살표 7"/>
            <p:cNvSpPr/>
            <p:nvPr/>
          </p:nvSpPr>
          <p:spPr>
            <a:xfrm rot="1683995">
              <a:off x="2812221" y="2051030"/>
              <a:ext cx="1376815" cy="1402628"/>
            </a:xfrm>
            <a:prstGeom prst="circularArrow">
              <a:avLst>
                <a:gd name="adj1" fmla="val 3630"/>
                <a:gd name="adj2" fmla="val 612573"/>
                <a:gd name="adj3" fmla="val 20577665"/>
                <a:gd name="adj4" fmla="val 7738812"/>
                <a:gd name="adj5" fmla="val 629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원형 화살표 8"/>
            <p:cNvSpPr/>
            <p:nvPr/>
          </p:nvSpPr>
          <p:spPr>
            <a:xfrm rot="12147221">
              <a:off x="8137925" y="3221462"/>
              <a:ext cx="1434822" cy="1402628"/>
            </a:xfrm>
            <a:prstGeom prst="circularArrow">
              <a:avLst>
                <a:gd name="adj1" fmla="val 3630"/>
                <a:gd name="adj2" fmla="val 612573"/>
                <a:gd name="adj3" fmla="val 20577665"/>
                <a:gd name="adj4" fmla="val 7738812"/>
                <a:gd name="adj5" fmla="val 629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8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6276" y="655459"/>
            <a:ext cx="185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GAN </a:t>
            </a:r>
            <a:r>
              <a:rPr lang="ko-KR" altLang="en-US" sz="2800" dirty="0" smtClean="0"/>
              <a:t>생성</a:t>
            </a:r>
            <a:endParaRPr lang="ko-KR" altLang="en-US" sz="2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901696" y="2121408"/>
            <a:ext cx="6464808" cy="1801368"/>
            <a:chOff x="2901696" y="2121408"/>
            <a:chExt cx="6464808" cy="1801368"/>
          </a:xfrm>
        </p:grpSpPr>
        <p:sp>
          <p:nvSpPr>
            <p:cNvPr id="3" name="타원 2"/>
            <p:cNvSpPr/>
            <p:nvPr/>
          </p:nvSpPr>
          <p:spPr>
            <a:xfrm>
              <a:off x="2901696" y="2752344"/>
              <a:ext cx="1197864" cy="1170432"/>
            </a:xfrm>
            <a:prstGeom prst="ellipse">
              <a:avLst/>
            </a:prstGeom>
            <a:solidFill>
              <a:srgbClr val="FD9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/>
                <a:t>G</a:t>
              </a:r>
              <a:endParaRPr lang="ko-KR" altLang="en-US" sz="4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8168640" y="2752344"/>
              <a:ext cx="1197864" cy="1170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D</a:t>
              </a:r>
              <a:endParaRPr lang="ko-KR" altLang="en-US" sz="4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01696" y="2121408"/>
              <a:ext cx="4535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err="1" smtClean="0"/>
                <a:t>생성자</a:t>
              </a:r>
              <a:r>
                <a:rPr lang="ko-KR" altLang="en-US" dirty="0" smtClean="0"/>
                <a:t> 모델과 </a:t>
              </a:r>
              <a:r>
                <a:rPr lang="ko-KR" altLang="en-US" dirty="0" err="1" smtClean="0"/>
                <a:t>판별자</a:t>
              </a:r>
              <a:r>
                <a:rPr lang="ko-KR" altLang="en-US" dirty="0" smtClean="0"/>
                <a:t> 모델을 생성한다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197096" y="2852929"/>
            <a:ext cx="7972657" cy="2196911"/>
            <a:chOff x="4197096" y="2852929"/>
            <a:chExt cx="7972657" cy="2196911"/>
          </a:xfrm>
        </p:grpSpPr>
        <p:sp>
          <p:nvSpPr>
            <p:cNvPr id="7" name="TextBox 6"/>
            <p:cNvSpPr txBox="1"/>
            <p:nvPr/>
          </p:nvSpPr>
          <p:spPr>
            <a:xfrm>
              <a:off x="7268569" y="4680508"/>
              <a:ext cx="4901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err="1" smtClean="0"/>
                <a:t>판별자가</a:t>
              </a:r>
              <a:r>
                <a:rPr lang="ko-KR" altLang="en-US" dirty="0" smtClean="0"/>
                <a:t> 가짜와 진짜를 판별하도록 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9" name="원형 화살표 8"/>
            <p:cNvSpPr/>
            <p:nvPr/>
          </p:nvSpPr>
          <p:spPr>
            <a:xfrm rot="12147221">
              <a:off x="8137925" y="3221462"/>
              <a:ext cx="1434822" cy="1402628"/>
            </a:xfrm>
            <a:prstGeom prst="circularArrow">
              <a:avLst>
                <a:gd name="adj1" fmla="val 3630"/>
                <a:gd name="adj2" fmla="val 612573"/>
                <a:gd name="adj3" fmla="val 20577665"/>
                <a:gd name="adj4" fmla="val 7738812"/>
                <a:gd name="adj5" fmla="val 62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4197096" y="3145537"/>
              <a:ext cx="3971544" cy="14101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748927" y="2852929"/>
              <a:ext cx="350520" cy="292608"/>
            </a:xfrm>
            <a:prstGeom prst="rect">
              <a:avLst/>
            </a:prstGeom>
            <a:solidFill>
              <a:srgbClr val="FD9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543901" y="4275321"/>
              <a:ext cx="350520" cy="2926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231136" y="1809609"/>
            <a:ext cx="9680448" cy="3977717"/>
            <a:chOff x="2231136" y="1809609"/>
            <a:chExt cx="9680448" cy="3977717"/>
          </a:xfrm>
        </p:grpSpPr>
        <p:sp>
          <p:nvSpPr>
            <p:cNvPr id="36" name="TextBox 35"/>
            <p:cNvSpPr txBox="1"/>
            <p:nvPr/>
          </p:nvSpPr>
          <p:spPr>
            <a:xfrm>
              <a:off x="4099560" y="5417994"/>
              <a:ext cx="4901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3. </a:t>
              </a:r>
              <a:r>
                <a:rPr lang="ko-KR" altLang="en-US" dirty="0" smtClean="0"/>
                <a:t>각각을 학습시킨다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231136" y="1809609"/>
              <a:ext cx="9680448" cy="3384183"/>
              <a:chOff x="2231136" y="1809609"/>
              <a:chExt cx="9680448" cy="3384183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231136" y="1809609"/>
                <a:ext cx="9680448" cy="3384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901696" y="2752344"/>
                <a:ext cx="1197864" cy="1170432"/>
              </a:xfrm>
              <a:prstGeom prst="ellipse">
                <a:avLst/>
              </a:prstGeom>
              <a:solidFill>
                <a:srgbClr val="FD9E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dirty="0" smtClean="0"/>
                  <a:t>G</a:t>
                </a:r>
                <a:endParaRPr lang="ko-KR" altLang="en-US" sz="440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8168640" y="2752344"/>
                <a:ext cx="1197864" cy="11704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dirty="0"/>
                  <a:t>D</a:t>
                </a:r>
                <a:endParaRPr lang="ko-KR" altLang="en-US" sz="4400" dirty="0"/>
              </a:p>
            </p:txBody>
          </p:sp>
          <p:sp>
            <p:nvSpPr>
              <p:cNvPr id="41" name="오른쪽 화살표 40"/>
              <p:cNvSpPr/>
              <p:nvPr/>
            </p:nvSpPr>
            <p:spPr>
              <a:xfrm flipH="1">
                <a:off x="4172712" y="3145537"/>
                <a:ext cx="3971544" cy="141016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579364" y="2749296"/>
                <a:ext cx="1207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가짜</a:t>
                </a:r>
                <a:r>
                  <a:rPr lang="en-US" altLang="ko-KR" dirty="0" smtClean="0"/>
                  <a:t>/</a:t>
                </a:r>
                <a:r>
                  <a:rPr lang="ko-KR" altLang="en-US" dirty="0" smtClean="0"/>
                  <a:t>진짜</a:t>
                </a:r>
                <a:endParaRPr lang="ko-KR" altLang="en-US" dirty="0"/>
              </a:p>
            </p:txBody>
          </p:sp>
          <p:sp>
            <p:nvSpPr>
              <p:cNvPr id="43" name="오른쪽 화살표 42"/>
              <p:cNvSpPr/>
              <p:nvPr/>
            </p:nvSpPr>
            <p:spPr>
              <a:xfrm>
                <a:off x="4197096" y="3366231"/>
                <a:ext cx="3971544" cy="141016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007608" y="3575304"/>
                <a:ext cx="350520" cy="292608"/>
              </a:xfrm>
              <a:prstGeom prst="rect">
                <a:avLst/>
              </a:prstGeom>
              <a:solidFill>
                <a:srgbClr val="FD9E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  <p:sp>
            <p:nvSpPr>
              <p:cNvPr id="45" name="원형 화살표 44"/>
              <p:cNvSpPr/>
              <p:nvPr/>
            </p:nvSpPr>
            <p:spPr>
              <a:xfrm rot="1683995">
                <a:off x="2812221" y="2051030"/>
                <a:ext cx="1376815" cy="1402628"/>
              </a:xfrm>
              <a:prstGeom prst="circularArrow">
                <a:avLst>
                  <a:gd name="adj1" fmla="val 3630"/>
                  <a:gd name="adj2" fmla="val 612573"/>
                  <a:gd name="adj3" fmla="val 20577665"/>
                  <a:gd name="adj4" fmla="val 7738812"/>
                  <a:gd name="adj5" fmla="val 62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원형 화살표 45"/>
              <p:cNvSpPr/>
              <p:nvPr/>
            </p:nvSpPr>
            <p:spPr>
              <a:xfrm rot="12147221">
                <a:off x="8137925" y="3221462"/>
                <a:ext cx="1434822" cy="1402628"/>
              </a:xfrm>
              <a:prstGeom prst="circularArrow">
                <a:avLst>
                  <a:gd name="adj1" fmla="val 3630"/>
                  <a:gd name="adj2" fmla="val 612573"/>
                  <a:gd name="adj3" fmla="val 20577665"/>
                  <a:gd name="adj4" fmla="val 7738812"/>
                  <a:gd name="adj5" fmla="val 629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52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290</Words>
  <Application>Microsoft Office PowerPoint</Application>
  <PresentationFormat>와이드스크린</PresentationFormat>
  <Paragraphs>109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GANs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</dc:title>
  <dc:creator>Windows 사용자</dc:creator>
  <cp:lastModifiedBy>Windows 사용자</cp:lastModifiedBy>
  <cp:revision>39</cp:revision>
  <dcterms:created xsi:type="dcterms:W3CDTF">2019-03-21T02:04:32Z</dcterms:created>
  <dcterms:modified xsi:type="dcterms:W3CDTF">2019-04-02T02:01:26Z</dcterms:modified>
</cp:coreProperties>
</file>