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6904130894182"/>
          <c:y val="0.16968431774260642"/>
          <c:w val="0.84302507757775469"/>
          <c:h val="0.720220936066606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1A-48B3-9656-9C66FA332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02719"/>
        <c:axId val="248023935"/>
      </c:scatterChart>
      <c:valAx>
        <c:axId val="24800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23935"/>
        <c:crosses val="autoZero"/>
        <c:crossBetween val="midCat"/>
      </c:valAx>
      <c:valAx>
        <c:axId val="24802393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02719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6904130894182"/>
          <c:y val="0.16968431774260642"/>
          <c:w val="0.84302507757775469"/>
          <c:h val="0.720220936066606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1A-48B3-9656-9C66FA332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02719"/>
        <c:axId val="248023935"/>
      </c:scatterChart>
      <c:valAx>
        <c:axId val="24800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23935"/>
        <c:crosses val="autoZero"/>
        <c:crossBetween val="midCat"/>
      </c:valAx>
      <c:valAx>
        <c:axId val="24802393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02719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6904130894182"/>
          <c:y val="0.16968431774260642"/>
          <c:w val="0.84302507757775469"/>
          <c:h val="0.720220936066606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1A-48B3-9656-9C66FA332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02719"/>
        <c:axId val="248023935"/>
      </c:scatterChart>
      <c:valAx>
        <c:axId val="24800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23935"/>
        <c:crosses val="autoZero"/>
        <c:crossBetween val="midCat"/>
      </c:valAx>
      <c:valAx>
        <c:axId val="24802393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02719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6904130894182"/>
          <c:y val="0.16968431774260642"/>
          <c:w val="0.84302507757775469"/>
          <c:h val="0.720220936066606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1A-48B3-9656-9C66FA332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02719"/>
        <c:axId val="248023935"/>
      </c:scatterChart>
      <c:valAx>
        <c:axId val="24800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23935"/>
        <c:crosses val="autoZero"/>
        <c:crossBetween val="midCat"/>
      </c:valAx>
      <c:valAx>
        <c:axId val="24802393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8002719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4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3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A8B9-7C3C-438E-92E7-0A2C03F0FEB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456C-2595-4316-AEBA-DEC79B94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Regression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회귀 분석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9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가정한 </a:t>
            </a:r>
            <a:r>
              <a:rPr lang="ko-KR" altLang="en-US" dirty="0"/>
              <a:t>함수들의 비용을 계산함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37032" y="2478024"/>
            <a:ext cx="4885608" cy="3250162"/>
            <a:chOff x="5095584" y="2002536"/>
            <a:chExt cx="4885608" cy="3250162"/>
          </a:xfrm>
        </p:grpSpPr>
        <p:graphicFrame>
          <p:nvGraphicFramePr>
            <p:cNvPr id="11" name="차트 10"/>
            <p:cNvGraphicFramePr/>
            <p:nvPr/>
          </p:nvGraphicFramePr>
          <p:xfrm>
            <a:off x="5095584" y="2240587"/>
            <a:ext cx="4588256" cy="30121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" name="직선 연결선 3"/>
            <p:cNvCxnSpPr/>
            <p:nvPr/>
          </p:nvCxnSpPr>
          <p:spPr>
            <a:xfrm flipV="1">
              <a:off x="5650992" y="2487168"/>
              <a:ext cx="3438144" cy="244236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756664" y="3746642"/>
              <a:ext cx="4224528" cy="1444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50992" y="2002536"/>
              <a:ext cx="2313432" cy="18288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 flipH="1">
            <a:off x="2770632" y="3054096"/>
            <a:ext cx="9144" cy="13142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975104" y="3648456"/>
            <a:ext cx="0" cy="1207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505872" y="2478024"/>
            <a:ext cx="0" cy="12893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75104" y="4855464"/>
            <a:ext cx="0" cy="630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70632" y="4306824"/>
            <a:ext cx="9144" cy="87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05872" y="3767328"/>
            <a:ext cx="0" cy="117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06824" y="3227832"/>
            <a:ext cx="0" cy="1417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31" y="36576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dirty="0"/>
          </a:p>
        </p:txBody>
      </p:sp>
      <p:sp>
        <p:nvSpPr>
          <p:cNvPr id="28" name="원호 27"/>
          <p:cNvSpPr/>
          <p:nvPr/>
        </p:nvSpPr>
        <p:spPr>
          <a:xfrm rot="5194918" flipH="1">
            <a:off x="3537900" y="3499378"/>
            <a:ext cx="1466319" cy="844474"/>
          </a:xfrm>
          <a:prstGeom prst="arc">
            <a:avLst>
              <a:gd name="adj1" fmla="val 10889703"/>
              <a:gd name="adj2" fmla="val 2138498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5780696" y="2962655"/>
                <a:ext cx="5573104" cy="2704227"/>
              </a:xfrm>
            </p:spPr>
            <p:txBody>
              <a:bodyPr vert="horz">
                <a:normAutofit/>
              </a:bodyPr>
              <a:lstStyle/>
              <a:p>
                <a:r>
                  <a:rPr lang="ko-KR" altLang="en-US" sz="2400" dirty="0" smtClean="0"/>
                  <a:t>함수들의 비용을 어떻게 계산하는가</a:t>
                </a:r>
                <a:r>
                  <a:rPr lang="en-US" altLang="ko-KR" sz="2400" dirty="0" smtClean="0"/>
                  <a:t>?</a:t>
                </a:r>
              </a:p>
              <a:p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3600" b="1" dirty="0" smtClean="0"/>
              </a:p>
            </p:txBody>
          </p:sp>
        </mc:Choice>
        <mc:Fallback xmlns="">
          <p:sp>
            <p:nvSpPr>
              <p:cNvPr id="29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5780696" y="2962655"/>
                <a:ext cx="5573104" cy="2704227"/>
              </a:xfrm>
              <a:blipFill>
                <a:blip r:embed="rId3"/>
                <a:stretch>
                  <a:fillRect l="-1421" t="-3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471475" y="220577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H(x) 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4484" y="272517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H(x) 2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2784" y="415293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H(x)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37032" y="2478024"/>
            <a:ext cx="4885608" cy="3250162"/>
            <a:chOff x="5095584" y="2002536"/>
            <a:chExt cx="4885608" cy="3250162"/>
          </a:xfrm>
        </p:grpSpPr>
        <p:graphicFrame>
          <p:nvGraphicFramePr>
            <p:cNvPr id="11" name="차트 10"/>
            <p:cNvGraphicFramePr/>
            <p:nvPr/>
          </p:nvGraphicFramePr>
          <p:xfrm>
            <a:off x="5095584" y="2240587"/>
            <a:ext cx="4588256" cy="30121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" name="직선 연결선 3"/>
            <p:cNvCxnSpPr/>
            <p:nvPr/>
          </p:nvCxnSpPr>
          <p:spPr>
            <a:xfrm flipV="1">
              <a:off x="5650992" y="2487168"/>
              <a:ext cx="3438144" cy="244236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756664" y="3746642"/>
              <a:ext cx="4224528" cy="1444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50992" y="2002536"/>
              <a:ext cx="2313432" cy="18288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 flipH="1">
            <a:off x="2770632" y="3054096"/>
            <a:ext cx="9144" cy="13142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975104" y="3648456"/>
            <a:ext cx="0" cy="1207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505872" y="2478024"/>
            <a:ext cx="0" cy="12893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75104" y="4855464"/>
            <a:ext cx="0" cy="630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70632" y="4306824"/>
            <a:ext cx="9144" cy="87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05872" y="3767328"/>
            <a:ext cx="0" cy="117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06824" y="3227832"/>
            <a:ext cx="0" cy="1417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31" y="36576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dirty="0"/>
          </a:p>
        </p:txBody>
      </p:sp>
      <p:sp>
        <p:nvSpPr>
          <p:cNvPr id="28" name="원호 27"/>
          <p:cNvSpPr/>
          <p:nvPr/>
        </p:nvSpPr>
        <p:spPr>
          <a:xfrm rot="5194918" flipH="1">
            <a:off x="3537900" y="3499378"/>
            <a:ext cx="1466319" cy="844474"/>
          </a:xfrm>
          <a:prstGeom prst="arc">
            <a:avLst>
              <a:gd name="adj1" fmla="val 10889703"/>
              <a:gd name="adj2" fmla="val 2138498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5780696" y="2962655"/>
                <a:ext cx="5573104" cy="2704227"/>
              </a:xfrm>
            </p:spPr>
            <p:txBody>
              <a:bodyPr vert="horz">
                <a:normAutofit fontScale="77500" lnSpcReduction="20000"/>
              </a:bodyPr>
              <a:lstStyle/>
              <a:p>
                <a:r>
                  <a:rPr lang="ko-KR" altLang="en-US" dirty="0"/>
                  <a:t>함수들의 비용을 어떻게 계산하는가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3600" b="1" dirty="0" smtClean="0"/>
              </a:p>
              <a:p>
                <a:pPr marL="0" indent="0" algn="ctr">
                  <a:buNone/>
                </a:pPr>
                <a:endParaRPr lang="en-US" altLang="ko-KR" sz="36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sSup>
                                    <m:sSupPr>
                                      <m:ctrlPr>
                                        <a:rPr lang="en-US" altLang="ko-KR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3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36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3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3600" b="1" dirty="0" smtClean="0"/>
              </a:p>
            </p:txBody>
          </p:sp>
        </mc:Choice>
        <mc:Fallback xmlns="">
          <p:sp>
            <p:nvSpPr>
              <p:cNvPr id="29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5780696" y="2962655"/>
                <a:ext cx="5573104" cy="2704227"/>
              </a:xfrm>
              <a:blipFill>
                <a:blip r:embed="rId3"/>
                <a:stretch>
                  <a:fillRect l="-1202" t="-5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471475" y="220577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H(x) 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4484" y="272517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H(x) 2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2784" y="415293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H(x)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631936" y="5184648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31936" y="5220355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예상 값과 실제 값의 차이의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470648" y="5528132"/>
            <a:ext cx="3410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70648" y="564816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값</a:t>
            </a:r>
            <a:endParaRPr lang="ko-KR" altLang="en-US" sz="1400" dirty="0"/>
          </a:p>
        </p:txBody>
      </p: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가정한 </a:t>
            </a:r>
            <a:r>
              <a:rPr lang="ko-KR" altLang="en-US" dirty="0"/>
              <a:t>함수들의 비용을 계산함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4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How to minimize cost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 and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-84277" y="2653949"/>
                <a:ext cx="5672328" cy="2362327"/>
              </a:xfrm>
            </p:spPr>
            <p:txBody>
              <a:bodyPr vert="horz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-84277" y="2653949"/>
                <a:ext cx="5672328" cy="23623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세로 텍스트 개체 틀 2"/>
              <p:cNvSpPr txBox="1">
                <a:spLocks/>
              </p:cNvSpPr>
              <p:nvPr/>
            </p:nvSpPr>
            <p:spPr>
              <a:xfrm>
                <a:off x="6096000" y="2653949"/>
                <a:ext cx="5672328" cy="2362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53949"/>
                <a:ext cx="5672328" cy="2362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5419878" y="3694174"/>
            <a:ext cx="844296" cy="281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35930" y="330655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Simplified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9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looks like?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083929"/>
                <a:ext cx="4082208" cy="1125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3929"/>
                <a:ext cx="4082208" cy="11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02441" y="3602735"/>
          <a:ext cx="169604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021">
                  <a:extLst>
                    <a:ext uri="{9D8B030D-6E8A-4147-A177-3AD203B41FA5}">
                      <a16:colId xmlns:a16="http://schemas.microsoft.com/office/drawing/2014/main" val="3477317775"/>
                    </a:ext>
                  </a:extLst>
                </a:gridCol>
                <a:gridCol w="848021">
                  <a:extLst>
                    <a:ext uri="{9D8B030D-6E8A-4147-A177-3AD203B41FA5}">
                      <a16:colId xmlns:a16="http://schemas.microsoft.com/office/drawing/2014/main" val="2737366430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X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Y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361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9156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8123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7697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0621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1658365"/>
            <a:ext cx="6048375" cy="45053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123274" y="5443870"/>
            <a:ext cx="595424" cy="606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99786" y="4256269"/>
            <a:ext cx="24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The lowest cost value</a:t>
            </a:r>
            <a:endParaRPr lang="ko-KR" altLang="en-US" u="sng" dirty="0"/>
          </a:p>
        </p:txBody>
      </p:sp>
      <p:cxnSp>
        <p:nvCxnSpPr>
          <p:cNvPr id="11" name="직선 화살표 연결선 10"/>
          <p:cNvCxnSpPr>
            <a:stCxn id="8" idx="2"/>
            <a:endCxn id="7" idx="0"/>
          </p:cNvCxnSpPr>
          <p:nvPr/>
        </p:nvCxnSpPr>
        <p:spPr>
          <a:xfrm>
            <a:off x="8420986" y="4625601"/>
            <a:ext cx="0" cy="818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36790" y="2060020"/>
            <a:ext cx="270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How to minimize cost?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88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 algorithm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 smtClean="0"/>
              <a:t>최저 비용을 계산하는 함수</a:t>
            </a:r>
            <a:endParaRPr lang="en-US" altLang="ko-KR" dirty="0" smtClean="0"/>
          </a:p>
          <a:p>
            <a:r>
              <a:rPr lang="ko-KR" altLang="en-US" dirty="0" smtClean="0"/>
              <a:t>다양한 최저 계산에 사용</a:t>
            </a:r>
            <a:endParaRPr lang="en-US" altLang="ko-KR" dirty="0" smtClean="0"/>
          </a:p>
          <a:p>
            <a:r>
              <a:rPr lang="en-US" altLang="ko-KR" dirty="0" smtClean="0"/>
              <a:t>Cost </a:t>
            </a:r>
            <a:r>
              <a:rPr lang="ko-KR" altLang="en-US" dirty="0" smtClean="0"/>
              <a:t>함수에 대해 최소가 되는 기울기와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절편 </a:t>
            </a:r>
            <a:r>
              <a:rPr lang="ko-KR" altLang="en-US" dirty="0"/>
              <a:t>탐</a:t>
            </a:r>
            <a:r>
              <a:rPr lang="ko-KR" altLang="en-US" dirty="0" smtClean="0"/>
              <a:t>색</a:t>
            </a:r>
            <a:endParaRPr lang="en-US" altLang="ko-KR" dirty="0" smtClean="0"/>
          </a:p>
          <a:p>
            <a:r>
              <a:rPr lang="ko-KR" altLang="en-US" dirty="0" smtClean="0"/>
              <a:t>피처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가 여러 개인 버전에도 적용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05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</a:t>
            </a:r>
            <a:r>
              <a:rPr lang="en-US" altLang="ko-KR" sz="3200" dirty="0" smtClean="0"/>
              <a:t>(Gradient descent algorithm) </a:t>
            </a:r>
            <a:r>
              <a:rPr lang="en-US" altLang="ko-KR" dirty="0" smtClean="0"/>
              <a:t>works?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690688"/>
            <a:ext cx="6048375" cy="45053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420986" y="2594344"/>
            <a:ext cx="116958" cy="11695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8537944" y="2052084"/>
            <a:ext cx="808075" cy="60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291" y="1808939"/>
            <a:ext cx="304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start point.</a:t>
            </a:r>
          </a:p>
          <a:p>
            <a:r>
              <a:rPr lang="en-US" altLang="ko-KR" b="1" dirty="0" smtClean="0"/>
              <a:t>2. Down to the low point.</a:t>
            </a:r>
            <a:endParaRPr lang="ko-KR" altLang="en-US" b="1" dirty="0"/>
          </a:p>
        </p:txBody>
      </p:sp>
      <p:sp>
        <p:nvSpPr>
          <p:cNvPr id="18" name="원호 17"/>
          <p:cNvSpPr/>
          <p:nvPr/>
        </p:nvSpPr>
        <p:spPr>
          <a:xfrm rot="17060841">
            <a:off x="8310657" y="2677702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7060841">
            <a:off x="8219506" y="2894707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7060841">
            <a:off x="8111780" y="3125502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7060841">
            <a:off x="8002381" y="3342505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7060841">
            <a:off x="7892981" y="3544554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7060841">
            <a:off x="7842593" y="3746603"/>
            <a:ext cx="220659" cy="252452"/>
          </a:xfrm>
          <a:prstGeom prst="arc">
            <a:avLst>
              <a:gd name="adj1" fmla="val 1066230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271357" y="3375658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Repeat.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4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ko-KR" altLang="en-US" dirty="0" smtClean="0"/>
                  <a:t>어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더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산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줄이기 위해 </a:t>
                </a: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를 조금씩 변경함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매개변수를 변경할 때마다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 smtClean="0"/>
                  <a:t>를 줄이는 쪽으로 변경함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반복</a:t>
                </a:r>
                <a:endParaRPr lang="en-US" altLang="ko-KR" dirty="0" smtClean="0"/>
              </a:p>
              <a:p>
                <a:r>
                  <a:rPr lang="ko-KR" altLang="en-US" dirty="0"/>
                  <a:t>반복할 때마다 다음 번 </a:t>
                </a:r>
                <a:r>
                  <a:rPr lang="en-US" altLang="ko-KR" dirty="0"/>
                  <a:t>gradients(</a:t>
                </a:r>
                <a:r>
                  <a:rPr lang="ko-KR" altLang="en-US" dirty="0"/>
                  <a:t>기울기의 정도</a:t>
                </a:r>
                <a:r>
                  <a:rPr lang="en-US" altLang="ko-KR" dirty="0"/>
                  <a:t>) </a:t>
                </a:r>
                <a:r>
                  <a:rPr lang="ko-KR" altLang="en-US" smtClean="0"/>
                  <a:t>계산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최소 비용에 수렴할 때까지 반복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106424" y="2682367"/>
            <a:ext cx="10067544" cy="588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05268" y="109420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기울기로 알 수 있음</a:t>
            </a:r>
            <a:endParaRPr lang="en-US" altLang="ko-KR" u="sng" dirty="0" smtClean="0"/>
          </a:p>
          <a:p>
            <a:r>
              <a:rPr lang="ko-KR" altLang="en-US" b="1" u="sng" dirty="0" smtClean="0"/>
              <a:t>기울기는 미분을 통해 구할 수 있음</a:t>
            </a:r>
            <a:endParaRPr lang="en-US" altLang="ko-KR" b="1" u="sng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030805" y="1740535"/>
            <a:ext cx="256032" cy="941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88438" y="1957293"/>
                <a:ext cx="5672328" cy="802608"/>
              </a:xfrm>
            </p:spPr>
            <p:txBody>
              <a:bodyPr vert="horz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88438" y="1957293"/>
                <a:ext cx="5672328" cy="8026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세로 텍스트 개체 틀 2"/>
              <p:cNvSpPr txBox="1">
                <a:spLocks/>
              </p:cNvSpPr>
              <p:nvPr/>
            </p:nvSpPr>
            <p:spPr>
              <a:xfrm>
                <a:off x="0" y="2996611"/>
                <a:ext cx="5672328" cy="1181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6611"/>
                <a:ext cx="5672328" cy="1181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3401568" y="3474720"/>
            <a:ext cx="1170432" cy="466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3" idx="2"/>
            <a:endCxn id="6" idx="0"/>
          </p:cNvCxnSpPr>
          <p:nvPr/>
        </p:nvCxnSpPr>
        <p:spPr>
          <a:xfrm>
            <a:off x="3024602" y="2759901"/>
            <a:ext cx="962182" cy="714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07592" y="2759901"/>
            <a:ext cx="3410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/>
          <p:cNvSpPr/>
          <p:nvPr/>
        </p:nvSpPr>
        <p:spPr>
          <a:xfrm rot="10800000">
            <a:off x="7622510" y="927046"/>
            <a:ext cx="2148840" cy="3665710"/>
          </a:xfrm>
          <a:prstGeom prst="arc">
            <a:avLst>
              <a:gd name="adj1" fmla="val 10965663"/>
              <a:gd name="adj2" fmla="val 215083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294581" y="1957293"/>
            <a:ext cx="48051" cy="352910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35314" y="4809744"/>
            <a:ext cx="4108973" cy="18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96930" y="1957293"/>
            <a:ext cx="0" cy="3291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327149" y="3562509"/>
            <a:ext cx="278892" cy="31454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79797" y="3417844"/>
            <a:ext cx="25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-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4123" y="3474720"/>
            <a:ext cx="33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+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8933688" y="2759901"/>
            <a:ext cx="1117540" cy="24247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294581" y="2852928"/>
            <a:ext cx="1213911" cy="230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4"/>
            <a:endCxn id="28" idx="2"/>
          </p:cNvCxnSpPr>
          <p:nvPr/>
        </p:nvCxnSpPr>
        <p:spPr>
          <a:xfrm rot="16200000" flipH="1">
            <a:off x="6154072" y="189577"/>
            <a:ext cx="120885" cy="7495839"/>
          </a:xfrm>
          <a:prstGeom prst="bentConnector3">
            <a:avLst>
              <a:gd name="adj1" fmla="val 15977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 flipV="1">
            <a:off x="8006670" y="3941064"/>
            <a:ext cx="0" cy="1883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39399" y="4139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미분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75266" y="589561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시작 위치에 따라 이동 방향을 결정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58539" y="3327926"/>
            <a:ext cx="520256" cy="7599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606040" y="3588902"/>
            <a:ext cx="269225" cy="289815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54176" y="3148239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Learning rate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Gradient descent algorithm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64" y="2321183"/>
            <a:ext cx="6535292" cy="3671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8078" y="6127234"/>
            <a:ext cx="2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 Convex function</a:t>
            </a:r>
            <a:endParaRPr lang="ko-KR" altLang="en-US" dirty="0"/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/>
          <a:lstStyle/>
          <a:p>
            <a:r>
              <a:rPr lang="en-US" altLang="ko-KR" sz="2400" dirty="0" smtClean="0"/>
              <a:t>Convex function</a:t>
            </a:r>
            <a:r>
              <a:rPr lang="ko-KR" altLang="en-US" sz="2400" dirty="0" smtClean="0"/>
              <a:t>이 아니라면 여러 번 학습시켰을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최종 값이 다름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12659" y="3352799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Start 1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89906" y="3722131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Start 2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6612" y="420334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End 1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8328" y="485721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End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64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1139" y="2206244"/>
            <a:ext cx="6751321" cy="3213100"/>
            <a:chOff x="2771139" y="1511300"/>
            <a:chExt cx="6751321" cy="3213100"/>
          </a:xfrm>
        </p:grpSpPr>
        <p:sp>
          <p:nvSpPr>
            <p:cNvPr id="3" name="직사각형 2"/>
            <p:cNvSpPr/>
            <p:nvPr/>
          </p:nvSpPr>
          <p:spPr>
            <a:xfrm>
              <a:off x="5080000" y="1511300"/>
              <a:ext cx="2133600" cy="1079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Machine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98339" y="3644900"/>
              <a:ext cx="2133600" cy="1079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chemeClr val="tx1"/>
                  </a:solidFill>
                </a:rPr>
                <a:t>Unsupervised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1139" y="3644900"/>
              <a:ext cx="2133600" cy="1079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Supervised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8860" y="3644900"/>
              <a:ext cx="2133600" cy="1079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Reinforcement Learning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" idx="2"/>
            </p:cNvCxnSpPr>
            <p:nvPr/>
          </p:nvCxnSpPr>
          <p:spPr>
            <a:xfrm>
              <a:off x="6146800" y="2590800"/>
              <a:ext cx="0" cy="1054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146799" y="1336040"/>
              <a:ext cx="12700" cy="4617721"/>
            </a:xfrm>
            <a:prstGeom prst="bentConnector3">
              <a:avLst>
                <a:gd name="adj1" fmla="val 3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889000" y="683069"/>
            <a:ext cx="10515600" cy="7679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Learning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9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400" dirty="0" smtClean="0"/>
              <a:t>Convex function</a:t>
            </a:r>
            <a:r>
              <a:rPr lang="ko-KR" altLang="en-US" sz="2400" dirty="0" smtClean="0"/>
              <a:t>은 어떤 시작점에서도 같은 최종 값을 가짐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99" y="2530602"/>
            <a:ext cx="5473095" cy="404080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Gradient descent algorithm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08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sz="2400" dirty="0" smtClean="0"/>
              <a:t>때문에</a:t>
            </a:r>
            <a:r>
              <a:rPr lang="en-US" altLang="ko-KR" sz="2400" dirty="0" smtClean="0"/>
              <a:t>, Gradient descent </a:t>
            </a:r>
            <a:r>
              <a:rPr lang="en-US" altLang="ko-KR" sz="2400" dirty="0" err="1" smtClean="0"/>
              <a:t>algorith</a:t>
            </a:r>
            <a:r>
              <a:rPr lang="ko-KR" altLang="en-US" sz="2400" dirty="0" smtClean="0"/>
              <a:t>은 </a:t>
            </a:r>
            <a:r>
              <a:rPr lang="en-US" altLang="ko-KR" sz="2400" b="1" u="sng" dirty="0" smtClean="0"/>
              <a:t>Cost function</a:t>
            </a:r>
            <a:r>
              <a:rPr lang="ko-KR" altLang="en-US" sz="2400" b="1" u="sng" dirty="0" smtClean="0"/>
              <a:t>이 </a:t>
            </a:r>
            <a:r>
              <a:rPr lang="en-US" altLang="ko-KR" sz="2400" b="1" u="sng" dirty="0" smtClean="0"/>
              <a:t>Convex function</a:t>
            </a:r>
            <a:r>
              <a:rPr lang="ko-KR" altLang="en-US" sz="2400" b="1" u="sng" dirty="0" smtClean="0"/>
              <a:t>일 때</a:t>
            </a:r>
            <a:r>
              <a:rPr lang="ko-KR" altLang="en-US" sz="2400" dirty="0" smtClean="0"/>
              <a:t> 사용할 수 있음</a:t>
            </a:r>
            <a:endParaRPr lang="en-US" altLang="ko-KR" sz="2400" b="1" u="sng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9" y="2836990"/>
            <a:ext cx="4706611" cy="3474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세로 텍스트 개체 틀 2"/>
              <p:cNvSpPr txBox="1">
                <a:spLocks/>
              </p:cNvSpPr>
              <p:nvPr/>
            </p:nvSpPr>
            <p:spPr>
              <a:xfrm>
                <a:off x="5888736" y="3729713"/>
                <a:ext cx="5672328" cy="1236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5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36" y="3729713"/>
                <a:ext cx="5672328" cy="1236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Gradient descent algorithm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48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9867836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800" dirty="0" smtClean="0"/>
              <a:t>Multivariable</a:t>
            </a:r>
            <a:r>
              <a:rPr lang="en-US" altLang="ko-KR" sz="4400" dirty="0" smtClean="0"/>
              <a:t> linear regression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Multivariable </a:t>
            </a:r>
            <a:r>
              <a:rPr lang="en-US" altLang="ko-KR" dirty="0"/>
              <a:t>l</a:t>
            </a:r>
            <a:r>
              <a:rPr lang="en-US" altLang="ko-KR" dirty="0" smtClean="0"/>
              <a:t>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76752" y="3096931"/>
              <a:ext cx="4725416" cy="2206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1354">
                      <a:extLst>
                        <a:ext uri="{9D8B030D-6E8A-4147-A177-3AD203B41FA5}">
                          <a16:colId xmlns:a16="http://schemas.microsoft.com/office/drawing/2014/main" val="39490857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4032261691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650926788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3937504198"/>
                        </a:ext>
                      </a:extLst>
                    </a:gridCol>
                  </a:tblGrid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1" dirty="0" smtClean="0"/>
                            <a:t>(quiz</a:t>
                          </a:r>
                          <a:r>
                            <a:rPr lang="en-US" altLang="ko-KR" b="1" baseline="0" dirty="0" smtClean="0"/>
                            <a:t> 1</a:t>
                          </a:r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1" dirty="0" smtClean="0"/>
                            <a:t>(quiz</a:t>
                          </a:r>
                          <a:r>
                            <a:rPr lang="en-US" altLang="ko-KR" b="1" baseline="0" dirty="0" smtClean="0"/>
                            <a:t> 2</a:t>
                          </a:r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1" dirty="0" smtClean="0"/>
                            <a:t>(quiz</a:t>
                          </a:r>
                          <a:r>
                            <a:rPr lang="en-US" altLang="ko-KR" b="1" baseline="0" dirty="0" smtClean="0"/>
                            <a:t> 3</a:t>
                          </a:r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Y (final)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10264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366199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648947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06605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9813266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077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09494"/>
                  </p:ext>
                </p:extLst>
              </p:nvPr>
            </p:nvGraphicFramePr>
            <p:xfrm>
              <a:off x="3476752" y="3096931"/>
              <a:ext cx="4725416" cy="2206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1354">
                      <a:extLst>
                        <a:ext uri="{9D8B030D-6E8A-4147-A177-3AD203B41FA5}">
                          <a16:colId xmlns:a16="http://schemas.microsoft.com/office/drawing/2014/main" val="39490857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4032261691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650926788"/>
                        </a:ext>
                      </a:extLst>
                    </a:gridCol>
                    <a:gridCol w="1181354">
                      <a:extLst>
                        <a:ext uri="{9D8B030D-6E8A-4147-A177-3AD203B41FA5}">
                          <a16:colId xmlns:a16="http://schemas.microsoft.com/office/drawing/2014/main" val="3937504198"/>
                        </a:ext>
                      </a:extLst>
                    </a:gridCol>
                  </a:tblGrid>
                  <a:tr h="367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5" t="-8333" r="-30103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15" t="-8333" r="-20103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15" t="-8333" r="-10103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Y (final)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10264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366199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648947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06605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9813266"/>
                      </a:ext>
                    </a:extLst>
                  </a:tr>
                  <a:tr h="367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0774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직선 연결선 11"/>
          <p:cNvCxnSpPr/>
          <p:nvPr/>
        </p:nvCxnSpPr>
        <p:spPr>
          <a:xfrm>
            <a:off x="3476752" y="5303347"/>
            <a:ext cx="0" cy="411943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15480" y="5303347"/>
            <a:ext cx="0" cy="411943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76752" y="5715290"/>
            <a:ext cx="3536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19494" y="594256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입력 값</a:t>
            </a:r>
            <a:endParaRPr lang="ko-KR" altLang="en-US" dirty="0"/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한 타임에 입력하는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내의 입력 값의 개수가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이상인 </a:t>
            </a:r>
            <a:r>
              <a:rPr lang="en-US" altLang="ko-KR" dirty="0" smtClean="0"/>
              <a:t>Linear Regression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3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184552" y="2158139"/>
            <a:ext cx="2359620" cy="461665"/>
            <a:chOff x="838200" y="2083046"/>
            <a:chExt cx="23596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838200" y="2083046"/>
                  <a:ext cx="23596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083046"/>
                  <a:ext cx="235962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타원 4"/>
            <p:cNvSpPr/>
            <p:nvPr/>
          </p:nvSpPr>
          <p:spPr>
            <a:xfrm>
              <a:off x="2276856" y="2240281"/>
              <a:ext cx="283464" cy="30443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712720" y="3829550"/>
            <a:ext cx="5695855" cy="466130"/>
            <a:chOff x="838200" y="3564374"/>
            <a:chExt cx="5695855" cy="46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838200" y="3564374"/>
                  <a:ext cx="56958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64374"/>
                  <a:ext cx="569585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3403285" y="3726074"/>
              <a:ext cx="283464" cy="30443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437825" y="3726074"/>
              <a:ext cx="283464" cy="30443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36557" y="3726074"/>
              <a:ext cx="283464" cy="30443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2704" y="2975527"/>
            <a:ext cx="54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Hypothesis </a:t>
            </a:r>
            <a:r>
              <a:rPr lang="ko-KR" altLang="en-US" b="1" dirty="0" smtClean="0"/>
              <a:t>확장을 위해 입력 값의 개수를 늘인다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아래쪽 화살표 6"/>
          <p:cNvSpPr/>
          <p:nvPr/>
        </p:nvSpPr>
        <p:spPr>
          <a:xfrm>
            <a:off x="5168077" y="2975527"/>
            <a:ext cx="392570" cy="51748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977896" y="1788622"/>
                <a:ext cx="46704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896" y="1788622"/>
                <a:ext cx="4670446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5897306" y="3511963"/>
                <a:ext cx="5672328" cy="921355"/>
              </a:xfrm>
            </p:spPr>
            <p:txBody>
              <a:bodyPr vert="horz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1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5897306" y="3511963"/>
                <a:ext cx="5672328" cy="9213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3511963"/>
                <a:ext cx="4425058" cy="1240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11963"/>
                <a:ext cx="4425058" cy="1240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4910328" y="3794760"/>
            <a:ext cx="768096" cy="33740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29527" y="2668580"/>
            <a:ext cx="582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변경된 </a:t>
            </a:r>
            <a:r>
              <a:rPr lang="en-US" altLang="ko-KR" b="1" dirty="0"/>
              <a:t>H</a:t>
            </a:r>
            <a:r>
              <a:rPr lang="en-US" altLang="ko-KR" b="1" dirty="0" smtClean="0"/>
              <a:t>ypothesis</a:t>
            </a:r>
            <a:r>
              <a:rPr lang="ko-KR" altLang="en-US" b="1" dirty="0" smtClean="0"/>
              <a:t>를 통해 확장된 </a:t>
            </a:r>
            <a:r>
              <a:rPr lang="en-US" altLang="ko-KR" b="1" dirty="0"/>
              <a:t>C</a:t>
            </a:r>
            <a:r>
              <a:rPr lang="en-US" altLang="ko-KR" b="1" dirty="0" smtClean="0"/>
              <a:t>ost function</a:t>
            </a:r>
            <a:r>
              <a:rPr lang="ko-KR" altLang="en-US" b="1" dirty="0" smtClean="0"/>
              <a:t>도 구할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3" name="아래쪽 화살표 22"/>
          <p:cNvSpPr/>
          <p:nvPr/>
        </p:nvSpPr>
        <p:spPr>
          <a:xfrm>
            <a:off x="5116834" y="2471528"/>
            <a:ext cx="332990" cy="132323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세로 텍스트 개체 틀 2"/>
              <p:cNvSpPr txBox="1">
                <a:spLocks/>
              </p:cNvSpPr>
              <p:nvPr/>
            </p:nvSpPr>
            <p:spPr>
              <a:xfrm>
                <a:off x="932688" y="1761190"/>
                <a:ext cx="10421112" cy="4415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sz="2400" b="1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ko-KR" altLang="en-US" sz="1600" dirty="0" smtClean="0"/>
                  <a:t>만약</a:t>
                </a:r>
                <a:r>
                  <a:rPr lang="en-US" altLang="ko-KR" sz="1600" dirty="0" smtClean="0"/>
                  <a:t>, x</a:t>
                </a:r>
                <a:r>
                  <a:rPr lang="ko-KR" altLang="en-US" sz="1600" dirty="0" smtClean="0"/>
                  <a:t>의 개수가 수없이 많아진다면</a:t>
                </a:r>
                <a:r>
                  <a:rPr lang="en-US" altLang="ko-KR" sz="1600" dirty="0" smtClean="0"/>
                  <a:t>?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sz="2400" b="1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600" dirty="0" smtClean="0"/>
                  <a:t>많은 항을 어떻게 계산할 것인가</a:t>
                </a:r>
                <a:r>
                  <a:rPr lang="en-US" altLang="ko-KR" sz="1600" dirty="0" smtClean="0"/>
                  <a:t>?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…</a:t>
                </a:r>
              </a:p>
              <a:p>
                <a:pPr marL="0" indent="0">
                  <a:buNone/>
                </a:pPr>
                <a:r>
                  <a:rPr lang="en-US" altLang="ko-KR" sz="1800" dirty="0" smtClean="0"/>
                  <a:t>..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.</a:t>
                </a:r>
                <a:endParaRPr lang="en-US" altLang="ko-KR" sz="1800" dirty="0" smtClean="0"/>
              </a:p>
            </p:txBody>
          </p:sp>
        </mc:Choice>
        <mc:Fallback xmlns="">
          <p:sp>
            <p:nvSpPr>
              <p:cNvPr id="12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" y="1761190"/>
                <a:ext cx="10421112" cy="4415772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0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세로 텍스트 개체 틀 2"/>
              <p:cNvSpPr txBox="1">
                <a:spLocks/>
              </p:cNvSpPr>
              <p:nvPr/>
            </p:nvSpPr>
            <p:spPr>
              <a:xfrm>
                <a:off x="932688" y="1742902"/>
                <a:ext cx="10421112" cy="4415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12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" y="1742902"/>
                <a:ext cx="10421112" cy="4415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5522976" y="1828800"/>
            <a:ext cx="338328" cy="3291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519672" y="1828800"/>
            <a:ext cx="338328" cy="3291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16368" y="1828800"/>
            <a:ext cx="338328" cy="3291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3016" y="1828800"/>
            <a:ext cx="338328" cy="32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39712" y="1828800"/>
            <a:ext cx="338328" cy="32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836408" y="1828800"/>
            <a:ext cx="338328" cy="32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3" idx="4"/>
            <a:endCxn id="13" idx="0"/>
          </p:cNvCxnSpPr>
          <p:nvPr/>
        </p:nvCxnSpPr>
        <p:spPr>
          <a:xfrm flipH="1">
            <a:off x="5490972" y="2157984"/>
            <a:ext cx="201168" cy="149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4"/>
            <a:endCxn id="13" idx="0"/>
          </p:cNvCxnSpPr>
          <p:nvPr/>
        </p:nvCxnSpPr>
        <p:spPr>
          <a:xfrm flipH="1">
            <a:off x="5490972" y="2157984"/>
            <a:ext cx="1197864" cy="149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13" idx="0"/>
          </p:cNvCxnSpPr>
          <p:nvPr/>
        </p:nvCxnSpPr>
        <p:spPr>
          <a:xfrm flipH="1">
            <a:off x="5490972" y="2157984"/>
            <a:ext cx="2194560" cy="149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4"/>
            <a:endCxn id="4" idx="0"/>
          </p:cNvCxnSpPr>
          <p:nvPr/>
        </p:nvCxnSpPr>
        <p:spPr>
          <a:xfrm flipH="1">
            <a:off x="3954780" y="2157984"/>
            <a:ext cx="20574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4"/>
            <a:endCxn id="4" idx="0"/>
          </p:cNvCxnSpPr>
          <p:nvPr/>
        </p:nvCxnSpPr>
        <p:spPr>
          <a:xfrm flipH="1">
            <a:off x="3954780" y="2157984"/>
            <a:ext cx="3054096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" idx="0"/>
          </p:cNvCxnSpPr>
          <p:nvPr/>
        </p:nvCxnSpPr>
        <p:spPr>
          <a:xfrm flipH="1">
            <a:off x="3954780" y="2157984"/>
            <a:ext cx="4025646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458968" y="1742902"/>
            <a:ext cx="2807208" cy="4790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8" idx="2"/>
            <a:endCxn id="29" idx="0"/>
          </p:cNvCxnSpPr>
          <p:nvPr/>
        </p:nvCxnSpPr>
        <p:spPr>
          <a:xfrm>
            <a:off x="6862572" y="2221992"/>
            <a:ext cx="768096" cy="17647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081528" y="2938605"/>
            <a:ext cx="6035040" cy="1807131"/>
            <a:chOff x="3118104" y="2042493"/>
            <a:chExt cx="6035040" cy="1807131"/>
          </a:xfrm>
        </p:grpSpPr>
        <p:sp>
          <p:nvSpPr>
            <p:cNvPr id="4" name="직사각형 3"/>
            <p:cNvSpPr/>
            <p:nvPr/>
          </p:nvSpPr>
          <p:spPr>
            <a:xfrm>
              <a:off x="3118104" y="3090672"/>
              <a:ext cx="174650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12080" y="2752344"/>
              <a:ext cx="630936" cy="10972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81344" y="3090672"/>
              <a:ext cx="2971800" cy="41148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15056" y="20424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=</a:t>
              </a:r>
              <a:endParaRPr lang="ko-KR" alt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39610" y="515354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Matrix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56740" y="5522872"/>
                <a:ext cx="26372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40" y="5522872"/>
                <a:ext cx="263726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 smtClean="0"/>
              <a:t>머신 러닝의 가장 일반적인 문제 유형 </a:t>
            </a:r>
            <a:endParaRPr lang="en-US" altLang="ko-KR" dirty="0" smtClean="0"/>
          </a:p>
          <a:p>
            <a:r>
              <a:rPr lang="ko-KR" altLang="en-US" dirty="0" smtClean="0"/>
              <a:t>예제를 기반으로 입력과 출력을 매핑하는 함수를 학습</a:t>
            </a:r>
            <a:endParaRPr lang="en-US" altLang="ko-KR" dirty="0" smtClean="0"/>
          </a:p>
          <a:p>
            <a:r>
              <a:rPr lang="en-US" altLang="ko-KR" dirty="0" smtClean="0"/>
              <a:t>Supervised learning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Regression, Binary (label) classification, multi-label classification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64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Supervised learning</a:t>
            </a:r>
            <a:r>
              <a:rPr lang="ko-KR" altLang="en-US" dirty="0" smtClean="0"/>
              <a:t>의 종류</a:t>
            </a:r>
            <a:endParaRPr lang="ko-KR" altLang="en-US" b="1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 smtClean="0"/>
              <a:t>Regression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Prediction final exam score based on time spent.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dirty="0" smtClean="0"/>
              <a:t>Binary classification</a:t>
            </a:r>
          </a:p>
          <a:p>
            <a:pPr marL="0" indent="0">
              <a:buNone/>
            </a:pPr>
            <a:r>
              <a:rPr lang="en-US" altLang="ko-KR" sz="2400" dirty="0" smtClean="0"/>
              <a:t>  Pass/non-pass based on time spent.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Multi-label classification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Letter grade(A, B, C, E and F) based on time spent.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683327" y="1392655"/>
            <a:ext cx="1862498" cy="1682496"/>
            <a:chOff x="9491302" y="1554480"/>
            <a:chExt cx="1930399" cy="1785216"/>
          </a:xfrm>
        </p:grpSpPr>
        <p:sp>
          <p:nvSpPr>
            <p:cNvPr id="4" name="직사각형 3"/>
            <p:cNvSpPr/>
            <p:nvPr/>
          </p:nvSpPr>
          <p:spPr>
            <a:xfrm>
              <a:off x="9491302" y="1554480"/>
              <a:ext cx="1930399" cy="15697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946044" y="2257070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183788" y="1983622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0653436" y="2062870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0571816" y="2514313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265408" y="2425315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891180" y="2682558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0374881" y="2705444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9990749" y="2556698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614701" y="2851918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714270" y="2726058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072369" y="2834776"/>
              <a:ext cx="81620" cy="792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9573768" y="312425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491302" y="3124252"/>
              <a:ext cx="19303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0 1 2 3 4 5 6 7 8 9 ….</a:t>
              </a:r>
              <a:endParaRPr lang="ko-KR" altLang="en-US" sz="8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694379" y="4648620"/>
            <a:ext cx="1862498" cy="14794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097951" y="5310783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327332" y="5053069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15635" y="5127758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36886" y="5553225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406082" y="5469348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045017" y="5711789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546878" y="5733358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76258" y="5593171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778263" y="5871404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909504" y="5752786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255007" y="5855249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773944" y="61280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419487" y="5409263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028723" y="5336860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271952" y="5152952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008441" y="4971652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720203" y="5319448"/>
            <a:ext cx="78749" cy="746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636681" y="4887105"/>
            <a:ext cx="78749" cy="74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9683326" y="3070234"/>
            <a:ext cx="1862498" cy="1479448"/>
            <a:chOff x="9710759" y="3160046"/>
            <a:chExt cx="1862498" cy="1479448"/>
          </a:xfrm>
        </p:grpSpPr>
        <p:sp>
          <p:nvSpPr>
            <p:cNvPr id="46" name="직사각형 45"/>
            <p:cNvSpPr/>
            <p:nvPr/>
          </p:nvSpPr>
          <p:spPr>
            <a:xfrm>
              <a:off x="9710759" y="3160046"/>
              <a:ext cx="1862498" cy="14794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1114331" y="3822209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1343712" y="3564495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832015" y="3639184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0753266" y="4064651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1422462" y="3980774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1061397" y="4223215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0563258" y="4244784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0192638" y="4104597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0794643" y="4382830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9925884" y="4264212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0271387" y="4366675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9790324" y="463949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10435867" y="3920689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0045103" y="3848286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288332" y="3664378"/>
              <a:ext cx="78749" cy="746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1024821" y="3483078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736583" y="3830874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653061" y="3398531"/>
              <a:ext cx="78749" cy="74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10182620" y="4989450"/>
            <a:ext cx="78749" cy="746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Analysis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1"/>
            <a:r>
              <a:rPr lang="en-US" altLang="ko-KR" b="1" dirty="0" smtClean="0"/>
              <a:t>Linear regression</a:t>
            </a:r>
          </a:p>
          <a:p>
            <a:pPr lvl="1"/>
            <a:r>
              <a:rPr lang="en-US" altLang="ko-KR" dirty="0" smtClean="0"/>
              <a:t>Logistic regression</a:t>
            </a:r>
          </a:p>
          <a:p>
            <a:pPr lvl="1"/>
            <a:r>
              <a:rPr lang="en-US" altLang="ko-KR" dirty="0" smtClean="0"/>
              <a:t>Nonlinear regression</a:t>
            </a:r>
          </a:p>
          <a:p>
            <a:pPr lvl="1"/>
            <a:r>
              <a:rPr lang="en-US" altLang="ko-KR" dirty="0" smtClean="0"/>
              <a:t>Nonparametric regression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7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Linear Regression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회귀 데이터 셋</a:t>
            </a:r>
            <a:r>
              <a:rPr lang="en-US" altLang="ko-KR" dirty="0" smtClean="0"/>
              <a:t>(Training data set)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셋에 따른 선형 함수를 가정함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가정한 함수들의 비용을 계산함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가장 낮은 비용을 가진 함수를 선택함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01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회귀 데이터 셋</a:t>
            </a:r>
            <a:r>
              <a:rPr lang="en-US" altLang="ko-KR" sz="3600" dirty="0"/>
              <a:t>(Training data set)</a:t>
            </a:r>
            <a:r>
              <a:rPr lang="ko-KR" altLang="en-US" sz="3600" dirty="0"/>
              <a:t> 가져오기</a:t>
            </a:r>
            <a:endParaRPr lang="en-US" altLang="ko-KR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30038" y="2588941"/>
          <a:ext cx="2353734" cy="20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3477317775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737366430"/>
                    </a:ext>
                  </a:extLst>
                </a:gridCol>
              </a:tblGrid>
              <a:tr h="41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X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Y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3618"/>
                  </a:ext>
                </a:extLst>
              </a:tr>
              <a:tr h="41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91563"/>
                  </a:ext>
                </a:extLst>
              </a:tr>
              <a:tr h="41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81231"/>
                  </a:ext>
                </a:extLst>
              </a:tr>
              <a:tr h="41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76972"/>
                  </a:ext>
                </a:extLst>
              </a:tr>
              <a:tr h="41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062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4021" y="4929533"/>
            <a:ext cx="236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Labeled data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= Training data set</a:t>
            </a:r>
            <a:endParaRPr lang="ko-KR" altLang="en-US" b="1" dirty="0"/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5095584" y="2240587"/>
          <a:ext cx="4588256" cy="301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3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데이터 셋에 따른 선형 함수를 </a:t>
            </a:r>
            <a:r>
              <a:rPr lang="ko-KR" altLang="en-US" dirty="0" smtClean="0"/>
              <a:t>가정함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37032" y="2478024"/>
            <a:ext cx="4885608" cy="3250162"/>
            <a:chOff x="5095584" y="2002536"/>
            <a:chExt cx="4885608" cy="3250162"/>
          </a:xfrm>
        </p:grpSpPr>
        <p:graphicFrame>
          <p:nvGraphicFramePr>
            <p:cNvPr id="11" name="차트 10"/>
            <p:cNvGraphicFramePr/>
            <p:nvPr>
              <p:extLst/>
            </p:nvPr>
          </p:nvGraphicFramePr>
          <p:xfrm>
            <a:off x="5095584" y="2240587"/>
            <a:ext cx="4588256" cy="30121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" name="직선 연결선 3"/>
            <p:cNvCxnSpPr/>
            <p:nvPr/>
          </p:nvCxnSpPr>
          <p:spPr>
            <a:xfrm flipV="1">
              <a:off x="5650992" y="2487168"/>
              <a:ext cx="3438144" cy="244236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756664" y="3746642"/>
              <a:ext cx="4224528" cy="1444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50992" y="2002536"/>
              <a:ext cx="2313432" cy="18288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0920" y="3753719"/>
                <a:ext cx="2856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1" dirty="0" smtClean="0"/>
                  <a:t> = </a:t>
                </a:r>
                <a:r>
                  <a:rPr lang="en-US" altLang="ko-KR" sz="3200" b="1" dirty="0" err="1" smtClean="0"/>
                  <a:t>Wx</a:t>
                </a:r>
                <a:r>
                  <a:rPr lang="en-US" altLang="ko-KR" sz="2800" b="1" dirty="0" smtClean="0"/>
                  <a:t> + b</a:t>
                </a:r>
                <a:endParaRPr lang="ko-KR" alt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3753719"/>
                <a:ext cx="2856872" cy="584775"/>
              </a:xfrm>
              <a:prstGeom prst="rect">
                <a:avLst/>
              </a:prstGeom>
              <a:blipFill>
                <a:blip r:embed="rId3"/>
                <a:stretch>
                  <a:fillRect t="-14583" r="-3419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2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577</Words>
  <Application>Microsoft Office PowerPoint</Application>
  <PresentationFormat>와이드스크린</PresentationFormat>
  <Paragraphs>197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Regression Analysis</vt:lpstr>
      <vt:lpstr>PowerPoint 프레젠테이션</vt:lpstr>
      <vt:lpstr>Supervised learning</vt:lpstr>
      <vt:lpstr>Supervised learning의 종류</vt:lpstr>
      <vt:lpstr>Regression Analysis</vt:lpstr>
      <vt:lpstr>PowerPoint 프레젠테이션</vt:lpstr>
      <vt:lpstr>Linear regression</vt:lpstr>
      <vt:lpstr>회귀 데이터 셋(Training data set) 가져오기</vt:lpstr>
      <vt:lpstr>2. 데이터 셋에 따른 선형 함수를 가정함</vt:lpstr>
      <vt:lpstr>3. 가정한 함수들의 비용을 계산함</vt:lpstr>
      <vt:lpstr>3. 가정한 함수들의 비용을 계산함</vt:lpstr>
      <vt:lpstr>PowerPoint 프레젠테이션</vt:lpstr>
      <vt:lpstr>Hypothesis and Cost</vt:lpstr>
      <vt:lpstr>What cost(x) looks like?</vt:lpstr>
      <vt:lpstr>Gradient descent algorithm</vt:lpstr>
      <vt:lpstr>How it(Gradient descent algorithm) works?</vt:lpstr>
      <vt:lpstr>How it works?</vt:lpstr>
      <vt:lpstr>Formal definition</vt:lpstr>
      <vt:lpstr>Gradient descent algorithm</vt:lpstr>
      <vt:lpstr>Gradient descent algorithm</vt:lpstr>
      <vt:lpstr>Gradient descent algorithm</vt:lpstr>
      <vt:lpstr>PowerPoint 프레젠테이션</vt:lpstr>
      <vt:lpstr>Multivariable linear regression</vt:lpstr>
      <vt:lpstr>Hypothesis</vt:lpstr>
      <vt:lpstr>Cost function</vt:lpstr>
      <vt:lpstr>Hypothesis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32</cp:revision>
  <dcterms:created xsi:type="dcterms:W3CDTF">2019-04-01T13:18:54Z</dcterms:created>
  <dcterms:modified xsi:type="dcterms:W3CDTF">2019-04-02T07:04:06Z</dcterms:modified>
</cp:coreProperties>
</file>