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3" r:id="rId2"/>
    <p:sldId id="275" r:id="rId3"/>
    <p:sldId id="258" r:id="rId4"/>
    <p:sldId id="259" r:id="rId5"/>
    <p:sldId id="260" r:id="rId6"/>
    <p:sldId id="261" r:id="rId7"/>
    <p:sldId id="276" r:id="rId8"/>
    <p:sldId id="262" r:id="rId9"/>
    <p:sldId id="266" r:id="rId10"/>
    <p:sldId id="267" r:id="rId11"/>
    <p:sldId id="268" r:id="rId12"/>
    <p:sldId id="269" r:id="rId13"/>
    <p:sldId id="270" r:id="rId14"/>
    <p:sldId id="272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734" autoAdjust="0"/>
  </p:normalViewPr>
  <p:slideViewPr>
    <p:cSldViewPr snapToGrid="0">
      <p:cViewPr varScale="1">
        <p:scale>
          <a:sx n="78" d="100"/>
          <a:sy n="78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5599B-390B-4A86-8DD5-718C4BFB4DA0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8A0C8-AFD2-47C9-B595-81218810C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857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nujoow.github.io/ml/2016/01/29/ML3-Logistic-Regress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http://trampled-worm.tistory.com/75?category=635652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Logistic</a:t>
            </a:r>
            <a:r>
              <a:rPr lang="en-US" altLang="ko-KR" baseline="0" dirty="0" smtClean="0"/>
              <a:t> regression</a:t>
            </a:r>
            <a:r>
              <a:rPr lang="ko-KR" altLang="en-US" baseline="0" dirty="0" smtClean="0"/>
              <a:t>은 </a:t>
            </a:r>
            <a:r>
              <a:rPr lang="en-US" altLang="ko-KR" dirty="0" smtClean="0"/>
              <a:t>Classification</a:t>
            </a:r>
            <a:r>
              <a:rPr lang="ko-KR" altLang="en-US" dirty="0" smtClean="0"/>
              <a:t>에서 사용하는 주된 방법이다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Regression</a:t>
            </a:r>
            <a:r>
              <a:rPr lang="ko-KR" altLang="en-US" dirty="0" smtClean="0"/>
              <a:t>은 회귀분석으로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관찰된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연속형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변수들에 대해 두 변수 사이의 모형을 구한 뒤 적합도를 측정해 내는 분석 방법이다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 regression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 연속된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값을 출력하기 위해 사용할 수 있고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classification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알고리즘으로 사용할 것이다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회귀는 역사적인 이유로 주어진 이름이므로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로지스틱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회귀가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이나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이산적 값을 가지는 분류 알고리즘을 뜻한다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067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8A0C8-AFD2-47C9-B595-81218810C3A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472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Classification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linear regression</a:t>
            </a:r>
            <a:r>
              <a:rPr lang="ko-KR" altLang="en-US" dirty="0" smtClean="0"/>
              <a:t>을 쓰지 않는 이유는 위와 같다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선형 회귀를 사용하여 </a:t>
            </a:r>
            <a:r>
              <a:rPr lang="en-US" altLang="ko-KR" dirty="0" smtClean="0"/>
              <a:t>0.5</a:t>
            </a:r>
            <a:r>
              <a:rPr lang="ko-KR" altLang="en-US" dirty="0" smtClean="0"/>
              <a:t>보다 큰 모든 예측을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매핑하고 </a:t>
            </a:r>
            <a:r>
              <a:rPr lang="en-US" altLang="ko-KR" dirty="0" smtClean="0"/>
              <a:t>0.5 </a:t>
            </a:r>
            <a:r>
              <a:rPr lang="ko-KR" altLang="en-US" dirty="0" smtClean="0"/>
              <a:t>미만을 모두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매핑하는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이 방법은 분류가 실제로 선형 함수가 아니기 때문에 제대로 작동하지 않는다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분류 문제는 회귀 문제와 같다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소수의 불연속 값만을 취하는 것을 예측하고 싶다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8A0C8-AFD2-47C9-B595-81218810C3A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493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520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https://medium.com/@peteryun/ml-%EB%AA%A8%EB%91%90%EB%A5%BC-%EC%9C%84%ED%95%9C-tensorflow-5-logistic-classification-%EA%B8%B0%EB%B3%B8-630f09fb92da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00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http://trampled-worm.tistory.com/75?category=635652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Logistic</a:t>
            </a:r>
            <a:r>
              <a:rPr lang="en-US" altLang="ko-KR" baseline="0" dirty="0" smtClean="0"/>
              <a:t> regression</a:t>
            </a:r>
            <a:r>
              <a:rPr lang="ko-KR" altLang="en-US" baseline="0" dirty="0" smtClean="0"/>
              <a:t>은 </a:t>
            </a:r>
            <a:r>
              <a:rPr lang="en-US" altLang="ko-KR" dirty="0" smtClean="0"/>
              <a:t>Classification</a:t>
            </a:r>
            <a:r>
              <a:rPr lang="ko-KR" altLang="en-US" dirty="0" smtClean="0"/>
              <a:t>에서 사용하는 주된 방법이다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Regression</a:t>
            </a:r>
            <a:r>
              <a:rPr lang="ko-KR" altLang="en-US" dirty="0" smtClean="0"/>
              <a:t>은 회귀분석으로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관찰된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연속형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변수들에 대해 두 변수 사이의 모형을 구한 뒤 적합도를 측정해 내는 분석 방법이다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 regression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 연속된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값을 출력하기 위해 사용할 수 있고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classification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알고리즘으로 사용할 것이다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회귀는 역사적인 이유로 주어진 이름이므로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로지스틱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회귀가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이나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이산적 값을 가지는 분류 알고리즘을 뜻한다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885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로지스틱</a:t>
            </a:r>
            <a:r>
              <a:rPr lang="ko-KR" altLang="en-US" dirty="0" smtClean="0"/>
              <a:t> 회귀 분석의 모델을 만들기 위해서는 </a:t>
            </a:r>
            <a:r>
              <a:rPr lang="en-US" altLang="ko-KR" dirty="0" smtClean="0"/>
              <a:t>0&lt;h(x)&lt;1</a:t>
            </a:r>
            <a:r>
              <a:rPr lang="ko-KR" altLang="en-US" dirty="0" smtClean="0"/>
              <a:t>사이의 값이 되도록 해야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선형 회귀 모델을 변형하면 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G</a:t>
            </a:r>
            <a:r>
              <a:rPr lang="ko-KR" altLang="en-US" dirty="0" smtClean="0"/>
              <a:t>함수를 사용하여 변경한다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1/1+e^z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이것은 </a:t>
            </a:r>
            <a:r>
              <a:rPr lang="ko-KR" altLang="en-US" dirty="0" err="1" smtClean="0"/>
              <a:t>시그모이드</a:t>
            </a:r>
            <a:r>
              <a:rPr lang="ko-KR" altLang="en-US" dirty="0" smtClean="0"/>
              <a:t> 함수 또는 </a:t>
            </a:r>
            <a:r>
              <a:rPr lang="ko-KR" altLang="en-US" dirty="0" err="1" smtClean="0"/>
              <a:t>로지스틱</a:t>
            </a:r>
            <a:r>
              <a:rPr lang="ko-KR" altLang="en-US" dirty="0" smtClean="0"/>
              <a:t> 함수라고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242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http://gnujoow.github.io/ml/2016/01/29/ML3-Logistic-Regression/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8A0C8-AFD2-47C9-B595-81218810C3A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340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수학적 설명이 부족한 것 같다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나중에 수학공부 더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강의나 논문 좀 더 살핀 후에 추가가 필요할 듯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398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8A0C8-AFD2-47C9-B595-81218810C3A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088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41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5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01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47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77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41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50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78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66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76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13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C06BE-E63E-49BB-BA7A-34038F13CE10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10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NUL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/>
              <a:t>Logistic </a:t>
            </a:r>
            <a:r>
              <a:rPr lang="en-US" altLang="ko-KR" sz="4400" dirty="0" smtClean="0"/>
              <a:t>Regression Classification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err="1" smtClean="0"/>
              <a:t>로지스틱</a:t>
            </a:r>
            <a:r>
              <a:rPr lang="ko-KR" altLang="en-US" sz="1800" dirty="0" smtClean="0"/>
              <a:t> 회귀 분류</a:t>
            </a:r>
            <a:endParaRPr lang="en-US" altLang="ko-KR" sz="1800" dirty="0"/>
          </a:p>
          <a:p>
            <a:endParaRPr lang="en-US" altLang="ko-KR" smtClean="0"/>
          </a:p>
          <a:p>
            <a:endParaRPr lang="en-US" altLang="ko-KR" dirty="0" smtClean="0"/>
          </a:p>
          <a:p>
            <a:r>
              <a:rPr lang="ko-KR" altLang="en-US" sz="1800" dirty="0" smtClean="0"/>
              <a:t>하현숙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932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Cost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세로 텍스트 개체 틀 2"/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838200" y="1831243"/>
                <a:ext cx="10515600" cy="1700233"/>
              </a:xfrm>
            </p:spPr>
            <p:txBody>
              <a:bodyPr vert="horz">
                <a:normAutofit fontScale="92500" lnSpcReduction="10000"/>
              </a:bodyPr>
              <a:lstStyle/>
              <a:p>
                <a:r>
                  <a:rPr lang="ko-KR" altLang="en-US" sz="2600" dirty="0" smtClean="0"/>
                  <a:t>하지만 </a:t>
                </a:r>
                <a:r>
                  <a:rPr lang="en-US" altLang="ko-KR" sz="2600" dirty="0" smtClean="0"/>
                  <a:t>Logistic Regression</a:t>
                </a:r>
                <a:r>
                  <a:rPr lang="ko-KR" altLang="en-US" sz="2600" dirty="0" smtClean="0"/>
                  <a:t>의 </a:t>
                </a:r>
                <a:r>
                  <a:rPr lang="en-US" altLang="ko-KR" sz="2600" dirty="0" smtClean="0"/>
                  <a:t>Cost Function</a:t>
                </a:r>
                <a:r>
                  <a:rPr lang="ko-KR" altLang="en-US" sz="2600" dirty="0" smtClean="0"/>
                  <a:t>은 </a:t>
                </a:r>
                <a:r>
                  <a:rPr lang="en-US" altLang="ko-KR" sz="2600" dirty="0" smtClean="0"/>
                  <a:t>Convex</a:t>
                </a:r>
                <a:r>
                  <a:rPr lang="ko-KR" altLang="en-US" sz="2600" dirty="0" smtClean="0"/>
                  <a:t>의 모양을 유지하지 못한다</a:t>
                </a:r>
                <a:r>
                  <a:rPr lang="en-US" altLang="ko-KR" sz="2600" dirty="0" smtClean="0"/>
                  <a:t>.</a:t>
                </a:r>
                <a:r>
                  <a:rPr lang="ko-KR" altLang="en-US" sz="2600" dirty="0" smtClean="0"/>
                  <a:t> </a:t>
                </a:r>
                <a:endParaRPr lang="en-US" altLang="ko-KR" sz="26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 smtClean="0"/>
              </a:p>
            </p:txBody>
          </p:sp>
        </mc:Choice>
        <mc:Fallback xmlns="">
          <p:sp>
            <p:nvSpPr>
              <p:cNvPr id="3" name="세로 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838200" y="1831243"/>
                <a:ext cx="10515600" cy="1700233"/>
              </a:xfrm>
              <a:blipFill>
                <a:blip r:embed="rId2"/>
                <a:stretch>
                  <a:fillRect l="-812" t="-7168" r="-4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그룹 34"/>
          <p:cNvGrpSpPr/>
          <p:nvPr/>
        </p:nvGrpSpPr>
        <p:grpSpPr>
          <a:xfrm>
            <a:off x="7577975" y="3960702"/>
            <a:ext cx="2753697" cy="1653841"/>
            <a:chOff x="8418802" y="3666412"/>
            <a:chExt cx="2753697" cy="1653841"/>
          </a:xfrm>
        </p:grpSpPr>
        <p:cxnSp>
          <p:nvCxnSpPr>
            <p:cNvPr id="8" name="구부러진 연결선 7"/>
            <p:cNvCxnSpPr/>
            <p:nvPr/>
          </p:nvCxnSpPr>
          <p:spPr>
            <a:xfrm rot="5400000" flipH="1" flipV="1">
              <a:off x="10881688" y="3725999"/>
              <a:ext cx="350398" cy="231225"/>
            </a:xfrm>
            <a:prstGeom prst="curvedConnector3">
              <a:avLst>
                <a:gd name="adj1" fmla="val 500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구부러진 연결선 19"/>
            <p:cNvCxnSpPr/>
            <p:nvPr/>
          </p:nvCxnSpPr>
          <p:spPr>
            <a:xfrm rot="5400000" flipH="1" flipV="1">
              <a:off x="10650462" y="4076396"/>
              <a:ext cx="350400" cy="231226"/>
            </a:xfrm>
            <a:prstGeom prst="curvedConnector3">
              <a:avLst>
                <a:gd name="adj1" fmla="val 500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구부러진 연결선 20"/>
            <p:cNvCxnSpPr/>
            <p:nvPr/>
          </p:nvCxnSpPr>
          <p:spPr>
            <a:xfrm rot="5400000" flipH="1" flipV="1">
              <a:off x="10419238" y="4426795"/>
              <a:ext cx="350398" cy="231225"/>
            </a:xfrm>
            <a:prstGeom prst="curvedConnector3">
              <a:avLst>
                <a:gd name="adj1" fmla="val 470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구부러진 연결선 22"/>
            <p:cNvCxnSpPr/>
            <p:nvPr/>
          </p:nvCxnSpPr>
          <p:spPr>
            <a:xfrm rot="5400000" flipH="1" flipV="1">
              <a:off x="10188013" y="4777193"/>
              <a:ext cx="350398" cy="231225"/>
            </a:xfrm>
            <a:prstGeom prst="curvedConnector3">
              <a:avLst>
                <a:gd name="adj1" fmla="val 470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구부러진 연결선 24"/>
            <p:cNvCxnSpPr/>
            <p:nvPr/>
          </p:nvCxnSpPr>
          <p:spPr>
            <a:xfrm rot="16200000" flipV="1">
              <a:off x="8359216" y="3725998"/>
              <a:ext cx="350398" cy="231225"/>
            </a:xfrm>
            <a:prstGeom prst="curvedConnector3">
              <a:avLst>
                <a:gd name="adj1" fmla="val 500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구부러진 연결선 25"/>
            <p:cNvCxnSpPr/>
            <p:nvPr/>
          </p:nvCxnSpPr>
          <p:spPr>
            <a:xfrm rot="16200000" flipV="1">
              <a:off x="8590439" y="4076395"/>
              <a:ext cx="350400" cy="231226"/>
            </a:xfrm>
            <a:prstGeom prst="curvedConnector3">
              <a:avLst>
                <a:gd name="adj1" fmla="val 500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구부러진 연결선 26"/>
            <p:cNvCxnSpPr/>
            <p:nvPr/>
          </p:nvCxnSpPr>
          <p:spPr>
            <a:xfrm rot="16200000" flipV="1">
              <a:off x="8821664" y="4426794"/>
              <a:ext cx="350398" cy="231225"/>
            </a:xfrm>
            <a:prstGeom prst="curvedConnector3">
              <a:avLst>
                <a:gd name="adj1" fmla="val 470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구부러진 연결선 27"/>
            <p:cNvCxnSpPr/>
            <p:nvPr/>
          </p:nvCxnSpPr>
          <p:spPr>
            <a:xfrm rot="16200000" flipV="1">
              <a:off x="9052889" y="4777193"/>
              <a:ext cx="350398" cy="231225"/>
            </a:xfrm>
            <a:prstGeom prst="curvedConnector3">
              <a:avLst>
                <a:gd name="adj1" fmla="val 470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구부러진 연결선 28"/>
            <p:cNvCxnSpPr/>
            <p:nvPr/>
          </p:nvCxnSpPr>
          <p:spPr>
            <a:xfrm flipV="1">
              <a:off x="9774621" y="5068006"/>
              <a:ext cx="472978" cy="252247"/>
            </a:xfrm>
            <a:prstGeom prst="curvedConnector3">
              <a:avLst>
                <a:gd name="adj1" fmla="val 500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구부러진 연결선 29"/>
            <p:cNvCxnSpPr/>
            <p:nvPr/>
          </p:nvCxnSpPr>
          <p:spPr>
            <a:xfrm rot="10800000">
              <a:off x="9338441" y="5052562"/>
              <a:ext cx="436180" cy="267690"/>
            </a:xfrm>
            <a:prstGeom prst="curvedConnector3">
              <a:avLst>
                <a:gd name="adj1" fmla="val 500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원호 35"/>
          <p:cNvSpPr/>
          <p:nvPr/>
        </p:nvSpPr>
        <p:spPr>
          <a:xfrm rot="10800000">
            <a:off x="1738077" y="1913234"/>
            <a:ext cx="2148840" cy="3665710"/>
          </a:xfrm>
          <a:prstGeom prst="arc">
            <a:avLst>
              <a:gd name="adj1" fmla="val 10965663"/>
              <a:gd name="adj2" fmla="val 2150834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901765" y="5893405"/>
                <a:ext cx="18214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ko-KR" i="1" dirty="0" err="1" smtClean="0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en-US" altLang="ko-KR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 dirty="0" err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765" y="5893405"/>
                <a:ext cx="1821461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863677" y="5755098"/>
                <a:ext cx="2121158" cy="645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677" y="5755098"/>
                <a:ext cx="2121158" cy="6459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553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Cost Function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세로 텍스트 개체 틀 2"/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838200" y="1555531"/>
                <a:ext cx="10515600" cy="5118537"/>
              </a:xfrm>
            </p:spPr>
            <p:txBody>
              <a:bodyPr vert="horz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sz="2400" dirty="0" smtClean="0"/>
                  <a:t>Logistic Hypothesis</a:t>
                </a:r>
                <a:r>
                  <a:rPr lang="ko-KR" altLang="en-US" sz="2400" dirty="0" smtClean="0"/>
                  <a:t>의 </a:t>
                </a:r>
                <a:r>
                  <a:rPr lang="en-US" altLang="ko-KR" sz="2400" dirty="0" smtClean="0"/>
                  <a:t>Cost Function</a:t>
                </a:r>
                <a:r>
                  <a:rPr lang="ko-KR" altLang="en-US" sz="2400" dirty="0" smtClean="0"/>
                  <a:t>의 문제점은 </a:t>
                </a:r>
                <a:r>
                  <a:rPr lang="en-US" altLang="ko-KR" sz="2400" dirty="0" smtClean="0"/>
                  <a:t>Minimize </a:t>
                </a:r>
                <a:r>
                  <a:rPr lang="ko-KR" altLang="en-US" sz="2400" dirty="0" smtClean="0"/>
                  <a:t>과정에서 </a:t>
                </a:r>
                <a:r>
                  <a:rPr lang="ko-KR" altLang="en-US" sz="2400" dirty="0" smtClean="0"/>
                  <a:t>나타나는데</a:t>
                </a:r>
                <a:r>
                  <a:rPr lang="en-US" altLang="ko-KR" sz="2400" dirty="0" smtClean="0"/>
                  <a:t>, </a:t>
                </a:r>
                <a:r>
                  <a:rPr lang="ko-KR" altLang="en-US" sz="2400" b="1" dirty="0" smtClean="0"/>
                  <a:t>시작점에 따라 최저점이 달라질 수 있다</a:t>
                </a:r>
                <a:r>
                  <a:rPr lang="ko-KR" altLang="en-US" sz="2400" dirty="0" smtClean="0"/>
                  <a:t>는 점이다</a:t>
                </a:r>
                <a:r>
                  <a:rPr lang="en-US" altLang="ko-KR" sz="2400" dirty="0" smtClean="0"/>
                  <a:t>.</a:t>
                </a:r>
                <a:endParaRPr lang="en-US" altLang="ko-KR" sz="2400" dirty="0"/>
              </a:p>
            </p:txBody>
          </p:sp>
        </mc:Choice>
        <mc:Fallback>
          <p:sp>
            <p:nvSpPr>
              <p:cNvPr id="3" name="세로 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838200" y="1555531"/>
                <a:ext cx="10515600" cy="5118537"/>
              </a:xfrm>
              <a:blipFill>
                <a:blip r:embed="rId3"/>
                <a:stretch>
                  <a:fillRect l="-812" r="-174" b="-2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그룹 14"/>
          <p:cNvGrpSpPr/>
          <p:nvPr/>
        </p:nvGrpSpPr>
        <p:grpSpPr>
          <a:xfrm>
            <a:off x="1769608" y="946278"/>
            <a:ext cx="10633655" cy="4487810"/>
            <a:chOff x="1738077" y="1429754"/>
            <a:chExt cx="10633655" cy="4487810"/>
          </a:xfrm>
        </p:grpSpPr>
        <p:grpSp>
          <p:nvGrpSpPr>
            <p:cNvPr id="4" name="그룹 3"/>
            <p:cNvGrpSpPr/>
            <p:nvPr/>
          </p:nvGrpSpPr>
          <p:grpSpPr>
            <a:xfrm>
              <a:off x="1738077" y="1429754"/>
              <a:ext cx="8593595" cy="4487810"/>
              <a:chOff x="1738077" y="1913234"/>
              <a:chExt cx="8593595" cy="4487810"/>
            </a:xfrm>
          </p:grpSpPr>
          <p:grpSp>
            <p:nvGrpSpPr>
              <p:cNvPr id="35" name="그룹 34"/>
              <p:cNvGrpSpPr/>
              <p:nvPr/>
            </p:nvGrpSpPr>
            <p:grpSpPr>
              <a:xfrm>
                <a:off x="7577975" y="3960702"/>
                <a:ext cx="2753697" cy="1653841"/>
                <a:chOff x="8418802" y="3666412"/>
                <a:chExt cx="2753697" cy="1653841"/>
              </a:xfrm>
            </p:grpSpPr>
            <p:cxnSp>
              <p:nvCxnSpPr>
                <p:cNvPr id="8" name="구부러진 연결선 7"/>
                <p:cNvCxnSpPr/>
                <p:nvPr/>
              </p:nvCxnSpPr>
              <p:spPr>
                <a:xfrm rot="5400000" flipH="1" flipV="1">
                  <a:off x="10881688" y="3725999"/>
                  <a:ext cx="350398" cy="231225"/>
                </a:xfrm>
                <a:prstGeom prst="curvedConnector3">
                  <a:avLst>
                    <a:gd name="adj1" fmla="val 50000"/>
                  </a:avLst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구부러진 연결선 19"/>
                <p:cNvCxnSpPr/>
                <p:nvPr/>
              </p:nvCxnSpPr>
              <p:spPr>
                <a:xfrm rot="5400000" flipH="1" flipV="1">
                  <a:off x="10650462" y="4076396"/>
                  <a:ext cx="350400" cy="231226"/>
                </a:xfrm>
                <a:prstGeom prst="curvedConnector3">
                  <a:avLst>
                    <a:gd name="adj1" fmla="val 50000"/>
                  </a:avLst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구부러진 연결선 20"/>
                <p:cNvCxnSpPr/>
                <p:nvPr/>
              </p:nvCxnSpPr>
              <p:spPr>
                <a:xfrm rot="5400000" flipH="1" flipV="1">
                  <a:off x="10419238" y="4426795"/>
                  <a:ext cx="350398" cy="231225"/>
                </a:xfrm>
                <a:prstGeom prst="curvedConnector3">
                  <a:avLst>
                    <a:gd name="adj1" fmla="val 47000"/>
                  </a:avLst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구부러진 연결선 22"/>
                <p:cNvCxnSpPr/>
                <p:nvPr/>
              </p:nvCxnSpPr>
              <p:spPr>
                <a:xfrm rot="5400000" flipH="1" flipV="1">
                  <a:off x="10188013" y="4777193"/>
                  <a:ext cx="350398" cy="231225"/>
                </a:xfrm>
                <a:prstGeom prst="curvedConnector3">
                  <a:avLst>
                    <a:gd name="adj1" fmla="val 47000"/>
                  </a:avLst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구부러진 연결선 24"/>
                <p:cNvCxnSpPr/>
                <p:nvPr/>
              </p:nvCxnSpPr>
              <p:spPr>
                <a:xfrm rot="16200000" flipV="1">
                  <a:off x="8359216" y="3725998"/>
                  <a:ext cx="350398" cy="231225"/>
                </a:xfrm>
                <a:prstGeom prst="curvedConnector3">
                  <a:avLst>
                    <a:gd name="adj1" fmla="val 50000"/>
                  </a:avLst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구부러진 연결선 25"/>
                <p:cNvCxnSpPr/>
                <p:nvPr/>
              </p:nvCxnSpPr>
              <p:spPr>
                <a:xfrm rot="16200000" flipV="1">
                  <a:off x="8590439" y="4076395"/>
                  <a:ext cx="350400" cy="231226"/>
                </a:xfrm>
                <a:prstGeom prst="curvedConnector3">
                  <a:avLst>
                    <a:gd name="adj1" fmla="val 50000"/>
                  </a:avLst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구부러진 연결선 26"/>
                <p:cNvCxnSpPr/>
                <p:nvPr/>
              </p:nvCxnSpPr>
              <p:spPr>
                <a:xfrm rot="16200000" flipV="1">
                  <a:off x="8821664" y="4426794"/>
                  <a:ext cx="350398" cy="231225"/>
                </a:xfrm>
                <a:prstGeom prst="curvedConnector3">
                  <a:avLst>
                    <a:gd name="adj1" fmla="val 47000"/>
                  </a:avLst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구부러진 연결선 27"/>
                <p:cNvCxnSpPr/>
                <p:nvPr/>
              </p:nvCxnSpPr>
              <p:spPr>
                <a:xfrm rot="16200000" flipV="1">
                  <a:off x="9052889" y="4777193"/>
                  <a:ext cx="350398" cy="231225"/>
                </a:xfrm>
                <a:prstGeom prst="curvedConnector3">
                  <a:avLst>
                    <a:gd name="adj1" fmla="val 47000"/>
                  </a:avLst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구부러진 연결선 28"/>
                <p:cNvCxnSpPr/>
                <p:nvPr/>
              </p:nvCxnSpPr>
              <p:spPr>
                <a:xfrm flipV="1">
                  <a:off x="9774621" y="5068006"/>
                  <a:ext cx="472978" cy="252247"/>
                </a:xfrm>
                <a:prstGeom prst="curvedConnector3">
                  <a:avLst>
                    <a:gd name="adj1" fmla="val 50000"/>
                  </a:avLst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구부러진 연결선 29"/>
                <p:cNvCxnSpPr/>
                <p:nvPr/>
              </p:nvCxnSpPr>
              <p:spPr>
                <a:xfrm rot="10800000">
                  <a:off x="9338441" y="5052562"/>
                  <a:ext cx="436180" cy="267690"/>
                </a:xfrm>
                <a:prstGeom prst="curvedConnector3">
                  <a:avLst>
                    <a:gd name="adj1" fmla="val 50000"/>
                  </a:avLst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원호 35"/>
              <p:cNvSpPr/>
              <p:nvPr/>
            </p:nvSpPr>
            <p:spPr>
              <a:xfrm rot="10800000">
                <a:off x="1738077" y="1913234"/>
                <a:ext cx="2148840" cy="3665710"/>
              </a:xfrm>
              <a:prstGeom prst="arc">
                <a:avLst>
                  <a:gd name="adj1" fmla="val 10965663"/>
                  <a:gd name="adj2" fmla="val 21508348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1901765" y="5893405"/>
                    <a:ext cx="182146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en-US" altLang="ko-KR" i="1" dirty="0" err="1" smtClean="0">
                              <a:latin typeface="Cambria Math" panose="02040503050406030204" pitchFamily="18" charset="0"/>
                            </a:rPr>
                            <m:t>𝑊𝑥</m:t>
                          </m:r>
                          <m:r>
                            <a:rPr lang="en-US" altLang="ko-KR" i="1" dirty="0" err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 dirty="0" err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01765" y="5893405"/>
                    <a:ext cx="182146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639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7863677" y="5755098"/>
                    <a:ext cx="2121158" cy="6459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f>
                            <m:f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altLang="ko-KR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63677" y="5755098"/>
                    <a:ext cx="2121158" cy="64594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그룹 13"/>
            <p:cNvGrpSpPr/>
            <p:nvPr/>
          </p:nvGrpSpPr>
          <p:grpSpPr>
            <a:xfrm>
              <a:off x="2846464" y="3678335"/>
              <a:ext cx="2918390" cy="1468561"/>
              <a:chOff x="2846464" y="3678335"/>
              <a:chExt cx="2918390" cy="1468561"/>
            </a:xfrm>
          </p:grpSpPr>
          <p:sp>
            <p:nvSpPr>
              <p:cNvPr id="7" name="타원 6"/>
              <p:cNvSpPr/>
              <p:nvPr/>
            </p:nvSpPr>
            <p:spPr>
              <a:xfrm>
                <a:off x="2846464" y="507281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자유형 4"/>
              <p:cNvSpPr/>
              <p:nvPr/>
            </p:nvSpPr>
            <p:spPr>
              <a:xfrm>
                <a:off x="2869324" y="3678335"/>
                <a:ext cx="977462" cy="1440203"/>
              </a:xfrm>
              <a:custGeom>
                <a:avLst/>
                <a:gdLst>
                  <a:gd name="connsiteX0" fmla="*/ 977462 w 977462"/>
                  <a:gd name="connsiteY0" fmla="*/ 21306 h 1440203"/>
                  <a:gd name="connsiteX1" fmla="*/ 924910 w 977462"/>
                  <a:gd name="connsiteY1" fmla="*/ 286 h 1440203"/>
                  <a:gd name="connsiteX2" fmla="*/ 903890 w 977462"/>
                  <a:gd name="connsiteY2" fmla="*/ 31817 h 1440203"/>
                  <a:gd name="connsiteX3" fmla="*/ 914400 w 977462"/>
                  <a:gd name="connsiteY3" fmla="*/ 84368 h 1440203"/>
                  <a:gd name="connsiteX4" fmla="*/ 945931 w 977462"/>
                  <a:gd name="connsiteY4" fmla="*/ 147431 h 1440203"/>
                  <a:gd name="connsiteX5" fmla="*/ 893379 w 977462"/>
                  <a:gd name="connsiteY5" fmla="*/ 189472 h 1440203"/>
                  <a:gd name="connsiteX6" fmla="*/ 872359 w 977462"/>
                  <a:gd name="connsiteY6" fmla="*/ 252534 h 1440203"/>
                  <a:gd name="connsiteX7" fmla="*/ 840828 w 977462"/>
                  <a:gd name="connsiteY7" fmla="*/ 305086 h 1440203"/>
                  <a:gd name="connsiteX8" fmla="*/ 830317 w 977462"/>
                  <a:gd name="connsiteY8" fmla="*/ 336617 h 1440203"/>
                  <a:gd name="connsiteX9" fmla="*/ 809297 w 977462"/>
                  <a:gd name="connsiteY9" fmla="*/ 368148 h 1440203"/>
                  <a:gd name="connsiteX10" fmla="*/ 819807 w 977462"/>
                  <a:gd name="connsiteY10" fmla="*/ 462741 h 1440203"/>
                  <a:gd name="connsiteX11" fmla="*/ 830317 w 977462"/>
                  <a:gd name="connsiteY11" fmla="*/ 494272 h 1440203"/>
                  <a:gd name="connsiteX12" fmla="*/ 798786 w 977462"/>
                  <a:gd name="connsiteY12" fmla="*/ 504782 h 1440203"/>
                  <a:gd name="connsiteX13" fmla="*/ 746235 w 977462"/>
                  <a:gd name="connsiteY13" fmla="*/ 515293 h 1440203"/>
                  <a:gd name="connsiteX14" fmla="*/ 756745 w 977462"/>
                  <a:gd name="connsiteY14" fmla="*/ 609886 h 1440203"/>
                  <a:gd name="connsiteX15" fmla="*/ 767255 w 977462"/>
                  <a:gd name="connsiteY15" fmla="*/ 641417 h 1440203"/>
                  <a:gd name="connsiteX16" fmla="*/ 704193 w 977462"/>
                  <a:gd name="connsiteY16" fmla="*/ 683458 h 1440203"/>
                  <a:gd name="connsiteX17" fmla="*/ 672662 w 977462"/>
                  <a:gd name="connsiteY17" fmla="*/ 757031 h 1440203"/>
                  <a:gd name="connsiteX18" fmla="*/ 683173 w 977462"/>
                  <a:gd name="connsiteY18" fmla="*/ 841113 h 1440203"/>
                  <a:gd name="connsiteX19" fmla="*/ 651642 w 977462"/>
                  <a:gd name="connsiteY19" fmla="*/ 809582 h 1440203"/>
                  <a:gd name="connsiteX20" fmla="*/ 599090 w 977462"/>
                  <a:gd name="connsiteY20" fmla="*/ 767541 h 1440203"/>
                  <a:gd name="connsiteX21" fmla="*/ 578069 w 977462"/>
                  <a:gd name="connsiteY21" fmla="*/ 799072 h 1440203"/>
                  <a:gd name="connsiteX22" fmla="*/ 599090 w 977462"/>
                  <a:gd name="connsiteY22" fmla="*/ 946217 h 1440203"/>
                  <a:gd name="connsiteX23" fmla="*/ 557048 w 977462"/>
                  <a:gd name="connsiteY23" fmla="*/ 967237 h 1440203"/>
                  <a:gd name="connsiteX24" fmla="*/ 462455 w 977462"/>
                  <a:gd name="connsiteY24" fmla="*/ 1009279 h 1440203"/>
                  <a:gd name="connsiteX25" fmla="*/ 472966 w 977462"/>
                  <a:gd name="connsiteY25" fmla="*/ 1082851 h 1440203"/>
                  <a:gd name="connsiteX26" fmla="*/ 483476 w 977462"/>
                  <a:gd name="connsiteY26" fmla="*/ 1114382 h 1440203"/>
                  <a:gd name="connsiteX27" fmla="*/ 451945 w 977462"/>
                  <a:gd name="connsiteY27" fmla="*/ 1103872 h 1440203"/>
                  <a:gd name="connsiteX28" fmla="*/ 388883 w 977462"/>
                  <a:gd name="connsiteY28" fmla="*/ 1114382 h 1440203"/>
                  <a:gd name="connsiteX29" fmla="*/ 378373 w 977462"/>
                  <a:gd name="connsiteY29" fmla="*/ 1145913 h 1440203"/>
                  <a:gd name="connsiteX30" fmla="*/ 367862 w 977462"/>
                  <a:gd name="connsiteY30" fmla="*/ 1208975 h 1440203"/>
                  <a:gd name="connsiteX31" fmla="*/ 357352 w 977462"/>
                  <a:gd name="connsiteY31" fmla="*/ 1261527 h 1440203"/>
                  <a:gd name="connsiteX32" fmla="*/ 325821 w 977462"/>
                  <a:gd name="connsiteY32" fmla="*/ 1251017 h 1440203"/>
                  <a:gd name="connsiteX33" fmla="*/ 304800 w 977462"/>
                  <a:gd name="connsiteY33" fmla="*/ 1219486 h 1440203"/>
                  <a:gd name="connsiteX34" fmla="*/ 199697 w 977462"/>
                  <a:gd name="connsiteY34" fmla="*/ 1229996 h 1440203"/>
                  <a:gd name="connsiteX35" fmla="*/ 189186 w 977462"/>
                  <a:gd name="connsiteY35" fmla="*/ 1261527 h 1440203"/>
                  <a:gd name="connsiteX36" fmla="*/ 168166 w 977462"/>
                  <a:gd name="connsiteY36" fmla="*/ 1345610 h 1440203"/>
                  <a:gd name="connsiteX37" fmla="*/ 136635 w 977462"/>
                  <a:gd name="connsiteY37" fmla="*/ 1324589 h 1440203"/>
                  <a:gd name="connsiteX38" fmla="*/ 0 w 977462"/>
                  <a:gd name="connsiteY38" fmla="*/ 1345610 h 1440203"/>
                  <a:gd name="connsiteX39" fmla="*/ 0 w 977462"/>
                  <a:gd name="connsiteY39" fmla="*/ 1440203 h 1440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977462" h="1440203">
                    <a:moveTo>
                      <a:pt x="977462" y="21306"/>
                    </a:moveTo>
                    <a:cubicBezTo>
                      <a:pt x="959945" y="14299"/>
                      <a:pt x="943587" y="-2382"/>
                      <a:pt x="924910" y="286"/>
                    </a:cubicBezTo>
                    <a:cubicBezTo>
                      <a:pt x="912405" y="2073"/>
                      <a:pt x="905457" y="19283"/>
                      <a:pt x="903890" y="31817"/>
                    </a:cubicBezTo>
                    <a:cubicBezTo>
                      <a:pt x="901674" y="49543"/>
                      <a:pt x="910067" y="67037"/>
                      <a:pt x="914400" y="84368"/>
                    </a:cubicBezTo>
                    <a:cubicBezTo>
                      <a:pt x="923103" y="119180"/>
                      <a:pt x="925380" y="116604"/>
                      <a:pt x="945931" y="147431"/>
                    </a:cubicBezTo>
                    <a:cubicBezTo>
                      <a:pt x="911740" y="158828"/>
                      <a:pt x="909915" y="152266"/>
                      <a:pt x="893379" y="189472"/>
                    </a:cubicBezTo>
                    <a:cubicBezTo>
                      <a:pt x="884380" y="209720"/>
                      <a:pt x="872359" y="252534"/>
                      <a:pt x="872359" y="252534"/>
                    </a:cubicBezTo>
                    <a:cubicBezTo>
                      <a:pt x="892795" y="334280"/>
                      <a:pt x="890460" y="265380"/>
                      <a:pt x="840828" y="305086"/>
                    </a:cubicBezTo>
                    <a:cubicBezTo>
                      <a:pt x="832177" y="312007"/>
                      <a:pt x="835272" y="326708"/>
                      <a:pt x="830317" y="336617"/>
                    </a:cubicBezTo>
                    <a:cubicBezTo>
                      <a:pt x="824668" y="347915"/>
                      <a:pt x="816304" y="357638"/>
                      <a:pt x="809297" y="368148"/>
                    </a:cubicBezTo>
                    <a:cubicBezTo>
                      <a:pt x="812800" y="399679"/>
                      <a:pt x="814592" y="431448"/>
                      <a:pt x="819807" y="462741"/>
                    </a:cubicBezTo>
                    <a:cubicBezTo>
                      <a:pt x="821628" y="473669"/>
                      <a:pt x="835272" y="484363"/>
                      <a:pt x="830317" y="494272"/>
                    </a:cubicBezTo>
                    <a:cubicBezTo>
                      <a:pt x="825362" y="504181"/>
                      <a:pt x="809534" y="502095"/>
                      <a:pt x="798786" y="504782"/>
                    </a:cubicBezTo>
                    <a:cubicBezTo>
                      <a:pt x="781455" y="509115"/>
                      <a:pt x="763752" y="511789"/>
                      <a:pt x="746235" y="515293"/>
                    </a:cubicBezTo>
                    <a:cubicBezTo>
                      <a:pt x="749738" y="546824"/>
                      <a:pt x="751530" y="578593"/>
                      <a:pt x="756745" y="609886"/>
                    </a:cubicBezTo>
                    <a:cubicBezTo>
                      <a:pt x="758566" y="620814"/>
                      <a:pt x="770758" y="630907"/>
                      <a:pt x="767255" y="641417"/>
                    </a:cubicBezTo>
                    <a:cubicBezTo>
                      <a:pt x="757413" y="670941"/>
                      <a:pt x="727820" y="675583"/>
                      <a:pt x="704193" y="683458"/>
                    </a:cubicBezTo>
                    <a:cubicBezTo>
                      <a:pt x="687031" y="709202"/>
                      <a:pt x="672662" y="723097"/>
                      <a:pt x="672662" y="757031"/>
                    </a:cubicBezTo>
                    <a:cubicBezTo>
                      <a:pt x="672662" y="785276"/>
                      <a:pt x="693663" y="814888"/>
                      <a:pt x="683173" y="841113"/>
                    </a:cubicBezTo>
                    <a:cubicBezTo>
                      <a:pt x="677653" y="854914"/>
                      <a:pt x="661158" y="821001"/>
                      <a:pt x="651642" y="809582"/>
                    </a:cubicBezTo>
                    <a:cubicBezTo>
                      <a:pt x="615072" y="765699"/>
                      <a:pt x="650852" y="784794"/>
                      <a:pt x="599090" y="767541"/>
                    </a:cubicBezTo>
                    <a:cubicBezTo>
                      <a:pt x="592083" y="778051"/>
                      <a:pt x="578969" y="786472"/>
                      <a:pt x="578069" y="799072"/>
                    </a:cubicBezTo>
                    <a:cubicBezTo>
                      <a:pt x="572650" y="874928"/>
                      <a:pt x="581189" y="892517"/>
                      <a:pt x="599090" y="946217"/>
                    </a:cubicBezTo>
                    <a:cubicBezTo>
                      <a:pt x="585076" y="953224"/>
                      <a:pt x="572248" y="963437"/>
                      <a:pt x="557048" y="967237"/>
                    </a:cubicBezTo>
                    <a:cubicBezTo>
                      <a:pt x="457651" y="992086"/>
                      <a:pt x="483594" y="945867"/>
                      <a:pt x="462455" y="1009279"/>
                    </a:cubicBezTo>
                    <a:cubicBezTo>
                      <a:pt x="465959" y="1033803"/>
                      <a:pt x="468108" y="1058559"/>
                      <a:pt x="472966" y="1082851"/>
                    </a:cubicBezTo>
                    <a:cubicBezTo>
                      <a:pt x="475139" y="1093715"/>
                      <a:pt x="491310" y="1106548"/>
                      <a:pt x="483476" y="1114382"/>
                    </a:cubicBezTo>
                    <a:cubicBezTo>
                      <a:pt x="475642" y="1122216"/>
                      <a:pt x="462455" y="1107375"/>
                      <a:pt x="451945" y="1103872"/>
                    </a:cubicBezTo>
                    <a:cubicBezTo>
                      <a:pt x="430924" y="1107375"/>
                      <a:pt x="407386" y="1103809"/>
                      <a:pt x="388883" y="1114382"/>
                    </a:cubicBezTo>
                    <a:cubicBezTo>
                      <a:pt x="379264" y="1119879"/>
                      <a:pt x="380776" y="1135098"/>
                      <a:pt x="378373" y="1145913"/>
                    </a:cubicBezTo>
                    <a:cubicBezTo>
                      <a:pt x="373750" y="1166716"/>
                      <a:pt x="371674" y="1188008"/>
                      <a:pt x="367862" y="1208975"/>
                    </a:cubicBezTo>
                    <a:cubicBezTo>
                      <a:pt x="364666" y="1226551"/>
                      <a:pt x="360855" y="1244010"/>
                      <a:pt x="357352" y="1261527"/>
                    </a:cubicBezTo>
                    <a:cubicBezTo>
                      <a:pt x="346842" y="1258024"/>
                      <a:pt x="334472" y="1257938"/>
                      <a:pt x="325821" y="1251017"/>
                    </a:cubicBezTo>
                    <a:cubicBezTo>
                      <a:pt x="315957" y="1243126"/>
                      <a:pt x="317260" y="1221563"/>
                      <a:pt x="304800" y="1219486"/>
                    </a:cubicBezTo>
                    <a:cubicBezTo>
                      <a:pt x="270070" y="1213698"/>
                      <a:pt x="234731" y="1226493"/>
                      <a:pt x="199697" y="1229996"/>
                    </a:cubicBezTo>
                    <a:cubicBezTo>
                      <a:pt x="196193" y="1240506"/>
                      <a:pt x="189186" y="1250448"/>
                      <a:pt x="189186" y="1261527"/>
                    </a:cubicBezTo>
                    <a:cubicBezTo>
                      <a:pt x="189186" y="1363220"/>
                      <a:pt x="233892" y="1367518"/>
                      <a:pt x="168166" y="1345610"/>
                    </a:cubicBezTo>
                    <a:cubicBezTo>
                      <a:pt x="157656" y="1338603"/>
                      <a:pt x="149230" y="1325558"/>
                      <a:pt x="136635" y="1324589"/>
                    </a:cubicBezTo>
                    <a:cubicBezTo>
                      <a:pt x="70584" y="1319508"/>
                      <a:pt x="49176" y="1329217"/>
                      <a:pt x="0" y="1345610"/>
                    </a:cubicBezTo>
                    <a:cubicBezTo>
                      <a:pt x="11125" y="1434609"/>
                      <a:pt x="30483" y="1409720"/>
                      <a:pt x="0" y="1440203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설명선 1(테두리 없음) 8"/>
              <p:cNvSpPr/>
              <p:nvPr/>
            </p:nvSpPr>
            <p:spPr>
              <a:xfrm>
                <a:off x="3909777" y="4579848"/>
                <a:ext cx="1855077" cy="567048"/>
              </a:xfrm>
              <a:prstGeom prst="callout1">
                <a:avLst>
                  <a:gd name="adj1" fmla="val 41595"/>
                  <a:gd name="adj2" fmla="val 704"/>
                  <a:gd name="adj3" fmla="val 91000"/>
                  <a:gd name="adj4" fmla="val -5517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 smtClean="0">
                    <a:solidFill>
                      <a:schemeClr val="tx1"/>
                    </a:solidFill>
                  </a:rPr>
                  <a:t>Global minimization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10002446" y="3678260"/>
              <a:ext cx="2369286" cy="846165"/>
              <a:chOff x="10002446" y="3678260"/>
              <a:chExt cx="2369286" cy="846165"/>
            </a:xfrm>
          </p:grpSpPr>
          <p:sp>
            <p:nvSpPr>
              <p:cNvPr id="6" name="자유형 5"/>
              <p:cNvSpPr/>
              <p:nvPr/>
            </p:nvSpPr>
            <p:spPr>
              <a:xfrm>
                <a:off x="10025306" y="3678260"/>
                <a:ext cx="117177" cy="305161"/>
              </a:xfrm>
              <a:custGeom>
                <a:avLst/>
                <a:gdLst>
                  <a:gd name="connsiteX0" fmla="*/ 117177 w 117177"/>
                  <a:gd name="connsiteY0" fmla="*/ 21381 h 305161"/>
                  <a:gd name="connsiteX1" fmla="*/ 33094 w 117177"/>
                  <a:gd name="connsiteY1" fmla="*/ 10871 h 305161"/>
                  <a:gd name="connsiteX2" fmla="*/ 22584 w 117177"/>
                  <a:gd name="connsiteY2" fmla="*/ 42402 h 305161"/>
                  <a:gd name="connsiteX3" fmla="*/ 33094 w 117177"/>
                  <a:gd name="connsiteY3" fmla="*/ 94954 h 305161"/>
                  <a:gd name="connsiteX4" fmla="*/ 33094 w 117177"/>
                  <a:gd name="connsiteY4" fmla="*/ 147506 h 305161"/>
                  <a:gd name="connsiteX5" fmla="*/ 33094 w 117177"/>
                  <a:gd name="connsiteY5" fmla="*/ 221078 h 305161"/>
                  <a:gd name="connsiteX6" fmla="*/ 64625 w 117177"/>
                  <a:gd name="connsiteY6" fmla="*/ 242099 h 305161"/>
                  <a:gd name="connsiteX7" fmla="*/ 1563 w 117177"/>
                  <a:gd name="connsiteY7" fmla="*/ 305161 h 305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177" h="305161">
                    <a:moveTo>
                      <a:pt x="117177" y="21381"/>
                    </a:moveTo>
                    <a:cubicBezTo>
                      <a:pt x="94423" y="12280"/>
                      <a:pt x="58985" y="-15020"/>
                      <a:pt x="33094" y="10871"/>
                    </a:cubicBezTo>
                    <a:cubicBezTo>
                      <a:pt x="25260" y="18705"/>
                      <a:pt x="26087" y="31892"/>
                      <a:pt x="22584" y="42402"/>
                    </a:cubicBezTo>
                    <a:cubicBezTo>
                      <a:pt x="26087" y="59919"/>
                      <a:pt x="24231" y="79444"/>
                      <a:pt x="33094" y="94954"/>
                    </a:cubicBezTo>
                    <a:cubicBezTo>
                      <a:pt x="59699" y="141513"/>
                      <a:pt x="93907" y="86691"/>
                      <a:pt x="33094" y="147506"/>
                    </a:cubicBezTo>
                    <a:cubicBezTo>
                      <a:pt x="23639" y="175871"/>
                      <a:pt x="12565" y="190285"/>
                      <a:pt x="33094" y="221078"/>
                    </a:cubicBezTo>
                    <a:cubicBezTo>
                      <a:pt x="40101" y="231588"/>
                      <a:pt x="54115" y="235092"/>
                      <a:pt x="64625" y="242099"/>
                    </a:cubicBezTo>
                    <a:cubicBezTo>
                      <a:pt x="-15716" y="255489"/>
                      <a:pt x="1563" y="231298"/>
                      <a:pt x="1563" y="305161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0002446" y="3963225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설명선 1(테두리 없음) 30"/>
              <p:cNvSpPr/>
              <p:nvPr/>
            </p:nvSpPr>
            <p:spPr>
              <a:xfrm>
                <a:off x="10516655" y="3957377"/>
                <a:ext cx="1855077" cy="567048"/>
              </a:xfrm>
              <a:prstGeom prst="callout1">
                <a:avLst>
                  <a:gd name="adj1" fmla="val 41595"/>
                  <a:gd name="adj2" fmla="val 704"/>
                  <a:gd name="adj3" fmla="val 2031"/>
                  <a:gd name="adj4" fmla="val -26279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 smtClean="0">
                    <a:solidFill>
                      <a:schemeClr val="tx1"/>
                    </a:solidFill>
                  </a:rPr>
                  <a:t>Local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minimiz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ation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7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Cost Function for logistic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세로 텍스트 개체 틀 2"/>
              <p:cNvSpPr>
                <a:spLocks noGrp="1"/>
              </p:cNvSpPr>
              <p:nvPr>
                <p:ph type="body" orient="vert" idx="1"/>
              </p:nvPr>
            </p:nvSpPr>
            <p:spPr/>
            <p:txBody>
              <a:bodyPr vert="horz"/>
              <a:lstStyle/>
              <a:p>
                <a:r>
                  <a:rPr lang="ko-KR" altLang="en-US" dirty="0" smtClean="0"/>
                  <a:t>그렇기 때문에 새로운 </a:t>
                </a:r>
                <a:r>
                  <a:rPr lang="en-US" altLang="ko-KR" dirty="0" smtClean="0"/>
                  <a:t>Cost Function</a:t>
                </a:r>
                <a:r>
                  <a:rPr lang="ko-KR" altLang="en-US" dirty="0" smtClean="0"/>
                  <a:t>이 필요하다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dirty="0" smtClean="0"/>
              </a:p>
              <a:p>
                <a:r>
                  <a:rPr lang="ko-KR" altLang="en-US" dirty="0" smtClean="0"/>
                  <a:t>위의 함수는 아래와 같이 변형된다</a:t>
                </a:r>
                <a:r>
                  <a:rPr lang="en-US" altLang="ko-KR" dirty="0" smtClean="0"/>
                  <a:t>. </a:t>
                </a:r>
              </a:p>
              <a:p>
                <a:endParaRPr lang="en-US" altLang="ko-K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⁡(1−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3" name="세로 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13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Cost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세로 텍스트 개체 틀 2"/>
              <p:cNvSpPr>
                <a:spLocks noGrp="1"/>
              </p:cNvSpPr>
              <p:nvPr>
                <p:ph type="body" orient="vert" idx="1"/>
              </p:nvPr>
            </p:nvSpPr>
            <p:spPr/>
            <p:txBody>
              <a:bodyPr vert="horz"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⁡(1−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))</m:t>
                            </m:r>
                          </m:sup>
                        </m:sSup>
                      </m:den>
                    </m:f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ko-KR" b="0" dirty="0" smtClean="0">
                  <a:ea typeface="Cambria Math" panose="02040503050406030204" pitchFamily="18" charset="0"/>
                </a:endParaRPr>
              </a:p>
              <a:p>
                <a:endParaRPr lang="en-US" altLang="ko-KR" b="0" dirty="0" smtClean="0">
                  <a:ea typeface="Cambria Math" panose="02040503050406030204" pitchFamily="18" charset="0"/>
                </a:endParaRPr>
              </a:p>
              <a:p>
                <a:r>
                  <a:rPr lang="ko-KR" altLang="en-US" dirty="0" smtClean="0"/>
                  <a:t>최적의 </a:t>
                </a:r>
                <a:r>
                  <a:rPr lang="en-US" altLang="ko-KR" dirty="0" smtClean="0"/>
                  <a:t>parameter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로 값을 넣어봤을 때</a:t>
                </a:r>
                <a:r>
                  <a:rPr lang="en-US" altLang="ko-KR" dirty="0" smtClean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{"/>
                        <m:endChr m:val="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)&lt;0.5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을 기준으로 </a:t>
                </a:r>
                <a:r>
                  <a:rPr lang="en-US" altLang="ko-KR" dirty="0" smtClean="0"/>
                  <a:t>class</a:t>
                </a:r>
                <a:r>
                  <a:rPr lang="ko-KR" altLang="en-US" dirty="0" smtClean="0"/>
                  <a:t>가 나뉘기 때문이다</a:t>
                </a:r>
                <a:r>
                  <a:rPr lang="en-US" altLang="ko-KR" dirty="0" smtClean="0"/>
                  <a:t>.</a:t>
                </a:r>
              </a:p>
            </p:txBody>
          </p:sp>
        </mc:Choice>
        <mc:Fallback xmlns="">
          <p:sp>
            <p:nvSpPr>
              <p:cNvPr id="3" name="세로 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blipFill>
                <a:blip r:embed="rId3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5475890" y="1786759"/>
            <a:ext cx="2459420" cy="10930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22124" y="2333296"/>
            <a:ext cx="1555531" cy="40990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987862" y="1786759"/>
            <a:ext cx="1124607" cy="109307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38200" y="3184635"/>
            <a:ext cx="3986048" cy="12191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38200" y="4701300"/>
            <a:ext cx="10355317" cy="147566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35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Cost function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세로 텍스트 개체 틀 2"/>
              <p:cNvSpPr txBox="1">
                <a:spLocks/>
              </p:cNvSpPr>
              <p:nvPr/>
            </p:nvSpPr>
            <p:spPr>
              <a:xfrm>
                <a:off x="3476295" y="2575034"/>
                <a:ext cx="2925465" cy="32792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𝑜𝑠𝑡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ko-KR" sz="1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ko-KR" sz="1400" b="0" i="0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400" dirty="0" smtClean="0"/>
              </a:p>
              <a:p>
                <a:r>
                  <a:rPr lang="ko-KR" altLang="en-US" sz="1400" dirty="0" smtClean="0"/>
                  <a:t>실제 </a:t>
                </a:r>
                <a:r>
                  <a:rPr lang="ko-KR" altLang="en-US" sz="1400" dirty="0"/>
                  <a:t>값</a:t>
                </a:r>
                <a:r>
                  <a:rPr lang="ko-KR" altLang="en-US" sz="1400" dirty="0"/>
                  <a:t>을</a:t>
                </a:r>
                <a:r>
                  <a:rPr lang="ko-KR" altLang="en-US" sz="1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sz="1400" dirty="0" smtClean="0"/>
                  <a:t>또는 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sz="1400" dirty="0" smtClean="0"/>
                  <a:t>으로 </a:t>
                </a:r>
                <a:r>
                  <a:rPr lang="ko-KR" altLang="en-US" sz="1400" dirty="0"/>
                  <a:t>가정하고</a:t>
                </a:r>
                <a:r>
                  <a:rPr lang="en-US" altLang="ko-KR" sz="1400" dirty="0"/>
                  <a:t>, </a:t>
                </a:r>
              </a:p>
              <a:p>
                <a:r>
                  <a:rPr lang="en-US" altLang="ko-KR" sz="1400" dirty="0"/>
                  <a:t>cost </a:t>
                </a:r>
                <a:r>
                  <a:rPr lang="en-US" altLang="ko-KR" sz="1400" dirty="0" smtClean="0"/>
                  <a:t>function</a:t>
                </a:r>
                <a:r>
                  <a:rPr lang="ko-KR" altLang="en-US" sz="1400" dirty="0" smtClean="0"/>
                  <a:t>의 </a:t>
                </a:r>
                <a:r>
                  <a:rPr lang="ko-KR" altLang="en-US" sz="1400" dirty="0"/>
                  <a:t>값을 알아보자</a:t>
                </a:r>
                <a:r>
                  <a:rPr lang="en-US" altLang="ko-KR" sz="1400" dirty="0"/>
                  <a:t>.</a:t>
                </a:r>
              </a:p>
              <a:p>
                <a:pPr marL="0" indent="0">
                  <a:buNone/>
                </a:pPr>
                <a:endParaRPr lang="en-US" altLang="ko-KR" sz="1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ko-KR" altLang="en-US" sz="14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𝑐𝑜𝑠𝑡</m:t>
                            </m:r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  <m:r>
                              <m:rPr>
                                <m:brk m:alnAt="7"/>
                              </m:rPr>
                              <a:rPr lang="ko-KR" altLang="en-US" sz="14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𝑐𝑜𝑠𝑡</m:t>
                            </m:r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e>
                        </m:mr>
                      </m:m>
                    </m:oMath>
                  </m:oMathPara>
                </a14:m>
                <a:endParaRPr lang="en-US" altLang="ko-KR" sz="140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z="1400" dirty="0" smtClean="0"/>
              </a:p>
              <a:p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ko-KR" altLang="en-US" sz="1400" dirty="0"/>
                  <a:t>일 경우</a:t>
                </a:r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𝑐𝑜𝑠𝑡</m:t>
                    </m:r>
                  </m:oMath>
                </a14:m>
                <a:r>
                  <a:rPr lang="ko-KR" altLang="en-US" sz="1400" dirty="0"/>
                  <a:t>가 유효함을 알 수 있다</a:t>
                </a:r>
                <a:r>
                  <a:rPr lang="en-US" altLang="ko-KR" sz="1400" dirty="0"/>
                  <a:t>.</a:t>
                </a:r>
              </a:p>
            </p:txBody>
          </p:sp>
        </mc:Choice>
        <mc:Fallback>
          <p:sp>
            <p:nvSpPr>
              <p:cNvPr id="14" name="세로 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295" y="2575034"/>
                <a:ext cx="2925465" cy="3279229"/>
              </a:xfrm>
              <a:prstGeom prst="rect">
                <a:avLst/>
              </a:prstGeom>
              <a:blipFill>
                <a:blip r:embed="rId3"/>
                <a:stretch>
                  <a:fillRect l="-2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세로 텍스트 개체 틀 2"/>
              <p:cNvSpPr txBox="1">
                <a:spLocks/>
              </p:cNvSpPr>
              <p:nvPr/>
            </p:nvSpPr>
            <p:spPr>
              <a:xfrm>
                <a:off x="838200" y="1690688"/>
                <a:ext cx="4858407" cy="4639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1700" i="1" dirty="0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ko-KR" sz="17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7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ko-KR" sz="17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7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17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7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1700" i="1" dirty="0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ko-KR" sz="17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70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17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70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ko-KR" sz="17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7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1700" b="0" i="1" dirty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17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7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sz="1700" dirty="0" smtClean="0"/>
                  <a:t> </a:t>
                </a:r>
                <a:r>
                  <a:rPr lang="ko-KR" altLang="en-US" sz="1700" dirty="0" smtClean="0"/>
                  <a:t>의 유효성</a:t>
                </a:r>
                <a:endParaRPr lang="en-US" altLang="ko-KR" sz="1700" dirty="0" smtClean="0"/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16" name="세로 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4858407" cy="463934"/>
              </a:xfrm>
              <a:prstGeom prst="rect">
                <a:avLst/>
              </a:prstGeom>
              <a:blipFill>
                <a:blip r:embed="rId4"/>
                <a:stretch>
                  <a:fillRect t="-7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세로 텍스트 개체 틀 2"/>
              <p:cNvSpPr txBox="1">
                <a:spLocks/>
              </p:cNvSpPr>
              <p:nvPr/>
            </p:nvSpPr>
            <p:spPr>
              <a:xfrm>
                <a:off x="8954135" y="2575034"/>
                <a:ext cx="2980882" cy="32792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ko-KR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ko-KR" sz="1400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400" dirty="0"/>
              </a:p>
              <a:p>
                <a:r>
                  <a:rPr lang="ko-KR" altLang="en-US" sz="1400" dirty="0"/>
                  <a:t>실제 </a:t>
                </a:r>
                <a:r>
                  <a:rPr lang="ko-KR" altLang="en-US" sz="1400" dirty="0"/>
                  <a:t>값을 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sz="1400" dirty="0"/>
                  <a:t>또는 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sz="1400" dirty="0"/>
                  <a:t>으로 </a:t>
                </a:r>
                <a:r>
                  <a:rPr lang="ko-KR" altLang="en-US" sz="1400" dirty="0"/>
                  <a:t>가정하고</a:t>
                </a:r>
                <a:r>
                  <a:rPr lang="en-US" altLang="ko-KR" sz="1400" dirty="0"/>
                  <a:t>, </a:t>
                </a:r>
              </a:p>
              <a:p>
                <a:r>
                  <a:rPr lang="en-US" altLang="ko-KR" sz="1400" dirty="0"/>
                  <a:t>cost function</a:t>
                </a:r>
                <a:r>
                  <a:rPr lang="ko-KR" altLang="en-US" sz="1400" dirty="0"/>
                  <a:t>의 값을 알아보자</a:t>
                </a:r>
                <a:r>
                  <a:rPr lang="en-US" altLang="ko-KR" sz="1400" dirty="0"/>
                  <a:t>.</a:t>
                </a:r>
              </a:p>
              <a:p>
                <a:pPr marL="0" indent="0">
                  <a:buNone/>
                </a:pPr>
                <a:endParaRPr lang="en-US" altLang="ko-KR" sz="1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ko-KR" altLang="en-US" sz="14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𝑐𝑜𝑠𝑡</m:t>
                            </m:r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brk m:alnAt="7"/>
                              </m:rPr>
                              <a:rPr lang="ko-KR" altLang="en-US" sz="14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𝑐𝑜𝑠𝑡</m:t>
                            </m:r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e>
                        </m:mr>
                      </m:m>
                    </m:oMath>
                  </m:oMathPara>
                </a14:m>
                <a:endParaRPr lang="en-US" altLang="ko-KR" sz="1400" dirty="0" smtClean="0"/>
              </a:p>
              <a:p>
                <a:pPr marL="0" indent="0">
                  <a:buNone/>
                </a:pPr>
                <a:endParaRPr lang="en-US" altLang="ko-KR" sz="1400" dirty="0" smtClean="0"/>
              </a:p>
              <a:p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ko-KR" altLang="en-US" sz="1400" dirty="0"/>
                  <a:t>일 경우</a:t>
                </a:r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𝑐𝑜𝑠𝑡</m:t>
                    </m:r>
                  </m:oMath>
                </a14:m>
                <a:r>
                  <a:rPr lang="ko-KR" altLang="en-US" sz="1400" dirty="0"/>
                  <a:t>가 유효함을 알 수 있다</a:t>
                </a:r>
                <a:r>
                  <a:rPr lang="en-US" altLang="ko-KR" sz="1400" dirty="0"/>
                  <a:t>.</a:t>
                </a:r>
              </a:p>
              <a:p>
                <a:endParaRPr lang="en-US" altLang="ko-KR" sz="2000" dirty="0" smtClean="0"/>
              </a:p>
            </p:txBody>
          </p:sp>
        </mc:Choice>
        <mc:Fallback>
          <p:sp>
            <p:nvSpPr>
              <p:cNvPr id="23" name="세로 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4135" y="2575034"/>
                <a:ext cx="2980882" cy="3279229"/>
              </a:xfrm>
              <a:prstGeom prst="rect">
                <a:avLst/>
              </a:prstGeom>
              <a:blipFill>
                <a:blip r:embed="rId5"/>
                <a:stretch>
                  <a:fillRect l="-4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세로 텍스트 개체 틀 2"/>
              <p:cNvSpPr txBox="1">
                <a:spLocks/>
              </p:cNvSpPr>
              <p:nvPr/>
            </p:nvSpPr>
            <p:spPr>
              <a:xfrm>
                <a:off x="6316038" y="1690688"/>
                <a:ext cx="4858408" cy="4639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1800" i="1" dirty="0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ko-KR" sz="1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1800" dirty="0" smtClean="0"/>
                  <a:t> </a:t>
                </a:r>
                <a:r>
                  <a:rPr lang="ko-KR" altLang="en-US" sz="1800" dirty="0" smtClean="0"/>
                  <a:t>의 유효성</a:t>
                </a:r>
                <a:endParaRPr lang="en-US" altLang="ko-KR" sz="1800" dirty="0" smtClean="0"/>
              </a:p>
              <a:p>
                <a:endParaRPr lang="en-US" altLang="ko-KR" dirty="0" smtClean="0"/>
              </a:p>
            </p:txBody>
          </p:sp>
        </mc:Choice>
        <mc:Fallback>
          <p:sp>
            <p:nvSpPr>
              <p:cNvPr id="24" name="세로 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038" y="1690688"/>
                <a:ext cx="4858408" cy="463934"/>
              </a:xfrm>
              <a:prstGeom prst="rect">
                <a:avLst/>
              </a:prstGeom>
              <a:blipFill>
                <a:blip r:embed="rId6"/>
                <a:stretch>
                  <a:fillRect t="-7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그룹 18"/>
          <p:cNvGrpSpPr/>
          <p:nvPr/>
        </p:nvGrpSpPr>
        <p:grpSpPr>
          <a:xfrm>
            <a:off x="838199" y="1011798"/>
            <a:ext cx="4222267" cy="4842465"/>
            <a:chOff x="838200" y="594360"/>
            <a:chExt cx="4222267" cy="4842465"/>
          </a:xfrm>
        </p:grpSpPr>
        <p:grpSp>
          <p:nvGrpSpPr>
            <p:cNvPr id="20" name="그룹 19"/>
            <p:cNvGrpSpPr/>
            <p:nvPr/>
          </p:nvGrpSpPr>
          <p:grpSpPr>
            <a:xfrm>
              <a:off x="838200" y="2680138"/>
              <a:ext cx="2532993" cy="2756687"/>
              <a:chOff x="1481959" y="3111062"/>
              <a:chExt cx="2532993" cy="2756687"/>
            </a:xfrm>
          </p:grpSpPr>
          <p:cxnSp>
            <p:nvCxnSpPr>
              <p:cNvPr id="22" name="직선 연결선 21"/>
              <p:cNvCxnSpPr/>
              <p:nvPr/>
            </p:nvCxnSpPr>
            <p:spPr>
              <a:xfrm>
                <a:off x="1807779" y="3111062"/>
                <a:ext cx="0" cy="27221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1807779" y="5833242"/>
                <a:ext cx="22071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1481959" y="5559972"/>
                <a:ext cx="2417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/>
                  <a:t>0</a:t>
                </a:r>
                <a:endParaRPr lang="ko-KR" altLang="en-US" sz="1400" dirty="0"/>
              </a:p>
            </p:txBody>
          </p:sp>
        </p:grpSp>
        <p:sp>
          <p:nvSpPr>
            <p:cNvPr id="21" name="원호 20"/>
            <p:cNvSpPr/>
            <p:nvPr/>
          </p:nvSpPr>
          <p:spPr>
            <a:xfrm rot="10800000">
              <a:off x="1248102" y="594360"/>
              <a:ext cx="3812365" cy="4807958"/>
            </a:xfrm>
            <a:prstGeom prst="arc">
              <a:avLst>
                <a:gd name="adj1" fmla="val 16428639"/>
                <a:gd name="adj2" fmla="val 90151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685376" y="1011798"/>
            <a:ext cx="4268759" cy="4842465"/>
            <a:chOff x="4065944" y="1011798"/>
            <a:chExt cx="4268759" cy="4842465"/>
          </a:xfrm>
        </p:grpSpPr>
        <p:cxnSp>
          <p:nvCxnSpPr>
            <p:cNvPr id="40" name="직선 연결선 39"/>
            <p:cNvCxnSpPr/>
            <p:nvPr/>
          </p:nvCxnSpPr>
          <p:spPr>
            <a:xfrm flipH="1">
              <a:off x="6119077" y="3097576"/>
              <a:ext cx="0" cy="27221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H="1">
              <a:off x="6127530" y="5819756"/>
              <a:ext cx="220717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 flipH="1">
              <a:off x="5790781" y="5546486"/>
              <a:ext cx="2417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0</a:t>
              </a:r>
              <a:endParaRPr lang="ko-KR" altLang="en-US" sz="1400" dirty="0"/>
            </a:p>
          </p:txBody>
        </p:sp>
        <p:sp>
          <p:nvSpPr>
            <p:cNvPr id="39" name="원호 38"/>
            <p:cNvSpPr/>
            <p:nvPr/>
          </p:nvSpPr>
          <p:spPr>
            <a:xfrm rot="10800000" flipH="1">
              <a:off x="4065944" y="1011798"/>
              <a:ext cx="3812365" cy="4807958"/>
            </a:xfrm>
            <a:prstGeom prst="arc">
              <a:avLst>
                <a:gd name="adj1" fmla="val 16428639"/>
                <a:gd name="adj2" fmla="val 90151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820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Cost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세로 텍스트 개체 틀 2"/>
              <p:cNvSpPr txBox="1">
                <a:spLocks/>
              </p:cNvSpPr>
              <p:nvPr/>
            </p:nvSpPr>
            <p:spPr>
              <a:xfrm>
                <a:off x="1117600" y="2575034"/>
                <a:ext cx="9231086" cy="32792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sz="3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3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3200" i="1" dirty="0" smtClean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en-US" altLang="ko-KR" sz="32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3200" i="1" dirty="0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3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3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3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32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ko-KR" sz="3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ko-KR" sz="3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ko-KR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3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sz="3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32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ko-KR" sz="3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⁡(1−</m:t>
                              </m:r>
                              <m:r>
                                <a:rPr lang="en-US" altLang="ko-KR" sz="3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ko-KR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3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  <m:r>
                            <a:rPr lang="en-US" altLang="ko-KR" sz="3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altLang="ko-KR" sz="3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3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altLang="ko-KR" sz="3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3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2900" dirty="0" smtClean="0"/>
              </a:p>
              <a:p>
                <a:pPr marL="0" indent="0">
                  <a:buNone/>
                </a:pPr>
                <a:endParaRPr lang="en-US" altLang="ko-KR" sz="2900" dirty="0" smtClean="0"/>
              </a:p>
              <a:p>
                <a:pPr marL="0" indent="0">
                  <a:buNone/>
                </a:pPr>
                <a:r>
                  <a:rPr lang="en-US" altLang="ko-KR" sz="2900" dirty="0" smtClean="0"/>
                  <a:t>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9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9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ko-KR" sz="29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9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9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9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900" b="0" i="1" dirty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sz="2900" b="0" i="1" dirty="0" smtClean="0">
                        <a:latin typeface="Cambria Math" panose="02040503050406030204" pitchFamily="18" charset="0"/>
                      </a:rPr>
                      <m:t>𝑦</m:t>
                    </m:r>
                    <m:func>
                      <m:funcPr>
                        <m:ctrlPr>
                          <a:rPr lang="en-US" altLang="ko-KR" sz="29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900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29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900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ko-KR" sz="29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9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2900" b="0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sz="29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900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9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func>
                      <m:funcPr>
                        <m:ctrlPr>
                          <a:rPr lang="en-US" altLang="ko-KR" sz="29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900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29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900" b="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2900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ko-KR" sz="29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9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ko-KR" sz="2900" b="0" dirty="0" smtClean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𝑦𝑙𝑜𝑔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⁡(1−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 smtClean="0"/>
              </a:p>
            </p:txBody>
          </p:sp>
        </mc:Choice>
        <mc:Fallback xmlns="">
          <p:sp>
            <p:nvSpPr>
              <p:cNvPr id="14" name="세로 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600" y="2575034"/>
                <a:ext cx="9231086" cy="3279229"/>
              </a:xfrm>
              <a:prstGeom prst="rect">
                <a:avLst/>
              </a:prstGeom>
              <a:blipFill>
                <a:blip r:embed="rId3"/>
                <a:stretch>
                  <a:fillRect l="-12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77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Classification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altLang="ko-KR" dirty="0" smtClean="0"/>
              <a:t>Supervised Learning(</a:t>
            </a:r>
            <a:r>
              <a:rPr lang="ko-KR" altLang="en-US" dirty="0" err="1" smtClean="0"/>
              <a:t>지도학습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일종</a:t>
            </a:r>
            <a:endParaRPr lang="en-US" altLang="ko-KR" dirty="0" smtClean="0"/>
          </a:p>
          <a:p>
            <a:r>
              <a:rPr lang="ko-KR" altLang="en-US" dirty="0" smtClean="0"/>
              <a:t>기존에 존재하는 데이터의 </a:t>
            </a:r>
            <a:r>
              <a:rPr lang="en-US" altLang="ko-KR" dirty="0" smtClean="0"/>
              <a:t>category </a:t>
            </a:r>
            <a:r>
              <a:rPr lang="ko-KR" altLang="en-US" dirty="0" smtClean="0"/>
              <a:t>관계를 파악하고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새롭게 관측된 데이터의 </a:t>
            </a:r>
            <a:r>
              <a:rPr lang="en-US" altLang="ko-KR" dirty="0" smtClean="0"/>
              <a:t>category</a:t>
            </a:r>
            <a:r>
              <a:rPr lang="ko-KR" altLang="en-US" dirty="0" smtClean="0"/>
              <a:t>를 스스로 판별하는 것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/>
              <a:t>Spam Email Detection: Spam </a:t>
            </a:r>
            <a:r>
              <a:rPr lang="en-US" altLang="ko-KR" dirty="0">
                <a:solidFill>
                  <a:srgbClr val="FFC000"/>
                </a:solidFill>
              </a:rPr>
              <a:t>(1)</a:t>
            </a:r>
            <a:r>
              <a:rPr lang="en-US" altLang="ko-KR" dirty="0"/>
              <a:t> or Ham </a:t>
            </a:r>
            <a:r>
              <a:rPr lang="en-US" altLang="ko-KR" dirty="0">
                <a:solidFill>
                  <a:srgbClr val="FFC000"/>
                </a:solidFill>
              </a:rPr>
              <a:t>(0)</a:t>
            </a:r>
            <a:endParaRPr lang="en-US" altLang="ko-KR" dirty="0"/>
          </a:p>
          <a:p>
            <a:r>
              <a:rPr lang="en-US" altLang="ko-KR" dirty="0"/>
              <a:t>Facebook feed: show </a:t>
            </a:r>
            <a:r>
              <a:rPr lang="en-US" altLang="ko-KR" dirty="0">
                <a:solidFill>
                  <a:srgbClr val="FFC000"/>
                </a:solidFill>
              </a:rPr>
              <a:t>(1)</a:t>
            </a:r>
            <a:r>
              <a:rPr lang="en-US" altLang="ko-KR" dirty="0"/>
              <a:t> or hide </a:t>
            </a:r>
            <a:r>
              <a:rPr lang="en-US" altLang="ko-KR" dirty="0">
                <a:solidFill>
                  <a:srgbClr val="FFC000"/>
                </a:solidFill>
              </a:rPr>
              <a:t>(0)</a:t>
            </a:r>
            <a:endParaRPr lang="en-US" altLang="ko-KR" dirty="0"/>
          </a:p>
          <a:p>
            <a:r>
              <a:rPr lang="en-US" altLang="ko-KR" dirty="0"/>
              <a:t>Credit Card Fraudulent Transaction detection: legitimate </a:t>
            </a:r>
            <a:r>
              <a:rPr lang="en-US" altLang="ko-KR" dirty="0">
                <a:solidFill>
                  <a:srgbClr val="FFC000"/>
                </a:solidFill>
              </a:rPr>
              <a:t>(1) </a:t>
            </a:r>
            <a:r>
              <a:rPr lang="en-US" altLang="ko-KR" dirty="0"/>
              <a:t>/fraud </a:t>
            </a:r>
            <a:r>
              <a:rPr lang="en-US" altLang="ko-KR" dirty="0">
                <a:solidFill>
                  <a:srgbClr val="FFC000"/>
                </a:solidFill>
              </a:rPr>
              <a:t>(0</a:t>
            </a:r>
            <a:r>
              <a:rPr lang="en-US" altLang="ko-KR" dirty="0" smtClean="0">
                <a:solidFill>
                  <a:srgbClr val="FFC000"/>
                </a:solidFill>
              </a:rPr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1234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어떻게 </a:t>
            </a:r>
            <a:r>
              <a:rPr lang="en-US" altLang="ko-KR" dirty="0" smtClean="0"/>
              <a:t>Classification</a:t>
            </a:r>
            <a:r>
              <a:rPr lang="ko-KR" altLang="en-US" dirty="0" smtClean="0"/>
              <a:t>할 것인가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434075"/>
            <a:ext cx="10515600" cy="590086"/>
          </a:xfrm>
        </p:spPr>
        <p:txBody>
          <a:bodyPr vert="horz">
            <a:normAutofit/>
          </a:bodyPr>
          <a:lstStyle/>
          <a:p>
            <a:r>
              <a:rPr lang="en-US" altLang="ko-KR" dirty="0" smtClean="0"/>
              <a:t>Linear Regression</a:t>
            </a:r>
            <a:r>
              <a:rPr lang="ko-KR" altLang="en-US" dirty="0" smtClean="0"/>
              <a:t>을 이용해보자</a:t>
            </a:r>
            <a:r>
              <a:rPr lang="en-US" altLang="ko-KR" dirty="0" smtClean="0"/>
              <a:t>.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56922" y="2759638"/>
            <a:ext cx="11196878" cy="3420973"/>
            <a:chOff x="156922" y="3330999"/>
            <a:chExt cx="11196878" cy="3420973"/>
          </a:xfrm>
        </p:grpSpPr>
        <p:grpSp>
          <p:nvGrpSpPr>
            <p:cNvPr id="13" name="그룹 12"/>
            <p:cNvGrpSpPr/>
            <p:nvPr/>
          </p:nvGrpSpPr>
          <p:grpSpPr>
            <a:xfrm>
              <a:off x="156922" y="3330999"/>
              <a:ext cx="11196878" cy="3420973"/>
              <a:chOff x="169811" y="1640493"/>
              <a:chExt cx="11196878" cy="3420973"/>
            </a:xfrm>
          </p:grpSpPr>
          <p:cxnSp>
            <p:nvCxnSpPr>
              <p:cNvPr id="6" name="직선 연결선 5"/>
              <p:cNvCxnSpPr/>
              <p:nvPr/>
            </p:nvCxnSpPr>
            <p:spPr>
              <a:xfrm>
                <a:off x="1075765" y="1690688"/>
                <a:ext cx="0" cy="322197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838200" y="4607859"/>
                <a:ext cx="10188388" cy="3585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169811" y="1640493"/>
                <a:ext cx="9059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1(pass)</a:t>
                </a:r>
                <a:endParaRPr lang="ko-KR" alt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69811" y="4121986"/>
                <a:ext cx="7585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0(fail)</a:t>
                </a:r>
                <a:endParaRPr lang="ko-KR" alt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0595259" y="4692134"/>
                <a:ext cx="7714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hours</a:t>
                </a:r>
                <a:endParaRPr lang="ko-KR" altLang="en-US" dirty="0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4498848" y="3710684"/>
              <a:ext cx="2028224" cy="369332"/>
              <a:chOff x="4536141" y="1727570"/>
              <a:chExt cx="2028224" cy="369332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4536141" y="1825159"/>
                <a:ext cx="179294" cy="18466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5020773" y="1819903"/>
                <a:ext cx="179294" cy="18466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5505405" y="1831437"/>
                <a:ext cx="179294" cy="18466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865199" y="1727570"/>
                <a:ext cx="699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PASS</a:t>
                </a:r>
                <a:endParaRPr lang="ko-KR" altLang="en-US" dirty="0"/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1544877" y="5964892"/>
              <a:ext cx="1900514" cy="369332"/>
              <a:chOff x="1260027" y="4322802"/>
              <a:chExt cx="1900514" cy="369332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1260027" y="4456304"/>
                <a:ext cx="179294" cy="18466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1744659" y="4451048"/>
                <a:ext cx="179294" cy="18466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2229291" y="4462582"/>
                <a:ext cx="179294" cy="18466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551272" y="4322802"/>
                <a:ext cx="6092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FAIL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670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어떻게 </a:t>
            </a:r>
            <a:r>
              <a:rPr lang="en-US" altLang="ko-KR" dirty="0"/>
              <a:t>Classification</a:t>
            </a:r>
            <a:r>
              <a:rPr lang="ko-KR" altLang="en-US" dirty="0"/>
              <a:t>할 것인가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4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5461977"/>
            <a:ext cx="10515600" cy="1130847"/>
          </a:xfrm>
        </p:spPr>
        <p:txBody>
          <a:bodyPr vert="horz">
            <a:noAutofit/>
          </a:bodyPr>
          <a:lstStyle/>
          <a:p>
            <a:r>
              <a:rPr lang="en-US" altLang="ko-KR" sz="2000" dirty="0" smtClean="0"/>
              <a:t>h(x)</a:t>
            </a:r>
            <a:r>
              <a:rPr lang="ko-KR" altLang="en-US" sz="2000" dirty="0" smtClean="0"/>
              <a:t>의 결과값이 </a:t>
            </a:r>
            <a:r>
              <a:rPr lang="en-US" altLang="ko-KR" sz="2000" dirty="0" smtClean="0"/>
              <a:t>0.5</a:t>
            </a:r>
            <a:r>
              <a:rPr lang="ko-KR" altLang="en-US" sz="2000" dirty="0" smtClean="0"/>
              <a:t>가 되는 곳에 수직 </a:t>
            </a:r>
            <a:r>
              <a:rPr lang="ko-KR" altLang="en-US" sz="2000" dirty="0" err="1" smtClean="0"/>
              <a:t>임계값</a:t>
            </a:r>
            <a:r>
              <a:rPr lang="ko-KR" altLang="en-US" sz="2000" dirty="0" smtClean="0"/>
              <a:t> 경계선을 긋는다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0.5</a:t>
            </a:r>
            <a:r>
              <a:rPr lang="ko-KR" altLang="en-US" sz="2000" dirty="0" smtClean="0"/>
              <a:t>의 결과값을 갖는 기준을 가지고 </a:t>
            </a:r>
            <a:r>
              <a:rPr lang="en-US" altLang="ko-KR" sz="2000" dirty="0" smtClean="0"/>
              <a:t>PASS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FAIL</a:t>
            </a:r>
            <a:r>
              <a:rPr lang="ko-KR" altLang="en-US" sz="2000" dirty="0" smtClean="0"/>
              <a:t>을 예상할 수 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데이터 값이 하나 추가한다면</a:t>
            </a:r>
            <a:r>
              <a:rPr lang="en-US" altLang="ko-KR" sz="2000" dirty="0" smtClean="0"/>
              <a:t>?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56922" y="1975060"/>
            <a:ext cx="11196878" cy="3420973"/>
            <a:chOff x="169811" y="1640493"/>
            <a:chExt cx="11196878" cy="3420973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1075765" y="1690688"/>
              <a:ext cx="0" cy="3221971"/>
            </a:xfrm>
            <a:prstGeom prst="line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838200" y="4607859"/>
              <a:ext cx="10188388" cy="3585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69811" y="1640493"/>
              <a:ext cx="905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1(pass)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9811" y="4121986"/>
              <a:ext cx="7585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0(fail)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95259" y="4692134"/>
              <a:ext cx="7714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hours</a:t>
              </a:r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498848" y="2447078"/>
            <a:ext cx="1148558" cy="196200"/>
            <a:chOff x="4498848" y="2447078"/>
            <a:chExt cx="1148558" cy="196200"/>
          </a:xfrm>
        </p:grpSpPr>
        <p:sp>
          <p:nvSpPr>
            <p:cNvPr id="14" name="타원 13"/>
            <p:cNvSpPr/>
            <p:nvPr/>
          </p:nvSpPr>
          <p:spPr>
            <a:xfrm>
              <a:off x="4498848" y="2452334"/>
              <a:ext cx="179294" cy="18466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4983480" y="2447078"/>
              <a:ext cx="179294" cy="18466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5468112" y="2458612"/>
              <a:ext cx="179294" cy="18466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직선 연결선 6"/>
          <p:cNvCxnSpPr/>
          <p:nvPr/>
        </p:nvCxnSpPr>
        <p:spPr>
          <a:xfrm flipV="1">
            <a:off x="1707766" y="2172930"/>
            <a:ext cx="4417731" cy="3074296"/>
          </a:xfrm>
          <a:prstGeom prst="line">
            <a:avLst/>
          </a:prstGeom>
          <a:ln w="190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1707766" y="4737199"/>
            <a:ext cx="1148558" cy="196200"/>
            <a:chOff x="1707766" y="4737199"/>
            <a:chExt cx="1148558" cy="196200"/>
          </a:xfrm>
        </p:grpSpPr>
        <p:sp>
          <p:nvSpPr>
            <p:cNvPr id="26" name="타원 25"/>
            <p:cNvSpPr/>
            <p:nvPr/>
          </p:nvSpPr>
          <p:spPr>
            <a:xfrm>
              <a:off x="1707766" y="4742455"/>
              <a:ext cx="179294" cy="18466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2192398" y="4737199"/>
              <a:ext cx="179294" cy="18466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2677030" y="4748733"/>
              <a:ext cx="179294" cy="18466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999011" y="2354745"/>
            <a:ext cx="3528061" cy="2623540"/>
            <a:chOff x="2999011" y="2354745"/>
            <a:chExt cx="3528061" cy="2623540"/>
          </a:xfrm>
        </p:grpSpPr>
        <p:sp>
          <p:nvSpPr>
            <p:cNvPr id="20" name="TextBox 19"/>
            <p:cNvSpPr txBox="1"/>
            <p:nvPr/>
          </p:nvSpPr>
          <p:spPr>
            <a:xfrm>
              <a:off x="5827906" y="2354745"/>
              <a:ext cx="699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PASS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99011" y="4608953"/>
              <a:ext cx="609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FAIL</a:t>
              </a:r>
              <a:endParaRPr lang="ko-KR" altLang="en-US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044018" y="4272290"/>
            <a:ext cx="1834203" cy="728564"/>
            <a:chOff x="4044018" y="4272290"/>
            <a:chExt cx="1834203" cy="728564"/>
          </a:xfrm>
        </p:grpSpPr>
        <p:sp>
          <p:nvSpPr>
            <p:cNvPr id="33" name="설명선 2(테두리 없음) 32"/>
            <p:cNvSpPr/>
            <p:nvPr/>
          </p:nvSpPr>
          <p:spPr>
            <a:xfrm>
              <a:off x="4569405" y="4272290"/>
              <a:ext cx="1308816" cy="221987"/>
            </a:xfrm>
            <a:prstGeom prst="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303584"/>
                <a:gd name="adj6" fmla="val -36575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 smtClean="0">
                  <a:solidFill>
                    <a:schemeClr val="tx1"/>
                  </a:solidFill>
                </a:rPr>
                <a:t>PASS/FAIL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의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r>
                <a:rPr lang="ko-KR" altLang="en-US" sz="1100" dirty="0" smtClean="0">
                  <a:solidFill>
                    <a:schemeClr val="tx1"/>
                  </a:solidFill>
                </a:rPr>
                <a:t>기준이 되는 값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4044018" y="4910831"/>
              <a:ext cx="89647" cy="9002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062876" y="1831253"/>
            <a:ext cx="3025966" cy="3120200"/>
            <a:chOff x="1062876" y="1831253"/>
            <a:chExt cx="3025966" cy="3120200"/>
          </a:xfrm>
        </p:grpSpPr>
        <p:cxnSp>
          <p:nvCxnSpPr>
            <p:cNvPr id="30" name="직선 연결선 29"/>
            <p:cNvCxnSpPr/>
            <p:nvPr/>
          </p:nvCxnSpPr>
          <p:spPr>
            <a:xfrm flipH="1" flipV="1">
              <a:off x="1062876" y="3581821"/>
              <a:ext cx="3025966" cy="18288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4088842" y="1831253"/>
              <a:ext cx="0" cy="312020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521778" y="340629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0.5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10103740" y="2629776"/>
            <a:ext cx="179294" cy="1846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/>
          <p:cNvGrpSpPr/>
          <p:nvPr/>
        </p:nvGrpSpPr>
        <p:grpSpPr>
          <a:xfrm>
            <a:off x="156922" y="1975060"/>
            <a:ext cx="11196878" cy="3420973"/>
            <a:chOff x="169811" y="1640493"/>
            <a:chExt cx="11196878" cy="3420973"/>
          </a:xfrm>
        </p:grpSpPr>
        <p:cxnSp>
          <p:nvCxnSpPr>
            <p:cNvPr id="58" name="직선 연결선 57"/>
            <p:cNvCxnSpPr/>
            <p:nvPr/>
          </p:nvCxnSpPr>
          <p:spPr>
            <a:xfrm>
              <a:off x="1075765" y="1690688"/>
              <a:ext cx="0" cy="3221971"/>
            </a:xfrm>
            <a:prstGeom prst="line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838200" y="4607859"/>
              <a:ext cx="10188388" cy="3585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69811" y="1640493"/>
              <a:ext cx="905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1(pass)</a:t>
              </a:r>
              <a:endParaRPr lang="ko-KR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69811" y="4121986"/>
              <a:ext cx="7585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0(fail)</a:t>
              </a:r>
              <a:endParaRPr lang="ko-KR" alt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595259" y="4692134"/>
              <a:ext cx="7714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hours</a:t>
              </a:r>
              <a:endParaRPr lang="ko-KR" altLang="en-US" dirty="0"/>
            </a:p>
          </p:txBody>
        </p:sp>
      </p:grpSp>
      <p:cxnSp>
        <p:nvCxnSpPr>
          <p:cNvPr id="4" name="직선 연결선 3"/>
          <p:cNvCxnSpPr/>
          <p:nvPr/>
        </p:nvCxnSpPr>
        <p:spPr>
          <a:xfrm flipV="1">
            <a:off x="758541" y="2320414"/>
            <a:ext cx="9840633" cy="300867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어떻게 </a:t>
            </a:r>
            <a:r>
              <a:rPr lang="en-US" altLang="ko-KR" dirty="0"/>
              <a:t>Classification</a:t>
            </a:r>
            <a:r>
              <a:rPr lang="ko-KR" altLang="en-US" dirty="0"/>
              <a:t>할 것인가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4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5536599"/>
            <a:ext cx="10515600" cy="1056225"/>
          </a:xfrm>
        </p:spPr>
        <p:txBody>
          <a:bodyPr vert="horz">
            <a:normAutofit fontScale="77500" lnSpcReduction="20000"/>
          </a:bodyPr>
          <a:lstStyle/>
          <a:p>
            <a:r>
              <a:rPr lang="ko-KR" altLang="en-US" dirty="0"/>
              <a:t>이 모델을 가장 잘 표현하도록 </a:t>
            </a:r>
            <a:r>
              <a:rPr lang="en-US" altLang="ko-KR" dirty="0"/>
              <a:t>Linear model</a:t>
            </a:r>
            <a:r>
              <a:rPr lang="ko-KR" altLang="en-US" dirty="0"/>
              <a:t>이 변경되고</a:t>
            </a:r>
            <a:r>
              <a:rPr lang="en-US" altLang="ko-KR" dirty="0"/>
              <a:t>, </a:t>
            </a:r>
            <a:r>
              <a:rPr lang="ko-KR" altLang="en-US" dirty="0"/>
              <a:t>기준 값도 변할 것이다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PASS </a:t>
            </a:r>
            <a:r>
              <a:rPr lang="ko-KR" altLang="en-US" dirty="0" smtClean="0"/>
              <a:t>였던 값이 기준에 미치지 못할 경우가 생길 수 있다</a:t>
            </a:r>
            <a:r>
              <a:rPr lang="en-US" altLang="ko-KR" dirty="0" smtClean="0"/>
              <a:t>.</a:t>
            </a: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최종 모델 정확도가 떨어진 가설로 결정되게 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en-US" altLang="ko-KR" dirty="0" smtClean="0"/>
          </a:p>
        </p:txBody>
      </p:sp>
      <p:sp>
        <p:nvSpPr>
          <p:cNvPr id="25" name="타원 24"/>
          <p:cNvSpPr/>
          <p:nvPr/>
        </p:nvSpPr>
        <p:spPr>
          <a:xfrm>
            <a:off x="10103740" y="2629776"/>
            <a:ext cx="179294" cy="1846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" name="그룹 84"/>
          <p:cNvGrpSpPr/>
          <p:nvPr/>
        </p:nvGrpSpPr>
        <p:grpSpPr>
          <a:xfrm>
            <a:off x="1011014" y="1807229"/>
            <a:ext cx="5404719" cy="3198137"/>
            <a:chOff x="1011014" y="1807229"/>
            <a:chExt cx="5404719" cy="3198137"/>
          </a:xfrm>
        </p:grpSpPr>
        <p:sp>
          <p:nvSpPr>
            <p:cNvPr id="31" name="타원 30"/>
            <p:cNvSpPr/>
            <p:nvPr/>
          </p:nvSpPr>
          <p:spPr>
            <a:xfrm>
              <a:off x="6326086" y="4915343"/>
              <a:ext cx="89647" cy="90023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>
              <a:endCxn id="81" idx="3"/>
            </p:cNvCxnSpPr>
            <p:nvPr/>
          </p:nvCxnSpPr>
          <p:spPr>
            <a:xfrm flipH="1" flipV="1">
              <a:off x="1011014" y="3590965"/>
              <a:ext cx="5351246" cy="24449"/>
            </a:xfrm>
            <a:prstGeom prst="line">
              <a:avLst/>
            </a:prstGeom>
            <a:ln w="28575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6358783" y="1807229"/>
              <a:ext cx="6994" cy="3161421"/>
            </a:xfrm>
            <a:prstGeom prst="line">
              <a:avLst/>
            </a:prstGeom>
            <a:ln w="28575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직선 연결선 32"/>
          <p:cNvCxnSpPr/>
          <p:nvPr/>
        </p:nvCxnSpPr>
        <p:spPr>
          <a:xfrm flipV="1">
            <a:off x="1707766" y="2172930"/>
            <a:ext cx="4417731" cy="3074296"/>
          </a:xfrm>
          <a:prstGeom prst="line">
            <a:avLst/>
          </a:prstGeom>
          <a:ln w="190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4498848" y="2447078"/>
            <a:ext cx="1148558" cy="196200"/>
            <a:chOff x="4498848" y="2447078"/>
            <a:chExt cx="1148558" cy="196200"/>
          </a:xfrm>
        </p:grpSpPr>
        <p:sp>
          <p:nvSpPr>
            <p:cNvPr id="64" name="타원 63"/>
            <p:cNvSpPr/>
            <p:nvPr/>
          </p:nvSpPr>
          <p:spPr>
            <a:xfrm>
              <a:off x="4498848" y="2452334"/>
              <a:ext cx="179294" cy="18466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4983480" y="2447078"/>
              <a:ext cx="179294" cy="18466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5468112" y="2458612"/>
              <a:ext cx="179294" cy="18466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7" name="직선 연결선 66"/>
          <p:cNvCxnSpPr/>
          <p:nvPr/>
        </p:nvCxnSpPr>
        <p:spPr>
          <a:xfrm flipV="1">
            <a:off x="1707766" y="2172930"/>
            <a:ext cx="4417731" cy="3074296"/>
          </a:xfrm>
          <a:prstGeom prst="line">
            <a:avLst/>
          </a:prstGeom>
          <a:ln w="190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/>
          <p:cNvGrpSpPr/>
          <p:nvPr/>
        </p:nvGrpSpPr>
        <p:grpSpPr>
          <a:xfrm>
            <a:off x="1707766" y="4737199"/>
            <a:ext cx="1148558" cy="196200"/>
            <a:chOff x="1707766" y="4737199"/>
            <a:chExt cx="1148558" cy="196200"/>
          </a:xfrm>
        </p:grpSpPr>
        <p:sp>
          <p:nvSpPr>
            <p:cNvPr id="69" name="타원 68"/>
            <p:cNvSpPr/>
            <p:nvPr/>
          </p:nvSpPr>
          <p:spPr>
            <a:xfrm>
              <a:off x="1707766" y="4742455"/>
              <a:ext cx="179294" cy="18466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2192398" y="4737199"/>
              <a:ext cx="179294" cy="18466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2677030" y="4748733"/>
              <a:ext cx="179294" cy="18466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521778" y="340629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0.5</a:t>
            </a:r>
            <a:endParaRPr lang="ko-KR" altLang="en-US" dirty="0"/>
          </a:p>
        </p:txBody>
      </p:sp>
      <p:grpSp>
        <p:nvGrpSpPr>
          <p:cNvPr id="86" name="그룹 85"/>
          <p:cNvGrpSpPr/>
          <p:nvPr/>
        </p:nvGrpSpPr>
        <p:grpSpPr>
          <a:xfrm>
            <a:off x="4878811" y="2354745"/>
            <a:ext cx="6543635" cy="2623540"/>
            <a:chOff x="2999011" y="2354745"/>
            <a:chExt cx="3014939" cy="2623540"/>
          </a:xfrm>
        </p:grpSpPr>
        <p:sp>
          <p:nvSpPr>
            <p:cNvPr id="87" name="TextBox 86"/>
            <p:cNvSpPr txBox="1"/>
            <p:nvPr/>
          </p:nvSpPr>
          <p:spPr>
            <a:xfrm>
              <a:off x="5639348" y="2354745"/>
              <a:ext cx="374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PASS</a:t>
              </a:r>
              <a:endParaRPr lang="ko-KR" alt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999011" y="4608953"/>
              <a:ext cx="609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FAIL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4657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어떻게 </a:t>
            </a:r>
            <a:r>
              <a:rPr lang="en-US" altLang="ko-KR" dirty="0"/>
              <a:t>Classification</a:t>
            </a:r>
            <a:r>
              <a:rPr lang="ko-KR" altLang="en-US" dirty="0"/>
              <a:t>할 것인가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세로 텍스트 개체 틀 2"/>
              <p:cNvSpPr>
                <a:spLocks noGrp="1"/>
              </p:cNvSpPr>
              <p:nvPr>
                <p:ph type="body" orient="vert" idx="1"/>
              </p:nvPr>
            </p:nvSpPr>
            <p:spPr/>
            <p:txBody>
              <a:bodyPr vert="horz">
                <a:normAutofit/>
              </a:bodyPr>
              <a:lstStyle/>
              <a:p>
                <a:r>
                  <a:rPr lang="en-US" altLang="ko-KR" dirty="0" smtClean="0"/>
                  <a:t>Linear </a:t>
                </a:r>
                <a:r>
                  <a:rPr lang="en-US" altLang="ko-KR" dirty="0"/>
                  <a:t>Regression</a:t>
                </a:r>
                <a:r>
                  <a:rPr lang="ko-KR" altLang="en-US" dirty="0"/>
                  <a:t>은 </a:t>
                </a:r>
                <a:r>
                  <a:rPr lang="en-US" altLang="ko-KR" dirty="0"/>
                  <a:t>Classification </a:t>
                </a:r>
                <a:r>
                  <a:rPr lang="ko-KR" altLang="en-US" dirty="0"/>
                  <a:t>모델을 잘 표현하지 </a:t>
                </a:r>
                <a:r>
                  <a:rPr lang="ko-KR" altLang="en-US" dirty="0" smtClean="0"/>
                  <a:t>못한다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Binary</a:t>
                </a:r>
                <a:r>
                  <a:rPr lang="ko-KR" altLang="en-US" dirty="0" smtClean="0"/>
                  <a:t>한 분류가 필요한 경우에는 </a:t>
                </a:r>
                <a:r>
                  <a:rPr lang="ko-KR" altLang="en-US" b="1" dirty="0" smtClean="0"/>
                  <a:t>결과 값이 </a:t>
                </a:r>
                <a:r>
                  <a:rPr lang="en-US" altLang="ko-KR" b="1" dirty="0" smtClean="0"/>
                  <a:t>0 or 1</a:t>
                </a:r>
                <a:r>
                  <a:rPr lang="ko-KR" altLang="en-US" dirty="0" smtClean="0"/>
                  <a:t>이어야 한다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b="1" dirty="0" smtClean="0">
                    <a:solidFill>
                      <a:srgbClr val="FF0000"/>
                    </a:solidFill>
                  </a:rPr>
                  <a:t>선형 모델의 경우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, 1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보다 크거나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0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보다 작은 값이 나올 수 있다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i="1" dirty="0" err="1" smtClean="0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3" name="세로 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blipFill>
                <a:blip r:embed="rId3"/>
                <a:stretch>
                  <a:fillRect l="-1043" t="-2381" r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06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Logistic Regression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ko-KR" altLang="en-US" dirty="0" err="1" smtClean="0"/>
              <a:t>로지스틱</a:t>
            </a:r>
            <a:r>
              <a:rPr lang="ko-KR" altLang="en-US" dirty="0" smtClean="0"/>
              <a:t> 회귀 분석</a:t>
            </a:r>
            <a:r>
              <a:rPr lang="en-US" altLang="ko-KR" dirty="0" smtClean="0"/>
              <a:t>(or sigmoid function)</a:t>
            </a:r>
          </a:p>
          <a:p>
            <a:endParaRPr lang="en-US" altLang="ko-KR" u="sng" dirty="0"/>
          </a:p>
          <a:p>
            <a:r>
              <a:rPr lang="ko-KR" altLang="en-US" dirty="0" smtClean="0"/>
              <a:t>변수 값이 어느 숫자이든 상관없이 결과 값이 항상 </a:t>
            </a:r>
            <a:r>
              <a:rPr lang="en-US" altLang="ko-KR" dirty="0" smtClean="0"/>
              <a:t>[0, 1] </a:t>
            </a:r>
            <a:r>
              <a:rPr lang="ko-KR" altLang="en-US" dirty="0" smtClean="0"/>
              <a:t>사이</a:t>
            </a:r>
            <a:endParaRPr lang="en-US" altLang="ko-KR" dirty="0"/>
          </a:p>
          <a:p>
            <a:endParaRPr lang="en-US" altLang="ko-KR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078" y="3786188"/>
            <a:ext cx="3667125" cy="2390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64315" y="3786188"/>
                <a:ext cx="3474720" cy="1696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1" i="1" dirty="0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altLang="ko-KR" sz="36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600" b="1" i="1" dirty="0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sz="3600" b="1" i="1" dirty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ko-KR" sz="3600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6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36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36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36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6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36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36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3600" b="1" dirty="0"/>
              </a:p>
              <a:p>
                <a:endParaRPr lang="ko-KR" alt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315" y="3786188"/>
                <a:ext cx="3474720" cy="16963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422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Logistic Regression Model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세로 텍스트 개체 틀 2"/>
              <p:cNvSpPr>
                <a:spLocks noGrp="1"/>
              </p:cNvSpPr>
              <p:nvPr>
                <p:ph type="body" orient="vert" idx="1"/>
              </p:nvPr>
            </p:nvSpPr>
            <p:spPr/>
            <p:txBody>
              <a:bodyPr vert="horz"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)≤1</m:t>
                      </m:r>
                    </m:oMath>
                  </m:oMathPara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dirty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r>
                  <a:rPr lang="ko-KR" altLang="en-US" dirty="0" smtClean="0"/>
                  <a:t>다음은 </a:t>
                </a:r>
                <a:r>
                  <a:rPr lang="en-US" altLang="ko-KR" dirty="0"/>
                  <a:t>Logistic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Cost Function</a:t>
                </a:r>
                <a:r>
                  <a:rPr lang="ko-KR" altLang="en-US" dirty="0"/>
                  <a:t>에 대해 알아보자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세로 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blipFill>
                <a:blip r:embed="rId3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4586748" y="2644442"/>
            <a:ext cx="3018503" cy="13568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4586747" y="4141685"/>
                <a:ext cx="3018503" cy="1356852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ko-KR" altLang="en-US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altLang="ko-KR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2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24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US" altLang="ko-KR" sz="24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altLang="ko-KR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747" y="4141685"/>
                <a:ext cx="3018503" cy="1356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꺾인 연결선 8"/>
          <p:cNvCxnSpPr>
            <a:stCxn id="4" idx="1"/>
            <a:endCxn id="7" idx="1"/>
          </p:cNvCxnSpPr>
          <p:nvPr/>
        </p:nvCxnSpPr>
        <p:spPr>
          <a:xfrm rot="10800000" flipV="1">
            <a:off x="4586748" y="3322867"/>
            <a:ext cx="1" cy="1497243"/>
          </a:xfrm>
          <a:prstGeom prst="bentConnector3">
            <a:avLst>
              <a:gd name="adj1" fmla="val 228601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39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Cost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세로 텍스트 개체 틀 2"/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838200" y="1825625"/>
                <a:ext cx="4669221" cy="4351338"/>
              </a:xfrm>
            </p:spPr>
            <p:txBody>
              <a:bodyPr vert="horz">
                <a:normAutofit/>
              </a:bodyPr>
              <a:lstStyle/>
              <a:p>
                <a:r>
                  <a:rPr lang="en-US" altLang="ko-KR" sz="2400" dirty="0" smtClean="0"/>
                  <a:t>Linear regression</a:t>
                </a:r>
                <a:r>
                  <a:rPr lang="ko-KR" altLang="en-US" sz="2400" dirty="0" smtClean="0"/>
                  <a:t>에서 사용한 </a:t>
                </a:r>
                <a:r>
                  <a:rPr lang="en-US" altLang="ko-KR" sz="2400" dirty="0" smtClean="0"/>
                  <a:t>cost function</a:t>
                </a:r>
                <a:r>
                  <a:rPr lang="ko-KR" altLang="en-US" sz="2400" dirty="0" smtClean="0"/>
                  <a:t>은 다음과 같다</a:t>
                </a:r>
                <a:r>
                  <a:rPr lang="en-US" altLang="ko-KR" sz="2400" dirty="0" smtClean="0"/>
                  <a:t>.</a:t>
                </a:r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20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b="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2000" b="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2000" b="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ko-KR" sz="20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b="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20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000" b="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sz="20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sz="2000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dirty="0" smtClean="0">
                          <a:latin typeface="Cambria Math" panose="02040503050406030204" pitchFamily="18" charset="0"/>
                        </a:rPr>
                        <m:t>𝒘𝒉𝒆𝒏</m:t>
                      </m:r>
                      <m:r>
                        <a:rPr lang="en-US" altLang="ko-KR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ko-KR" sz="2000" i="1" dirty="0" err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i="1" dirty="0" err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r>
                  <a:rPr lang="ko-KR" altLang="en-US" sz="2400" dirty="0" smtClean="0"/>
                  <a:t>이 그래프의 장점은 어디서 시작을 하든 </a:t>
                </a:r>
                <a:r>
                  <a:rPr lang="ko-KR" altLang="en-US" sz="2400" b="1" dirty="0" smtClean="0"/>
                  <a:t>최저점을 찾을 수 있다는 점이다</a:t>
                </a:r>
                <a:r>
                  <a:rPr lang="en-US" altLang="ko-KR" sz="2400" b="1" dirty="0" smtClean="0"/>
                  <a:t>.</a:t>
                </a:r>
              </a:p>
            </p:txBody>
          </p:sp>
        </mc:Choice>
        <mc:Fallback xmlns="">
          <p:sp>
            <p:nvSpPr>
              <p:cNvPr id="3" name="세로 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838200" y="1825625"/>
                <a:ext cx="4669221" cy="4351338"/>
              </a:xfrm>
              <a:blipFill>
                <a:blip r:embed="rId2"/>
                <a:stretch>
                  <a:fillRect l="-1830" t="-1961" r="-915" b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062" y="1748631"/>
            <a:ext cx="60483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8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664</Words>
  <Application>Microsoft Office PowerPoint</Application>
  <PresentationFormat>와이드스크린</PresentationFormat>
  <Paragraphs>179</Paragraphs>
  <Slides>15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Cambria Math</vt:lpstr>
      <vt:lpstr>Office 테마</vt:lpstr>
      <vt:lpstr>Logistic Regression Classification</vt:lpstr>
      <vt:lpstr>Classification 이란?</vt:lpstr>
      <vt:lpstr>어떻게 Classification할 것인가?</vt:lpstr>
      <vt:lpstr>어떻게 Classification할 것인가?</vt:lpstr>
      <vt:lpstr>어떻게 Classification할 것인가?</vt:lpstr>
      <vt:lpstr>어떻게 Classification할 것인가?</vt:lpstr>
      <vt:lpstr>Logistic Regression 이란?</vt:lpstr>
      <vt:lpstr>Logistic Regression Model</vt:lpstr>
      <vt:lpstr>Cost Function</vt:lpstr>
      <vt:lpstr>Cost Function</vt:lpstr>
      <vt:lpstr>Cost Function</vt:lpstr>
      <vt:lpstr>Cost Function for logistic</vt:lpstr>
      <vt:lpstr>Cost function</vt:lpstr>
      <vt:lpstr>Cost function</vt:lpstr>
      <vt:lpstr>Cost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Classification</dc:title>
  <dc:creator>Windows 사용자</dc:creator>
  <cp:lastModifiedBy>Windows 사용자</cp:lastModifiedBy>
  <cp:revision>116</cp:revision>
  <dcterms:created xsi:type="dcterms:W3CDTF">2019-04-08T01:56:14Z</dcterms:created>
  <dcterms:modified xsi:type="dcterms:W3CDTF">2019-04-09T05:30:02Z</dcterms:modified>
</cp:coreProperties>
</file>