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3" r:id="rId2"/>
    <p:sldId id="317" r:id="rId3"/>
    <p:sldId id="318" r:id="rId4"/>
    <p:sldId id="321" r:id="rId5"/>
    <p:sldId id="322" r:id="rId6"/>
    <p:sldId id="299" r:id="rId7"/>
    <p:sldId id="323" r:id="rId8"/>
    <p:sldId id="325" r:id="rId9"/>
    <p:sldId id="324" r:id="rId10"/>
    <p:sldId id="326" r:id="rId11"/>
    <p:sldId id="32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FF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897" autoAdjust="0"/>
  </p:normalViewPr>
  <p:slideViewPr>
    <p:cSldViewPr snapToGrid="0">
      <p:cViewPr varScale="1">
        <p:scale>
          <a:sx n="68" d="100"/>
          <a:sy n="68" d="100"/>
        </p:scale>
        <p:origin x="11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5599B-390B-4A86-8DD5-718C4BFB4DA0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8A0C8-AFD2-47C9-B595-81218810C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857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zzsza.github.io/data/2018/05/14/cs231n-cn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131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998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715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709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290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04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63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637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52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https://zzsza.github.io/data/2018/05/14/cs231n-cnn/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74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41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5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01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47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77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41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50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8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66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76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13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C06BE-E63E-49BB-BA7A-34038F13CE10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10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0444" y="121443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400" dirty="0" err="1" smtClean="0"/>
              <a:t>AlexNet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3200" dirty="0" smtClean="0"/>
              <a:t>Backpropagation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1800" dirty="0" smtClean="0"/>
              <a:t>하현숙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32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Pooling Layer (sampling)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1495928" y="2310066"/>
            <a:ext cx="1840832" cy="2189745"/>
            <a:chOff x="2265949" y="2550697"/>
            <a:chExt cx="1840832" cy="2189745"/>
          </a:xfrm>
        </p:grpSpPr>
        <p:sp>
          <p:nvSpPr>
            <p:cNvPr id="19" name="평행 사변형 18"/>
            <p:cNvSpPr/>
            <p:nvPr/>
          </p:nvSpPr>
          <p:spPr>
            <a:xfrm rot="16200000" flipH="1">
              <a:off x="1784687" y="3031960"/>
              <a:ext cx="2189745" cy="1227220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265949" y="2867377"/>
              <a:ext cx="613610" cy="18730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493170" y="2550697"/>
              <a:ext cx="613610" cy="18730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평행 사변형 13"/>
            <p:cNvSpPr/>
            <p:nvPr/>
          </p:nvSpPr>
          <p:spPr>
            <a:xfrm rot="16200000" flipH="1">
              <a:off x="2398298" y="3031960"/>
              <a:ext cx="2189745" cy="1227220"/>
            </a:xfrm>
            <a:prstGeom prst="parallelogram">
              <a:avLst/>
            </a:prstGeom>
            <a:solidFill>
              <a:schemeClr val="accent2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622781" y="2626746"/>
            <a:ext cx="1439778" cy="1612232"/>
            <a:chOff x="2265949" y="2550697"/>
            <a:chExt cx="1840832" cy="2189745"/>
          </a:xfrm>
          <a:solidFill>
            <a:schemeClr val="accent1">
              <a:lumMod val="20000"/>
              <a:lumOff val="80000"/>
              <a:alpha val="70000"/>
            </a:schemeClr>
          </a:solidFill>
        </p:grpSpPr>
        <p:sp>
          <p:nvSpPr>
            <p:cNvPr id="25" name="평행 사변형 24"/>
            <p:cNvSpPr/>
            <p:nvPr/>
          </p:nvSpPr>
          <p:spPr>
            <a:xfrm rot="16200000" flipH="1">
              <a:off x="1784687" y="3031960"/>
              <a:ext cx="2189745" cy="1227220"/>
            </a:xfrm>
            <a:prstGeom prst="parallelogram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265949" y="2867377"/>
              <a:ext cx="613610" cy="187306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493170" y="2550697"/>
              <a:ext cx="613610" cy="187306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평행 사변형 27"/>
            <p:cNvSpPr/>
            <p:nvPr/>
          </p:nvSpPr>
          <p:spPr>
            <a:xfrm rot="16200000" flipH="1">
              <a:off x="2398298" y="3031960"/>
              <a:ext cx="2189745" cy="1227220"/>
            </a:xfrm>
            <a:prstGeom prst="parallelogram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" name="직선 화살표 연결선 28"/>
          <p:cNvCxnSpPr/>
          <p:nvPr/>
        </p:nvCxnSpPr>
        <p:spPr>
          <a:xfrm>
            <a:off x="4547937" y="3561347"/>
            <a:ext cx="1876926" cy="24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639554" y="4696177"/>
            <a:ext cx="1756535" cy="179493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240709" y="4978399"/>
            <a:ext cx="1067913" cy="11401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5621867" y="5593644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62526" y="1506022"/>
            <a:ext cx="58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Overfitting</a:t>
            </a:r>
            <a:r>
              <a:rPr lang="ko-KR" altLang="en-US" dirty="0" smtClean="0"/>
              <a:t>을 방지하기 위한 </a:t>
            </a:r>
            <a:r>
              <a:rPr lang="en-US" altLang="ko-KR" dirty="0" smtClean="0"/>
              <a:t>Pooling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78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 Neural Network</a:t>
            </a:r>
            <a:endParaRPr lang="ko-KR" altLang="en-US" dirty="0"/>
          </a:p>
        </p:txBody>
      </p:sp>
      <p:pic>
        <p:nvPicPr>
          <p:cNvPr id="18" name="Picture 2" descr="https://cdn-images-1.medium.com/freeze/max/1000/1*5HA3lTFOGyc5TCi4uDCHlw.png?q=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1843264"/>
            <a:ext cx="91440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13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22868" y="2953512"/>
            <a:ext cx="8157908" cy="7589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5000" dirty="0" smtClean="0"/>
              <a:t>Backpropagation</a:t>
            </a:r>
            <a:endParaRPr lang="ko-KR" altLang="en-US" sz="5000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2020824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34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Forward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249334" y="1828800"/>
            <a:ext cx="1072445" cy="1016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249334" y="4097866"/>
            <a:ext cx="1072445" cy="1016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8545689" y="1828800"/>
            <a:ext cx="1072445" cy="101600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8545689" y="4097866"/>
            <a:ext cx="1072445" cy="101600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952979" y="1828800"/>
            <a:ext cx="1072445" cy="101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952979" y="4097866"/>
            <a:ext cx="1072445" cy="101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61067" y="5441245"/>
            <a:ext cx="139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 Layer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47734" y="5441245"/>
            <a:ext cx="158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Hidden Layer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291689" y="5441245"/>
            <a:ext cx="158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Output Layer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32" idx="6"/>
            <a:endCxn id="3" idx="2"/>
          </p:cNvCxnSpPr>
          <p:nvPr/>
        </p:nvCxnSpPr>
        <p:spPr>
          <a:xfrm>
            <a:off x="3025424" y="2336800"/>
            <a:ext cx="2223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3" idx="6"/>
            <a:endCxn id="29" idx="2"/>
          </p:cNvCxnSpPr>
          <p:nvPr/>
        </p:nvCxnSpPr>
        <p:spPr>
          <a:xfrm>
            <a:off x="3025424" y="4605866"/>
            <a:ext cx="2223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endCxn id="32" idx="2"/>
          </p:cNvCxnSpPr>
          <p:nvPr/>
        </p:nvCxnSpPr>
        <p:spPr>
          <a:xfrm>
            <a:off x="1038578" y="2336800"/>
            <a:ext cx="9144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33" idx="2"/>
          </p:cNvCxnSpPr>
          <p:nvPr/>
        </p:nvCxnSpPr>
        <p:spPr>
          <a:xfrm>
            <a:off x="1038578" y="4605866"/>
            <a:ext cx="9144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364067" y="2152134"/>
            <a:ext cx="674511" cy="2730731"/>
            <a:chOff x="533400" y="2219867"/>
            <a:chExt cx="674511" cy="27307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33400" y="2219867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sz="2400" b="0" dirty="0" smtClean="0"/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2219867"/>
                  <a:ext cx="609600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98311" y="4488933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sz="2400" b="0" dirty="0" smtClean="0"/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311" y="4488933"/>
                  <a:ext cx="609600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8" name="직선 화살표 연결선 47"/>
          <p:cNvCxnSpPr>
            <a:stCxn id="32" idx="6"/>
            <a:endCxn id="29" idx="2"/>
          </p:cNvCxnSpPr>
          <p:nvPr/>
        </p:nvCxnSpPr>
        <p:spPr>
          <a:xfrm>
            <a:off x="3025424" y="2336800"/>
            <a:ext cx="2223910" cy="22690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3" idx="6"/>
            <a:endCxn id="3" idx="2"/>
          </p:cNvCxnSpPr>
          <p:nvPr/>
        </p:nvCxnSpPr>
        <p:spPr>
          <a:xfrm flipV="1">
            <a:off x="3025424" y="2336800"/>
            <a:ext cx="2223910" cy="22690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3635024" y="1843077"/>
            <a:ext cx="733777" cy="3212455"/>
            <a:chOff x="3804357" y="1910810"/>
            <a:chExt cx="733777" cy="321245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075289" y="1910810"/>
                  <a:ext cx="462845" cy="387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  <m:sup>
                            <m:r>
                              <a:rPr lang="en-US" altLang="ko-K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en-US" altLang="ko-KR" b="1" dirty="0" smtClean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289" y="1910810"/>
                  <a:ext cx="462845" cy="387157"/>
                </a:xfrm>
                <a:prstGeom prst="rect">
                  <a:avLst/>
                </a:prstGeom>
                <a:blipFill>
                  <a:blip r:embed="rId5"/>
                  <a:stretch>
                    <a:fillRect r="-26316" b="-31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3804357" y="2720685"/>
                  <a:ext cx="462845" cy="387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  <m:sup>
                            <m:r>
                              <a:rPr lang="en-US" altLang="ko-K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en-US" altLang="ko-KR" b="1" dirty="0" smtClean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4357" y="2720685"/>
                  <a:ext cx="462845" cy="387157"/>
                </a:xfrm>
                <a:prstGeom prst="rect">
                  <a:avLst/>
                </a:prstGeom>
                <a:blipFill>
                  <a:blip r:embed="rId6"/>
                  <a:stretch>
                    <a:fillRect r="-26316" b="-31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843865" y="3838864"/>
                  <a:ext cx="462845" cy="387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  <m:sup>
                            <m:r>
                              <a:rPr lang="en-US" altLang="ko-K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en-US" altLang="ko-KR" b="1" dirty="0" smtClean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865" y="3838864"/>
                  <a:ext cx="462845" cy="387157"/>
                </a:xfrm>
                <a:prstGeom prst="rect">
                  <a:avLst/>
                </a:prstGeom>
                <a:blipFill>
                  <a:blip r:embed="rId7"/>
                  <a:stretch>
                    <a:fillRect r="-26316" b="-31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075288" y="4736108"/>
                  <a:ext cx="462845" cy="387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b>
                          <m:sup>
                            <m:r>
                              <a:rPr lang="en-US" altLang="ko-K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en-US" altLang="ko-KR" b="1" dirty="0" smtClean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288" y="4736108"/>
                  <a:ext cx="462845" cy="387157"/>
                </a:xfrm>
                <a:prstGeom prst="rect">
                  <a:avLst/>
                </a:prstGeom>
                <a:blipFill>
                  <a:blip r:embed="rId8"/>
                  <a:stretch>
                    <a:fillRect r="-26316" b="-31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6188056" y="5996711"/>
                <a:ext cx="516423" cy="616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ko-KR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ko-KR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ko-KR" altLang="en-US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056" y="5996711"/>
                <a:ext cx="516423" cy="6167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/>
          <p:cNvCxnSpPr>
            <a:stCxn id="3" idx="6"/>
            <a:endCxn id="30" idx="2"/>
          </p:cNvCxnSpPr>
          <p:nvPr/>
        </p:nvCxnSpPr>
        <p:spPr>
          <a:xfrm>
            <a:off x="6321779" y="2336800"/>
            <a:ext cx="222391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" idx="6"/>
            <a:endCxn id="31" idx="2"/>
          </p:cNvCxnSpPr>
          <p:nvPr/>
        </p:nvCxnSpPr>
        <p:spPr>
          <a:xfrm>
            <a:off x="6321779" y="2336800"/>
            <a:ext cx="2223910" cy="226906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29" idx="6"/>
            <a:endCxn id="31" idx="2"/>
          </p:cNvCxnSpPr>
          <p:nvPr/>
        </p:nvCxnSpPr>
        <p:spPr>
          <a:xfrm>
            <a:off x="6321779" y="4605866"/>
            <a:ext cx="222391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29" idx="6"/>
            <a:endCxn id="30" idx="2"/>
          </p:cNvCxnSpPr>
          <p:nvPr/>
        </p:nvCxnSpPr>
        <p:spPr>
          <a:xfrm flipV="1">
            <a:off x="6321779" y="2336800"/>
            <a:ext cx="2223910" cy="226906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30" idx="6"/>
          </p:cNvCxnSpPr>
          <p:nvPr/>
        </p:nvCxnSpPr>
        <p:spPr>
          <a:xfrm>
            <a:off x="9618134" y="2336800"/>
            <a:ext cx="677333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31" idx="6"/>
          </p:cNvCxnSpPr>
          <p:nvPr/>
        </p:nvCxnSpPr>
        <p:spPr>
          <a:xfrm>
            <a:off x="9618134" y="4605866"/>
            <a:ext cx="72248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/>
          <p:cNvGrpSpPr/>
          <p:nvPr/>
        </p:nvGrpSpPr>
        <p:grpSpPr>
          <a:xfrm>
            <a:off x="6968066" y="1828800"/>
            <a:ext cx="697091" cy="3213802"/>
            <a:chOff x="3841043" y="1910810"/>
            <a:chExt cx="697091" cy="32138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4075289" y="1910810"/>
                  <a:ext cx="462845" cy="3885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  <m:sup>
                            <m: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oMath>
                    </m:oMathPara>
                  </a14:m>
                  <a:endParaRPr lang="en-US" altLang="ko-KR" b="1" dirty="0" smtClean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289" y="1910810"/>
                  <a:ext cx="462845" cy="388504"/>
                </a:xfrm>
                <a:prstGeom prst="rect">
                  <a:avLst/>
                </a:prstGeom>
                <a:blipFill>
                  <a:blip r:embed="rId10"/>
                  <a:stretch>
                    <a:fillRect r="-26316" b="-156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3841043" y="2760463"/>
                  <a:ext cx="462845" cy="3885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  <m:sup>
                            <m: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oMath>
                    </m:oMathPara>
                  </a14:m>
                  <a:endParaRPr lang="en-US" altLang="ko-KR" b="1" dirty="0" smtClean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043" y="2760463"/>
                  <a:ext cx="462845" cy="388504"/>
                </a:xfrm>
                <a:prstGeom prst="rect">
                  <a:avLst/>
                </a:prstGeom>
                <a:blipFill>
                  <a:blip r:embed="rId11"/>
                  <a:stretch>
                    <a:fillRect r="-26316" b="-31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3841043" y="3920454"/>
                  <a:ext cx="462845" cy="3885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  <m:sup>
                            <m: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oMath>
                    </m:oMathPara>
                  </a14:m>
                  <a:endParaRPr lang="en-US" altLang="ko-KR" b="1" dirty="0" smtClean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043" y="3920454"/>
                  <a:ext cx="462845" cy="388504"/>
                </a:xfrm>
                <a:prstGeom prst="rect">
                  <a:avLst/>
                </a:prstGeom>
                <a:blipFill>
                  <a:blip r:embed="rId12"/>
                  <a:stretch>
                    <a:fillRect r="-26316" b="-31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4075288" y="4736108"/>
                  <a:ext cx="462845" cy="3885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b>
                          <m:sup>
                            <m: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oMath>
                    </m:oMathPara>
                  </a14:m>
                  <a:endParaRPr lang="en-US" altLang="ko-KR" b="1" dirty="0" smtClean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288" y="4736108"/>
                  <a:ext cx="462845" cy="388504"/>
                </a:xfrm>
                <a:prstGeom prst="rect">
                  <a:avLst/>
                </a:prstGeom>
                <a:blipFill>
                  <a:blip r:embed="rId13"/>
                  <a:stretch>
                    <a:fillRect r="-26316" b="-31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8242565" y="5996712"/>
                <a:ext cx="1375569" cy="601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ko-KR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ko-KR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ko-KR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𝟐𝟏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𝟐𝟐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ko-KR" altLang="en-US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565" y="5996712"/>
                <a:ext cx="1375569" cy="60164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4812487" y="5996712"/>
                <a:ext cx="1375569" cy="601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ko-KR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ko-KR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𝟐𝟏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𝟐𝟐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ko-KR" altLang="en-US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487" y="5996712"/>
                <a:ext cx="1375569" cy="60164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그룹 76"/>
          <p:cNvGrpSpPr/>
          <p:nvPr/>
        </p:nvGrpSpPr>
        <p:grpSpPr>
          <a:xfrm>
            <a:off x="5500271" y="2152134"/>
            <a:ext cx="584440" cy="2638398"/>
            <a:chOff x="5669604" y="2219867"/>
            <a:chExt cx="584440" cy="263839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5669604" y="2219867"/>
                  <a:ext cx="5844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ko-KR" b="1" dirty="0" smtClean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604" y="2219867"/>
                  <a:ext cx="584440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5669604" y="4488933"/>
                  <a:ext cx="5844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altLang="ko-KR" b="1" dirty="0" smtClean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604" y="4488933"/>
                  <a:ext cx="584440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그룹 77"/>
          <p:cNvGrpSpPr/>
          <p:nvPr/>
        </p:nvGrpSpPr>
        <p:grpSpPr>
          <a:xfrm>
            <a:off x="8554156" y="2152134"/>
            <a:ext cx="584440" cy="2638398"/>
            <a:chOff x="5669604" y="2219867"/>
            <a:chExt cx="584440" cy="263839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5669604" y="2219867"/>
                  <a:ext cx="5844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ko-KR" b="1" dirty="0" smtClean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604" y="2219867"/>
                  <a:ext cx="584440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5669604" y="4488933"/>
                  <a:ext cx="5844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altLang="ko-KR" b="1" dirty="0" smtClean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604" y="4488933"/>
                  <a:ext cx="584440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9627483" y="5995610"/>
                <a:ext cx="516423" cy="616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ko-KR" b="1" i="1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ko-KR" b="1" i="1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ko-KR" altLang="en-US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483" y="5995610"/>
                <a:ext cx="516423" cy="61677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그룹 54"/>
          <p:cNvGrpSpPr/>
          <p:nvPr/>
        </p:nvGrpSpPr>
        <p:grpSpPr>
          <a:xfrm>
            <a:off x="11348156" y="2230234"/>
            <a:ext cx="674511" cy="2730731"/>
            <a:chOff x="533400" y="2219867"/>
            <a:chExt cx="674511" cy="27307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533400" y="2219867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ko-KR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ko-KR" sz="2400" b="1" dirty="0" smtClean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2219867"/>
                  <a:ext cx="609600" cy="461665"/>
                </a:xfrm>
                <a:prstGeom prst="rect">
                  <a:avLst/>
                </a:prstGeom>
                <a:blipFill>
                  <a:blip r:embed="rId21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598311" y="4488933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ko-KR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altLang="ko-KR" sz="2400" b="1" dirty="0" smtClean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311" y="4488933"/>
                  <a:ext cx="609600" cy="461665"/>
                </a:xfrm>
                <a:prstGeom prst="rect">
                  <a:avLst/>
                </a:prstGeom>
                <a:blipFill>
                  <a:blip r:embed="rId22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그룹 7"/>
          <p:cNvGrpSpPr/>
          <p:nvPr/>
        </p:nvGrpSpPr>
        <p:grpSpPr>
          <a:xfrm>
            <a:off x="4605867" y="5810577"/>
            <a:ext cx="7120228" cy="948266"/>
            <a:chOff x="4605867" y="5810577"/>
            <a:chExt cx="7120228" cy="948266"/>
          </a:xfrm>
        </p:grpSpPr>
        <p:sp>
          <p:nvSpPr>
            <p:cNvPr id="6" name="직사각형 5"/>
            <p:cNvSpPr/>
            <p:nvPr/>
          </p:nvSpPr>
          <p:spPr>
            <a:xfrm>
              <a:off x="4605867" y="5810577"/>
              <a:ext cx="5538039" cy="9288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295467" y="6389511"/>
              <a:ext cx="1430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학습의 목표</a:t>
              </a:r>
              <a:endParaRPr lang="ko-KR" altLang="en-US"/>
            </a:p>
          </p:txBody>
        </p:sp>
      </p:grpSp>
      <p:sp>
        <p:nvSpPr>
          <p:cNvPr id="9" name="타원 8"/>
          <p:cNvSpPr/>
          <p:nvPr/>
        </p:nvSpPr>
        <p:spPr>
          <a:xfrm>
            <a:off x="6287910" y="2219638"/>
            <a:ext cx="225778" cy="22257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6307665" y="4469386"/>
            <a:ext cx="225778" cy="22257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9605556" y="4515155"/>
            <a:ext cx="225778" cy="22257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9626601" y="2245373"/>
            <a:ext cx="225778" cy="22257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>
            <a:off x="9064617" y="2156789"/>
            <a:ext cx="584440" cy="2638398"/>
            <a:chOff x="5669604" y="2219867"/>
            <a:chExt cx="584440" cy="263839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5669604" y="2219867"/>
                  <a:ext cx="5844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ko-KR" b="1" dirty="0" smtClean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604" y="2219867"/>
                  <a:ext cx="584440" cy="369332"/>
                </a:xfrm>
                <a:prstGeom prst="rect">
                  <a:avLst/>
                </a:prstGeom>
                <a:blipFill>
                  <a:blip r:embed="rId2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5669604" y="4488933"/>
                  <a:ext cx="5844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altLang="ko-KR" b="1" dirty="0" smtClean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604" y="4488933"/>
                  <a:ext cx="584440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직선 연결선 10"/>
          <p:cNvCxnSpPr>
            <a:stCxn id="30" idx="0"/>
            <a:endCxn id="30" idx="4"/>
          </p:cNvCxnSpPr>
          <p:nvPr/>
        </p:nvCxnSpPr>
        <p:spPr>
          <a:xfrm>
            <a:off x="9081912" y="1828800"/>
            <a:ext cx="0" cy="1016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31" idx="0"/>
            <a:endCxn id="31" idx="4"/>
          </p:cNvCxnSpPr>
          <p:nvPr/>
        </p:nvCxnSpPr>
        <p:spPr>
          <a:xfrm>
            <a:off x="9081912" y="4097866"/>
            <a:ext cx="0" cy="1016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10329573" y="2126550"/>
                <a:ext cx="609600" cy="48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1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24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400" b="1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altLang="ko-KR" sz="2400" b="1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2400" b="1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US" altLang="ko-KR" sz="2400" b="1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ko-KR" sz="2400" b="1" dirty="0" smtClean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9573" y="2126550"/>
                <a:ext cx="609600" cy="487249"/>
              </a:xfrm>
              <a:prstGeom prst="rect">
                <a:avLst/>
              </a:prstGeom>
              <a:blipFill>
                <a:blip r:embed="rId25"/>
                <a:stretch>
                  <a:fillRect r="-3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10394484" y="4395616"/>
                <a:ext cx="609600" cy="48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24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24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4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US" altLang="ko-KR" sz="2400" b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ko-KR" sz="2400" b="1" dirty="0" smtClean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484" y="4395616"/>
                <a:ext cx="609600" cy="487249"/>
              </a:xfrm>
              <a:prstGeom prst="rect">
                <a:avLst/>
              </a:prstGeom>
              <a:blipFill>
                <a:blip r:embed="rId26"/>
                <a:stretch>
                  <a:fillRect r="-33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15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Backpropagation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2483556" y="1852260"/>
            <a:ext cx="1072445" cy="101600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483556" y="4121326"/>
            <a:ext cx="1072445" cy="101600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229556" y="5464705"/>
            <a:ext cx="158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Output Layer</a:t>
            </a:r>
            <a:endParaRPr lang="ko-KR" altLang="en-US" dirty="0"/>
          </a:p>
        </p:txBody>
      </p:sp>
      <p:cxnSp>
        <p:nvCxnSpPr>
          <p:cNvPr id="56" name="직선 화살표 연결선 55"/>
          <p:cNvCxnSpPr>
            <a:stCxn id="3" idx="6"/>
            <a:endCxn id="30" idx="2"/>
          </p:cNvCxnSpPr>
          <p:nvPr/>
        </p:nvCxnSpPr>
        <p:spPr>
          <a:xfrm>
            <a:off x="259646" y="2360260"/>
            <a:ext cx="222391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" idx="6"/>
            <a:endCxn id="31" idx="2"/>
          </p:cNvCxnSpPr>
          <p:nvPr/>
        </p:nvCxnSpPr>
        <p:spPr>
          <a:xfrm>
            <a:off x="259646" y="2360260"/>
            <a:ext cx="2223910" cy="226906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29" idx="6"/>
            <a:endCxn id="31" idx="2"/>
          </p:cNvCxnSpPr>
          <p:nvPr/>
        </p:nvCxnSpPr>
        <p:spPr>
          <a:xfrm>
            <a:off x="259646" y="4629326"/>
            <a:ext cx="222391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29" idx="6"/>
            <a:endCxn id="30" idx="2"/>
          </p:cNvCxnSpPr>
          <p:nvPr/>
        </p:nvCxnSpPr>
        <p:spPr>
          <a:xfrm flipV="1">
            <a:off x="259646" y="2360260"/>
            <a:ext cx="2223910" cy="226906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30" idx="6"/>
          </p:cNvCxnSpPr>
          <p:nvPr/>
        </p:nvCxnSpPr>
        <p:spPr>
          <a:xfrm>
            <a:off x="3556001" y="2360260"/>
            <a:ext cx="677333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31" idx="6"/>
          </p:cNvCxnSpPr>
          <p:nvPr/>
        </p:nvCxnSpPr>
        <p:spPr>
          <a:xfrm>
            <a:off x="3556001" y="4629326"/>
            <a:ext cx="72248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/>
          <p:cNvGrpSpPr/>
          <p:nvPr/>
        </p:nvGrpSpPr>
        <p:grpSpPr>
          <a:xfrm>
            <a:off x="897468" y="1852260"/>
            <a:ext cx="705556" cy="3213802"/>
            <a:chOff x="3832578" y="1910810"/>
            <a:chExt cx="705556" cy="32138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4075289" y="1910810"/>
                  <a:ext cx="462845" cy="3885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  <m:sup>
                            <m: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oMath>
                    </m:oMathPara>
                  </a14:m>
                  <a:endParaRPr lang="en-US" altLang="ko-KR" b="1" dirty="0" smtClean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289" y="1910810"/>
                  <a:ext cx="462845" cy="388504"/>
                </a:xfrm>
                <a:prstGeom prst="rect">
                  <a:avLst/>
                </a:prstGeom>
                <a:blipFill>
                  <a:blip r:embed="rId3"/>
                  <a:stretch>
                    <a:fillRect r="-26316" b="-156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3832578" y="2819349"/>
                  <a:ext cx="462845" cy="3885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  <m:sup>
                            <m: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oMath>
                    </m:oMathPara>
                  </a14:m>
                  <a:endParaRPr lang="en-US" altLang="ko-KR" b="1" dirty="0" smtClean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2578" y="2819349"/>
                  <a:ext cx="462845" cy="388504"/>
                </a:xfrm>
                <a:prstGeom prst="rect">
                  <a:avLst/>
                </a:prstGeom>
                <a:blipFill>
                  <a:blip r:embed="rId4"/>
                  <a:stretch>
                    <a:fillRect r="-26316" b="-156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3942645" y="3816848"/>
                  <a:ext cx="397934" cy="3885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  <m:sup>
                            <m: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oMath>
                    </m:oMathPara>
                  </a14:m>
                  <a:endParaRPr lang="en-US" altLang="ko-KR" b="1" dirty="0" smtClean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2645" y="3816848"/>
                  <a:ext cx="397934" cy="388504"/>
                </a:xfrm>
                <a:prstGeom prst="rect">
                  <a:avLst/>
                </a:prstGeom>
                <a:blipFill>
                  <a:blip r:embed="rId5"/>
                  <a:stretch>
                    <a:fillRect r="-45455" b="-31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4075288" y="4736108"/>
                  <a:ext cx="462845" cy="3885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b>
                          <m:sup>
                            <m: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oMath>
                    </m:oMathPara>
                  </a14:m>
                  <a:endParaRPr lang="en-US" altLang="ko-KR" b="1" dirty="0" smtClean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288" y="4736108"/>
                  <a:ext cx="462845" cy="388504"/>
                </a:xfrm>
                <a:prstGeom prst="rect">
                  <a:avLst/>
                </a:prstGeom>
                <a:blipFill>
                  <a:blip r:embed="rId6"/>
                  <a:stretch>
                    <a:fillRect r="-26316" b="-31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그룹 81"/>
          <p:cNvGrpSpPr/>
          <p:nvPr/>
        </p:nvGrpSpPr>
        <p:grpSpPr>
          <a:xfrm>
            <a:off x="4436533" y="2240764"/>
            <a:ext cx="674511" cy="2756315"/>
            <a:chOff x="533400" y="2219867"/>
            <a:chExt cx="674511" cy="27563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533400" y="2219867"/>
                  <a:ext cx="609600" cy="4872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400" b="1" i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ko-KR" sz="2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sz="2400" b="1" i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oMath>
                    </m:oMathPara>
                  </a14:m>
                  <a:endParaRPr lang="en-US" altLang="ko-KR" sz="2400" b="1" dirty="0" smtClean="0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2219867"/>
                  <a:ext cx="609600" cy="48724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598311" y="4488933"/>
                  <a:ext cx="609600" cy="4872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ko-KR" sz="2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altLang="ko-KR" sz="2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oMath>
                    </m:oMathPara>
                  </a14:m>
                  <a:endParaRPr lang="en-US" altLang="ko-KR" sz="2400" b="1" dirty="0" smtClean="0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311" y="4488933"/>
                  <a:ext cx="609600" cy="48724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그룹 54"/>
          <p:cNvGrpSpPr/>
          <p:nvPr/>
        </p:nvGrpSpPr>
        <p:grpSpPr>
          <a:xfrm>
            <a:off x="5286023" y="2253694"/>
            <a:ext cx="674511" cy="2730731"/>
            <a:chOff x="533400" y="2219867"/>
            <a:chExt cx="674511" cy="27307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533400" y="2219867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ko-KR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ko-KR" sz="2400" b="1" dirty="0" smtClean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2219867"/>
                  <a:ext cx="609600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598311" y="4488933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ko-KR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altLang="ko-KR" sz="2400" b="1" dirty="0" smtClean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311" y="4488933"/>
                  <a:ext cx="609600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타원 9"/>
          <p:cNvSpPr/>
          <p:nvPr/>
        </p:nvSpPr>
        <p:spPr>
          <a:xfrm>
            <a:off x="1010358" y="1743302"/>
            <a:ext cx="699911" cy="6636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3532132" y="4530567"/>
            <a:ext cx="225778" cy="22257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3553177" y="2260785"/>
            <a:ext cx="225778" cy="22257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5223937" y="2172949"/>
            <a:ext cx="699911" cy="6636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0" idx="6"/>
            <a:endCxn id="30" idx="2"/>
          </p:cNvCxnSpPr>
          <p:nvPr/>
        </p:nvCxnSpPr>
        <p:spPr>
          <a:xfrm>
            <a:off x="1710269" y="2075152"/>
            <a:ext cx="773287" cy="2851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420015" y="1027906"/>
                <a:ext cx="5387623" cy="4725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3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3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36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3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3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ko-KR" alt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3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3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3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3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3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36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36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altLang="ko-KR" sz="36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ko-KR" sz="3600" dirty="0" smtClean="0"/>
              </a:p>
              <a:p>
                <a:endParaRPr lang="en-US" altLang="ko-KR" sz="3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3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3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3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36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3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3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3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ko-KR" altLang="en-US" sz="36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3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3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3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3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36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3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ko-KR" sz="3600" dirty="0" smtClean="0"/>
              </a:p>
              <a:p>
                <a:endParaRPr lang="en-US" altLang="ko-KR" sz="36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36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3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3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360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6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36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015" y="1027906"/>
                <a:ext cx="5387623" cy="472501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/>
          <p:cNvCxnSpPr>
            <a:stCxn id="63" idx="6"/>
            <a:endCxn id="83" idx="1"/>
          </p:cNvCxnSpPr>
          <p:nvPr/>
        </p:nvCxnSpPr>
        <p:spPr>
          <a:xfrm>
            <a:off x="3778955" y="2372074"/>
            <a:ext cx="657578" cy="1123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3" idx="3"/>
            <a:endCxn id="65" idx="2"/>
          </p:cNvCxnSpPr>
          <p:nvPr/>
        </p:nvCxnSpPr>
        <p:spPr>
          <a:xfrm>
            <a:off x="5046133" y="2484389"/>
            <a:ext cx="177804" cy="204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/>
          <p:cNvGrpSpPr/>
          <p:nvPr/>
        </p:nvGrpSpPr>
        <p:grpSpPr>
          <a:xfrm>
            <a:off x="2493854" y="2168294"/>
            <a:ext cx="584440" cy="2638398"/>
            <a:chOff x="5669604" y="2219867"/>
            <a:chExt cx="584440" cy="263839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5669604" y="2219867"/>
                  <a:ext cx="5844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ko-KR" b="1" dirty="0" smtClean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604" y="2219867"/>
                  <a:ext cx="58444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5669604" y="4488933"/>
                  <a:ext cx="5844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altLang="ko-KR" b="1" dirty="0" smtClean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604" y="4488933"/>
                  <a:ext cx="584440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" name="그룹 87"/>
          <p:cNvGrpSpPr/>
          <p:nvPr/>
        </p:nvGrpSpPr>
        <p:grpSpPr>
          <a:xfrm>
            <a:off x="3004315" y="2172949"/>
            <a:ext cx="584440" cy="2638398"/>
            <a:chOff x="5669604" y="2219867"/>
            <a:chExt cx="584440" cy="263839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5669604" y="2219867"/>
                  <a:ext cx="5844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ko-KR" b="1" dirty="0" smtClean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604" y="2219867"/>
                  <a:ext cx="584440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5669604" y="4488933"/>
                  <a:ext cx="5844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altLang="ko-KR" b="1" dirty="0" smtClean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604" y="4488933"/>
                  <a:ext cx="584440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1" name="직선 연결선 90"/>
          <p:cNvCxnSpPr/>
          <p:nvPr/>
        </p:nvCxnSpPr>
        <p:spPr>
          <a:xfrm>
            <a:off x="3021610" y="1844960"/>
            <a:ext cx="0" cy="1016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3021610" y="4114026"/>
            <a:ext cx="0" cy="1016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00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Backpropagation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917221" y="1690688"/>
            <a:ext cx="8997243" cy="3981777"/>
            <a:chOff x="3025424" y="1828800"/>
            <a:chExt cx="8997243" cy="3981777"/>
          </a:xfrm>
        </p:grpSpPr>
        <p:sp>
          <p:nvSpPr>
            <p:cNvPr id="3" name="타원 2"/>
            <p:cNvSpPr/>
            <p:nvPr/>
          </p:nvSpPr>
          <p:spPr>
            <a:xfrm>
              <a:off x="5249334" y="1828800"/>
              <a:ext cx="1072445" cy="1016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5249334" y="4097866"/>
              <a:ext cx="1072445" cy="1016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8545689" y="1828800"/>
              <a:ext cx="1072445" cy="1016000"/>
            </a:xfrm>
            <a:prstGeom prst="ellips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8545689" y="4097866"/>
              <a:ext cx="1072445" cy="1016000"/>
            </a:xfrm>
            <a:prstGeom prst="ellips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47734" y="5441245"/>
              <a:ext cx="1580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Hidden Layer</a:t>
              </a:r>
              <a:endParaRPr lang="ko-KR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91689" y="5441245"/>
              <a:ext cx="1580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Output Layer</a:t>
              </a:r>
              <a:endParaRPr lang="ko-KR" altLang="en-US" dirty="0"/>
            </a:p>
          </p:txBody>
        </p:sp>
        <p:cxnSp>
          <p:nvCxnSpPr>
            <p:cNvPr id="15" name="직선 화살표 연결선 14"/>
            <p:cNvCxnSpPr>
              <a:stCxn id="32" idx="6"/>
              <a:endCxn id="3" idx="2"/>
            </p:cNvCxnSpPr>
            <p:nvPr/>
          </p:nvCxnSpPr>
          <p:spPr>
            <a:xfrm>
              <a:off x="3025424" y="2336800"/>
              <a:ext cx="22239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33" idx="6"/>
              <a:endCxn id="29" idx="2"/>
            </p:cNvCxnSpPr>
            <p:nvPr/>
          </p:nvCxnSpPr>
          <p:spPr>
            <a:xfrm>
              <a:off x="3025424" y="4605866"/>
              <a:ext cx="22239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32" idx="6"/>
              <a:endCxn id="29" idx="2"/>
            </p:cNvCxnSpPr>
            <p:nvPr/>
          </p:nvCxnSpPr>
          <p:spPr>
            <a:xfrm>
              <a:off x="3025424" y="2336800"/>
              <a:ext cx="2223910" cy="22690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33" idx="6"/>
              <a:endCxn id="3" idx="2"/>
            </p:cNvCxnSpPr>
            <p:nvPr/>
          </p:nvCxnSpPr>
          <p:spPr>
            <a:xfrm flipV="1">
              <a:off x="3025424" y="2336800"/>
              <a:ext cx="2223910" cy="22690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그룹 66"/>
            <p:cNvGrpSpPr/>
            <p:nvPr/>
          </p:nvGrpSpPr>
          <p:grpSpPr>
            <a:xfrm>
              <a:off x="3635024" y="1843077"/>
              <a:ext cx="733777" cy="3212455"/>
              <a:chOff x="3804357" y="1910810"/>
              <a:chExt cx="733777" cy="321245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4075289" y="1910810"/>
                    <a:ext cx="462845" cy="3871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oMath>
                      </m:oMathPara>
                    </a14:m>
                    <a:endParaRPr lang="en-US" altLang="ko-KR" b="1" dirty="0" smtClean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289" y="1910810"/>
                    <a:ext cx="462845" cy="38715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26316" b="-317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3804357" y="2720685"/>
                    <a:ext cx="462845" cy="3871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𝟐𝟏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oMath>
                      </m:oMathPara>
                    </a14:m>
                    <a:endParaRPr lang="en-US" altLang="ko-KR" b="1" dirty="0" smtClean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4357" y="2720685"/>
                    <a:ext cx="462845" cy="38715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26316" b="-317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843865" y="3838864"/>
                    <a:ext cx="462845" cy="3871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oMath>
                      </m:oMathPara>
                    </a14:m>
                    <a:endParaRPr lang="en-US" altLang="ko-KR" b="1" dirty="0" smtClean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3865" y="3838864"/>
                    <a:ext cx="462845" cy="38715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26316" b="-317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4075288" y="4736108"/>
                    <a:ext cx="462845" cy="3871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𝟐𝟐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oMath>
                      </m:oMathPara>
                    </a14:m>
                    <a:endParaRPr lang="en-US" altLang="ko-KR" b="1" dirty="0" smtClean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288" y="4736108"/>
                    <a:ext cx="462845" cy="38715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2631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6" name="직선 화살표 연결선 55"/>
            <p:cNvCxnSpPr>
              <a:stCxn id="3" idx="6"/>
              <a:endCxn id="30" idx="2"/>
            </p:cNvCxnSpPr>
            <p:nvPr/>
          </p:nvCxnSpPr>
          <p:spPr>
            <a:xfrm>
              <a:off x="6321779" y="2336800"/>
              <a:ext cx="2223910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3" idx="6"/>
              <a:endCxn id="31" idx="2"/>
            </p:cNvCxnSpPr>
            <p:nvPr/>
          </p:nvCxnSpPr>
          <p:spPr>
            <a:xfrm>
              <a:off x="6321779" y="2336800"/>
              <a:ext cx="2223910" cy="2269066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stCxn id="29" idx="6"/>
              <a:endCxn id="31" idx="2"/>
            </p:cNvCxnSpPr>
            <p:nvPr/>
          </p:nvCxnSpPr>
          <p:spPr>
            <a:xfrm>
              <a:off x="6321779" y="4605866"/>
              <a:ext cx="2223910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29" idx="6"/>
              <a:endCxn id="30" idx="2"/>
            </p:cNvCxnSpPr>
            <p:nvPr/>
          </p:nvCxnSpPr>
          <p:spPr>
            <a:xfrm flipV="1">
              <a:off x="6321779" y="2336800"/>
              <a:ext cx="2223910" cy="2269066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30" idx="6"/>
            </p:cNvCxnSpPr>
            <p:nvPr/>
          </p:nvCxnSpPr>
          <p:spPr>
            <a:xfrm>
              <a:off x="9618134" y="2336800"/>
              <a:ext cx="677333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31" idx="6"/>
            </p:cNvCxnSpPr>
            <p:nvPr/>
          </p:nvCxnSpPr>
          <p:spPr>
            <a:xfrm>
              <a:off x="9618134" y="4605866"/>
              <a:ext cx="722489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그룹 67"/>
            <p:cNvGrpSpPr/>
            <p:nvPr/>
          </p:nvGrpSpPr>
          <p:grpSpPr>
            <a:xfrm>
              <a:off x="6968066" y="1828800"/>
              <a:ext cx="697091" cy="3213802"/>
              <a:chOff x="3841043" y="1910810"/>
              <a:chExt cx="697091" cy="321380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4075289" y="1910810"/>
                    <a:ext cx="462845" cy="3885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oMath>
                      </m:oMathPara>
                    </a14:m>
                    <a:endParaRPr lang="en-US" altLang="ko-KR" b="1" dirty="0" smtClean="0">
                      <a:solidFill>
                        <a:schemeClr val="accent4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289" y="1910810"/>
                    <a:ext cx="462845" cy="38850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2631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3841043" y="2760463"/>
                    <a:ext cx="462845" cy="3885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𝟐𝟏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oMath>
                      </m:oMathPara>
                    </a14:m>
                    <a:endParaRPr lang="en-US" altLang="ko-KR" b="1" dirty="0" smtClean="0">
                      <a:solidFill>
                        <a:schemeClr val="accent4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1043" y="2760463"/>
                    <a:ext cx="462845" cy="38850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26316" b="-317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3841043" y="3920454"/>
                    <a:ext cx="462845" cy="3885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oMath>
                      </m:oMathPara>
                    </a14:m>
                    <a:endParaRPr lang="en-US" altLang="ko-KR" b="1" dirty="0" smtClean="0">
                      <a:solidFill>
                        <a:schemeClr val="accent4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1043" y="3920454"/>
                    <a:ext cx="462845" cy="38850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2631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4075288" y="4736108"/>
                    <a:ext cx="462845" cy="3885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𝟐𝟐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oMath>
                      </m:oMathPara>
                    </a14:m>
                    <a:endParaRPr lang="en-US" altLang="ko-KR" b="1" dirty="0" smtClean="0">
                      <a:solidFill>
                        <a:schemeClr val="accent4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288" y="4736108"/>
                    <a:ext cx="462845" cy="38850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26316" b="-156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7" name="그룹 76"/>
            <p:cNvGrpSpPr/>
            <p:nvPr/>
          </p:nvGrpSpPr>
          <p:grpSpPr>
            <a:xfrm>
              <a:off x="5500271" y="2152134"/>
              <a:ext cx="584440" cy="2638398"/>
              <a:chOff x="5669604" y="2219867"/>
              <a:chExt cx="584440" cy="263839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5669604" y="2219867"/>
                    <a:ext cx="5844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b="1" dirty="0" smtClean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5" name="TextBox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9604" y="2219867"/>
                    <a:ext cx="58444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327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5669604" y="4488933"/>
                    <a:ext cx="5844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b="1" dirty="0" smtClean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9604" y="4488933"/>
                    <a:ext cx="584440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8" name="그룹 77"/>
            <p:cNvGrpSpPr/>
            <p:nvPr/>
          </p:nvGrpSpPr>
          <p:grpSpPr>
            <a:xfrm>
              <a:off x="8554156" y="2152134"/>
              <a:ext cx="584440" cy="2638398"/>
              <a:chOff x="5669604" y="2219867"/>
              <a:chExt cx="584440" cy="263839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5669604" y="2219867"/>
                    <a:ext cx="5844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b="1" dirty="0" smtClean="0">
                      <a:solidFill>
                        <a:schemeClr val="accent4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9604" y="2219867"/>
                    <a:ext cx="584440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327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5669604" y="4488933"/>
                    <a:ext cx="5844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b="1" dirty="0" smtClean="0">
                      <a:solidFill>
                        <a:schemeClr val="accent4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9604" y="4488933"/>
                    <a:ext cx="584440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2" name="그룹 81"/>
            <p:cNvGrpSpPr/>
            <p:nvPr/>
          </p:nvGrpSpPr>
          <p:grpSpPr>
            <a:xfrm>
              <a:off x="10498666" y="2217304"/>
              <a:ext cx="674511" cy="2756315"/>
              <a:chOff x="533400" y="2219867"/>
              <a:chExt cx="674511" cy="275631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33400" y="2219867"/>
                    <a:ext cx="609600" cy="4872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2400" b="1" i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24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2400" b="1" i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  <m:r>
                            <a:rPr lang="en-US" altLang="ko-KR" sz="2400" b="1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400" b="1" i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en-US" altLang="ko-KR" sz="2400" b="1" i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sz="2400" b="1" dirty="0" smtClean="0">
                      <a:solidFill>
                        <a:schemeClr val="accent5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400" y="2219867"/>
                    <a:ext cx="609600" cy="48724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34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598311" y="4488933"/>
                    <a:ext cx="609600" cy="4872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24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24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sz="24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sz="2400" b="1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2400" b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en-US" altLang="ko-KR" sz="2400" b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sz="2400" b="1" dirty="0" smtClean="0">
                      <a:solidFill>
                        <a:schemeClr val="accent5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311" y="4488933"/>
                    <a:ext cx="609600" cy="48724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33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5" name="그룹 54"/>
            <p:cNvGrpSpPr/>
            <p:nvPr/>
          </p:nvGrpSpPr>
          <p:grpSpPr>
            <a:xfrm>
              <a:off x="11348156" y="2230234"/>
              <a:ext cx="674511" cy="2730731"/>
              <a:chOff x="533400" y="2219867"/>
              <a:chExt cx="674511" cy="273073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533400" y="2219867"/>
                    <a:ext cx="609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ko-KR" sz="2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sz="2400" b="1" dirty="0" smtClean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400" y="2219867"/>
                    <a:ext cx="609600" cy="461665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526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598311" y="4488933"/>
                    <a:ext cx="609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ko-KR" sz="2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sz="2400" b="1" dirty="0" smtClean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311" y="4488933"/>
                    <a:ext cx="609600" cy="461665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526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타원 8"/>
            <p:cNvSpPr/>
            <p:nvPr/>
          </p:nvSpPr>
          <p:spPr>
            <a:xfrm>
              <a:off x="6287910" y="2219638"/>
              <a:ext cx="225778" cy="22257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6307665" y="4469386"/>
              <a:ext cx="225778" cy="22257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9605556" y="4515155"/>
              <a:ext cx="225778" cy="22257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9626601" y="2245373"/>
              <a:ext cx="225778" cy="22257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9064617" y="2156789"/>
              <a:ext cx="584440" cy="2638398"/>
              <a:chOff x="5669604" y="2219867"/>
              <a:chExt cx="584440" cy="263839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669604" y="2219867"/>
                    <a:ext cx="5844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b="1" dirty="0" smtClean="0">
                      <a:solidFill>
                        <a:schemeClr val="accent4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9604" y="2219867"/>
                    <a:ext cx="584440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327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5669604" y="4488933"/>
                    <a:ext cx="5844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b="1" dirty="0" smtClean="0">
                      <a:solidFill>
                        <a:schemeClr val="accent4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9604" y="4488933"/>
                    <a:ext cx="584440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327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" name="직선 연결선 10"/>
            <p:cNvCxnSpPr>
              <a:stCxn id="30" idx="0"/>
              <a:endCxn id="30" idx="4"/>
            </p:cNvCxnSpPr>
            <p:nvPr/>
          </p:nvCxnSpPr>
          <p:spPr>
            <a:xfrm>
              <a:off x="9081912" y="1828800"/>
              <a:ext cx="0" cy="101600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31" idx="0"/>
              <a:endCxn id="31" idx="4"/>
            </p:cNvCxnSpPr>
            <p:nvPr/>
          </p:nvCxnSpPr>
          <p:spPr>
            <a:xfrm>
              <a:off x="9081912" y="4097866"/>
              <a:ext cx="0" cy="101600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766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22868" y="2953512"/>
            <a:ext cx="8157908" cy="7589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5000" dirty="0" smtClean="0"/>
              <a:t>Convolution NN</a:t>
            </a:r>
            <a:endParaRPr lang="ko-KR" altLang="en-US" sz="5000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2020824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8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 Neural Network</a:t>
            </a:r>
            <a:endParaRPr lang="ko-KR" altLang="en-US" dirty="0"/>
          </a:p>
        </p:txBody>
      </p:sp>
      <p:pic>
        <p:nvPicPr>
          <p:cNvPr id="1026" name="Picture 2" descr="https://www.dropbox.com/s/fcar9yv3ttkhkvf/%EC%8A%A4%ED%81%AC%EB%A6%B0%EC%83%B7%202018-05-13%2016.13.26.png?raw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798" y="1486681"/>
            <a:ext cx="6222646" cy="497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62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 Neural Network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118560" y="1690688"/>
            <a:ext cx="2614864" cy="4453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62600" y="1690688"/>
            <a:ext cx="902368" cy="4453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Convolution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840579" y="1690688"/>
            <a:ext cx="902368" cy="4453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Fully-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Connected 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35822" y="1690688"/>
            <a:ext cx="985104" cy="4453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7016" y="1690688"/>
            <a:ext cx="902368" cy="4453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436" y="2103299"/>
            <a:ext cx="1919111" cy="72248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Conv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466436" y="3401223"/>
            <a:ext cx="1919111" cy="72248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ReLu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466435" y="4829415"/>
            <a:ext cx="1919111" cy="72248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Pooling</a:t>
            </a:r>
            <a:endParaRPr lang="ko-KR" altLang="en-US" dirty="0"/>
          </a:p>
        </p:txBody>
      </p:sp>
      <p:cxnSp>
        <p:nvCxnSpPr>
          <p:cNvPr id="14" name="꺾인 연결선 13"/>
          <p:cNvCxnSpPr>
            <a:stCxn id="10" idx="3"/>
            <a:endCxn id="4" idx="1"/>
          </p:cNvCxnSpPr>
          <p:nvPr/>
        </p:nvCxnSpPr>
        <p:spPr>
          <a:xfrm flipV="1">
            <a:off x="1289384" y="2464544"/>
            <a:ext cx="1177052" cy="145286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3"/>
            <a:endCxn id="6" idx="1"/>
          </p:cNvCxnSpPr>
          <p:nvPr/>
        </p:nvCxnSpPr>
        <p:spPr>
          <a:xfrm>
            <a:off x="6464968" y="3917407"/>
            <a:ext cx="13756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6" idx="3"/>
            <a:endCxn id="7" idx="1"/>
          </p:cNvCxnSpPr>
          <p:nvPr/>
        </p:nvCxnSpPr>
        <p:spPr>
          <a:xfrm>
            <a:off x="8742947" y="3917407"/>
            <a:ext cx="1292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" idx="2"/>
            <a:endCxn id="12" idx="0"/>
          </p:cNvCxnSpPr>
          <p:nvPr/>
        </p:nvCxnSpPr>
        <p:spPr>
          <a:xfrm>
            <a:off x="3425992" y="2825788"/>
            <a:ext cx="0" cy="5754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2" idx="2"/>
            <a:endCxn id="13" idx="0"/>
          </p:cNvCxnSpPr>
          <p:nvPr/>
        </p:nvCxnSpPr>
        <p:spPr>
          <a:xfrm flipH="1">
            <a:off x="3425991" y="4123712"/>
            <a:ext cx="1" cy="705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3" idx="2"/>
            <a:endCxn id="5" idx="1"/>
          </p:cNvCxnSpPr>
          <p:nvPr/>
        </p:nvCxnSpPr>
        <p:spPr>
          <a:xfrm rot="5400000" flipH="1" flipV="1">
            <a:off x="3677046" y="3666351"/>
            <a:ext cx="1634497" cy="2136609"/>
          </a:xfrm>
          <a:prstGeom prst="bentConnector4">
            <a:avLst>
              <a:gd name="adj1" fmla="val -13986"/>
              <a:gd name="adj2" fmla="val 724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49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</a:t>
            </a:r>
            <a:endParaRPr lang="ko-KR" altLang="en-US" dirty="0"/>
          </a:p>
        </p:txBody>
      </p:sp>
      <p:pic>
        <p:nvPicPr>
          <p:cNvPr id="1028" name="Picture 4" descr="https://cdn-images-1.medium.com/max/1200/1*1okwhewf5KCtIPaFib4XaA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6777"/>
            <a:ext cx="3762375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48280" y="1545112"/>
            <a:ext cx="5658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Filter or Kernel</a:t>
            </a:r>
          </a:p>
          <a:p>
            <a:endParaRPr lang="en-US" altLang="ko-KR" b="1" dirty="0" smtClean="0"/>
          </a:p>
          <a:p>
            <a:r>
              <a:rPr lang="ko-KR" altLang="en-US" dirty="0" smtClean="0"/>
              <a:t>입력 데이터의 특징</a:t>
            </a:r>
            <a:r>
              <a:rPr lang="en-US" altLang="ko-KR" dirty="0" smtClean="0"/>
              <a:t>(feature)</a:t>
            </a:r>
            <a:r>
              <a:rPr lang="ko-KR" altLang="en-US" dirty="0" smtClean="0"/>
              <a:t>을 추출하는 역할을 수행</a:t>
            </a: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041153"/>
              </p:ext>
            </p:extLst>
          </p:nvPr>
        </p:nvGraphicFramePr>
        <p:xfrm>
          <a:off x="7343126" y="3007531"/>
          <a:ext cx="1326741" cy="1346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247">
                  <a:extLst>
                    <a:ext uri="{9D8B030D-6E8A-4147-A177-3AD203B41FA5}">
                      <a16:colId xmlns:a16="http://schemas.microsoft.com/office/drawing/2014/main" val="1864596538"/>
                    </a:ext>
                  </a:extLst>
                </a:gridCol>
                <a:gridCol w="442247">
                  <a:extLst>
                    <a:ext uri="{9D8B030D-6E8A-4147-A177-3AD203B41FA5}">
                      <a16:colId xmlns:a16="http://schemas.microsoft.com/office/drawing/2014/main" val="2155287789"/>
                    </a:ext>
                  </a:extLst>
                </a:gridCol>
                <a:gridCol w="442247">
                  <a:extLst>
                    <a:ext uri="{9D8B030D-6E8A-4147-A177-3AD203B41FA5}">
                      <a16:colId xmlns:a16="http://schemas.microsoft.com/office/drawing/2014/main" val="2758638738"/>
                    </a:ext>
                  </a:extLst>
                </a:gridCol>
              </a:tblGrid>
              <a:tr h="4487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254503"/>
                  </a:ext>
                </a:extLst>
              </a:tr>
              <a:tr h="4487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62402"/>
                  </a:ext>
                </a:extLst>
              </a:tr>
              <a:tr h="4487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90564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222767"/>
              </p:ext>
            </p:extLst>
          </p:nvPr>
        </p:nvGraphicFramePr>
        <p:xfrm>
          <a:off x="4848280" y="3007531"/>
          <a:ext cx="1789588" cy="1831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397">
                  <a:extLst>
                    <a:ext uri="{9D8B030D-6E8A-4147-A177-3AD203B41FA5}">
                      <a16:colId xmlns:a16="http://schemas.microsoft.com/office/drawing/2014/main" val="777464102"/>
                    </a:ext>
                  </a:extLst>
                </a:gridCol>
                <a:gridCol w="447397">
                  <a:extLst>
                    <a:ext uri="{9D8B030D-6E8A-4147-A177-3AD203B41FA5}">
                      <a16:colId xmlns:a16="http://schemas.microsoft.com/office/drawing/2014/main" val="1399882913"/>
                    </a:ext>
                  </a:extLst>
                </a:gridCol>
                <a:gridCol w="447397">
                  <a:extLst>
                    <a:ext uri="{9D8B030D-6E8A-4147-A177-3AD203B41FA5}">
                      <a16:colId xmlns:a16="http://schemas.microsoft.com/office/drawing/2014/main" val="2805202589"/>
                    </a:ext>
                  </a:extLst>
                </a:gridCol>
                <a:gridCol w="447397">
                  <a:extLst>
                    <a:ext uri="{9D8B030D-6E8A-4147-A177-3AD203B41FA5}">
                      <a16:colId xmlns:a16="http://schemas.microsoft.com/office/drawing/2014/main" val="4087226320"/>
                    </a:ext>
                  </a:extLst>
                </a:gridCol>
              </a:tblGrid>
              <a:tr h="4579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714817"/>
                  </a:ext>
                </a:extLst>
              </a:tr>
              <a:tr h="4579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417926"/>
                  </a:ext>
                </a:extLst>
              </a:tr>
              <a:tr h="4579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016404"/>
                  </a:ext>
                </a:extLst>
              </a:tr>
              <a:tr h="4579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15160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085784"/>
              </p:ext>
            </p:extLst>
          </p:nvPr>
        </p:nvGraphicFramePr>
        <p:xfrm>
          <a:off x="9375125" y="2997927"/>
          <a:ext cx="909054" cy="925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27">
                  <a:extLst>
                    <a:ext uri="{9D8B030D-6E8A-4147-A177-3AD203B41FA5}">
                      <a16:colId xmlns:a16="http://schemas.microsoft.com/office/drawing/2014/main" val="2631463692"/>
                    </a:ext>
                  </a:extLst>
                </a:gridCol>
                <a:gridCol w="454527">
                  <a:extLst>
                    <a:ext uri="{9D8B030D-6E8A-4147-A177-3AD203B41FA5}">
                      <a16:colId xmlns:a16="http://schemas.microsoft.com/office/drawing/2014/main" val="3459257773"/>
                    </a:ext>
                  </a:extLst>
                </a:gridCol>
              </a:tblGrid>
              <a:tr h="4627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363300"/>
                  </a:ext>
                </a:extLst>
              </a:tr>
              <a:tr h="4627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01182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29274" y="5008920"/>
            <a:ext cx="102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93148" y="5008920"/>
            <a:ext cx="102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Filter(W)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234237" y="5008920"/>
            <a:ext cx="119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연산 결과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874933" y="3680178"/>
            <a:ext cx="248356" cy="2431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*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73067" y="3476978"/>
            <a:ext cx="32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=</a:t>
            </a:r>
            <a:endParaRPr lang="ko-KR" altLang="en-US" b="1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752270"/>
              </p:ext>
            </p:extLst>
          </p:nvPr>
        </p:nvGraphicFramePr>
        <p:xfrm>
          <a:off x="10989437" y="2997927"/>
          <a:ext cx="909054" cy="925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27">
                  <a:extLst>
                    <a:ext uri="{9D8B030D-6E8A-4147-A177-3AD203B41FA5}">
                      <a16:colId xmlns:a16="http://schemas.microsoft.com/office/drawing/2014/main" val="2631463692"/>
                    </a:ext>
                  </a:extLst>
                </a:gridCol>
                <a:gridCol w="454527">
                  <a:extLst>
                    <a:ext uri="{9D8B030D-6E8A-4147-A177-3AD203B41FA5}">
                      <a16:colId xmlns:a16="http://schemas.microsoft.com/office/drawing/2014/main" val="3459257773"/>
                    </a:ext>
                  </a:extLst>
                </a:gridCol>
              </a:tblGrid>
              <a:tr h="4627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363300"/>
                  </a:ext>
                </a:extLst>
              </a:tr>
              <a:tr h="4627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01182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487082" y="3432430"/>
            <a:ext cx="32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+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139460" y="5008920"/>
            <a:ext cx="68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Bias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48280" y="5665089"/>
            <a:ext cx="565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많은 </a:t>
            </a:r>
            <a:r>
              <a:rPr lang="en-US" altLang="ko-KR" b="1" dirty="0" smtClean="0"/>
              <a:t>Filter</a:t>
            </a:r>
            <a:r>
              <a:rPr lang="ko-KR" altLang="en-US" b="1" dirty="0" smtClean="0"/>
              <a:t>를 사용하여 </a:t>
            </a:r>
            <a:r>
              <a:rPr lang="en-US" altLang="ko-KR" b="1" dirty="0" smtClean="0"/>
              <a:t>Convolution </a:t>
            </a:r>
            <a:r>
              <a:rPr lang="ko-KR" altLang="en-US" b="1" dirty="0" smtClean="0"/>
              <a:t>층들을 만듦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1422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</TotalTime>
  <Words>123</Words>
  <Application>Microsoft Office PowerPoint</Application>
  <PresentationFormat>와이드스크린</PresentationFormat>
  <Paragraphs>140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Cambria Math</vt:lpstr>
      <vt:lpstr>Office 테마</vt:lpstr>
      <vt:lpstr>AlexNet Backpropagation</vt:lpstr>
      <vt:lpstr>PowerPoint 프레젠테이션</vt:lpstr>
      <vt:lpstr>Forward</vt:lpstr>
      <vt:lpstr>Backpropagation</vt:lpstr>
      <vt:lpstr>Backpropagation</vt:lpstr>
      <vt:lpstr>PowerPoint 프레젠테이션</vt:lpstr>
      <vt:lpstr>Convolution Neural Network</vt:lpstr>
      <vt:lpstr>Convolution Neural Network</vt:lpstr>
      <vt:lpstr>Convolution</vt:lpstr>
      <vt:lpstr>Pooling Layer (sampling)</vt:lpstr>
      <vt:lpstr>Convolution Neural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Classification</dc:title>
  <dc:creator>Windows 사용자</dc:creator>
  <cp:lastModifiedBy>Windows 사용자</cp:lastModifiedBy>
  <cp:revision>426</cp:revision>
  <dcterms:created xsi:type="dcterms:W3CDTF">2019-04-08T01:56:14Z</dcterms:created>
  <dcterms:modified xsi:type="dcterms:W3CDTF">2019-05-21T04:55:48Z</dcterms:modified>
</cp:coreProperties>
</file>