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3" r:id="rId2"/>
    <p:sldId id="319" r:id="rId3"/>
    <p:sldId id="326" r:id="rId4"/>
    <p:sldId id="334" r:id="rId5"/>
    <p:sldId id="320" r:id="rId6"/>
    <p:sldId id="331" r:id="rId7"/>
    <p:sldId id="329" r:id="rId8"/>
    <p:sldId id="332" r:id="rId9"/>
    <p:sldId id="339" r:id="rId10"/>
    <p:sldId id="338" r:id="rId11"/>
    <p:sldId id="335" r:id="rId12"/>
    <p:sldId id="323" r:id="rId13"/>
    <p:sldId id="324" r:id="rId14"/>
    <p:sldId id="340" r:id="rId15"/>
    <p:sldId id="342" r:id="rId16"/>
    <p:sldId id="341" r:id="rId17"/>
    <p:sldId id="346" r:id="rId18"/>
    <p:sldId id="343" r:id="rId19"/>
    <p:sldId id="347" r:id="rId20"/>
    <p:sldId id="344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5D1"/>
    <a:srgbClr val="F9D1D1"/>
    <a:srgbClr val="6E8859"/>
    <a:srgbClr val="E1F7D0"/>
    <a:srgbClr val="FFD5D5"/>
    <a:srgbClr val="FFBDBD"/>
    <a:srgbClr val="FF0066"/>
    <a:srgbClr val="C55A11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97" autoAdjust="0"/>
  </p:normalViewPr>
  <p:slideViewPr>
    <p:cSldViewPr snapToGrid="0">
      <p:cViewPr varScale="1">
        <p:scale>
          <a:sx n="48" d="100"/>
          <a:sy n="48" d="100"/>
        </p:scale>
        <p:origin x="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eep%20learning/2017/05/14/backprop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eep%20learning/2017/05/14/backprop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lah.github.io/posts/2015-08-Understanding-LSTMs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lah.github.io/posts/2015-08-Understanding-LSTMs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lah.github.io/posts/2015-08-Understanding-LSTMs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lah.github.io/posts/2015-08-Understanding-LSTMs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lah.github.io/posts/2015-08-Understanding-LSTM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lah.github.io/posts/2015-08-Understanding-LSTMs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gkim5360.tistory.com/entry/understanding-long-short-term-memory-lstm-kr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lah.github.io/posts/2015-08-Understanding-LSTM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30559/why-is-tanh-almost-always-better-than-sigmoid-as-an-activation-func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runch.co.kr/@chris-song/39" TargetMode="External"/><Relationship Id="rId4" Type="http://schemas.openxmlformats.org/officeDocument/2006/relationships/hyperlink" Target="http://taewan.kim/post/tanh_diff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Recurrent</a:t>
            </a:r>
            <a:r>
              <a:rPr lang="en-US" altLang="ko-KR" baseline="0" dirty="0" smtClean="0"/>
              <a:t> neural networks</a:t>
            </a:r>
            <a:r>
              <a:rPr lang="ko-KR" altLang="en-US" baseline="0" dirty="0" smtClean="0"/>
              <a:t>에 대해 큰 범위에서 설명함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이름에서 알 수 있다시피 </a:t>
            </a:r>
            <a:r>
              <a:rPr lang="en-US" altLang="ko-KR" baseline="0" dirty="0" smtClean="0"/>
              <a:t>neural network</a:t>
            </a:r>
            <a:r>
              <a:rPr lang="ko-KR" altLang="en-US" baseline="0" dirty="0" smtClean="0"/>
              <a:t>이기 때문에 </a:t>
            </a:r>
            <a:r>
              <a:rPr lang="en-US" altLang="ko-KR" baseline="0" dirty="0" smtClean="0"/>
              <a:t>neuron</a:t>
            </a:r>
            <a:r>
              <a:rPr lang="ko-KR" altLang="en-US" baseline="0" dirty="0" smtClean="0"/>
              <a:t>을 사용함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Recurrent</a:t>
            </a:r>
            <a:r>
              <a:rPr lang="ko-KR" altLang="en-US" dirty="0" smtClean="0"/>
              <a:t>이기 때문에 순환되는 구조를 가짐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기본 노드의 구조를 이런 모양이라고 축약할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순환구조를 가지고 있기 때문에 반복적이고 순차적인 데이터 학습에 효과적임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+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이전의 </a:t>
            </a:r>
            <a:r>
              <a:rPr lang="ko-KR" altLang="en-US" baseline="0" dirty="0" err="1" smtClean="0"/>
              <a:t>데이터값을</a:t>
            </a:r>
            <a:r>
              <a:rPr lang="ko-KR" altLang="en-US" baseline="0" dirty="0" smtClean="0"/>
              <a:t> 참조할 수 있음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시퀀스 길이에 관계없이 인풋과 아웃풋을 받아들일 수 있는 네트워크 구조이기 때문에 필요에 따라 다양하고 유연하게 구조를 만들 수 있음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이전의 데이터 값을 참조하기 때문에 앞 뒤 데이터와 연관을 가지는 자연어처리나 음성데이터를 처리할 때 유용하게 사용할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0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지나는 단계를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Rnn</a:t>
            </a:r>
            <a:r>
              <a:rPr lang="ko-KR" altLang="en-US" dirty="0" smtClean="0"/>
              <a:t>은 일반적으로 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거칠 때마다 어떤 결과를 예측하게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1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31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https://ratsgo.github.io/deep%20learning/2017/05/14/backprop/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7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https://ratsgo.github.io/deep%20learning/2017/05/14/backprop/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7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7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http://colah.github.io/posts/2015-08-Understanding-LSTMs/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9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http://colah.github.io/posts/2015-08-Understanding-LSTMs/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http://colah.github.io/posts/2015-08-Understanding-LSTMs/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76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http://colah.github.io/posts/2015-08-Understanding-LSTMs/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42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http://colah.github.io/posts/2015-08-Understanding-LSTMs/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2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 기본 구조로 만들 수 있는 다양한 구조들과 구조들을 이용하여 해결할 수 있는 문제들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13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http://colah.github.io/posts/2015-08-Understanding-LSTMs/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23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https://dgkim5360.tistory.com/entry/understanding-long-short-term-memory-lstm-kr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85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01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56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9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43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8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6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https://ratsgo.github.io/natural%20language%20processing/2017/03/09/rnnlstm/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http://colah.github.io/posts/2015-08-Understanding-LSTMs/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4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Rnn</a:t>
            </a:r>
            <a:r>
              <a:rPr lang="ko-KR" altLang="en-US" dirty="0" smtClean="0"/>
              <a:t>에서 가장 중요한 것은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를 갖는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는 보통 </a:t>
            </a:r>
            <a:r>
              <a:rPr lang="en-US" altLang="ko-KR" dirty="0" smtClean="0"/>
              <a:t>h</a:t>
            </a:r>
            <a:r>
              <a:rPr lang="ko-KR" altLang="en-US" dirty="0" smtClean="0"/>
              <a:t>로 표현하는데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상태를 가리키기도 하지만 동시에 </a:t>
            </a:r>
            <a:r>
              <a:rPr lang="en-US" altLang="ko-KR" dirty="0" smtClean="0"/>
              <a:t>hidden layer</a:t>
            </a:r>
            <a:r>
              <a:rPr lang="ko-KR" altLang="en-US" dirty="0" smtClean="0"/>
              <a:t>를 가리키기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State</a:t>
            </a:r>
            <a:r>
              <a:rPr lang="ko-KR" altLang="en-US" dirty="0" smtClean="0"/>
              <a:t>를 알기 쉽게 나타내면 다음과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Nn</a:t>
            </a:r>
            <a:r>
              <a:rPr lang="ko-KR" altLang="en-US" dirty="0" smtClean="0"/>
              <a:t>을 만들 때 중요한 점은 어떤 모델을 할 것인가와 어떤 활성화함수를 사용할 </a:t>
            </a:r>
            <a:r>
              <a:rPr lang="ko-KR" altLang="en-US" dirty="0" err="1" smtClean="0"/>
              <a:t>것인가인데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hyperbolic</a:t>
            </a:r>
            <a:r>
              <a:rPr lang="en-US" altLang="ko-KR" baseline="0" dirty="0" smtClean="0"/>
              <a:t> tangent 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0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https://stats.stackexchange.com/questions/330559/why-is-tanh-almost-always-better-than-sigmoid-as-an-activation-function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http://taewan.kim/post/tanh_diff/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https://brunch.co.kr/@chris-song/39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Sigmoid</a:t>
            </a:r>
            <a:r>
              <a:rPr lang="ko-KR" altLang="en-US" dirty="0" smtClean="0"/>
              <a:t>와의 차이점을 설명하면서 특징을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지나는 단계를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Rnn</a:t>
            </a:r>
            <a:r>
              <a:rPr lang="ko-KR" altLang="en-US" dirty="0" smtClean="0"/>
              <a:t>은 일반적으로 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거칠 때마다 어떤 결과를 예측하게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1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지나는 단계를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Rnn</a:t>
            </a:r>
            <a:r>
              <a:rPr lang="ko-KR" altLang="en-US" dirty="0" smtClean="0"/>
              <a:t>은 일반적으로 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거칠 때마다 어떤 결과를 예측하게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2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hyperlink" Target="http://cs231n.stanford.edu/slides/2019/cs231n_2019_lecture10.pdf" TargetMode="External"/><Relationship Id="rId7" Type="http://schemas.openxmlformats.org/officeDocument/2006/relationships/image" Target="../media/image35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24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hyperlink" Target="http://cs231n.stanford.edu/slides/2019/cs231n_2019_lecture10.pdf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tsgo.github.io/natural%20language%20processing/2017/03/09/rnnlst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tsgo.github.io/natural%20language%20processing/2017/03/09/rnnlst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gkim5360.tistory.com/entry/understanding-long-short-term-memory-lstm-k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gkim5360.tistory.com/entry/understanding-long-short-term-memory-lstm-k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s231n.stanford.edu/slides/2019/cs231n_2019_lecture10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gkim5360.tistory.com/entry/understanding-long-short-term-memory-lstm-k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gkim5360.tistory.com/entry/understanding-long-short-term-memory-lstm-k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hyperlink" Target="https://dgkim5360.tistory.com/entry/understanding-long-short-term-memory-lstm-k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hyperlink" Target="https://dgkim5360.tistory.com/entry/understanding-long-short-term-memory-lstm-k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tsgo.github.io/natural%20language%20processing/2017/03/09/rnnlst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s231n.stanford.edu/slides/2019/cs231n_2019_lecture1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natural%20language%20processing/2017/03/09/rnnlst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ratsgo.github.io/natural%20language%20processing/2017/03/09/rnnlst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hyperlink" Target="http://cs231n.stanford.edu/slides/2019/cs231n_2019_lecture10.pdf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5.png"/><Relationship Id="rId17" Type="http://schemas.openxmlformats.org/officeDocument/2006/relationships/image" Target="../media/image4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4" Type="http://schemas.openxmlformats.org/officeDocument/2006/relationships/image" Target="../media/image20.png"/><Relationship Id="rId5" Type="http://schemas.openxmlformats.org/officeDocument/2006/relationships/image" Target="../media/image33.png"/><Relationship Id="rId23" Type="http://schemas.openxmlformats.org/officeDocument/2006/relationships/image" Target="../media/image19.png"/><Relationship Id="rId19" Type="http://schemas.openxmlformats.org/officeDocument/2006/relationships/image" Target="../media/image15.png"/><Relationship Id="rId4" Type="http://schemas.openxmlformats.org/officeDocument/2006/relationships/image" Target="../media/image32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4.png"/><Relationship Id="rId18" Type="http://schemas.openxmlformats.org/officeDocument/2006/relationships/image" Target="../media/image23.png"/><Relationship Id="rId3" Type="http://schemas.openxmlformats.org/officeDocument/2006/relationships/hyperlink" Target="http://cs231n.stanford.edu/slides/2019/cs231n_2019_lecture10.pdf" TargetMode="External"/><Relationship Id="rId7" Type="http://schemas.openxmlformats.org/officeDocument/2006/relationships/image" Target="../media/image36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3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hyperlink" Target="http://cs231n.stanford.edu/slides/2019/cs231n_2019_lecture10.pdf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44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RNN</a:t>
            </a:r>
            <a:br>
              <a:rPr lang="en-US" altLang="ko-KR" sz="4400" dirty="0" smtClean="0"/>
            </a:br>
            <a:r>
              <a:rPr lang="en-US" altLang="ko-KR" sz="2400" dirty="0" smtClean="0"/>
              <a:t>Recurrent Neural Networks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8" idx="0"/>
          </p:cNvCxnSpPr>
          <p:nvPr/>
        </p:nvCxnSpPr>
        <p:spPr>
          <a:xfrm flipV="1">
            <a:off x="4704499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blipFill>
                <a:blip r:embed="rId10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37" idx="0"/>
          </p:cNvCxnSpPr>
          <p:nvPr/>
        </p:nvCxnSpPr>
        <p:spPr>
          <a:xfrm flipV="1">
            <a:off x="6898477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1"/>
          </p:cNvCxnSpPr>
          <p:nvPr/>
        </p:nvCxnSpPr>
        <p:spPr>
          <a:xfrm>
            <a:off x="5036180" y="3446912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blipFill>
                <a:blip r:embed="rId13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44" idx="0"/>
          </p:cNvCxnSpPr>
          <p:nvPr/>
        </p:nvCxnSpPr>
        <p:spPr>
          <a:xfrm flipV="1">
            <a:off x="9155466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1"/>
          </p:cNvCxnSpPr>
          <p:nvPr/>
        </p:nvCxnSpPr>
        <p:spPr>
          <a:xfrm>
            <a:off x="7236246" y="3446911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blipFill>
                <a:blip r:embed="rId16"/>
                <a:stretch>
                  <a:fillRect l="-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>
            <a:stCxn id="50" idx="0"/>
            <a:endCxn id="49" idx="2"/>
          </p:cNvCxnSpPr>
          <p:nvPr/>
        </p:nvCxnSpPr>
        <p:spPr>
          <a:xfrm flipV="1">
            <a:off x="10191476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454727" y="3461999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blipFill>
                <a:blip r:embed="rId18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884120" y="3447447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blipFill>
                <a:blip r:embed="rId19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606570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blipFill>
                <a:blip r:embed="rId20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8302262" y="3446912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RNN (many to 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304971" y="2232762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2232762"/>
                <a:ext cx="589399" cy="557909"/>
              </a:xfrm>
              <a:prstGeom prst="rect">
                <a:avLst/>
              </a:prstGeom>
              <a:blipFill>
                <a:blip r:embed="rId6"/>
                <a:stretch>
                  <a:fillRect l="-98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8" idx="0"/>
          </p:cNvCxnSpPr>
          <p:nvPr/>
        </p:nvCxnSpPr>
        <p:spPr>
          <a:xfrm flipV="1">
            <a:off x="4704499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0"/>
            <a:endCxn id="26" idx="2"/>
          </p:cNvCxnSpPr>
          <p:nvPr/>
        </p:nvCxnSpPr>
        <p:spPr>
          <a:xfrm flipV="1">
            <a:off x="3599671" y="2790671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5478229" y="2232762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2232762"/>
                <a:ext cx="589399" cy="557909"/>
              </a:xfrm>
              <a:prstGeom prst="rect">
                <a:avLst/>
              </a:prstGeom>
              <a:blipFill>
                <a:blip r:embed="rId9"/>
                <a:stretch>
                  <a:fillRect l="-99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blipFill>
                <a:blip r:embed="rId10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37" idx="0"/>
          </p:cNvCxnSpPr>
          <p:nvPr/>
        </p:nvCxnSpPr>
        <p:spPr>
          <a:xfrm flipV="1">
            <a:off x="6898477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6" idx="0"/>
            <a:endCxn id="35" idx="2"/>
          </p:cNvCxnSpPr>
          <p:nvPr/>
        </p:nvCxnSpPr>
        <p:spPr>
          <a:xfrm flipV="1">
            <a:off x="5772929" y="2790671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1"/>
          </p:cNvCxnSpPr>
          <p:nvPr/>
        </p:nvCxnSpPr>
        <p:spPr>
          <a:xfrm>
            <a:off x="5036180" y="3446912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7678295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2232761"/>
                <a:ext cx="589399" cy="557909"/>
              </a:xfrm>
              <a:prstGeom prst="rect">
                <a:avLst/>
              </a:prstGeom>
              <a:blipFill>
                <a:blip r:embed="rId12"/>
                <a:stretch>
                  <a:fillRect l="-99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blipFill>
                <a:blip r:embed="rId13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44" idx="0"/>
          </p:cNvCxnSpPr>
          <p:nvPr/>
        </p:nvCxnSpPr>
        <p:spPr>
          <a:xfrm flipV="1">
            <a:off x="9155466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0"/>
            <a:endCxn id="42" idx="2"/>
          </p:cNvCxnSpPr>
          <p:nvPr/>
        </p:nvCxnSpPr>
        <p:spPr>
          <a:xfrm flipV="1">
            <a:off x="7972995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1"/>
          </p:cNvCxnSpPr>
          <p:nvPr/>
        </p:nvCxnSpPr>
        <p:spPr>
          <a:xfrm>
            <a:off x="7236246" y="3446911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blipFill>
                <a:blip r:embed="rId16"/>
                <a:stretch>
                  <a:fillRect l="-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>
            <a:stCxn id="50" idx="0"/>
            <a:endCxn id="49" idx="2"/>
          </p:cNvCxnSpPr>
          <p:nvPr/>
        </p:nvCxnSpPr>
        <p:spPr>
          <a:xfrm flipV="1">
            <a:off x="10191476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454727" y="3461999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blipFill>
                <a:blip r:embed="rId18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884120" y="3447447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blipFill>
                <a:blip r:embed="rId19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606570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blipFill>
                <a:blip r:embed="rId20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8302262" y="3446912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RNN (many to many)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imgur.com/TIdBDT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20" y="1770838"/>
            <a:ext cx="7588603" cy="4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RNN </a:t>
            </a:r>
            <a:r>
              <a:rPr lang="ko-KR" altLang="en-US" dirty="0" err="1" smtClean="0"/>
              <a:t>순전파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946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.imgur.com/XYDxs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09" y="1420073"/>
            <a:ext cx="8062735" cy="5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RNN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74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RNN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pic>
        <p:nvPicPr>
          <p:cNvPr id="6" name="Picture 2" descr="http://i.imgur.com/hEtvX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08" y="1420073"/>
            <a:ext cx="8062735" cy="464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LSTMs</a:t>
            </a:r>
            <a:r>
              <a:rPr lang="en-US" altLang="ko-KR" sz="2000" dirty="0" smtClean="0"/>
              <a:t>(Long Short Term Memory networks)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RNN</a:t>
            </a:r>
            <a:r>
              <a:rPr lang="ko-KR" altLang="en-US" dirty="0" smtClean="0"/>
              <a:t>의 문제점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http://colah.github.io/posts/2015-08-Understanding-LSTMs/</a:t>
            </a:r>
            <a:endParaRPr lang="ko-KR" altLang="en-US" sz="1050" dirty="0"/>
          </a:p>
        </p:txBody>
      </p:sp>
      <p:pic>
        <p:nvPicPr>
          <p:cNvPr id="2050" name="Picture 2" descr="http://i.imgur.com/H9UoXd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4"/>
          <a:stretch/>
        </p:blipFill>
        <p:spPr bwMode="auto">
          <a:xfrm>
            <a:off x="2587354" y="2399066"/>
            <a:ext cx="7017292" cy="40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정보의 입력 지점과 사용하는 지점 사이의 거리가 멀 경우 학습능력 저하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990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RNN</a:t>
            </a:r>
            <a:r>
              <a:rPr lang="ko-KR" altLang="en-US" dirty="0"/>
              <a:t> </a:t>
            </a:r>
            <a:r>
              <a:rPr lang="en-US" altLang="ko-KR" dirty="0" smtClean="0"/>
              <a:t>vs LSTMs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pic>
        <p:nvPicPr>
          <p:cNvPr id="3074" name="Picture 2" descr="http://i.imgur.com/jKodJ1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49" y="1498418"/>
            <a:ext cx="6081102" cy="478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LSTMs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https://dgkim5360.tistory.com/entry/understanding-long-short-term-memory-lstm-kr</a:t>
            </a:r>
            <a:endParaRPr lang="ko-KR" altLang="en-US" sz="1050" dirty="0"/>
          </a:p>
        </p:txBody>
      </p:sp>
      <p:pic>
        <p:nvPicPr>
          <p:cNvPr id="1026" name="Picture 2" descr="The repeating module in an LSTM contains four interacting lay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41" y="2527293"/>
            <a:ext cx="9340117" cy="350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838200" y="1559371"/>
            <a:ext cx="10515600" cy="2555429"/>
            <a:chOff x="838200" y="1559371"/>
            <a:chExt cx="10515600" cy="2555429"/>
          </a:xfrm>
        </p:grpSpPr>
        <p:sp>
          <p:nvSpPr>
            <p:cNvPr id="8" name="세로 텍스트 개체 틀 2"/>
            <p:cNvSpPr txBox="1">
              <a:spLocks/>
            </p:cNvSpPr>
            <p:nvPr/>
          </p:nvSpPr>
          <p:spPr>
            <a:xfrm>
              <a:off x="838200" y="1559371"/>
              <a:ext cx="10515600" cy="454731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 smtClean="0"/>
                <a:t>Cell state</a:t>
              </a:r>
              <a:r>
                <a:rPr lang="en-US" altLang="ko-KR" sz="2400" dirty="0" smtClean="0"/>
                <a:t> </a:t>
              </a:r>
              <a:r>
                <a:rPr lang="ko-KR" altLang="en-US" sz="2400" dirty="0" smtClean="0"/>
                <a:t>컨베이어 벨트 역할</a:t>
              </a:r>
              <a:r>
                <a:rPr lang="en-US" altLang="ko-KR" sz="2400" dirty="0" smtClean="0"/>
                <a:t>, </a:t>
              </a:r>
              <a:r>
                <a:rPr lang="ko-KR" altLang="en-US" sz="2400" dirty="0" smtClean="0"/>
                <a:t>전체 체인을 구동 시킴 </a:t>
              </a:r>
              <a:endParaRPr lang="en-US" altLang="ko-KR" sz="2400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92752" y="3541776"/>
              <a:ext cx="3206496" cy="573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38200" y="1999737"/>
            <a:ext cx="10515600" cy="3068975"/>
            <a:chOff x="838200" y="1999737"/>
            <a:chExt cx="10515600" cy="3068975"/>
          </a:xfrm>
        </p:grpSpPr>
        <p:sp>
          <p:nvSpPr>
            <p:cNvPr id="13" name="직사각형 12"/>
            <p:cNvSpPr/>
            <p:nvPr/>
          </p:nvSpPr>
          <p:spPr>
            <a:xfrm>
              <a:off x="4662311" y="3951112"/>
              <a:ext cx="2043289" cy="1117600"/>
            </a:xfrm>
            <a:prstGeom prst="rect">
              <a:avLst/>
            </a:prstGeom>
            <a:noFill/>
            <a:ln w="38100">
              <a:solidFill>
                <a:srgbClr val="1405D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세로 텍스트 개체 틀 2"/>
            <p:cNvSpPr txBox="1">
              <a:spLocks/>
            </p:cNvSpPr>
            <p:nvPr/>
          </p:nvSpPr>
          <p:spPr>
            <a:xfrm>
              <a:off x="838200" y="1999737"/>
              <a:ext cx="10515600" cy="454731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 smtClean="0"/>
                <a:t>Gates </a:t>
              </a:r>
              <a:r>
                <a:rPr lang="en-US" altLang="ko-KR" sz="2400" dirty="0" smtClean="0"/>
                <a:t>cell state</a:t>
              </a:r>
              <a:r>
                <a:rPr lang="ko-KR" altLang="en-US" sz="2400" dirty="0" smtClean="0"/>
                <a:t>에 더하거나 없애는 역할 </a:t>
              </a:r>
              <a:endParaRPr lang="en-US" altLang="ko-KR" sz="2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087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LSTMs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https://dgkim5360.tistory.com/entry/understanding-long-short-term-memory-lstm-kr</a:t>
            </a:r>
            <a:endParaRPr lang="ko-KR" altLang="en-US" sz="1050" dirty="0"/>
          </a:p>
        </p:txBody>
      </p:sp>
      <p:pic>
        <p:nvPicPr>
          <p:cNvPr id="1026" name="Picture 2" descr="The repeating module in an LSTM contains four interacting lay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16480"/>
            <a:ext cx="495300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세로 텍스트 개체 틀 2"/>
              <p:cNvSpPr txBox="1">
                <a:spLocks/>
              </p:cNvSpPr>
              <p:nvPr/>
            </p:nvSpPr>
            <p:spPr>
              <a:xfrm>
                <a:off x="838200" y="2057399"/>
                <a:ext cx="5516880" cy="41195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𝑡𝑎h𝑛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6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399"/>
                <a:ext cx="5516880" cy="4119563"/>
              </a:xfrm>
              <a:prstGeom prst="rect">
                <a:avLst/>
              </a:prstGeom>
              <a:blipFill>
                <a:blip r:embed="rId5"/>
                <a:stretch>
                  <a:fillRect l="-1547" t="-11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8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22" y="2901452"/>
            <a:ext cx="1943100" cy="32755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400" dirty="0" smtClean="0"/>
              <a:t>Hidden Node</a:t>
            </a:r>
            <a:r>
              <a:rPr lang="ko-KR" altLang="en-US" sz="2400" dirty="0" smtClean="0"/>
              <a:t>가 방향을 가진 </a:t>
            </a:r>
            <a:r>
              <a:rPr lang="ko-KR" altLang="en-US" sz="2400" dirty="0" err="1" smtClean="0"/>
              <a:t>엣지로</a:t>
            </a:r>
            <a:r>
              <a:rPr lang="ko-KR" altLang="en-US" sz="2400" dirty="0" smtClean="0"/>
              <a:t> 연결되어 순환구조를 이루는 인공신경망의 한 종류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http://cs231n.stanford.edu/slides/2019/cs231n_2019_lecture10.pdf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9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Forget gate layer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https://dgkim5360.tistory.com/entry/understanding-long-short-term-memory-lstm-kr</a:t>
            </a:r>
            <a:endParaRPr lang="ko-KR" altLang="en-US" sz="105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Cell state</a:t>
            </a:r>
            <a:r>
              <a:rPr lang="ko-KR" altLang="en-US" sz="2400" dirty="0" smtClean="0"/>
              <a:t>로부터 어떤 정보를 버릴 것인가</a:t>
            </a:r>
            <a:endParaRPr lang="en-US" altLang="ko-KR" sz="2400" dirty="0" smtClean="0"/>
          </a:p>
        </p:txBody>
      </p:sp>
      <p:pic>
        <p:nvPicPr>
          <p:cNvPr id="2052" name="Picture 4" descr="Th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4" y="2492111"/>
            <a:ext cx="10306752" cy="31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65144" y="3816559"/>
                <a:ext cx="5136444" cy="5345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44" y="3816559"/>
                <a:ext cx="5136444" cy="534570"/>
              </a:xfrm>
              <a:prstGeom prst="rect">
                <a:avLst/>
              </a:prstGeom>
              <a:blipFill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Input gate layer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https://dgkim5360.tistory.com/entry/understanding-long-short-term-memory-lstm-kr</a:t>
            </a:r>
            <a:endParaRPr lang="ko-KR" altLang="en-US" sz="105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새로운 정보 중 어떤 것을 </a:t>
            </a:r>
            <a:r>
              <a:rPr lang="en-US" altLang="ko-KR" sz="2400" dirty="0" smtClean="0"/>
              <a:t>cell state</a:t>
            </a:r>
            <a:r>
              <a:rPr lang="ko-KR" altLang="en-US" sz="2400" dirty="0" smtClean="0"/>
              <a:t>에 저장할 것인가</a:t>
            </a:r>
            <a:endParaRPr lang="en-US" altLang="ko-KR" sz="2400" dirty="0" smtClean="0"/>
          </a:p>
        </p:txBody>
      </p:sp>
      <p:pic>
        <p:nvPicPr>
          <p:cNvPr id="7" name="Picture 2" descr="Th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2110"/>
            <a:ext cx="10743622" cy="331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23378" y="3793067"/>
                <a:ext cx="5158444" cy="1703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𝑡𝑎h𝑛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 algn="ctr"/>
                <a:r>
                  <a:rPr lang="ko-KR" altLang="en-US" sz="2400" dirty="0" smtClean="0"/>
                  <a:t>두 값을 </a:t>
                </a:r>
                <a:r>
                  <a:rPr lang="en-US" altLang="ko-KR" sz="2400" dirty="0" err="1"/>
                  <a:t>Hadamard</a:t>
                </a:r>
                <a:r>
                  <a:rPr lang="en-US" altLang="ko-KR" sz="2400" dirty="0"/>
                  <a:t> product </a:t>
                </a:r>
                <a:r>
                  <a:rPr lang="ko-KR" altLang="en-US" sz="2400" dirty="0"/>
                  <a:t>연산</a:t>
                </a:r>
                <a:endParaRPr lang="en-US" altLang="ko-KR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378" y="3793067"/>
                <a:ext cx="5158444" cy="1703672"/>
              </a:xfrm>
              <a:prstGeom prst="rect">
                <a:avLst/>
              </a:prstGeom>
              <a:blipFill>
                <a:blip r:embed="rId5"/>
                <a:stretch>
                  <a:fillRect l="-118" r="-827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The cell state update of LST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04" y="2456655"/>
            <a:ext cx="10858413" cy="33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Cell state update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https://dgkim5360.tistory.com/entry/understanding-long-short-term-memory-lstm-kr</a:t>
            </a:r>
            <a:endParaRPr lang="ko-KR" altLang="en-US" sz="105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38065" y="4001294"/>
                <a:ext cx="515844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65" y="4001294"/>
                <a:ext cx="51584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1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1053"/>
            <a:ext cx="10811796" cy="333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Output gate layer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https://dgkim5360.tistory.com/entry/understanding-long-short-term-memory-lstm-kr</a:t>
            </a:r>
            <a:endParaRPr lang="ko-KR" altLang="en-US" sz="105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44098" y="3740400"/>
                <a:ext cx="5565422" cy="10241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98" y="3740400"/>
                <a:ext cx="5565422" cy="1024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LSTMs </a:t>
            </a:r>
            <a:r>
              <a:rPr lang="ko-KR" altLang="en-US" dirty="0" err="1" smtClean="0"/>
              <a:t>순전파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</p:txBody>
      </p:sp>
      <p:pic>
        <p:nvPicPr>
          <p:cNvPr id="8" name="Picture 2" descr="http://i.imgur.com/7Jk6sz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13" y="1410052"/>
            <a:ext cx="7570974" cy="47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LSTMs </a:t>
            </a:r>
            <a:r>
              <a:rPr lang="ko-KR" altLang="en-US" dirty="0" err="1"/>
              <a:t>역</a:t>
            </a:r>
            <a:r>
              <a:rPr lang="ko-KR" altLang="en-US" dirty="0" err="1" smtClean="0"/>
              <a:t>전파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</p:txBody>
      </p:sp>
      <p:pic>
        <p:nvPicPr>
          <p:cNvPr id="10242" name="Picture 2" descr="http://i.imgur.com/hTPFF4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94" y="1376995"/>
            <a:ext cx="8197100" cy="510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8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LSTMs </a:t>
            </a:r>
            <a:r>
              <a:rPr lang="ko-KR" altLang="en-US" dirty="0" err="1"/>
              <a:t>역</a:t>
            </a:r>
            <a:r>
              <a:rPr lang="ko-KR" altLang="en-US" dirty="0" err="1" smtClean="0"/>
              <a:t>전파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</p:txBody>
      </p:sp>
      <p:pic>
        <p:nvPicPr>
          <p:cNvPr id="12290" name="Picture 2" descr="http://i.imgur.com/ZkYBqP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76" y="1487210"/>
            <a:ext cx="7813964" cy="483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://i.imgur.com/sM4rlm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94" y="1376995"/>
            <a:ext cx="8197100" cy="51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LSTMs </a:t>
            </a:r>
            <a:r>
              <a:rPr lang="ko-KR" altLang="en-US" dirty="0" err="1"/>
              <a:t>역</a:t>
            </a:r>
            <a:r>
              <a:rPr lang="ko-KR" altLang="en-US" dirty="0" err="1" smtClean="0"/>
              <a:t>전파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6" name="세로 텍스트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3740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LSTMs</a:t>
            </a:r>
            <a:r>
              <a:rPr lang="ko-KR" altLang="en-US" sz="5000" dirty="0" smtClean="0"/>
              <a:t>의 변형 모델들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LSMTs</a:t>
            </a:r>
            <a:r>
              <a:rPr lang="ko-KR" altLang="en-US" dirty="0" smtClean="0"/>
              <a:t>의 변형 모델들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http://colah.github.io/posts/2015-08-Understanding-LSTMs/</a:t>
            </a:r>
            <a:endParaRPr lang="ko-KR" altLang="en-US" sz="1050" dirty="0"/>
          </a:p>
        </p:txBody>
      </p:sp>
      <p:grpSp>
        <p:nvGrpSpPr>
          <p:cNvPr id="2" name="그룹 1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7" name="세로 텍스트 개체 틀 2"/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 smtClean="0"/>
                <a:t>Gers &amp; </a:t>
              </a:r>
              <a:r>
                <a:rPr lang="en-US" altLang="ko-KR" sz="2400" dirty="0" err="1" smtClean="0"/>
                <a:t>Schmidhuber</a:t>
              </a:r>
              <a:endParaRPr lang="en-US" altLang="ko-KR" sz="2400" dirty="0" smtClean="0"/>
            </a:p>
          </p:txBody>
        </p:sp>
        <p:pic>
          <p:nvPicPr>
            <p:cNvPr id="14338" name="Picture 2" descr="LSTM variant: The peepho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942" y="2931072"/>
              <a:ext cx="8986116" cy="27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9" name="세로 텍스트 개체 틀 2"/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 smtClean="0"/>
                <a:t>Forget gate</a:t>
              </a:r>
              <a:r>
                <a:rPr lang="ko-KR" altLang="en-US" sz="2400" dirty="0" smtClean="0"/>
                <a:t>와 </a:t>
              </a:r>
              <a:r>
                <a:rPr lang="en-US" altLang="ko-KR" sz="2400" dirty="0" smtClean="0"/>
                <a:t>input gate</a:t>
              </a:r>
              <a:r>
                <a:rPr lang="ko-KR" altLang="en-US" sz="2400" dirty="0" smtClean="0"/>
                <a:t>가 합쳐진 </a:t>
              </a:r>
              <a:r>
                <a:rPr lang="en-US" altLang="ko-KR" sz="2400" dirty="0" smtClean="0"/>
                <a:t>LSTM</a:t>
              </a:r>
            </a:p>
          </p:txBody>
        </p:sp>
        <p:pic>
          <p:nvPicPr>
            <p:cNvPr id="14340" name="Picture 4" descr="LSTM variant: tied forget-input gat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622" y="2914328"/>
              <a:ext cx="9094532" cy="2809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14" name="세로 텍스트 개체 틀 2"/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 smtClean="0"/>
                <a:t>Gated Recurrent Unit(GRU)</a:t>
              </a:r>
            </a:p>
          </p:txBody>
        </p:sp>
        <p:pic>
          <p:nvPicPr>
            <p:cNvPr id="14342" name="Picture 6" descr="https://t1.daumcdn.net/cfile/tistory/9982923F5ACB86A10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240" y="2817498"/>
              <a:ext cx="9721519" cy="3002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962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724"/>
            <a:ext cx="10646694" cy="3470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4"/>
              </a:rPr>
              <a:t>http://cs231n.stanford.edu/slides/2019/cs231n_2019_lecture10.pdf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052688" y="532552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Vanilla </a:t>
            </a:r>
          </a:p>
          <a:p>
            <a:r>
              <a:rPr lang="en-US" altLang="ko-KR" sz="1200" b="1" dirty="0" smtClean="0"/>
              <a:t>Neural Networks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52888" y="535093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e.g. </a:t>
            </a:r>
            <a:r>
              <a:rPr lang="ko-KR" altLang="en-US" sz="1200" b="1" dirty="0" smtClean="0"/>
              <a:t>사진설명붙이기</a:t>
            </a:r>
            <a:endParaRPr lang="en-US" altLang="ko-KR" sz="1200" b="1" dirty="0" smtClean="0"/>
          </a:p>
          <a:p>
            <a:r>
              <a:rPr lang="ko-KR" altLang="en-US" sz="1200" dirty="0" smtClean="0"/>
              <a:t>사진 </a:t>
            </a:r>
            <a:r>
              <a:rPr lang="az-Cyrl-AZ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단어들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68591" y="535093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e.g. </a:t>
            </a:r>
            <a:r>
              <a:rPr lang="ko-KR" altLang="en-US" sz="1200" b="1" dirty="0" smtClean="0"/>
              <a:t>사진설명붙이기</a:t>
            </a:r>
            <a:endParaRPr lang="en-US" altLang="ko-KR" sz="1200" b="1" dirty="0" smtClean="0"/>
          </a:p>
          <a:p>
            <a:r>
              <a:rPr lang="ko-KR" altLang="en-US" sz="1200" dirty="0" smtClean="0"/>
              <a:t>사진 </a:t>
            </a:r>
            <a:r>
              <a:rPr lang="az-Cyrl-AZ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단어들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02310" y="535093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e.g. </a:t>
            </a:r>
            <a:r>
              <a:rPr lang="ko-KR" altLang="en-US" sz="1200" b="1" dirty="0" smtClean="0"/>
              <a:t>감성 분석</a:t>
            </a:r>
            <a:endParaRPr lang="en-US" altLang="ko-KR" sz="1200" b="1" dirty="0" smtClean="0"/>
          </a:p>
          <a:p>
            <a:r>
              <a:rPr lang="ko-KR" altLang="en-US" sz="1200" dirty="0" smtClean="0"/>
              <a:t>단어들 </a:t>
            </a:r>
            <a:r>
              <a:rPr lang="az-Cyrl-AZ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점수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36029" y="535093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e.g. </a:t>
            </a:r>
            <a:r>
              <a:rPr lang="ko-KR" altLang="en-US" sz="1200" b="1" dirty="0" smtClean="0"/>
              <a:t>번역</a:t>
            </a:r>
            <a:endParaRPr lang="en-US" altLang="ko-KR" sz="1200" b="1" dirty="0" smtClean="0"/>
          </a:p>
          <a:p>
            <a:r>
              <a:rPr lang="ko-KR" altLang="en-US" sz="1200" dirty="0" smtClean="0"/>
              <a:t>단어들 </a:t>
            </a:r>
            <a:r>
              <a:rPr lang="az-Cyrl-AZ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단어들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927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Recurrent Neural Networks </a:t>
            </a:r>
            <a:r>
              <a:rPr lang="ko-KR" altLang="en-US" smtClean="0"/>
              <a:t>기본 구조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858536" y="1389193"/>
                <a:ext cx="1074821" cy="10427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36" y="1389193"/>
                <a:ext cx="1074821" cy="1042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858536" y="3250077"/>
            <a:ext cx="1074821" cy="1042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STATE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858536" y="5118982"/>
                <a:ext cx="1074821" cy="1042737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36" y="5118982"/>
                <a:ext cx="1074821" cy="104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4" idx="0"/>
          </p:cNvCxnSpPr>
          <p:nvPr/>
        </p:nvCxnSpPr>
        <p:spPr>
          <a:xfrm flipH="1" flipV="1">
            <a:off x="5391491" y="4320145"/>
            <a:ext cx="4456" cy="7988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0"/>
            <a:endCxn id="2" idx="2"/>
          </p:cNvCxnSpPr>
          <p:nvPr/>
        </p:nvCxnSpPr>
        <p:spPr>
          <a:xfrm flipV="1">
            <a:off x="5395947" y="2431930"/>
            <a:ext cx="0" cy="81814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Recurrent Neural Networks </a:t>
            </a:r>
            <a:r>
              <a:rPr lang="ko-KR" altLang="en-US" smtClean="0"/>
              <a:t>기본 구조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7393405" y="1443790"/>
                <a:ext cx="1074821" cy="10427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05" y="1443790"/>
                <a:ext cx="1074821" cy="1042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393405" y="3304674"/>
                <a:ext cx="1074821" cy="10427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05" y="3304674"/>
                <a:ext cx="1074821" cy="104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000382" y="5146248"/>
                <a:ext cx="1074821" cy="1042737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82" y="5146248"/>
                <a:ext cx="1074821" cy="1042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600826" y="3304674"/>
                <a:ext cx="1074821" cy="10427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826" y="3304674"/>
                <a:ext cx="1074821" cy="1042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4" idx="0"/>
            <a:endCxn id="17" idx="2"/>
          </p:cNvCxnSpPr>
          <p:nvPr/>
        </p:nvCxnSpPr>
        <p:spPr>
          <a:xfrm flipH="1" flipV="1">
            <a:off x="5533337" y="4347411"/>
            <a:ext cx="4456" cy="7988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0"/>
            <a:endCxn id="2" idx="2"/>
          </p:cNvCxnSpPr>
          <p:nvPr/>
        </p:nvCxnSpPr>
        <p:spPr>
          <a:xfrm flipV="1">
            <a:off x="7930816" y="2486527"/>
            <a:ext cx="0" cy="81814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17" idx="1"/>
          </p:cNvCxnSpPr>
          <p:nvPr/>
        </p:nvCxnSpPr>
        <p:spPr>
          <a:xfrm>
            <a:off x="3675647" y="3826043"/>
            <a:ext cx="1320279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995926" y="3304674"/>
                <a:ext cx="1074821" cy="104273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26" y="3304674"/>
                <a:ext cx="1074821" cy="1042737"/>
              </a:xfrm>
              <a:prstGeom prst="rect">
                <a:avLst/>
              </a:prstGeom>
              <a:blipFill>
                <a:blip r:embed="rId8"/>
                <a:stretch>
                  <a:fillRect l="-4420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7" idx="3"/>
            <a:endCxn id="3" idx="1"/>
          </p:cNvCxnSpPr>
          <p:nvPr/>
        </p:nvCxnSpPr>
        <p:spPr>
          <a:xfrm>
            <a:off x="6070747" y="3826043"/>
            <a:ext cx="132265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105337" y="1652338"/>
            <a:ext cx="7705036" cy="2345610"/>
            <a:chOff x="3105337" y="1652338"/>
            <a:chExt cx="7705036" cy="2345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789069" y="1652338"/>
                  <a:ext cx="2021304" cy="394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069" y="1652338"/>
                  <a:ext cx="2021304" cy="394852"/>
                </a:xfrm>
                <a:prstGeom prst="rect">
                  <a:avLst/>
                </a:prstGeom>
                <a:blipFill>
                  <a:blip r:embed="rId9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789068" y="3628616"/>
                  <a:ext cx="20213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068" y="3628616"/>
                  <a:ext cx="202130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105337" y="2649138"/>
                  <a:ext cx="4825478" cy="394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=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𝑡𝑎h𝑛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xh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337" y="2649138"/>
                  <a:ext cx="4825478" cy="394852"/>
                </a:xfrm>
                <a:prstGeom prst="rect">
                  <a:avLst/>
                </a:prstGeom>
                <a:blipFill>
                  <a:blip r:embed="rId1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71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Hyperbolic Tangent</a:t>
            </a:r>
            <a:endParaRPr lang="ko-KR" altLang="en-US" dirty="0"/>
          </a:p>
        </p:txBody>
      </p:sp>
      <p:pic>
        <p:nvPicPr>
          <p:cNvPr id="5122" name="Picture 2" descr="Sigmoid vs Hyperbolic Tan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4585"/>
            <a:ext cx="6121047" cy="46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세로 텍스트 개체 틀 2"/>
          <p:cNvSpPr txBox="1">
            <a:spLocks/>
          </p:cNvSpPr>
          <p:nvPr/>
        </p:nvSpPr>
        <p:spPr>
          <a:xfrm>
            <a:off x="6959246" y="1854585"/>
            <a:ext cx="4811576" cy="4429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r>
              <a:rPr lang="en-US" altLang="ko-KR" sz="2400" dirty="0" smtClean="0"/>
              <a:t>Sigmoid</a:t>
            </a:r>
            <a:r>
              <a:rPr lang="ko-KR" altLang="en-US" sz="2400" dirty="0" smtClean="0"/>
              <a:t>를 확장한 것</a:t>
            </a:r>
            <a:endParaRPr lang="en-US" altLang="ko-KR" sz="2400" dirty="0" smtClean="0"/>
          </a:p>
          <a:p>
            <a:r>
              <a:rPr lang="en-US" altLang="ko-KR" sz="2400" dirty="0" smtClean="0"/>
              <a:t>(-1, 1) </a:t>
            </a:r>
            <a:r>
              <a:rPr lang="ko-KR" altLang="en-US" sz="2400" dirty="0" smtClean="0"/>
              <a:t>사이의 출력 값을 가짐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←</a:t>
            </a:r>
            <a:r>
              <a:rPr lang="en-US" altLang="ko-KR" sz="2400" dirty="0" smtClean="0"/>
              <a:t> Vanishing Gradient Problem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3716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884120" y="3167958"/>
            <a:ext cx="2183508" cy="1493105"/>
            <a:chOff x="3884120" y="3167958"/>
            <a:chExt cx="2183508" cy="1493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4409799" y="4103154"/>
                  <a:ext cx="589399" cy="557909"/>
                </a:xfrm>
                <a:prstGeom prst="rect">
                  <a:avLst/>
                </a:prstGeom>
                <a:solidFill>
                  <a:srgbClr val="FFD5D5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799" y="4103154"/>
                  <a:ext cx="589399" cy="55790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/>
            <p:cNvCxnSpPr>
              <a:stCxn id="28" idx="0"/>
            </p:cNvCxnSpPr>
            <p:nvPr/>
          </p:nvCxnSpPr>
          <p:spPr>
            <a:xfrm flipV="1">
              <a:off x="4704499" y="3725867"/>
              <a:ext cx="0" cy="3772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/>
                <p:cNvSpPr/>
                <p:nvPr/>
              </p:nvSpPr>
              <p:spPr>
                <a:xfrm>
                  <a:off x="5478229" y="3167958"/>
                  <a:ext cx="589399" cy="5579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229" y="3167958"/>
                  <a:ext cx="589399" cy="557909"/>
                </a:xfrm>
                <a:prstGeom prst="rect">
                  <a:avLst/>
                </a:prstGeom>
                <a:blipFill>
                  <a:blip r:embed="rId19"/>
                  <a:stretch>
                    <a:fillRect l="-1980"/>
                  </a:stretch>
                </a:blip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/>
            <p:cNvCxnSpPr>
              <a:endCxn id="36" idx="1"/>
            </p:cNvCxnSpPr>
            <p:nvPr/>
          </p:nvCxnSpPr>
          <p:spPr>
            <a:xfrm>
              <a:off x="5036180" y="3446912"/>
              <a:ext cx="442049" cy="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/>
                <p:cNvSpPr/>
                <p:nvPr/>
              </p:nvSpPr>
              <p:spPr>
                <a:xfrm>
                  <a:off x="4442624" y="3168492"/>
                  <a:ext cx="589399" cy="55790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직사각형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624" y="3168492"/>
                  <a:ext cx="589399" cy="557909"/>
                </a:xfrm>
                <a:prstGeom prst="rect">
                  <a:avLst/>
                </a:prstGeom>
                <a:blipFill>
                  <a:blip r:embed="rId20"/>
                  <a:stretch>
                    <a:fillRect b="-5208"/>
                  </a:stretch>
                </a:blip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직선 화살표 연결선 56"/>
            <p:cNvCxnSpPr>
              <a:endCxn id="56" idx="1"/>
            </p:cNvCxnSpPr>
            <p:nvPr/>
          </p:nvCxnSpPr>
          <p:spPr>
            <a:xfrm>
              <a:off x="3884120" y="3447447"/>
              <a:ext cx="55850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6065700" y="3167957"/>
            <a:ext cx="2201994" cy="1493106"/>
            <a:chOff x="6065700" y="3167957"/>
            <a:chExt cx="2201994" cy="149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/>
                <p:cNvSpPr/>
                <p:nvPr/>
              </p:nvSpPr>
              <p:spPr>
                <a:xfrm>
                  <a:off x="6603777" y="4103154"/>
                  <a:ext cx="589399" cy="557909"/>
                </a:xfrm>
                <a:prstGeom prst="rect">
                  <a:avLst/>
                </a:prstGeom>
                <a:solidFill>
                  <a:srgbClr val="FFD5D5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777" y="4103154"/>
                  <a:ext cx="589399" cy="55790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/>
            <p:cNvCxnSpPr>
              <a:stCxn id="37" idx="0"/>
            </p:cNvCxnSpPr>
            <p:nvPr/>
          </p:nvCxnSpPr>
          <p:spPr>
            <a:xfrm flipV="1">
              <a:off x="6898477" y="3725867"/>
              <a:ext cx="0" cy="3772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7678295" y="3167957"/>
                  <a:ext cx="589399" cy="5579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295" y="3167957"/>
                  <a:ext cx="589399" cy="557909"/>
                </a:xfrm>
                <a:prstGeom prst="rect">
                  <a:avLst/>
                </a:prstGeom>
                <a:blipFill>
                  <a:blip r:embed="rId22"/>
                  <a:stretch>
                    <a:fillRect l="-1980"/>
                  </a:stretch>
                </a:blip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/>
            <p:cNvCxnSpPr>
              <a:endCxn id="43" idx="1"/>
            </p:cNvCxnSpPr>
            <p:nvPr/>
          </p:nvCxnSpPr>
          <p:spPr>
            <a:xfrm>
              <a:off x="7236246" y="3446911"/>
              <a:ext cx="442049" cy="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/>
                <p:cNvSpPr/>
                <p:nvPr/>
              </p:nvSpPr>
              <p:spPr>
                <a:xfrm>
                  <a:off x="6624204" y="3167958"/>
                  <a:ext cx="589399" cy="55790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204" y="3167958"/>
                  <a:ext cx="589399" cy="557909"/>
                </a:xfrm>
                <a:prstGeom prst="rect">
                  <a:avLst/>
                </a:prstGeom>
                <a:blipFill>
                  <a:blip r:embed="rId23"/>
                  <a:stretch>
                    <a:fillRect b="-5208"/>
                  </a:stretch>
                </a:blip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직선 화살표 연결선 58"/>
            <p:cNvCxnSpPr>
              <a:endCxn id="58" idx="1"/>
            </p:cNvCxnSpPr>
            <p:nvPr/>
          </p:nvCxnSpPr>
          <p:spPr>
            <a:xfrm>
              <a:off x="6065700" y="3446913"/>
              <a:ext cx="55850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02262" y="3167957"/>
            <a:ext cx="2183913" cy="1493106"/>
            <a:chOff x="8302262" y="3167957"/>
            <a:chExt cx="2183913" cy="149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8860766" y="4103154"/>
                  <a:ext cx="589399" cy="557909"/>
                </a:xfrm>
                <a:prstGeom prst="rect">
                  <a:avLst/>
                </a:prstGeom>
                <a:solidFill>
                  <a:srgbClr val="FFD5D5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766" y="4103154"/>
                  <a:ext cx="589399" cy="55790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/>
            <p:cNvCxnSpPr>
              <a:stCxn id="44" idx="0"/>
            </p:cNvCxnSpPr>
            <p:nvPr/>
          </p:nvCxnSpPr>
          <p:spPr>
            <a:xfrm flipV="1">
              <a:off x="9155466" y="3725867"/>
              <a:ext cx="0" cy="3772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9896776" y="3167957"/>
                  <a:ext cx="589399" cy="5579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6776" y="3167957"/>
                  <a:ext cx="589399" cy="557909"/>
                </a:xfrm>
                <a:prstGeom prst="rect">
                  <a:avLst/>
                </a:prstGeom>
                <a:blipFill>
                  <a:blip r:embed="rId25"/>
                  <a:stretch>
                    <a:fillRect l="-980"/>
                  </a:stretch>
                </a:blip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화살표 연결선 53"/>
            <p:cNvCxnSpPr/>
            <p:nvPr/>
          </p:nvCxnSpPr>
          <p:spPr>
            <a:xfrm>
              <a:off x="9454727" y="3461999"/>
              <a:ext cx="442049" cy="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/>
                <p:cNvSpPr/>
                <p:nvPr/>
              </p:nvSpPr>
              <p:spPr>
                <a:xfrm>
                  <a:off x="8860766" y="3167957"/>
                  <a:ext cx="589399" cy="55790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직사각형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766" y="3167957"/>
                  <a:ext cx="589399" cy="557909"/>
                </a:xfrm>
                <a:prstGeom prst="rect">
                  <a:avLst/>
                </a:prstGeom>
                <a:blipFill>
                  <a:blip r:embed="rId26"/>
                  <a:stretch>
                    <a:fillRect b="-5208"/>
                  </a:stretch>
                </a:blipFill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직선 화살표 연결선 60"/>
            <p:cNvCxnSpPr>
              <a:endCxn id="60" idx="1"/>
            </p:cNvCxnSpPr>
            <p:nvPr/>
          </p:nvCxnSpPr>
          <p:spPr>
            <a:xfrm>
              <a:off x="8302262" y="3446912"/>
              <a:ext cx="55850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RNN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99" y="4103154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8" idx="0"/>
          </p:cNvCxnSpPr>
          <p:nvPr/>
        </p:nvCxnSpPr>
        <p:spPr>
          <a:xfrm flipV="1">
            <a:off x="4704499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blipFill>
                <a:blip r:embed="rId8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77" y="4103154"/>
                <a:ext cx="589399" cy="5579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37" idx="0"/>
          </p:cNvCxnSpPr>
          <p:nvPr/>
        </p:nvCxnSpPr>
        <p:spPr>
          <a:xfrm flipV="1">
            <a:off x="6898477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1"/>
          </p:cNvCxnSpPr>
          <p:nvPr/>
        </p:nvCxnSpPr>
        <p:spPr>
          <a:xfrm>
            <a:off x="5036180" y="3446912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blipFill>
                <a:blip r:embed="rId10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4103154"/>
                <a:ext cx="589399" cy="5579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44" idx="0"/>
          </p:cNvCxnSpPr>
          <p:nvPr/>
        </p:nvCxnSpPr>
        <p:spPr>
          <a:xfrm flipV="1">
            <a:off x="9155466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1"/>
          </p:cNvCxnSpPr>
          <p:nvPr/>
        </p:nvCxnSpPr>
        <p:spPr>
          <a:xfrm>
            <a:off x="7236246" y="3446911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blipFill>
                <a:blip r:embed="rId13"/>
                <a:stretch>
                  <a:fillRect l="-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/>
          <p:nvPr/>
        </p:nvCxnSpPr>
        <p:spPr>
          <a:xfrm>
            <a:off x="9454727" y="3461999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4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blipFill>
                <a:blip r:embed="rId15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884120" y="3447447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blipFill>
                <a:blip r:embed="rId16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606570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8302262" y="3446912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연산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9006" y="3725866"/>
            <a:ext cx="8646460" cy="1280844"/>
            <a:chOff x="509006" y="3725866"/>
            <a:chExt cx="8646460" cy="1280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/>
                <p:cNvSpPr/>
                <p:nvPr/>
              </p:nvSpPr>
              <p:spPr>
                <a:xfrm>
                  <a:off x="509006" y="4448801"/>
                  <a:ext cx="589399" cy="5579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직사각형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06" y="4448801"/>
                  <a:ext cx="589399" cy="55790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구부러진 연결선 10"/>
            <p:cNvCxnSpPr>
              <a:stCxn id="63" idx="0"/>
              <a:endCxn id="55" idx="2"/>
            </p:cNvCxnSpPr>
            <p:nvPr/>
          </p:nvCxnSpPr>
          <p:spPr>
            <a:xfrm rot="5400000" flipH="1" flipV="1">
              <a:off x="1285433" y="3244140"/>
              <a:ext cx="722934" cy="1686388"/>
            </a:xfrm>
            <a:prstGeom prst="curvedConnector3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>
              <a:stCxn id="63" idx="2"/>
              <a:endCxn id="56" idx="2"/>
            </p:cNvCxnSpPr>
            <p:nvPr/>
          </p:nvCxnSpPr>
          <p:spPr>
            <a:xfrm rot="5400000" flipH="1" flipV="1">
              <a:off x="2130360" y="2399747"/>
              <a:ext cx="1280309" cy="3933618"/>
            </a:xfrm>
            <a:prstGeom prst="curvedConnector3">
              <a:avLst>
                <a:gd name="adj1" fmla="val -17855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63" idx="2"/>
              <a:endCxn id="58" idx="2"/>
            </p:cNvCxnSpPr>
            <p:nvPr/>
          </p:nvCxnSpPr>
          <p:spPr>
            <a:xfrm rot="5400000" flipH="1" flipV="1">
              <a:off x="3220883" y="1308690"/>
              <a:ext cx="1280843" cy="6115198"/>
            </a:xfrm>
            <a:prstGeom prst="curvedConnector3">
              <a:avLst>
                <a:gd name="adj1" fmla="val -17848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63" idx="2"/>
              <a:endCxn id="60" idx="2"/>
            </p:cNvCxnSpPr>
            <p:nvPr/>
          </p:nvCxnSpPr>
          <p:spPr>
            <a:xfrm rot="5400000" flipH="1" flipV="1">
              <a:off x="4339164" y="190408"/>
              <a:ext cx="1280844" cy="8351760"/>
            </a:xfrm>
            <a:prstGeom prst="curvedConnector3">
              <a:avLst>
                <a:gd name="adj1" fmla="val -17848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2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5600" y="6477000"/>
            <a:ext cx="533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3"/>
              </a:rPr>
              <a:t>http://</a:t>
            </a:r>
            <a:r>
              <a:rPr lang="en-US" altLang="ko-KR" sz="1050" dirty="0" smtClean="0">
                <a:hlinkClick r:id="rId3"/>
              </a:rPr>
              <a:t>cs231n.stanford.edu/slides/2019/cs231n_2019_lecture10.pdf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91" y="3167958"/>
                <a:ext cx="589399" cy="557909"/>
              </a:xfrm>
              <a:prstGeom prst="rect">
                <a:avLst/>
              </a:prstGeom>
              <a:blipFill>
                <a:blip r:embed="rId4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solidFill>
                <a:srgbClr val="FFD5D5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4103154"/>
                <a:ext cx="589399" cy="557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3" idx="0"/>
            <a:endCxn id="55" idx="2"/>
          </p:cNvCxnSpPr>
          <p:nvPr/>
        </p:nvCxnSpPr>
        <p:spPr>
          <a:xfrm flipV="1">
            <a:off x="2490094" y="3725867"/>
            <a:ext cx="0" cy="3772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304971" y="2232762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2232762"/>
                <a:ext cx="589399" cy="557909"/>
              </a:xfrm>
              <a:prstGeom prst="rect">
                <a:avLst/>
              </a:prstGeom>
              <a:blipFill>
                <a:blip r:embed="rId6"/>
                <a:stretch>
                  <a:fillRect l="-98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1" y="3167958"/>
                <a:ext cx="589399" cy="557909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stCxn id="27" idx="0"/>
            <a:endCxn id="26" idx="2"/>
          </p:cNvCxnSpPr>
          <p:nvPr/>
        </p:nvCxnSpPr>
        <p:spPr>
          <a:xfrm flipV="1">
            <a:off x="3599671" y="2790671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5" idx="3"/>
            <a:endCxn id="27" idx="1"/>
          </p:cNvCxnSpPr>
          <p:nvPr/>
        </p:nvCxnSpPr>
        <p:spPr>
          <a:xfrm>
            <a:off x="2784793" y="3446913"/>
            <a:ext cx="5201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5478229" y="2232762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2232762"/>
                <a:ext cx="589399" cy="557909"/>
              </a:xfrm>
              <a:prstGeom prst="rect">
                <a:avLst/>
              </a:prstGeom>
              <a:blipFill>
                <a:blip r:embed="rId9"/>
                <a:stretch>
                  <a:fillRect l="-99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29" y="3167958"/>
                <a:ext cx="589399" cy="557909"/>
              </a:xfrm>
              <a:prstGeom prst="rect">
                <a:avLst/>
              </a:prstGeom>
              <a:blipFill>
                <a:blip r:embed="rId10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6" idx="0"/>
            <a:endCxn id="35" idx="2"/>
          </p:cNvCxnSpPr>
          <p:nvPr/>
        </p:nvCxnSpPr>
        <p:spPr>
          <a:xfrm flipV="1">
            <a:off x="5772929" y="2790671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1"/>
          </p:cNvCxnSpPr>
          <p:nvPr/>
        </p:nvCxnSpPr>
        <p:spPr>
          <a:xfrm>
            <a:off x="5036180" y="3446912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7678295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2232761"/>
                <a:ext cx="589399" cy="557909"/>
              </a:xfrm>
              <a:prstGeom prst="rect">
                <a:avLst/>
              </a:prstGeom>
              <a:blipFill>
                <a:blip r:embed="rId12"/>
                <a:stretch>
                  <a:fillRect l="-990"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5" y="3167957"/>
                <a:ext cx="589399" cy="557909"/>
              </a:xfrm>
              <a:prstGeom prst="rect">
                <a:avLst/>
              </a:prstGeom>
              <a:blipFill>
                <a:blip r:embed="rId13"/>
                <a:stretch>
                  <a:fillRect l="-1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>
            <a:stCxn id="43" idx="0"/>
            <a:endCxn id="42" idx="2"/>
          </p:cNvCxnSpPr>
          <p:nvPr/>
        </p:nvCxnSpPr>
        <p:spPr>
          <a:xfrm flipV="1">
            <a:off x="7972995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1"/>
          </p:cNvCxnSpPr>
          <p:nvPr/>
        </p:nvCxnSpPr>
        <p:spPr>
          <a:xfrm>
            <a:off x="7236246" y="3446911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2232761"/>
                <a:ext cx="589399" cy="5579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76" y="3167957"/>
                <a:ext cx="589399" cy="557909"/>
              </a:xfrm>
              <a:prstGeom prst="rect">
                <a:avLst/>
              </a:prstGeom>
              <a:blipFill>
                <a:blip r:embed="rId16"/>
                <a:stretch>
                  <a:fillRect l="-980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>
            <a:stCxn id="50" idx="0"/>
            <a:endCxn id="49" idx="2"/>
          </p:cNvCxnSpPr>
          <p:nvPr/>
        </p:nvCxnSpPr>
        <p:spPr>
          <a:xfrm flipV="1">
            <a:off x="10191476" y="2790670"/>
            <a:ext cx="0" cy="3772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454727" y="3461999"/>
            <a:ext cx="44204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94" y="3167958"/>
                <a:ext cx="589399" cy="557909"/>
              </a:xfrm>
              <a:prstGeom prst="rect">
                <a:avLst/>
              </a:prstGeom>
              <a:blipFill>
                <a:blip r:embed="rId17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  <a:endCxn id="55" idx="1"/>
          </p:cNvCxnSpPr>
          <p:nvPr/>
        </p:nvCxnSpPr>
        <p:spPr>
          <a:xfrm>
            <a:off x="163689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24" y="3168492"/>
                <a:ext cx="589399" cy="557909"/>
              </a:xfrm>
              <a:prstGeom prst="rect">
                <a:avLst/>
              </a:prstGeom>
              <a:blipFill>
                <a:blip r:embed="rId18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884120" y="3447447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4" y="3167958"/>
                <a:ext cx="589399" cy="557909"/>
              </a:xfrm>
              <a:prstGeom prst="rect">
                <a:avLst/>
              </a:prstGeom>
              <a:blipFill>
                <a:blip r:embed="rId19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6065700" y="3446913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766" y="3167957"/>
                <a:ext cx="589399" cy="557909"/>
              </a:xfrm>
              <a:prstGeom prst="rect">
                <a:avLst/>
              </a:prstGeom>
              <a:blipFill>
                <a:blip r:embed="rId20"/>
                <a:stretch>
                  <a:fillRect b="-5208"/>
                </a:stretch>
              </a:blip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8302262" y="3446912"/>
            <a:ext cx="55850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RNN (one to many)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4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703</Words>
  <Application>Microsoft Office PowerPoint</Application>
  <PresentationFormat>와이드스크린</PresentationFormat>
  <Paragraphs>278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RNN Recurrent Neural Networks</vt:lpstr>
      <vt:lpstr>Recurrent Neural Networks</vt:lpstr>
      <vt:lpstr>Recurrent Neural Networks</vt:lpstr>
      <vt:lpstr>PowerPoint 프레젠테이션</vt:lpstr>
      <vt:lpstr>PowerPoint 프레젠테이션</vt:lpstr>
      <vt:lpstr>PowerPoint 프레젠테이션</vt:lpstr>
      <vt:lpstr>RNN 연산</vt:lpstr>
      <vt:lpstr>RNN 연산</vt:lpstr>
      <vt:lpstr>RNN (one to many)</vt:lpstr>
      <vt:lpstr>RNN (many to one)</vt:lpstr>
      <vt:lpstr>RNN (many to many)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Windows 사용자</cp:lastModifiedBy>
  <cp:revision>655</cp:revision>
  <dcterms:created xsi:type="dcterms:W3CDTF">2019-04-08T01:56:14Z</dcterms:created>
  <dcterms:modified xsi:type="dcterms:W3CDTF">2019-07-01T06:40:32Z</dcterms:modified>
</cp:coreProperties>
</file>