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99" r:id="rId3"/>
    <p:sldId id="334" r:id="rId4"/>
    <p:sldId id="335" r:id="rId5"/>
    <p:sldId id="336" r:id="rId6"/>
    <p:sldId id="337" r:id="rId7"/>
    <p:sldId id="338" r:id="rId8"/>
    <p:sldId id="345" r:id="rId9"/>
    <p:sldId id="330" r:id="rId10"/>
    <p:sldId id="331" r:id="rId11"/>
    <p:sldId id="332" r:id="rId12"/>
    <p:sldId id="333" r:id="rId13"/>
    <p:sldId id="339" r:id="rId14"/>
    <p:sldId id="340" r:id="rId15"/>
    <p:sldId id="342" r:id="rId16"/>
    <p:sldId id="341" r:id="rId17"/>
    <p:sldId id="343" r:id="rId18"/>
    <p:sldId id="344" r:id="rId19"/>
    <p:sldId id="346" r:id="rId20"/>
    <p:sldId id="34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3000"/>
    <a:srgbClr val="C55A11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97" autoAdjust="0"/>
  </p:normalViewPr>
  <p:slideViewPr>
    <p:cSldViewPr snapToGrid="0">
      <p:cViewPr varScale="1">
        <p:scale>
          <a:sx n="68" d="100"/>
          <a:sy n="6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599B-390B-4A86-8DD5-718C4BFB4DA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A0C8-AFD2-47C9-B595-81218810C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5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zsza.github.io/data/2018/05/14/cs231n-cn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r>
              <a:rPr lang="en-US" altLang="ko-KR" baseline="0" dirty="0" smtClean="0"/>
              <a:t> NN</a:t>
            </a:r>
            <a:r>
              <a:rPr lang="ko-KR" altLang="en-US" baseline="0" dirty="0" smtClean="0"/>
              <a:t>에 대해 알아보기 전에 </a:t>
            </a:r>
            <a:r>
              <a:rPr lang="en-US" altLang="ko-KR" baseline="0" dirty="0" smtClean="0"/>
              <a:t>Convolution NN</a:t>
            </a:r>
            <a:r>
              <a:rPr lang="ko-KR" altLang="en-US" baseline="0" dirty="0" smtClean="0"/>
              <a:t>이 발생된 원인에 대해 짚고 </a:t>
            </a:r>
            <a:r>
              <a:rPr lang="en-US" altLang="ko-KR" baseline="0" dirty="0" smtClean="0"/>
              <a:t>Convolution</a:t>
            </a:r>
            <a:r>
              <a:rPr lang="ko-KR" altLang="en-US" baseline="0" dirty="0" smtClean="0"/>
              <a:t>의 특징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따라 어떻게 구성되었는지 살펴보고 가겠습니다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Receptive Field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다르게 말하면 입력 데이터의 한 부분은 출력 데이터 전체에 영향을 끼치는 것이 아니라 출력 데이터 전체에 영향을 준다고 말할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전체에 대해 서로 동일한 연관성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처리하는 대신에 특정 범위에 한정해 처리하면 효과적일 것이라고 생각할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입력을 이미지로 제한하여 말하지 않은 것은 입력이 이미지 뿐만 아니라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locality(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 연관성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갖는 모든 신호에 유사하게 적용할 수 있다고 추론할 수 있기 때문이다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49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Receptive Field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이전에 입력 데이터의 모든 요소를 중요하게 생각하고 모든 요소를 연관 지은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 Neural Network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성을 살려서 지역적인 요소만을 연관 지어 특성을 추출하기 때문에 연산에 사용될 변수의 개수를 줄여 학습시간을 줄일 수 있음을 의미한다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모든 입력이 위치와 상관없이 동일한 수준의 중요도를 갖는다고 보기 때문에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구성하게 되면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parameter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크기가 엄청나게 커지게 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4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기반하는 주요한 개념이 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아이디어가 나왔다고 보면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함수로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모양의 함수가 주어지고 시스템 함수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h(t)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사용했을 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convolution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다음과 같다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1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위의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 값이 주어졌을 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convolution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 시행하면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값과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h(x)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어떤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나오는 가를 연산해주는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연산자라고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생각하면 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반대로 생각하여 이용할 수 있는데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함수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h(x)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저렇게 나오면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이렇게 생겼겠구나 라고 이용할 수도 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이렇고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이러면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이렇겠구나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이런식으로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이용할 수도 있고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설명에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필요없을듯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91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25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영상처리에서도 이를 이용할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입력에 대해 함수 값을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연산하여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h(x)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특성을 나타내는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값으로 낼 수 있는데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영상처리 분야에서는 영상의 특정 특성 값을 추출하기 위한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 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구현할 때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크기의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or mask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영상 전체에 반복적으로 수행하면 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계수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(weight)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값들에 따라 적정한 결과를 얻을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26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특성을 가진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특성을 가진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연산할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7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저번에 배웠던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간단한 구조에 대해 설명하고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자세하게 설명 들어가겠습니다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73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3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저번에 배웠던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간단한 구조에 대해 설명하고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자세하게 설명 들어가겠습니다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4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8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https://zzsza.github.io/data/2018/05/14/cs231n-cnn/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6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9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3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Convolution NN</a:t>
            </a:r>
            <a:r>
              <a:rPr lang="ko-KR" altLang="en-US" baseline="0" dirty="0" smtClean="0"/>
              <a:t>이 발생된 원인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기존의 </a:t>
            </a:r>
            <a:r>
              <a:rPr lang="en-US" altLang="ko-KR" baseline="0" dirty="0" smtClean="0"/>
              <a:t>MLP</a:t>
            </a:r>
            <a:r>
              <a:rPr lang="ko-KR" altLang="en-US" baseline="0" dirty="0" smtClean="0"/>
              <a:t>는 이런 문제가 있었습니다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필기체 인식을 위해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개의 입력과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</a:t>
            </a:r>
            <a:r>
              <a:rPr lang="en-US" altLang="ko-KR" baseline="0" dirty="0" smtClean="0"/>
              <a:t> node</a:t>
            </a:r>
            <a:r>
              <a:rPr lang="ko-KR" altLang="en-US" baseline="0" dirty="0" smtClean="0"/>
              <a:t>를 가진 </a:t>
            </a:r>
            <a:r>
              <a:rPr lang="en-US" altLang="ko-KR" baseline="0" dirty="0" smtClean="0"/>
              <a:t>hidden layer </a:t>
            </a:r>
            <a:r>
              <a:rPr lang="ko-KR" altLang="en-US" baseline="0" dirty="0" smtClean="0"/>
              <a:t>및 </a:t>
            </a:r>
            <a:r>
              <a:rPr lang="en-US" altLang="ko-KR" baseline="0" dirty="0" smtClean="0"/>
              <a:t>26</a:t>
            </a:r>
            <a:r>
              <a:rPr lang="ko-KR" altLang="en-US" baseline="0" dirty="0" smtClean="0"/>
              <a:t>개의 출력으로 구성되면 이 망에 필요한 가중치와 바이어스는 총 </a:t>
            </a:r>
            <a:r>
              <a:rPr lang="en-US" altLang="ko-KR" baseline="0" dirty="0" smtClean="0"/>
              <a:t>28,326</a:t>
            </a:r>
            <a:r>
              <a:rPr lang="ko-KR" altLang="en-US" baseline="0" dirty="0" smtClean="0"/>
              <a:t>개가 필요하게 된다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96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Convolution NN</a:t>
            </a:r>
            <a:r>
              <a:rPr lang="ko-KR" altLang="en-US" baseline="0" dirty="0" smtClean="0"/>
              <a:t>이 발생된 원인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여기서도 많은데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폰트의 크기가 커지거나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 이상이거나 대소문자 구별이나 숫자까지 구별해야 된다면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 처리해야 하나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글자의 크기가 달라지거나 회전하거나 글자에 변형이 조금만 생기더라도 새로운 학습 데이터를 넣어주지 않으면 좋은 결과를 기대하기 어렵다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글자의 </a:t>
            </a:r>
            <a:r>
              <a:rPr lang="en-US" altLang="ko-KR" dirty="0" smtClean="0"/>
              <a:t>topology</a:t>
            </a:r>
            <a:r>
              <a:rPr lang="ko-KR" altLang="en-US" dirty="0" smtClean="0"/>
              <a:t>는 고려하지 않고</a:t>
            </a:r>
            <a:r>
              <a:rPr lang="en-US" altLang="ko-KR" dirty="0" smtClean="0"/>
              <a:t>, raw data</a:t>
            </a:r>
            <a:r>
              <a:rPr lang="ko-KR" altLang="en-US" dirty="0" smtClean="0"/>
              <a:t>에 대해 직접적으로 처리하기 때문에 엄청나게 많은 학습 데이터를 필요로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거기에 따라 학습 시간도 증가하게 된다</a:t>
            </a:r>
            <a:r>
              <a:rPr lang="en-US" altLang="ko-KR" dirty="0" smtClean="0"/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3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7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7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laonple.blog.m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blog.naver.com/PostList.nhn?blogId=sogangori" TargetMode="External"/><Relationship Id="rId4" Type="http://schemas.openxmlformats.org/officeDocument/2006/relationships/hyperlink" Target="http://bitly.kr/Mm9Tg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hyperlink" Target="http://blog.naver.com/PostList.nhn?blogId=sogangor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it.kr/%EB%94%AE%EB%9F%AC%EB%8B%9D%EC%98%81%EC%83%81%EC%B2%98%EB%A6%AC-convolution-correlation-%EC%9D%B4%ED%95%B4%ED%95%98%EA%B8%B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it.kr/%EB%94%AE%EB%9F%AC%EB%8B%9D%EC%98%81%EC%83%81%EC%B2%98%EB%A6%AC-convolution-correlation-%EC%9D%B4%ED%95%B4%ED%95%98%EA%B8%B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ktword.co.kr/word/abbr_view.php?m_temp1=1533&amp;m_search=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laonple.blog.me/22059425830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laonple.blog.me/22059425830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laonple.blog.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0444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CNN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하현숙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Multi-layer Neural Network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06" y="1690688"/>
            <a:ext cx="5578100" cy="46558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4312" y="2218098"/>
            <a:ext cx="52026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Multi-layer Neural Network</a:t>
            </a:r>
            <a:r>
              <a:rPr lang="ko-KR" altLang="en-US" sz="2000" b="1" dirty="0" smtClean="0"/>
              <a:t>의 한계점</a:t>
            </a:r>
            <a:endParaRPr lang="en-US" altLang="ko-KR" sz="2000" b="1" dirty="0" smtClean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학습 시간</a:t>
            </a:r>
            <a:r>
              <a:rPr lang="en-US" altLang="ko-KR" sz="2000" dirty="0" smtClean="0"/>
              <a:t>(Training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망의 크기</a:t>
            </a:r>
            <a:r>
              <a:rPr lang="en-US" altLang="ko-KR" sz="2000" dirty="0" smtClean="0"/>
              <a:t>(Network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변수의 개수</a:t>
            </a:r>
            <a:r>
              <a:rPr lang="en-US" altLang="ko-KR" sz="2000" dirty="0" smtClean="0"/>
              <a:t>(Number of Parameters)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r>
              <a:rPr lang="ko-KR" altLang="en-US" sz="2000" dirty="0" smtClean="0"/>
              <a:t>→ </a:t>
            </a:r>
            <a:r>
              <a:rPr lang="en-US" altLang="ko-KR" sz="2000" dirty="0" smtClean="0"/>
              <a:t>O</a:t>
            </a:r>
            <a:r>
              <a:rPr lang="en-US" altLang="ko-KR" sz="2000" dirty="0" smtClean="0"/>
              <a:t>verfitting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59262" y="6302754"/>
            <a:ext cx="3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https://laonple.blog.me/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Receptive Field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743" y="1558530"/>
            <a:ext cx="110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정보처리와 관계되는 세포에 대해 응답을 일으키는 자극의 영역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충격 발생을 일으키는 영역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출력 레이어의 뉴런 하나에 영향을 미치는 입력 뉴런들의 공간 크기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14" y="2636289"/>
            <a:ext cx="5262563" cy="3666465"/>
          </a:xfrm>
          <a:prstGeom prst="rect">
            <a:avLst/>
          </a:prstGeom>
        </p:spPr>
      </p:pic>
      <p:sp>
        <p:nvSpPr>
          <p:cNvPr id="6" name="TextBox 5">
            <a:hlinkClick r:id="rId4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http://blog.naver.com/PostList.nhn?blogId=sogangori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2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Receptive Field</a:t>
            </a:r>
            <a:endParaRPr lang="ko-KR" altLang="en-US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http://blog.naver.com/PostList.nhn?blogId=sogangori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8544" y="4621203"/>
            <a:ext cx="5202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Multi-layer Neural Network</a:t>
            </a:r>
            <a:r>
              <a:rPr lang="ko-KR" altLang="en-US" sz="2000" b="1" dirty="0" smtClean="0"/>
              <a:t>의 한계점</a:t>
            </a:r>
            <a:endParaRPr lang="en-US" altLang="ko-KR" sz="2000" b="1" dirty="0" smtClean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학습 시간</a:t>
            </a:r>
            <a:r>
              <a:rPr lang="en-US" altLang="ko-KR" sz="2000" dirty="0" smtClean="0"/>
              <a:t>(Training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망의 크기</a:t>
            </a:r>
            <a:r>
              <a:rPr lang="en-US" altLang="ko-KR" sz="2000" dirty="0" smtClean="0"/>
              <a:t>(Network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변수의 개수</a:t>
            </a:r>
            <a:r>
              <a:rPr lang="en-US" altLang="ko-KR" sz="2000" dirty="0" smtClean="0"/>
              <a:t>(Number of Parameters)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85736"/>
            <a:ext cx="4270392" cy="29235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745" y="2163488"/>
            <a:ext cx="5262563" cy="36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026" name="Picture 2" descr="https://www.dropbox.com/s/fcar9yv3ttkhkvf/%EC%8A%A4%ED%81%AC%EB%A6%B0%EC%83%B7%202018-05-13%2016.13.26.png?raw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8" y="1486681"/>
            <a:ext cx="6222646" cy="497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4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743" y="1558530"/>
            <a:ext cx="110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LTI(</a:t>
            </a:r>
            <a:r>
              <a:rPr lang="ko-KR" altLang="en-US" sz="2000" dirty="0" err="1" smtClean="0"/>
              <a:t>선형시불변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시스템에서 입력 함수와 시스템 함수 </a:t>
            </a:r>
            <a:r>
              <a:rPr lang="en-US" altLang="ko-KR" sz="2000" dirty="0" smtClean="0"/>
              <a:t>H(x)</a:t>
            </a:r>
            <a:r>
              <a:rPr lang="ko-KR" altLang="en-US" sz="2000" dirty="0" smtClean="0"/>
              <a:t>를 이용하여 출력 값을 계산하는 연산</a:t>
            </a:r>
            <a:endParaRPr lang="en-US" altLang="ko-KR" sz="2000" dirty="0" smtClean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9527823" y="6302754"/>
            <a:ext cx="234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https://www.popit.kr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43" y="3341177"/>
            <a:ext cx="5184724" cy="19297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171" y="3303077"/>
            <a:ext cx="4869996" cy="19629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76451" y="5702531"/>
            <a:ext cx="214468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함수</a:t>
            </a:r>
            <a:r>
              <a:rPr lang="en-US" altLang="ko-KR" dirty="0"/>
              <a:t> </a:t>
            </a:r>
            <a:r>
              <a:rPr lang="en-US" altLang="ko-KR" dirty="0" smtClean="0"/>
              <a:t>s(t)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45731" y="5593176"/>
            <a:ext cx="225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함수</a:t>
            </a:r>
            <a:r>
              <a:rPr lang="en-US" altLang="ko-KR" dirty="0"/>
              <a:t> h</a:t>
            </a:r>
            <a:r>
              <a:rPr lang="en-US" altLang="ko-KR" dirty="0" smtClean="0"/>
              <a:t>(t)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7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743" y="1558530"/>
            <a:ext cx="110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LTI(</a:t>
            </a:r>
            <a:r>
              <a:rPr lang="ko-KR" altLang="en-US" sz="2000" dirty="0" err="1" smtClean="0"/>
              <a:t>선형시불변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시스템에서 입력 함수와 시스템 함수 </a:t>
            </a:r>
            <a:r>
              <a:rPr lang="en-US" altLang="ko-KR" sz="2000" dirty="0" smtClean="0"/>
              <a:t>H(x)</a:t>
            </a:r>
            <a:r>
              <a:rPr lang="ko-KR" altLang="en-US" sz="2000" dirty="0" smtClean="0"/>
              <a:t>를 이용하여 출력 값을 계산하는 연산</a:t>
            </a:r>
            <a:endParaRPr lang="en-US" altLang="ko-KR" sz="2000" dirty="0" smtClean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9527823" y="6302754"/>
            <a:ext cx="234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https://www.popit.kr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5" y="2884093"/>
            <a:ext cx="56197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LTI(Linear Time invariant System)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743" y="1558530"/>
            <a:ext cx="11034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선형성</a:t>
            </a:r>
            <a:r>
              <a:rPr lang="en-US" altLang="ko-KR" sz="2000" dirty="0" smtClean="0"/>
              <a:t>(Linear) </a:t>
            </a:r>
            <a:r>
              <a:rPr lang="ko-KR" altLang="en-US" sz="2000" dirty="0" smtClean="0"/>
              <a:t>및 </a:t>
            </a:r>
            <a:r>
              <a:rPr lang="ko-KR" altLang="en-US" sz="2000" dirty="0" err="1" smtClean="0"/>
              <a:t>시불변성</a:t>
            </a:r>
            <a:r>
              <a:rPr lang="ko-KR" altLang="en-US" sz="2000" dirty="0" smtClean="0"/>
              <a:t> 특성을 둘 다 갖는 시스템</a:t>
            </a:r>
            <a:endParaRPr lang="en-US" altLang="ko-KR" sz="2000" dirty="0" smtClean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3823855" y="6302754"/>
            <a:ext cx="80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http://www.ktword.co.kr/word/abbr_view.php?m_temp1=1533&amp;m_search=L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4743" y="3135751"/>
            <a:ext cx="5200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기하학적 비례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형태가 직선적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중첩의 원리를 따름</a:t>
            </a:r>
            <a:endParaRPr lang="en-US" altLang="ko-KR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가산성</a:t>
            </a:r>
            <a:r>
              <a:rPr lang="en-US" altLang="ko-KR" sz="2000" b="1" dirty="0" smtClean="0"/>
              <a:t>(Additivity)</a:t>
            </a:r>
            <a:br>
              <a:rPr lang="en-US" altLang="ko-KR" sz="2000" b="1" dirty="0" smtClean="0"/>
            </a:br>
            <a:r>
              <a:rPr lang="ko-KR" altLang="en-US" sz="2000" dirty="0" smtClean="0"/>
              <a:t>여러 입력 신호가 합쳐질 때의 전체 결과가 개별 입력 신호들의 결과들이 합쳐진 것과 같음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비례의 법칙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dirty="0" smtClean="0"/>
              <a:t>출력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크기가 입력 크기에 비례적 관례를 갖음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52179" y="3135751"/>
            <a:ext cx="5200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입력 신호에서 시간 천이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지연 </a:t>
            </a:r>
            <a:r>
              <a:rPr lang="en-US" altLang="ko-KR" sz="2000" dirty="0" smtClean="0"/>
              <a:t>delay </a:t>
            </a:r>
            <a:r>
              <a:rPr lang="ko-KR" altLang="en-US" sz="2000" dirty="0" smtClean="0"/>
              <a:t>또는 선행 </a:t>
            </a:r>
            <a:r>
              <a:rPr lang="en-US" altLang="ko-KR" sz="2000" dirty="0" smtClean="0"/>
              <a:t>advance)</a:t>
            </a:r>
            <a:r>
              <a:rPr lang="ko-KR" altLang="en-US" sz="2000" dirty="0" smtClean="0"/>
              <a:t>가 있을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출력 신호에서도 그만큼 동일한 시간 천이가 발생하는 시스템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4742" y="2427865"/>
            <a:ext cx="5200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선형</a:t>
            </a:r>
            <a:r>
              <a:rPr lang="en-US" altLang="ko-KR" sz="2000" b="1" dirty="0" smtClean="0"/>
              <a:t>(Linear)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52179" y="2427865"/>
            <a:ext cx="5200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시불변</a:t>
            </a:r>
            <a:r>
              <a:rPr lang="en-US" altLang="ko-KR" sz="2000" b="1" dirty="0" smtClean="0"/>
              <a:t>(Time-invariant)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46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743" y="1558530"/>
            <a:ext cx="11034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특정 시스템에 입력이 가해졌을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시스템의 반응이 어떻게 되는지 해석하기 위한 용도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영상처리 분야에서</a:t>
            </a:r>
            <a:r>
              <a:rPr lang="en-US" altLang="ko-KR" sz="2000" dirty="0" smtClean="0"/>
              <a:t>, filter </a:t>
            </a:r>
            <a:r>
              <a:rPr lang="ko-KR" altLang="en-US" sz="2000" dirty="0" smtClean="0"/>
              <a:t>연산에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특정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들을 추출하기 위한 필터를 구현할 때</a:t>
            </a:r>
            <a:r>
              <a:rPr lang="en-US" altLang="ko-KR" sz="2000" dirty="0" smtClean="0"/>
              <a:t>, convolution</a:t>
            </a:r>
            <a:r>
              <a:rPr lang="ko-KR" altLang="en-US" sz="2000" dirty="0" smtClean="0"/>
              <a:t>을 사용</a:t>
            </a:r>
            <a:endParaRPr lang="en-US" altLang="ko-KR" sz="2000" dirty="0" smtClean="0"/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3823855" y="6302754"/>
            <a:ext cx="80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hlinkClick r:id="rId4"/>
              </a:rPr>
              <a:t>https://laonple.blog.me/220594258301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23" y="3043757"/>
            <a:ext cx="3657600" cy="2381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083" y="3096144"/>
            <a:ext cx="3895725" cy="2276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30284" y="2909455"/>
            <a:ext cx="96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33000"/>
                </a:solidFill>
              </a:rPr>
              <a:t>filter</a:t>
            </a:r>
            <a:endParaRPr lang="ko-KR" altLang="en-US" dirty="0">
              <a:solidFill>
                <a:srgbClr val="B33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5964" y="2909455"/>
            <a:ext cx="96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33000"/>
                </a:solidFill>
              </a:rPr>
              <a:t>filter</a:t>
            </a:r>
            <a:endParaRPr lang="ko-KR" altLang="en-US" dirty="0">
              <a:solidFill>
                <a:srgbClr val="B33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3823855" y="6302754"/>
            <a:ext cx="80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hlinkClick r:id="rId4"/>
              </a:rPr>
              <a:t>https://laonple.blog.me/220594258301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297" y="1470615"/>
            <a:ext cx="7023998" cy="24132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5120" y="4154920"/>
            <a:ext cx="6808385" cy="21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pic>
        <p:nvPicPr>
          <p:cNvPr id="1026" name="Picture 2" descr="https://www.dropbox.com/s/fcar9yv3ttkhkvf/%EC%8A%A4%ED%81%AC%EB%A6%B0%EC%83%B7%202018-05-13%2016.13.26.png?raw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2441"/>
            <a:ext cx="5064299" cy="40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4312" y="2218098"/>
            <a:ext cx="5202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Locality(Local Connectivity)</a:t>
            </a:r>
          </a:p>
          <a:p>
            <a:r>
              <a:rPr lang="ko-KR" altLang="en-US" sz="2000" dirty="0" smtClean="0"/>
              <a:t>공간적으로 인접한 신호들에 대한 상관적 관계를 필터를 적용하여 추출해낸다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Shared Weights</a:t>
            </a:r>
          </a:p>
          <a:p>
            <a:r>
              <a:rPr lang="ko-KR" altLang="en-US" sz="2000" dirty="0" smtClean="0"/>
              <a:t>동일한 계수를 갖는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를 전체 영상에 반복적으로 적용함으로써 변수의 수를 획기적으로 줄일 수 있으며 </a:t>
            </a:r>
            <a:r>
              <a:rPr lang="en-US" altLang="ko-KR" sz="2000" dirty="0" smtClean="0"/>
              <a:t>topology </a:t>
            </a:r>
            <a:r>
              <a:rPr lang="ko-KR" altLang="en-US" sz="2000" dirty="0" smtClean="0"/>
              <a:t>변화에 무관한 항상성을 얻을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22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Convolution NN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Convolution</a:t>
            </a:r>
            <a:endParaRPr lang="ko-KR" altLang="en-US" dirty="0"/>
          </a:p>
        </p:txBody>
      </p:sp>
      <p:pic>
        <p:nvPicPr>
          <p:cNvPr id="1028" name="Picture 4" descr="https://cdn-images-1.medium.com/max/1200/1*1okwhewf5KCtIPaFib4Xa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6777"/>
            <a:ext cx="37623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73511" y="2006777"/>
            <a:ext cx="6184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Locality</a:t>
            </a:r>
            <a:r>
              <a:rPr lang="ko-KR" altLang="en-US" sz="2400" dirty="0" smtClean="0"/>
              <a:t>를 위해 </a:t>
            </a:r>
            <a:r>
              <a:rPr lang="en-US" altLang="ko-KR" sz="2400" dirty="0" smtClean="0"/>
              <a:t>Filter</a:t>
            </a:r>
            <a:r>
              <a:rPr lang="ko-KR" altLang="en-US" sz="2400" dirty="0" smtClean="0"/>
              <a:t>를 학습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Shared Weights</a:t>
            </a:r>
            <a:r>
              <a:rPr lang="ko-KR" altLang="en-US" sz="2400" dirty="0" smtClean="0"/>
              <a:t>하여 </a:t>
            </a:r>
            <a:r>
              <a:rPr lang="en-US" altLang="ko-KR" sz="2400" dirty="0" smtClean="0"/>
              <a:t>Topology </a:t>
            </a:r>
            <a:r>
              <a:rPr lang="ko-KR" altLang="en-US" sz="2400" dirty="0" smtClean="0"/>
              <a:t>변화와 무관한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항상성을 유지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222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026" name="Picture 2" descr="https://www.dropbox.com/s/fcar9yv3ttkhkvf/%EC%8A%A4%ED%81%AC%EB%A6%B0%EC%83%B7%202018-05-13%2016.13.26.png?raw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8" y="1486681"/>
            <a:ext cx="6222646" cy="497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4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18560" y="1690688"/>
            <a:ext cx="2614864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600" y="1690688"/>
            <a:ext cx="902368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40579" y="1690688"/>
            <a:ext cx="902368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Fully-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Connected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35822" y="1690688"/>
            <a:ext cx="985104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016" y="1690688"/>
            <a:ext cx="902368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436" y="2103299"/>
            <a:ext cx="1919111" cy="72248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Conv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66436" y="3401223"/>
            <a:ext cx="1919111" cy="72248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66435" y="4829415"/>
            <a:ext cx="1919111" cy="72248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Pooling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0" idx="3"/>
            <a:endCxn id="4" idx="1"/>
          </p:cNvCxnSpPr>
          <p:nvPr/>
        </p:nvCxnSpPr>
        <p:spPr>
          <a:xfrm flipV="1">
            <a:off x="1289384" y="2464544"/>
            <a:ext cx="1177052" cy="145286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6464968" y="3917407"/>
            <a:ext cx="137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8742947" y="3917407"/>
            <a:ext cx="1292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12" idx="0"/>
          </p:cNvCxnSpPr>
          <p:nvPr/>
        </p:nvCxnSpPr>
        <p:spPr>
          <a:xfrm>
            <a:off x="3425992" y="2825788"/>
            <a:ext cx="0" cy="575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  <a:endCxn id="13" idx="0"/>
          </p:cNvCxnSpPr>
          <p:nvPr/>
        </p:nvCxnSpPr>
        <p:spPr>
          <a:xfrm flipH="1">
            <a:off x="3425991" y="4123712"/>
            <a:ext cx="1" cy="705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5" idx="1"/>
          </p:cNvCxnSpPr>
          <p:nvPr/>
        </p:nvCxnSpPr>
        <p:spPr>
          <a:xfrm rot="5400000" flipH="1" flipV="1">
            <a:off x="3677046" y="3666351"/>
            <a:ext cx="1634497" cy="2136609"/>
          </a:xfrm>
          <a:prstGeom prst="bentConnector4">
            <a:avLst>
              <a:gd name="adj1" fmla="val -13986"/>
              <a:gd name="adj2" fmla="val 724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pic>
        <p:nvPicPr>
          <p:cNvPr id="1028" name="Picture 4" descr="https://cdn-images-1.medium.com/max/1200/1*1okwhewf5KCtIPaFib4Xa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6777"/>
            <a:ext cx="37623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48280" y="1545112"/>
            <a:ext cx="565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Filter or Kernel</a:t>
            </a:r>
          </a:p>
          <a:p>
            <a:endParaRPr lang="en-US" altLang="ko-KR" b="1" dirty="0" smtClean="0"/>
          </a:p>
          <a:p>
            <a:r>
              <a:rPr lang="ko-KR" altLang="en-US" dirty="0" smtClean="0"/>
              <a:t>입력 데이터의 특징</a:t>
            </a:r>
            <a:r>
              <a:rPr lang="en-US" altLang="ko-KR" dirty="0" smtClean="0"/>
              <a:t>(feature)</a:t>
            </a:r>
            <a:r>
              <a:rPr lang="ko-KR" altLang="en-US" dirty="0" smtClean="0"/>
              <a:t>을 추출하는 역할을 수행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343126" y="3007531"/>
          <a:ext cx="1326741" cy="1346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247">
                  <a:extLst>
                    <a:ext uri="{9D8B030D-6E8A-4147-A177-3AD203B41FA5}">
                      <a16:colId xmlns:a16="http://schemas.microsoft.com/office/drawing/2014/main" val="1864596538"/>
                    </a:ext>
                  </a:extLst>
                </a:gridCol>
                <a:gridCol w="442247">
                  <a:extLst>
                    <a:ext uri="{9D8B030D-6E8A-4147-A177-3AD203B41FA5}">
                      <a16:colId xmlns:a16="http://schemas.microsoft.com/office/drawing/2014/main" val="2155287789"/>
                    </a:ext>
                  </a:extLst>
                </a:gridCol>
                <a:gridCol w="442247">
                  <a:extLst>
                    <a:ext uri="{9D8B030D-6E8A-4147-A177-3AD203B41FA5}">
                      <a16:colId xmlns:a16="http://schemas.microsoft.com/office/drawing/2014/main" val="2758638738"/>
                    </a:ext>
                  </a:extLst>
                </a:gridCol>
              </a:tblGrid>
              <a:tr h="448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254503"/>
                  </a:ext>
                </a:extLst>
              </a:tr>
              <a:tr h="448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62402"/>
                  </a:ext>
                </a:extLst>
              </a:tr>
              <a:tr h="448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0564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848280" y="3007531"/>
          <a:ext cx="1789588" cy="183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397">
                  <a:extLst>
                    <a:ext uri="{9D8B030D-6E8A-4147-A177-3AD203B41FA5}">
                      <a16:colId xmlns:a16="http://schemas.microsoft.com/office/drawing/2014/main" val="777464102"/>
                    </a:ext>
                  </a:extLst>
                </a:gridCol>
                <a:gridCol w="447397">
                  <a:extLst>
                    <a:ext uri="{9D8B030D-6E8A-4147-A177-3AD203B41FA5}">
                      <a16:colId xmlns:a16="http://schemas.microsoft.com/office/drawing/2014/main" val="1399882913"/>
                    </a:ext>
                  </a:extLst>
                </a:gridCol>
                <a:gridCol w="447397">
                  <a:extLst>
                    <a:ext uri="{9D8B030D-6E8A-4147-A177-3AD203B41FA5}">
                      <a16:colId xmlns:a16="http://schemas.microsoft.com/office/drawing/2014/main" val="2805202589"/>
                    </a:ext>
                  </a:extLst>
                </a:gridCol>
                <a:gridCol w="447397">
                  <a:extLst>
                    <a:ext uri="{9D8B030D-6E8A-4147-A177-3AD203B41FA5}">
                      <a16:colId xmlns:a16="http://schemas.microsoft.com/office/drawing/2014/main" val="4087226320"/>
                    </a:ext>
                  </a:extLst>
                </a:gridCol>
              </a:tblGrid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14817"/>
                  </a:ext>
                </a:extLst>
              </a:tr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17926"/>
                  </a:ext>
                </a:extLst>
              </a:tr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16404"/>
                  </a:ext>
                </a:extLst>
              </a:tr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5160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75125" y="2997927"/>
          <a:ext cx="909054" cy="9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27">
                  <a:extLst>
                    <a:ext uri="{9D8B030D-6E8A-4147-A177-3AD203B41FA5}">
                      <a16:colId xmlns:a16="http://schemas.microsoft.com/office/drawing/2014/main" val="2631463692"/>
                    </a:ext>
                  </a:extLst>
                </a:gridCol>
                <a:gridCol w="454527">
                  <a:extLst>
                    <a:ext uri="{9D8B030D-6E8A-4147-A177-3AD203B41FA5}">
                      <a16:colId xmlns:a16="http://schemas.microsoft.com/office/drawing/2014/main" val="3459257773"/>
                    </a:ext>
                  </a:extLst>
                </a:gridCol>
              </a:tblGrid>
              <a:tr h="46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63300"/>
                  </a:ext>
                </a:extLst>
              </a:tr>
              <a:tr h="4627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1182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29274" y="5008920"/>
            <a:ext cx="10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93148" y="5008920"/>
            <a:ext cx="10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Filter(W)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34237" y="5008920"/>
            <a:ext cx="11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연산 결과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74933" y="3680178"/>
            <a:ext cx="248356" cy="2431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3067" y="3476978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0989437" y="2997927"/>
          <a:ext cx="909054" cy="9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27">
                  <a:extLst>
                    <a:ext uri="{9D8B030D-6E8A-4147-A177-3AD203B41FA5}">
                      <a16:colId xmlns:a16="http://schemas.microsoft.com/office/drawing/2014/main" val="2631463692"/>
                    </a:ext>
                  </a:extLst>
                </a:gridCol>
                <a:gridCol w="454527">
                  <a:extLst>
                    <a:ext uri="{9D8B030D-6E8A-4147-A177-3AD203B41FA5}">
                      <a16:colId xmlns:a16="http://schemas.microsoft.com/office/drawing/2014/main" val="3459257773"/>
                    </a:ext>
                  </a:extLst>
                </a:gridCol>
              </a:tblGrid>
              <a:tr h="4627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63300"/>
                  </a:ext>
                </a:extLst>
              </a:tr>
              <a:tr h="4627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1182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7082" y="3432430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139460" y="5008920"/>
            <a:ext cx="68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Bias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48280" y="5665089"/>
            <a:ext cx="565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많은 </a:t>
            </a:r>
            <a:r>
              <a:rPr lang="en-US" altLang="ko-KR" b="1" dirty="0" smtClean="0"/>
              <a:t>Filter</a:t>
            </a:r>
            <a:r>
              <a:rPr lang="ko-KR" altLang="en-US" b="1" dirty="0" smtClean="0"/>
              <a:t>를 사용하여 </a:t>
            </a:r>
            <a:r>
              <a:rPr lang="en-US" altLang="ko-KR" b="1" dirty="0" smtClean="0"/>
              <a:t>Convolution </a:t>
            </a:r>
            <a:r>
              <a:rPr lang="ko-KR" altLang="en-US" b="1" dirty="0" smtClean="0"/>
              <a:t>층들을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46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 (sampling)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495928" y="2310066"/>
            <a:ext cx="1840832" cy="2189745"/>
            <a:chOff x="2265949" y="2550697"/>
            <a:chExt cx="1840832" cy="2189745"/>
          </a:xfrm>
        </p:grpSpPr>
        <p:sp>
          <p:nvSpPr>
            <p:cNvPr id="19" name="평행 사변형 18"/>
            <p:cNvSpPr/>
            <p:nvPr/>
          </p:nvSpPr>
          <p:spPr>
            <a:xfrm rot="16200000" flipH="1">
              <a:off x="1784687" y="3031960"/>
              <a:ext cx="2189745" cy="1227220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5949" y="2867377"/>
              <a:ext cx="613610" cy="18730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3170" y="2550697"/>
              <a:ext cx="613610" cy="18730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rot="16200000" flipH="1">
              <a:off x="2398298" y="3031960"/>
              <a:ext cx="2189745" cy="1227220"/>
            </a:xfrm>
            <a:prstGeom prst="parallelogram">
              <a:avLst/>
            </a:prstGeom>
            <a:solidFill>
              <a:schemeClr val="accent2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22781" y="2626746"/>
            <a:ext cx="1439778" cy="1612232"/>
            <a:chOff x="2265949" y="2550697"/>
            <a:chExt cx="1840832" cy="2189745"/>
          </a:xfrm>
          <a:solidFill>
            <a:schemeClr val="accent1">
              <a:lumMod val="20000"/>
              <a:lumOff val="80000"/>
              <a:alpha val="70000"/>
            </a:schemeClr>
          </a:solidFill>
        </p:grpSpPr>
        <p:sp>
          <p:nvSpPr>
            <p:cNvPr id="25" name="평행 사변형 24"/>
            <p:cNvSpPr/>
            <p:nvPr/>
          </p:nvSpPr>
          <p:spPr>
            <a:xfrm rot="16200000" flipH="1">
              <a:off x="1784687" y="3031960"/>
              <a:ext cx="2189745" cy="1227220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65949" y="2867377"/>
              <a:ext cx="613610" cy="18730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93170" y="2550697"/>
              <a:ext cx="613610" cy="18730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평행 사변형 27"/>
            <p:cNvSpPr/>
            <p:nvPr/>
          </p:nvSpPr>
          <p:spPr>
            <a:xfrm rot="16200000" flipH="1">
              <a:off x="2398298" y="3031960"/>
              <a:ext cx="2189745" cy="1227220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>
            <a:off x="4547937" y="3561347"/>
            <a:ext cx="1876926" cy="24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639554" y="4696177"/>
            <a:ext cx="1756535" cy="17949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40709" y="4978399"/>
            <a:ext cx="1067913" cy="1140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621867" y="559364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2526" y="1506022"/>
            <a:ext cx="5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Overfitting</a:t>
            </a:r>
            <a:r>
              <a:rPr lang="ko-KR" altLang="en-US" dirty="0" smtClean="0"/>
              <a:t>을 방지하기 위한 </a:t>
            </a:r>
            <a:r>
              <a:rPr lang="en-US" altLang="ko-KR" dirty="0" smtClean="0"/>
              <a:t>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8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8" name="Picture 2" descr="https://cdn-images-1.medium.com/freeze/max/1000/1*5HA3lTFOGyc5TCi4uDCHlw.png?q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43264"/>
            <a:ext cx="9144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2051"/>
            <a:ext cx="912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왜 만들어지게 되었는가</a:t>
            </a:r>
            <a:r>
              <a:rPr lang="en-US" altLang="ko-KR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위의 문제점을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어떻게 해결하는가</a:t>
            </a:r>
            <a:r>
              <a:rPr lang="en-US" altLang="ko-KR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3972406"/>
            <a:ext cx="912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어떤 부분이 어떤 특징에 영향을 주는가</a:t>
            </a:r>
            <a:r>
              <a:rPr lang="en-US" altLang="ko-KR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어떻게 설계해야 하는가</a:t>
            </a:r>
            <a:r>
              <a:rPr lang="en-US" altLang="ko-KR" sz="2400" dirty="0" smtClean="0"/>
              <a:t>?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2164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Multi-layer Neural Network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072" y="1585736"/>
            <a:ext cx="7238620" cy="4955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59262" y="6302754"/>
            <a:ext cx="3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https://laonple.blog.me/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9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949</Words>
  <Application>Microsoft Office PowerPoint</Application>
  <PresentationFormat>와이드스크린</PresentationFormat>
  <Paragraphs>195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CNN</vt:lpstr>
      <vt:lpstr>PowerPoint 프레젠테이션</vt:lpstr>
      <vt:lpstr>Convolution Neural Network</vt:lpstr>
      <vt:lpstr>Convolution Neural Network</vt:lpstr>
      <vt:lpstr>Convolution</vt:lpstr>
      <vt:lpstr>Pooling Layer (sampling)</vt:lpstr>
      <vt:lpstr>Convolution Neural Network</vt:lpstr>
      <vt:lpstr>Convolution Neural Network</vt:lpstr>
      <vt:lpstr>Multi-layer Neural Network</vt:lpstr>
      <vt:lpstr>Multi-layer Neural Network</vt:lpstr>
      <vt:lpstr>Receptive Field</vt:lpstr>
      <vt:lpstr>Receptive Field</vt:lpstr>
      <vt:lpstr>Convolution Neural Network</vt:lpstr>
      <vt:lpstr>Convolution</vt:lpstr>
      <vt:lpstr>Convolution</vt:lpstr>
      <vt:lpstr>LTI(Linear Time invariant System)</vt:lpstr>
      <vt:lpstr>Convolution</vt:lpstr>
      <vt:lpstr>Convolution</vt:lpstr>
      <vt:lpstr>Convolution Neural Network의 특징</vt:lpstr>
      <vt:lpstr>CNN에서의 Convolution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Classification</dc:title>
  <dc:creator>Windows 사용자</dc:creator>
  <cp:lastModifiedBy>Windows 사용자</cp:lastModifiedBy>
  <cp:revision>489</cp:revision>
  <dcterms:created xsi:type="dcterms:W3CDTF">2019-04-08T01:56:14Z</dcterms:created>
  <dcterms:modified xsi:type="dcterms:W3CDTF">2019-07-16T03:54:10Z</dcterms:modified>
</cp:coreProperties>
</file>