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99" r:id="rId3"/>
    <p:sldId id="334" r:id="rId4"/>
    <p:sldId id="335" r:id="rId5"/>
    <p:sldId id="336" r:id="rId6"/>
    <p:sldId id="337" r:id="rId7"/>
    <p:sldId id="338" r:id="rId8"/>
    <p:sldId id="345" r:id="rId9"/>
    <p:sldId id="346" r:id="rId10"/>
    <p:sldId id="347" r:id="rId11"/>
    <p:sldId id="351" r:id="rId12"/>
    <p:sldId id="348" r:id="rId13"/>
    <p:sldId id="353" r:id="rId14"/>
    <p:sldId id="352" r:id="rId15"/>
    <p:sldId id="354" r:id="rId16"/>
    <p:sldId id="349" r:id="rId17"/>
    <p:sldId id="35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3000"/>
    <a:srgbClr val="C55A11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97" autoAdjust="0"/>
  </p:normalViewPr>
  <p:slideViewPr>
    <p:cSldViewPr snapToGrid="0">
      <p:cViewPr varScale="1">
        <p:scale>
          <a:sx n="46" d="100"/>
          <a:sy n="46" d="100"/>
        </p:scale>
        <p:origin x="5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599B-390B-4A86-8DD5-718C4BFB4DA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A0C8-AFD2-47C9-B595-81218810C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5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word/abbr_view.php?m_temp1=4347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cnn%EC%97%90%EC%84%9C-pooling%EC%9D%B4%EB%9E%80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larisailab.com/archives/797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larisailab.com/archives/797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larisailab.com/archives/797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ikorea.org/cs231n/convolutional-networks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ikorea.org/cs231n/convolutional-networks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zsza.github.io/data/2018/05/14/cs231n-cn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Convolution</a:t>
            </a:r>
            <a:r>
              <a:rPr lang="en-US" altLang="ko-KR" baseline="0" dirty="0" smtClean="0"/>
              <a:t> NN</a:t>
            </a:r>
            <a:r>
              <a:rPr lang="ko-KR" altLang="en-US" baseline="0" dirty="0" smtClean="0"/>
              <a:t>에 대해 알아보기 전에 </a:t>
            </a:r>
            <a:r>
              <a:rPr lang="en-US" altLang="ko-KR" baseline="0" dirty="0" smtClean="0"/>
              <a:t>Convolution NN</a:t>
            </a:r>
            <a:r>
              <a:rPr lang="ko-KR" altLang="en-US" baseline="0" dirty="0" smtClean="0"/>
              <a:t>이 발생된 원인에 대해 짚고 </a:t>
            </a:r>
            <a:r>
              <a:rPr lang="en-US" altLang="ko-KR" baseline="0" dirty="0" smtClean="0"/>
              <a:t>Convolution</a:t>
            </a:r>
            <a:r>
              <a:rPr lang="ko-KR" altLang="en-US" baseline="0" dirty="0" smtClean="0"/>
              <a:t>의 특징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그에 따라 어떻게 구성되었는지 살펴보고 가겠습니다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A0C8-AFD2-47C9-B595-81218810C3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0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http://www.ktword.co.kr/word/abbr_view.php?m_temp1=4347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04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https://mc.ai/cnn%EC%97%90%EC%84%9C-pooling%EC%9D%B4%EB%9E%80/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45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http://solarisailab.com/archives/797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4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http://solarisailab.com/archives/797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3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http://solarisailab.com/archives/797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7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http://aikorea.org/cs231n/convolutional-networks/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47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http://aikorea.org/cs231n/convolutional-networks/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5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저번에 배웠던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간단한 구조에 대해 설명하고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자세하게 설명 들어가겠습니다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58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44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8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https://zzsza.github.io/data/2018/05/14/cs231n-cnn/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6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9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3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73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6A8C-BD66-4C68-A52C-3B1A18346A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3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7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7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1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6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3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06BE-E63E-49BB-BA7A-34038F13CE10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4B15-4C4F-413B-B2C1-AC0CB3D65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0444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CNN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800" dirty="0" smtClean="0"/>
              <a:t>하현숙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3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Convolution</a:t>
            </a:r>
            <a:endParaRPr lang="ko-KR" altLang="en-US" dirty="0"/>
          </a:p>
        </p:txBody>
      </p:sp>
      <p:pic>
        <p:nvPicPr>
          <p:cNvPr id="1028" name="Picture 4" descr="https://cdn-images-1.medium.com/max/1200/1*1okwhewf5KCtIPaFib4Xa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6777"/>
            <a:ext cx="3762375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73511" y="2006777"/>
            <a:ext cx="6184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Locality</a:t>
            </a:r>
            <a:r>
              <a:rPr lang="ko-KR" altLang="en-US" sz="2400" dirty="0" smtClean="0"/>
              <a:t>를 위해 </a:t>
            </a:r>
            <a:r>
              <a:rPr lang="en-US" altLang="ko-KR" sz="2400" dirty="0" smtClean="0"/>
              <a:t>Filter</a:t>
            </a:r>
            <a:r>
              <a:rPr lang="ko-KR" altLang="en-US" sz="2400" dirty="0" smtClean="0"/>
              <a:t>를 학습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Shared Weights</a:t>
            </a:r>
            <a:r>
              <a:rPr lang="ko-KR" altLang="en-US" sz="2400" dirty="0" smtClean="0"/>
              <a:t>하여 </a:t>
            </a:r>
            <a:r>
              <a:rPr lang="en-US" altLang="ko-KR" sz="2400" dirty="0" smtClean="0"/>
              <a:t>Topology </a:t>
            </a:r>
            <a:r>
              <a:rPr lang="ko-KR" altLang="en-US" sz="2400" dirty="0" smtClean="0"/>
              <a:t>변화와 무관한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항상성을 유지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2225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Subsampling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719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동영상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데이터의 크기를 줄이기 위한 방법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입력 영상에서 컬러 정보를 일부 </a:t>
            </a:r>
            <a:r>
              <a:rPr lang="ko-KR" altLang="en-US" sz="2400" dirty="0" err="1" smtClean="0"/>
              <a:t>손실케</a:t>
            </a:r>
            <a:r>
              <a:rPr lang="ko-KR" altLang="en-US" sz="2400" dirty="0" err="1" smtClean="0"/>
              <a:t>됨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010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</a:t>
            </a:r>
            <a:r>
              <a:rPr lang="ko-KR" altLang="en-US" dirty="0" smtClean="0"/>
              <a:t>을 하는 이유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719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Overfitting</a:t>
            </a:r>
            <a:r>
              <a:rPr lang="ko-KR" altLang="en-US" sz="2400" dirty="0" smtClean="0"/>
              <a:t>을 방지하기 위해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Feature</a:t>
            </a:r>
            <a:r>
              <a:rPr lang="ko-KR" altLang="en-US" sz="2400" dirty="0" smtClean="0"/>
              <a:t>의 개수를 줄여 </a:t>
            </a:r>
            <a:r>
              <a:rPr lang="en-US" altLang="ko-KR" sz="2400" dirty="0" smtClean="0"/>
              <a:t>overfitting</a:t>
            </a:r>
            <a:r>
              <a:rPr lang="ko-KR" altLang="en-US" sz="2400" dirty="0" smtClean="0"/>
              <a:t>을 방지한다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93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Pooling: Overview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719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이미지는 정적인</a:t>
            </a:r>
            <a:r>
              <a:rPr lang="en-US" altLang="ko-KR" sz="2400" dirty="0" smtClean="0"/>
              <a:t>(stationarity) </a:t>
            </a:r>
            <a:r>
              <a:rPr lang="ko-KR" altLang="en-US" sz="2400" dirty="0" smtClean="0"/>
              <a:t>특징을 가지고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이는 한 지역의 특징이 다른 지역에서도 유용할 수 있다는 것을 의미한다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그러므로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큰 이미지를 다루기 위한 자연스러운 하나의 방법은 다양한 지역의 </a:t>
            </a:r>
            <a:r>
              <a:rPr lang="ko-KR" altLang="en-US" sz="2400" dirty="0" err="1" smtClean="0"/>
              <a:t>통계치들을</a:t>
            </a:r>
            <a:r>
              <a:rPr lang="ko-KR" altLang="en-US" sz="2400" dirty="0" smtClean="0"/>
              <a:t> 통합하는 것이다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예를 들어서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이미지의 한 지역에서의 특징들의 평균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또는 최대값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계산할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이런 요약된 통계치는 </a:t>
            </a:r>
            <a:r>
              <a:rPr lang="ko-KR" altLang="en-US" sz="2400" dirty="0" err="1" smtClean="0"/>
              <a:t>저차원적이고</a:t>
            </a:r>
            <a:r>
              <a:rPr lang="ko-KR" altLang="en-US" sz="2400" dirty="0" smtClean="0"/>
              <a:t> 또한 결과를 개선할 수 있다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8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for invariance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7199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이미지의 인접한 지역들을 </a:t>
            </a:r>
            <a:r>
              <a:rPr lang="en-US" altLang="ko-KR" sz="2400" dirty="0" smtClean="0"/>
              <a:t>pooling</a:t>
            </a:r>
            <a:r>
              <a:rPr lang="ko-KR" altLang="en-US" sz="2400" dirty="0" smtClean="0"/>
              <a:t>할 지역들로 선택하고 같은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복제된</a:t>
            </a:r>
            <a:r>
              <a:rPr lang="en-US" altLang="ko-KR" sz="2400" dirty="0" smtClean="0"/>
              <a:t>) </a:t>
            </a:r>
            <a:r>
              <a:rPr lang="ko-KR" altLang="en-US" sz="2400" dirty="0" err="1" smtClean="0"/>
              <a:t>히든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유닛들에서</a:t>
            </a:r>
            <a:r>
              <a:rPr lang="ko-KR" altLang="en-US" sz="2400" dirty="0" smtClean="0"/>
              <a:t> 생성된 </a:t>
            </a:r>
            <a:r>
              <a:rPr lang="ko-KR" altLang="en-US" sz="2400" dirty="0" err="1" smtClean="0"/>
              <a:t>값들만을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pooling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그렇다면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</a:t>
            </a:r>
            <a:r>
              <a:rPr lang="en-US" altLang="ko-KR" sz="2400" dirty="0" smtClean="0"/>
              <a:t>pooling </a:t>
            </a:r>
            <a:r>
              <a:rPr lang="ko-KR" altLang="en-US" sz="2400" dirty="0" smtClean="0"/>
              <a:t>유닛들은 </a:t>
            </a:r>
            <a:r>
              <a:rPr lang="ko-KR" altLang="en-US" sz="2400" dirty="0" err="1" smtClean="0"/>
              <a:t>이동불변할</a:t>
            </a:r>
            <a:r>
              <a:rPr lang="ko-KR" altLang="en-US" sz="2400" dirty="0" smtClean="0"/>
              <a:t> 것이다</a:t>
            </a:r>
            <a:r>
              <a:rPr lang="en-US" altLang="ko-KR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이미지가 이동하더라도 같은 특징들이 활성화된다는 것을 의미한다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7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Formal description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7199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이전에 설명한 </a:t>
            </a:r>
            <a:r>
              <a:rPr lang="ko-KR" altLang="en-US" sz="2400" dirty="0" err="1" smtClean="0"/>
              <a:t>컨볼브된</a:t>
            </a:r>
            <a:r>
              <a:rPr lang="ko-KR" altLang="en-US" sz="2400" dirty="0" smtClean="0"/>
              <a:t> 특징들을 획득한 이후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우리는 </a:t>
            </a:r>
            <a:r>
              <a:rPr lang="ko-KR" altLang="en-US" sz="2400" dirty="0" err="1" smtClean="0"/>
              <a:t>컨볼브된</a:t>
            </a:r>
            <a:r>
              <a:rPr lang="ko-KR" altLang="en-US" sz="2400" dirty="0" smtClean="0"/>
              <a:t> 특징들을 </a:t>
            </a:r>
            <a:r>
              <a:rPr lang="en-US" altLang="ko-KR" sz="2400" dirty="0" smtClean="0"/>
              <a:t>pooling</a:t>
            </a:r>
            <a:r>
              <a:rPr lang="ko-KR" altLang="en-US" sz="2400" dirty="0" smtClean="0"/>
              <a:t>할 지역의 크기</a:t>
            </a:r>
            <a:r>
              <a:rPr lang="en-US" altLang="ko-KR" sz="2400" dirty="0" smtClean="0"/>
              <a:t>m*n</a:t>
            </a:r>
            <a:r>
              <a:rPr lang="ko-KR" altLang="en-US" sz="2400" dirty="0" smtClean="0"/>
              <a:t>을 결정해야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그리고 우리는 </a:t>
            </a:r>
            <a:r>
              <a:rPr lang="ko-KR" altLang="en-US" sz="2400" dirty="0" err="1" smtClean="0"/>
              <a:t>컨볼드된</a:t>
            </a:r>
            <a:r>
              <a:rPr lang="ko-KR" altLang="en-US" sz="2400" dirty="0" smtClean="0"/>
              <a:t> 특징들을 </a:t>
            </a:r>
            <a:r>
              <a:rPr lang="en-US" altLang="ko-KR" sz="2400" dirty="0" err="1" smtClean="0"/>
              <a:t>disjoi</a:t>
            </a:r>
            <a:r>
              <a:rPr lang="ko-KR" altLang="en-US" sz="2400" dirty="0" smtClean="0"/>
              <a:t>한 </a:t>
            </a:r>
            <a:r>
              <a:rPr lang="en-US" altLang="ko-KR" sz="2400" dirty="0" smtClean="0"/>
              <a:t>m*n </a:t>
            </a:r>
            <a:r>
              <a:rPr lang="ko-KR" altLang="en-US" sz="2400" dirty="0" smtClean="0"/>
              <a:t>지역들로 나누어야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그리고 이 지역들의 특징 </a:t>
            </a:r>
            <a:r>
              <a:rPr lang="ko-KR" altLang="en-US" sz="2400" dirty="0" err="1" smtClean="0"/>
              <a:t>활성값들의</a:t>
            </a:r>
            <a:r>
              <a:rPr lang="ko-KR" altLang="en-US" sz="2400" dirty="0" smtClean="0"/>
              <a:t> 평균을 구해서 </a:t>
            </a:r>
            <a:r>
              <a:rPr lang="en-US" altLang="ko-KR" sz="2400" dirty="0" smtClean="0"/>
              <a:t>pooled convolved features</a:t>
            </a:r>
            <a:r>
              <a:rPr lang="ko-KR" altLang="en-US" sz="2400" dirty="0" smtClean="0"/>
              <a:t>을 얻는다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이런 </a:t>
            </a:r>
            <a:r>
              <a:rPr lang="ko-KR" altLang="en-US" sz="2400" dirty="0" err="1" smtClean="0"/>
              <a:t>풀링된</a:t>
            </a:r>
            <a:r>
              <a:rPr lang="ko-KR" altLang="en-US" sz="2400" dirty="0" smtClean="0"/>
              <a:t> 특징들은 분류를 위해 사용될 수 있다</a:t>
            </a:r>
            <a:r>
              <a:rPr lang="en-US" altLang="ko-KR" sz="240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9618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공간적 배치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7199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hyper-parameter</a:t>
            </a:r>
            <a:r>
              <a:rPr lang="ko-KR" altLang="en-US" sz="2400" dirty="0" smtClean="0"/>
              <a:t>들은 출력 볼륨의 크기를 결정한다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깊이</a:t>
            </a:r>
            <a:r>
              <a:rPr lang="en-US" altLang="ko-KR" sz="2400" dirty="0" smtClean="0"/>
              <a:t>, stride, zero-padding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깊이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컨볼루션</a:t>
            </a:r>
            <a:r>
              <a:rPr lang="ko-KR" altLang="en-US" sz="2400" dirty="0" smtClean="0"/>
              <a:t> 레이어의 </a:t>
            </a:r>
            <a:r>
              <a:rPr lang="ko-KR" altLang="en-US" sz="2400" dirty="0" err="1" smtClean="0"/>
              <a:t>유런들</a:t>
            </a:r>
            <a:r>
              <a:rPr lang="ko-KR" altLang="en-US" sz="2400" dirty="0" smtClean="0"/>
              <a:t> 중 입력 볼륨 내 동일한 영역과 연결된 뉴런의 개수를 의미한다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뉴런들은 입력에 대해 서로 다른 특징에 활성화된다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예를 들어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이미지를 입력으로 받는 첫 번째 </a:t>
            </a:r>
            <a:r>
              <a:rPr lang="ko-KR" altLang="en-US" sz="2400" dirty="0" err="1" smtClean="0"/>
              <a:t>컨볼류션</a:t>
            </a:r>
            <a:r>
              <a:rPr lang="ko-KR" altLang="en-US" sz="2400" dirty="0" smtClean="0"/>
              <a:t> 레이어의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깊이 축에 따른 각 뉴런들은 이미지의 서로 다른 </a:t>
            </a:r>
            <a:r>
              <a:rPr lang="ko-KR" altLang="en-US" sz="2400" dirty="0" err="1" smtClean="0"/>
              <a:t>엣지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색깔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블롭</a:t>
            </a:r>
            <a:r>
              <a:rPr lang="ko-KR" altLang="en-US" sz="2400" dirty="0" smtClean="0"/>
              <a:t> 등에 활성화된다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인풋의 서로 같은 영역을 바라보는 뉴런들</a:t>
            </a:r>
            <a:r>
              <a:rPr lang="en-US" altLang="ko-KR" sz="2400" dirty="0" smtClean="0"/>
              <a:t>=</a:t>
            </a:r>
            <a:r>
              <a:rPr lang="ko-KR" altLang="en-US" sz="2400" dirty="0" smtClean="0"/>
              <a:t>깊이 컬럼</a:t>
            </a:r>
            <a:r>
              <a:rPr lang="en-US" altLang="ko-KR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Stride: </a:t>
            </a:r>
            <a:r>
              <a:rPr lang="ko-KR" altLang="en-US" sz="2400" dirty="0" smtClean="0"/>
              <a:t>가로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세로의 공간적 간격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어떤 간격으로 깊이 컬럼을 할당할 지를 의미하는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것이다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만약 </a:t>
            </a:r>
            <a:r>
              <a:rPr lang="en-US" altLang="ko-KR" sz="2400" dirty="0" smtClean="0"/>
              <a:t>stride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이라면 깊이 컬럼을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칸마다 할당하게 된다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한 칸 간격으로 깊이 컬럼 할당</a:t>
            </a:r>
            <a:r>
              <a:rPr lang="en-US" altLang="ko-KR" sz="2400" dirty="0" smtClean="0"/>
              <a:t>). 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812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공간적 배치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7199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hyper-parameter</a:t>
            </a:r>
            <a:r>
              <a:rPr lang="ko-KR" altLang="en-US" sz="2400" dirty="0" smtClean="0"/>
              <a:t>들은 출력 볼륨의 크기를 결정한다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깊이</a:t>
            </a:r>
            <a:r>
              <a:rPr lang="en-US" altLang="ko-KR" sz="2400" dirty="0" smtClean="0"/>
              <a:t>, stride, zero-padding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패딩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출력 볼륨의 공간적 크기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가로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세로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조절할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입력 볼륨의 공간적 크기를 유지하고 싶은 경우 사용하게 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2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2868" y="2953512"/>
            <a:ext cx="8157908" cy="75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5000" dirty="0" smtClean="0"/>
              <a:t>Convolution NN</a:t>
            </a:r>
            <a:endParaRPr lang="ko-KR" altLang="en-US" sz="5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02082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pic>
        <p:nvPicPr>
          <p:cNvPr id="1026" name="Picture 2" descr="https://www.dropbox.com/s/fcar9yv3ttkhkvf/%EC%8A%A4%ED%81%AC%EB%A6%B0%EC%83%B7%202018-05-13%2016.13.26.png?raw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98" y="1486681"/>
            <a:ext cx="6222646" cy="497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4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18560" y="1690688"/>
            <a:ext cx="2614864" cy="445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62600" y="1690688"/>
            <a:ext cx="902368" cy="445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40579" y="1690688"/>
            <a:ext cx="902368" cy="445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Fully-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Connected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35822" y="1690688"/>
            <a:ext cx="985104" cy="445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7016" y="1690688"/>
            <a:ext cx="902368" cy="4453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436" y="2103299"/>
            <a:ext cx="1919111" cy="72248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Conv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66436" y="3401223"/>
            <a:ext cx="1919111" cy="72248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66435" y="4829415"/>
            <a:ext cx="1919111" cy="72248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Pooling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10" idx="3"/>
            <a:endCxn id="4" idx="1"/>
          </p:cNvCxnSpPr>
          <p:nvPr/>
        </p:nvCxnSpPr>
        <p:spPr>
          <a:xfrm flipV="1">
            <a:off x="1289384" y="2464544"/>
            <a:ext cx="1177052" cy="145286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6" idx="1"/>
          </p:cNvCxnSpPr>
          <p:nvPr/>
        </p:nvCxnSpPr>
        <p:spPr>
          <a:xfrm>
            <a:off x="6464968" y="3917407"/>
            <a:ext cx="13756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7" idx="1"/>
          </p:cNvCxnSpPr>
          <p:nvPr/>
        </p:nvCxnSpPr>
        <p:spPr>
          <a:xfrm>
            <a:off x="8742947" y="3917407"/>
            <a:ext cx="1292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12" idx="0"/>
          </p:cNvCxnSpPr>
          <p:nvPr/>
        </p:nvCxnSpPr>
        <p:spPr>
          <a:xfrm>
            <a:off x="3425992" y="2825788"/>
            <a:ext cx="0" cy="575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2"/>
            <a:endCxn id="13" idx="0"/>
          </p:cNvCxnSpPr>
          <p:nvPr/>
        </p:nvCxnSpPr>
        <p:spPr>
          <a:xfrm flipH="1">
            <a:off x="3425991" y="4123712"/>
            <a:ext cx="1" cy="705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2"/>
            <a:endCxn id="5" idx="1"/>
          </p:cNvCxnSpPr>
          <p:nvPr/>
        </p:nvCxnSpPr>
        <p:spPr>
          <a:xfrm rot="5400000" flipH="1" flipV="1">
            <a:off x="3677046" y="3666351"/>
            <a:ext cx="1634497" cy="2136609"/>
          </a:xfrm>
          <a:prstGeom prst="bentConnector4">
            <a:avLst>
              <a:gd name="adj1" fmla="val -13986"/>
              <a:gd name="adj2" fmla="val 724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</a:t>
            </a:r>
            <a:endParaRPr lang="ko-KR" altLang="en-US" dirty="0"/>
          </a:p>
        </p:txBody>
      </p:sp>
      <p:pic>
        <p:nvPicPr>
          <p:cNvPr id="1028" name="Picture 4" descr="https://cdn-images-1.medium.com/max/1200/1*1okwhewf5KCtIPaFib4Xa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6777"/>
            <a:ext cx="3762375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48280" y="1545112"/>
            <a:ext cx="5658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Filter or Kernel</a:t>
            </a:r>
          </a:p>
          <a:p>
            <a:endParaRPr lang="en-US" altLang="ko-KR" b="1" dirty="0" smtClean="0"/>
          </a:p>
          <a:p>
            <a:r>
              <a:rPr lang="ko-KR" altLang="en-US" dirty="0" smtClean="0"/>
              <a:t>입력 데이터의 특징</a:t>
            </a:r>
            <a:r>
              <a:rPr lang="en-US" altLang="ko-KR" dirty="0" smtClean="0"/>
              <a:t>(feature)</a:t>
            </a:r>
            <a:r>
              <a:rPr lang="ko-KR" altLang="en-US" dirty="0" smtClean="0"/>
              <a:t>을 추출하는 역할을 수행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343126" y="3007531"/>
          <a:ext cx="1326741" cy="1346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247">
                  <a:extLst>
                    <a:ext uri="{9D8B030D-6E8A-4147-A177-3AD203B41FA5}">
                      <a16:colId xmlns:a16="http://schemas.microsoft.com/office/drawing/2014/main" val="1864596538"/>
                    </a:ext>
                  </a:extLst>
                </a:gridCol>
                <a:gridCol w="442247">
                  <a:extLst>
                    <a:ext uri="{9D8B030D-6E8A-4147-A177-3AD203B41FA5}">
                      <a16:colId xmlns:a16="http://schemas.microsoft.com/office/drawing/2014/main" val="2155287789"/>
                    </a:ext>
                  </a:extLst>
                </a:gridCol>
                <a:gridCol w="442247">
                  <a:extLst>
                    <a:ext uri="{9D8B030D-6E8A-4147-A177-3AD203B41FA5}">
                      <a16:colId xmlns:a16="http://schemas.microsoft.com/office/drawing/2014/main" val="2758638738"/>
                    </a:ext>
                  </a:extLst>
                </a:gridCol>
              </a:tblGrid>
              <a:tr h="4487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254503"/>
                  </a:ext>
                </a:extLst>
              </a:tr>
              <a:tr h="4487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62402"/>
                  </a:ext>
                </a:extLst>
              </a:tr>
              <a:tr h="4487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0564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848280" y="3007531"/>
          <a:ext cx="1789588" cy="1831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397">
                  <a:extLst>
                    <a:ext uri="{9D8B030D-6E8A-4147-A177-3AD203B41FA5}">
                      <a16:colId xmlns:a16="http://schemas.microsoft.com/office/drawing/2014/main" val="777464102"/>
                    </a:ext>
                  </a:extLst>
                </a:gridCol>
                <a:gridCol w="447397">
                  <a:extLst>
                    <a:ext uri="{9D8B030D-6E8A-4147-A177-3AD203B41FA5}">
                      <a16:colId xmlns:a16="http://schemas.microsoft.com/office/drawing/2014/main" val="1399882913"/>
                    </a:ext>
                  </a:extLst>
                </a:gridCol>
                <a:gridCol w="447397">
                  <a:extLst>
                    <a:ext uri="{9D8B030D-6E8A-4147-A177-3AD203B41FA5}">
                      <a16:colId xmlns:a16="http://schemas.microsoft.com/office/drawing/2014/main" val="2805202589"/>
                    </a:ext>
                  </a:extLst>
                </a:gridCol>
                <a:gridCol w="447397">
                  <a:extLst>
                    <a:ext uri="{9D8B030D-6E8A-4147-A177-3AD203B41FA5}">
                      <a16:colId xmlns:a16="http://schemas.microsoft.com/office/drawing/2014/main" val="4087226320"/>
                    </a:ext>
                  </a:extLst>
                </a:gridCol>
              </a:tblGrid>
              <a:tr h="457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14817"/>
                  </a:ext>
                </a:extLst>
              </a:tr>
              <a:tr h="457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17926"/>
                  </a:ext>
                </a:extLst>
              </a:tr>
              <a:tr h="457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016404"/>
                  </a:ext>
                </a:extLst>
              </a:tr>
              <a:tr h="457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15160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375125" y="2997927"/>
          <a:ext cx="909054" cy="92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27">
                  <a:extLst>
                    <a:ext uri="{9D8B030D-6E8A-4147-A177-3AD203B41FA5}">
                      <a16:colId xmlns:a16="http://schemas.microsoft.com/office/drawing/2014/main" val="2631463692"/>
                    </a:ext>
                  </a:extLst>
                </a:gridCol>
                <a:gridCol w="454527">
                  <a:extLst>
                    <a:ext uri="{9D8B030D-6E8A-4147-A177-3AD203B41FA5}">
                      <a16:colId xmlns:a16="http://schemas.microsoft.com/office/drawing/2014/main" val="3459257773"/>
                    </a:ext>
                  </a:extLst>
                </a:gridCol>
              </a:tblGrid>
              <a:tr h="46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63300"/>
                  </a:ext>
                </a:extLst>
              </a:tr>
              <a:tr h="4627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01182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29274" y="5008920"/>
            <a:ext cx="10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93148" y="5008920"/>
            <a:ext cx="10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Filter(W)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34237" y="5008920"/>
            <a:ext cx="119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연산 결과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74933" y="3680178"/>
            <a:ext cx="248356" cy="2431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*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73067" y="3476978"/>
            <a:ext cx="3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0989437" y="2997927"/>
          <a:ext cx="909054" cy="92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27">
                  <a:extLst>
                    <a:ext uri="{9D8B030D-6E8A-4147-A177-3AD203B41FA5}">
                      <a16:colId xmlns:a16="http://schemas.microsoft.com/office/drawing/2014/main" val="2631463692"/>
                    </a:ext>
                  </a:extLst>
                </a:gridCol>
                <a:gridCol w="454527">
                  <a:extLst>
                    <a:ext uri="{9D8B030D-6E8A-4147-A177-3AD203B41FA5}">
                      <a16:colId xmlns:a16="http://schemas.microsoft.com/office/drawing/2014/main" val="3459257773"/>
                    </a:ext>
                  </a:extLst>
                </a:gridCol>
              </a:tblGrid>
              <a:tr h="4627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63300"/>
                  </a:ext>
                </a:extLst>
              </a:tr>
              <a:tr h="4627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01182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487082" y="3432430"/>
            <a:ext cx="3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+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139460" y="5008920"/>
            <a:ext cx="68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Bias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48280" y="5665089"/>
            <a:ext cx="565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많은 </a:t>
            </a:r>
            <a:r>
              <a:rPr lang="en-US" altLang="ko-KR" b="1" dirty="0" smtClean="0"/>
              <a:t>Filter</a:t>
            </a:r>
            <a:r>
              <a:rPr lang="ko-KR" altLang="en-US" b="1" dirty="0" smtClean="0"/>
              <a:t>를 사용하여 </a:t>
            </a:r>
            <a:r>
              <a:rPr lang="en-US" altLang="ko-KR" b="1" dirty="0" smtClean="0"/>
              <a:t>Convolution </a:t>
            </a:r>
            <a:r>
              <a:rPr lang="ko-KR" altLang="en-US" b="1" dirty="0" smtClean="0"/>
              <a:t>층들을 만듦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46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 (sampling)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495928" y="2310066"/>
            <a:ext cx="1840832" cy="2189745"/>
            <a:chOff x="2265949" y="2550697"/>
            <a:chExt cx="1840832" cy="2189745"/>
          </a:xfrm>
        </p:grpSpPr>
        <p:sp>
          <p:nvSpPr>
            <p:cNvPr id="19" name="평행 사변형 18"/>
            <p:cNvSpPr/>
            <p:nvPr/>
          </p:nvSpPr>
          <p:spPr>
            <a:xfrm rot="16200000" flipH="1">
              <a:off x="1784687" y="3031960"/>
              <a:ext cx="2189745" cy="1227220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65949" y="2867377"/>
              <a:ext cx="613610" cy="18730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3170" y="2550697"/>
              <a:ext cx="613610" cy="18730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 rot="16200000" flipH="1">
              <a:off x="2398298" y="3031960"/>
              <a:ext cx="2189745" cy="1227220"/>
            </a:xfrm>
            <a:prstGeom prst="parallelogram">
              <a:avLst/>
            </a:prstGeom>
            <a:solidFill>
              <a:schemeClr val="accent2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622781" y="2626746"/>
            <a:ext cx="1439778" cy="1612232"/>
            <a:chOff x="2265949" y="2550697"/>
            <a:chExt cx="1840832" cy="2189745"/>
          </a:xfrm>
          <a:solidFill>
            <a:schemeClr val="accent1">
              <a:lumMod val="20000"/>
              <a:lumOff val="80000"/>
              <a:alpha val="70000"/>
            </a:schemeClr>
          </a:solidFill>
        </p:grpSpPr>
        <p:sp>
          <p:nvSpPr>
            <p:cNvPr id="25" name="평행 사변형 24"/>
            <p:cNvSpPr/>
            <p:nvPr/>
          </p:nvSpPr>
          <p:spPr>
            <a:xfrm rot="16200000" flipH="1">
              <a:off x="1784687" y="3031960"/>
              <a:ext cx="2189745" cy="1227220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65949" y="2867377"/>
              <a:ext cx="613610" cy="18730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93170" y="2550697"/>
              <a:ext cx="613610" cy="18730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평행 사변형 27"/>
            <p:cNvSpPr/>
            <p:nvPr/>
          </p:nvSpPr>
          <p:spPr>
            <a:xfrm rot="16200000" flipH="1">
              <a:off x="2398298" y="3031960"/>
              <a:ext cx="2189745" cy="1227220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화살표 연결선 28"/>
          <p:cNvCxnSpPr/>
          <p:nvPr/>
        </p:nvCxnSpPr>
        <p:spPr>
          <a:xfrm>
            <a:off x="4547937" y="3561347"/>
            <a:ext cx="1876926" cy="24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639554" y="4696177"/>
            <a:ext cx="1756535" cy="179493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40709" y="4978399"/>
            <a:ext cx="1067913" cy="1140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621867" y="559364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2526" y="1506022"/>
            <a:ext cx="5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Overfitting</a:t>
            </a:r>
            <a:r>
              <a:rPr lang="ko-KR" altLang="en-US" dirty="0" smtClean="0"/>
              <a:t>을 방지하기 위한 </a:t>
            </a:r>
            <a:r>
              <a:rPr lang="en-US" altLang="ko-KR" dirty="0" smtClean="0"/>
              <a:t>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8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pic>
        <p:nvPicPr>
          <p:cNvPr id="18" name="Picture 2" descr="https://cdn-images-1.medium.com/freeze/max/1000/1*5HA3lTFOGyc5TCi4uDCHlw.png?q=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843264"/>
            <a:ext cx="9144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6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62051"/>
            <a:ext cx="9127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왜 만들어지게 되었는가</a:t>
            </a:r>
            <a:r>
              <a:rPr lang="en-US" altLang="ko-KR" sz="2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위의 문제점을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어떻게 해결하는가</a:t>
            </a:r>
            <a:r>
              <a:rPr lang="en-US" altLang="ko-KR" sz="2400" b="1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3972406"/>
            <a:ext cx="912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어떤 부분이 어떤 특징에 영향을 주는가</a:t>
            </a:r>
            <a:r>
              <a:rPr lang="en-US" altLang="ko-KR" sz="2400" b="1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어떻게 설계해야 하는가</a:t>
            </a:r>
            <a:r>
              <a:rPr lang="en-US" altLang="ko-KR" sz="2400" b="1" dirty="0" smtClean="0"/>
              <a:t>?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62164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Neural Network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pic>
        <p:nvPicPr>
          <p:cNvPr id="1026" name="Picture 2" descr="https://www.dropbox.com/s/fcar9yv3ttkhkvf/%EC%8A%A4%ED%81%AC%EB%A6%B0%EC%83%B7%202018-05-13%2016.13.26.png?raw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2441"/>
            <a:ext cx="5064299" cy="40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4312" y="2218098"/>
            <a:ext cx="5202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Locality(Local Connectivity)</a:t>
            </a:r>
          </a:p>
          <a:p>
            <a:r>
              <a:rPr lang="ko-KR" altLang="en-US" sz="2000" dirty="0" smtClean="0"/>
              <a:t>공간적으로 인접한 신호들에 대한 상관적 관계를 필터를 적용하여 추출해낸다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b="1" dirty="0" smtClean="0"/>
              <a:t>Shared Weights</a:t>
            </a:r>
          </a:p>
          <a:p>
            <a:r>
              <a:rPr lang="ko-KR" altLang="en-US" sz="2000" dirty="0" smtClean="0"/>
              <a:t>동일한 계수를 갖는 </a:t>
            </a:r>
            <a:r>
              <a:rPr lang="en-US" altLang="ko-KR" sz="2000" dirty="0" smtClean="0"/>
              <a:t>filter</a:t>
            </a:r>
            <a:r>
              <a:rPr lang="ko-KR" altLang="en-US" sz="2000" dirty="0" smtClean="0"/>
              <a:t>를 전체 영상에 반복적으로 적용함으로써 변수의 수를 획기적으로 줄일 수 있으며 </a:t>
            </a:r>
            <a:r>
              <a:rPr lang="en-US" altLang="ko-KR" sz="2000" dirty="0" smtClean="0"/>
              <a:t>topology </a:t>
            </a:r>
            <a:r>
              <a:rPr lang="ko-KR" altLang="en-US" sz="2000" dirty="0" smtClean="0"/>
              <a:t>변화에 무관한 항상성을 얻을 수 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606</Words>
  <Application>Microsoft Office PowerPoint</Application>
  <PresentationFormat>와이드스크린</PresentationFormat>
  <Paragraphs>129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CNN</vt:lpstr>
      <vt:lpstr>PowerPoint 프레젠테이션</vt:lpstr>
      <vt:lpstr>Convolution Neural Network</vt:lpstr>
      <vt:lpstr>Convolution Neural Network</vt:lpstr>
      <vt:lpstr>Convolution</vt:lpstr>
      <vt:lpstr>Pooling Layer (sampling)</vt:lpstr>
      <vt:lpstr>Convolution Neural Network</vt:lpstr>
      <vt:lpstr>Convolution Neural Network</vt:lpstr>
      <vt:lpstr>Convolution Neural Network의 특징</vt:lpstr>
      <vt:lpstr>CNN에서의 Convolution</vt:lpstr>
      <vt:lpstr>Subsampling</vt:lpstr>
      <vt:lpstr>Pooling을 하는 이유</vt:lpstr>
      <vt:lpstr>Pooling: Overview</vt:lpstr>
      <vt:lpstr>Pooling for invariance</vt:lpstr>
      <vt:lpstr>Formal description</vt:lpstr>
      <vt:lpstr>공간적 배치</vt:lpstr>
      <vt:lpstr>공간적 배치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Classification</dc:title>
  <dc:creator>Windows 사용자</dc:creator>
  <cp:lastModifiedBy>Windows 사용자</cp:lastModifiedBy>
  <cp:revision>508</cp:revision>
  <dcterms:created xsi:type="dcterms:W3CDTF">2019-04-08T01:56:14Z</dcterms:created>
  <dcterms:modified xsi:type="dcterms:W3CDTF">2019-07-16T13:11:53Z</dcterms:modified>
</cp:coreProperties>
</file>