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99" r:id="rId3"/>
    <p:sldId id="334" r:id="rId4"/>
    <p:sldId id="356" r:id="rId5"/>
    <p:sldId id="357" r:id="rId6"/>
    <p:sldId id="346" r:id="rId7"/>
    <p:sldId id="358" r:id="rId8"/>
    <p:sldId id="355" r:id="rId9"/>
    <p:sldId id="362" r:id="rId10"/>
    <p:sldId id="372" r:id="rId11"/>
    <p:sldId id="363" r:id="rId12"/>
    <p:sldId id="364" r:id="rId13"/>
    <p:sldId id="365" r:id="rId14"/>
    <p:sldId id="373" r:id="rId15"/>
    <p:sldId id="374" r:id="rId16"/>
    <p:sldId id="375" r:id="rId17"/>
    <p:sldId id="376" r:id="rId18"/>
    <p:sldId id="367" r:id="rId19"/>
    <p:sldId id="368" r:id="rId20"/>
    <p:sldId id="369" r:id="rId21"/>
    <p:sldId id="370" r:id="rId22"/>
    <p:sldId id="3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FF2CC"/>
    <a:srgbClr val="B33000"/>
    <a:srgbClr val="C55A11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97" autoAdjust="0"/>
  </p:normalViewPr>
  <p:slideViewPr>
    <p:cSldViewPr snapToGrid="0">
      <p:cViewPr varScale="1">
        <p:scale>
          <a:sx n="136" d="100"/>
          <a:sy n="136" d="100"/>
        </p:scale>
        <p:origin x="70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599B-390B-4A86-8DD5-718C4BFB4DA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A0C8-AFD2-47C9-B595-81218810C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5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r>
              <a:rPr lang="en-US" altLang="ko-KR" baseline="0" dirty="0" smtClean="0"/>
              <a:t> NN</a:t>
            </a:r>
            <a:r>
              <a:rPr lang="ko-KR" altLang="en-US" baseline="0" dirty="0" smtClean="0"/>
              <a:t>에 대해 알아보기 전에 </a:t>
            </a:r>
            <a:r>
              <a:rPr lang="en-US" altLang="ko-KR" baseline="0" dirty="0" smtClean="0"/>
              <a:t>Convolution NN</a:t>
            </a:r>
            <a:r>
              <a:rPr lang="ko-KR" altLang="en-US" baseline="0" dirty="0" smtClean="0"/>
              <a:t>이 발생된 원인에 대해 짚고 </a:t>
            </a:r>
            <a:r>
              <a:rPr lang="en-US" altLang="ko-KR" baseline="0" dirty="0" smtClean="0"/>
              <a:t>Convolution</a:t>
            </a:r>
            <a:r>
              <a:rPr lang="ko-KR" altLang="en-US" baseline="0" dirty="0" smtClean="0"/>
              <a:t>의 특징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따라 어떻게 구성되었는지 살펴보고 가겠습니다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사용할 때 필요한 개념인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살펴보겠습니다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입력 데이터를 계산할 때의 단점은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계산이 반복될 수록 데이터의 크기가 줄어든다는 것과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모서리의 입력 데이터는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번만 계산됩니다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가장자리의 데이터는 거의 날려버리는 것이죠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쓰지 않는다는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문제들을 해결하기 위해서는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연산을 하기 전 이미지를 덧대는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경우에는 추가로 하나의 경계를 덧대는 것이죠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경계를 하나 덧대게 되면 데이터의 크기도 줄어들지 않고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데이터의 가장자리도 덜 사라지게 됩니다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34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입력 데이터를 계산할 때의 단점은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계산이 반복될 수록 데이터의 크기가 줄어든다는 것과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모서리의 입력 데이터는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번만 계산됩니다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가장자리의 데이터는 거의 날려버리는 것이죠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쓰지 않는다는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문제들을 해결하기 위해서는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연산을 하기 전 이미지를 덧대는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경우에는 추가로 하나의 경계를 덧대는 것이죠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경계를 하나 덧대게 되면 데이터의 크기도 줄어들지 않고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데이터의 가장자리도 덜 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사라지게 됩니다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7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Convolutions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스트라이드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신경망의 기본 구성 요소입니다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7*7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3*3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한다고 해봅시다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Stride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해봅니다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의미냐면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필터를 가지고 이미지를 계산할 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필터를 씌우는 단계를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칸을 띄워서 계산한다는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의미힙니다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계산이 끝나면 이런 식으로 값이 나옵니다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값에 따라 출력의 크기가 달라지는 것을 알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일반화시켜서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수식으로 나타내면 다음과 같습니다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Padding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하면 다음과 같이 나타낼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계산한 값이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정수꼴이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아니면 내림을 해줍니다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내림을 해주는 이유는 입력 데이터와 필터를 계산할 때 필터 안에 입력 데이터가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가득찼을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때의 계산 값만을 가져오기 위해서입니다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발표할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7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입체형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알아봅시다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주어질 입력 이미지가 흑백 값이 아닌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가진 이미지라면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6*6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6*6*3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볼 수 있는데 여기서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세 개의 색상 채널에 해당합니다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윤곽선 검출과 같은 이미지의 특성들을 알아보려면 이전에 사용했던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3*3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 대신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필터를 사용해야 하는데 이 필터도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층을 가지게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각각에 이름을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붙여주자면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높이 너비 채널의 수라고 할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필터도 마찬가지로 채널의 수를 가집니다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이미지의 채널 수는 필터의 채널 수와 같아야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5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필터와 이미지의 값을 계산해서 더한 후 그 값을 출력 값으로 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출력 값을 얻을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출력값들은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이런 의미를 가질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빨간색 채널의 세로 윤곽선을 검출하려고 한다면 필터의 값은 이렇게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필터 값으로 입력 값을 계산하여 나온 출력 값은 빨간색 채널에서 세로 윤곽선이 있는 부분을 출력한 값이 될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세로 수평선이 어떤 색이던 관계없다면 필터 값은 다음과 같습니다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이 필터는 모든 색에서 세로 수평선을 검출하는 검출기가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3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신경망의 중요한 구성 요소인 개념이 있는데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세로 윤곽선 뿐만 아니라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70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도인 특성을 모두 뽑고 싶다면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필터를 사용하고 싶다면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38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층 외에도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풀링층을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표현 크기를 줄임으로써 계산 속도를 높이고 특성을 훨씬 더 잘 검출해낼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82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작업을 생각해보면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4*4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영역을 어떤 특성이나 신경망 층의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활성화깂일때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큰 수가 특정 특성을 의미할 수도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연산이 하는 일은 한 특성이 필터의 한 부분에서 검출되면 높은 수를 남기고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특성이 검출되지 않고 존재하지 않으면 그 안의 최대값은 여전히 작은 수로 남게 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거친 값일 텐데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값에서 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검출하고자 하는 특성이 존재할 경우 높은 수를 남기고 특성이 검출되지 않고 존재하지 않으면 그 안에서 최대값은 작은 수가 남게 된다는 것이 직관적인 의미이다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주된 이유는 많은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실험속에서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성능이 좋고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직관은 종종 드는 이유지만 완전히 그 이유를 알 수는 없다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풀링의흥미로운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점은 여러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하이퍼파라미터가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있지만 학습할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 있는 변수가 없다는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것입ㄴ디ㅏ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경사 하강으로 학습할 수가 없죠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값이라서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학습할 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없습ㄴ디ㅏ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6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일종의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필터라고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생각할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출력 값의 크기를 이전에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일반화시켰던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수식으로 계산할 수 있죠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3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저번에 배웠던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간단한 구조에 대해 설명하고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자세하게 설명 들어가겠습니다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8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 다른 종류로 평균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신경망에서는 최대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평균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풀링보다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훨씬 많이 사용합니다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11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2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Convolution NN</a:t>
            </a:r>
            <a:r>
              <a:rPr lang="ko-KR" altLang="en-US" baseline="0" dirty="0" smtClean="0"/>
              <a:t>이 발생된 원인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기존의 </a:t>
            </a:r>
            <a:r>
              <a:rPr lang="en-US" altLang="ko-KR" baseline="0" dirty="0" smtClean="0"/>
              <a:t>MLP</a:t>
            </a:r>
            <a:r>
              <a:rPr lang="ko-KR" altLang="en-US" baseline="0" dirty="0" smtClean="0"/>
              <a:t>는 이런 문제가 있었습니다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변수의 수가 너무 많아 </a:t>
            </a:r>
            <a:r>
              <a:rPr lang="ko-KR" altLang="en-US" baseline="0" dirty="0" err="1" smtClean="0"/>
              <a:t>계산량이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많아진다는 문제점이 있었습니다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Convolution NN</a:t>
            </a:r>
            <a:r>
              <a:rPr lang="ko-KR" altLang="en-US" baseline="0" dirty="0" smtClean="0"/>
              <a:t>이 발생된 원인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그 때문에 </a:t>
            </a:r>
            <a:r>
              <a:rPr lang="en-US" altLang="ko-KR" dirty="0" smtClean="0"/>
              <a:t>MLP</a:t>
            </a:r>
            <a:r>
              <a:rPr lang="ko-KR" altLang="en-US" dirty="0" smtClean="0"/>
              <a:t>는 학습 시간이 늘어나고 </a:t>
            </a:r>
            <a:r>
              <a:rPr lang="en-US" altLang="ko-KR" dirty="0" smtClean="0"/>
              <a:t>Overfitting</a:t>
            </a:r>
            <a:r>
              <a:rPr lang="ko-KR" altLang="en-US" dirty="0" smtClean="0"/>
              <a:t>이 생기게 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이런 문제점을 해결하기 위한 </a:t>
            </a:r>
            <a:r>
              <a:rPr lang="en-US" altLang="ko-KR" dirty="0" err="1" smtClean="0"/>
              <a:t>cnn</a:t>
            </a:r>
            <a:r>
              <a:rPr lang="ko-KR" altLang="en-US" dirty="0" smtClean="0"/>
              <a:t>의 이점은 두 가지입니다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6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사용하는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연산은 다음과 같은 특징을 가집니다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두가지 특징이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단점을 해결하게 해줍니다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Locality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weights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7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Receptive Field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Locality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receptive field</a:t>
            </a:r>
            <a:r>
              <a:rPr lang="ko-KR" altLang="en-US" baseline="0" dirty="0" smtClean="0"/>
              <a:t>와 연관되는 특징입니다</a:t>
            </a:r>
            <a:r>
              <a:rPr lang="en-US" altLang="ko-KR" baseline="0" smtClean="0"/>
              <a:t>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이점 중의 하나는 지난 시간에 발표한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입력 데이터의 한 부분은 출력 데이터 전체에 영향을 끼치는 것이 아니라 출력 데이터 부분에 영향을 주는 것을 말합니다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값을 계산하는데 사용되는 입력 데이터의 개수가 작기 때문에 계산에 필요한 변수가 줄어들어 작은 훈련 세트를 가지게 되고 이로 인해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방지하게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0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Weights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일종의 검출기 같은 역할을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특징을 추출해내는 역할을 한다고 말씀드렸어요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보이는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필터는 세로 윤곽선을 검출하기 위한 필터인데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이미지의 여러 위치에 동일하게 사용할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특성 때문에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weights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변수를 공유하여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출력을 계산하는 것은 변수의 개수를 줄이는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이미지의 어떤 부분에서도 사용할 수 있어서 별도의 검출기가 필요하지 않습니다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공유되는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다른 부분에 사용될 때도 따로 학습이 필요하지 않게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여기까지가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주요한 특성입니다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2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이전까지는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주요 특성에 대해 설명했습니다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특성은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신경망에 발생하게 된 이유와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연관지어서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이제는 앞의 성질을 적용시켜 전체적인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신경망의 구조에 대해서 설명하겠습니다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과정은 크게 보면 다음과 같은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 과정으로 이루어집니다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특징을 추출하기 위한 단계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변화에 영향을 받지 않도록 해주는 단계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 단계입니다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5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 그림에 맞춰보면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이런식입니다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층은 특징을 추출하는 단계고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변화에 영향을 받지 않도록 해주는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이전까지 자세히 살펴본 과정은 특징을 추출하는 단계의 핵심 개념이었습니다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구조를 살펴보며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설명하겠습니다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5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7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7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06BE-E63E-49BB-BA7A-34038F13CE1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laonple.blog.m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laonple.blog.m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blog.naver.com/PostList.nhn?blogId=sogangori" TargetMode="External"/><Relationship Id="rId4" Type="http://schemas.openxmlformats.org/officeDocument/2006/relationships/hyperlink" Target="http://bitly.kr/Mm9Tg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0444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CNN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하현숙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8" name="Picture 2" descr="https://cdn-images-1.medium.com/freeze/max/1000/1*5HA3lTFOGyc5TCi4uDCHlw.png?q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43264"/>
            <a:ext cx="9144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83108" y="5548490"/>
            <a:ext cx="2213703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특징 추출 단계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19376" y="5548489"/>
            <a:ext cx="3585788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Topology </a:t>
            </a:r>
            <a:r>
              <a:rPr lang="ko-KR" altLang="en-US" sz="1600" dirty="0" smtClean="0">
                <a:solidFill>
                  <a:schemeClr val="tx1"/>
                </a:solidFill>
              </a:rPr>
              <a:t>변화에 영향을 받지 않도록 해주는 단계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4536" y="5548489"/>
            <a:ext cx="555343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분류기 단계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0278" y="4931054"/>
            <a:ext cx="8722705" cy="17713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1703" y="1424555"/>
          <a:ext cx="4032216" cy="366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27">
                  <a:extLst>
                    <a:ext uri="{9D8B030D-6E8A-4147-A177-3AD203B41FA5}">
                      <a16:colId xmlns:a16="http://schemas.microsoft.com/office/drawing/2014/main" val="1177978214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1166234348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1877858877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2448720196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636350866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338623938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1604679678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2272742994"/>
                    </a:ext>
                  </a:extLst>
                </a:gridCol>
              </a:tblGrid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994955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12425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0972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17973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57200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62883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68153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10101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Padding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57179" y="1874697"/>
          <a:ext cx="3021264" cy="2761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44">
                  <a:extLst>
                    <a:ext uri="{9D8B030D-6E8A-4147-A177-3AD203B41FA5}">
                      <a16:colId xmlns:a16="http://schemas.microsoft.com/office/drawing/2014/main" val="2570421450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100235414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738430409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681987268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2506252726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2949153526"/>
                    </a:ext>
                  </a:extLst>
                </a:gridCol>
              </a:tblGrid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934559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144700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33889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619045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32362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9195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513136" y="2501452"/>
          <a:ext cx="1529349" cy="150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783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509783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509783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77178" y="2339917"/>
          <a:ext cx="2026652" cy="1831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63">
                  <a:extLst>
                    <a:ext uri="{9D8B030D-6E8A-4147-A177-3AD203B41FA5}">
                      <a16:colId xmlns:a16="http://schemas.microsoft.com/office/drawing/2014/main" val="3039907749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2339766562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67179826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3084152216"/>
                    </a:ext>
                  </a:extLst>
                </a:gridCol>
              </a:tblGrid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25914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90361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384715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8019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332589"/>
            <a:ext cx="1071997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합성곱</a:t>
            </a:r>
            <a:r>
              <a:rPr lang="ko-KR" altLang="en-US" sz="2400" dirty="0" smtClean="0"/>
              <a:t> 연산을 반복할 수록 데이터의 크기가 줄어든다</a:t>
            </a:r>
            <a:r>
              <a:rPr lang="en-US" altLang="ko-KR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입력 데이터의 가장자리는 거의 쓰지 않는다</a:t>
            </a:r>
            <a:r>
              <a:rPr lang="en-US" altLang="ko-KR" sz="2400" dirty="0" smtClean="0"/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1703" y="1424555"/>
            <a:ext cx="2492284" cy="1379976"/>
            <a:chOff x="451703" y="1424555"/>
            <a:chExt cx="2492284" cy="1379976"/>
          </a:xfrm>
          <a:solidFill>
            <a:srgbClr val="2F5597">
              <a:alpha val="40000"/>
            </a:srgbClr>
          </a:solidFill>
        </p:grpSpPr>
        <p:sp>
          <p:nvSpPr>
            <p:cNvPr id="12" name="직사각형 11"/>
            <p:cNvSpPr/>
            <p:nvPr/>
          </p:nvSpPr>
          <p:spPr>
            <a:xfrm>
              <a:off x="451703" y="1424555"/>
              <a:ext cx="1489986" cy="1375089"/>
            </a:xfrm>
            <a:prstGeom prst="rect">
              <a:avLst/>
            </a:prstGeom>
            <a:grpFill/>
            <a:ln w="38100">
              <a:solidFill>
                <a:schemeClr val="accent5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66312" y="1424555"/>
              <a:ext cx="1489986" cy="1375089"/>
            </a:xfrm>
            <a:prstGeom prst="rect">
              <a:avLst/>
            </a:prstGeom>
            <a:grpFill/>
            <a:ln w="38100">
              <a:solidFill>
                <a:schemeClr val="accent5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4001" y="1429442"/>
              <a:ext cx="1489986" cy="1375089"/>
            </a:xfrm>
            <a:prstGeom prst="rect">
              <a:avLst/>
            </a:prstGeom>
            <a:grpFill/>
            <a:ln w="38100">
              <a:solidFill>
                <a:schemeClr val="accent5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59384" y="1874697"/>
            <a:ext cx="1996115" cy="1382628"/>
            <a:chOff x="959384" y="1874697"/>
            <a:chExt cx="1996115" cy="1382628"/>
          </a:xfrm>
          <a:solidFill>
            <a:srgbClr val="C00000">
              <a:alpha val="40000"/>
            </a:srgbClr>
          </a:solidFill>
        </p:grpSpPr>
        <p:sp>
          <p:nvSpPr>
            <p:cNvPr id="15" name="직사각형 14"/>
            <p:cNvSpPr/>
            <p:nvPr/>
          </p:nvSpPr>
          <p:spPr>
            <a:xfrm>
              <a:off x="959384" y="1882236"/>
              <a:ext cx="1489986" cy="1375089"/>
            </a:xfrm>
            <a:prstGeom prst="rect">
              <a:avLst/>
            </a:prstGeom>
            <a:grpFill/>
            <a:ln w="38100">
              <a:solidFill>
                <a:srgbClr val="C0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5513" y="1874697"/>
              <a:ext cx="1489986" cy="1375089"/>
            </a:xfrm>
            <a:prstGeom prst="rect">
              <a:avLst/>
            </a:prstGeom>
            <a:grpFill/>
            <a:ln w="38100">
              <a:solidFill>
                <a:srgbClr val="C0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73631" y="3013866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/>
              <a:t>*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564829" y="2995715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/>
              <a:t>=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957179" y="1874697"/>
            <a:ext cx="487799" cy="465220"/>
          </a:xfrm>
          <a:prstGeom prst="rect">
            <a:avLst/>
          </a:prstGeom>
          <a:solidFill>
            <a:schemeClr val="accent6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53451" y="1574610"/>
          <a:ext cx="319652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565">
                  <a:extLst>
                    <a:ext uri="{9D8B030D-6E8A-4147-A177-3AD203B41FA5}">
                      <a16:colId xmlns:a16="http://schemas.microsoft.com/office/drawing/2014/main" val="1177978214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1166234348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1877858877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2448720196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636350866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338623938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1604679678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2272742994"/>
                    </a:ext>
                  </a:extLst>
                </a:gridCol>
              </a:tblGrid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994955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12425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0972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17973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57200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62883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68153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10101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Padding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1075" y="1943071"/>
          <a:ext cx="2400312" cy="218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2">
                  <a:extLst>
                    <a:ext uri="{9D8B030D-6E8A-4147-A177-3AD203B41FA5}">
                      <a16:colId xmlns:a16="http://schemas.microsoft.com/office/drawing/2014/main" val="2570421450"/>
                    </a:ext>
                  </a:extLst>
                </a:gridCol>
                <a:gridCol w="400052">
                  <a:extLst>
                    <a:ext uri="{9D8B030D-6E8A-4147-A177-3AD203B41FA5}">
                      <a16:colId xmlns:a16="http://schemas.microsoft.com/office/drawing/2014/main" val="1100235414"/>
                    </a:ext>
                  </a:extLst>
                </a:gridCol>
                <a:gridCol w="400052">
                  <a:extLst>
                    <a:ext uri="{9D8B030D-6E8A-4147-A177-3AD203B41FA5}">
                      <a16:colId xmlns:a16="http://schemas.microsoft.com/office/drawing/2014/main" val="1738430409"/>
                    </a:ext>
                  </a:extLst>
                </a:gridCol>
                <a:gridCol w="400052">
                  <a:extLst>
                    <a:ext uri="{9D8B030D-6E8A-4147-A177-3AD203B41FA5}">
                      <a16:colId xmlns:a16="http://schemas.microsoft.com/office/drawing/2014/main" val="1681987268"/>
                    </a:ext>
                  </a:extLst>
                </a:gridCol>
                <a:gridCol w="400052">
                  <a:extLst>
                    <a:ext uri="{9D8B030D-6E8A-4147-A177-3AD203B41FA5}">
                      <a16:colId xmlns:a16="http://schemas.microsoft.com/office/drawing/2014/main" val="2506252726"/>
                    </a:ext>
                  </a:extLst>
                </a:gridCol>
                <a:gridCol w="400052">
                  <a:extLst>
                    <a:ext uri="{9D8B030D-6E8A-4147-A177-3AD203B41FA5}">
                      <a16:colId xmlns:a16="http://schemas.microsoft.com/office/drawing/2014/main" val="2949153526"/>
                    </a:ext>
                  </a:extLst>
                </a:gridCol>
              </a:tblGrid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934559"/>
                  </a:ext>
                </a:extLst>
              </a:tr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144700"/>
                  </a:ext>
                </a:extLst>
              </a:tr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33889"/>
                  </a:ext>
                </a:extLst>
              </a:tr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619045"/>
                  </a:ext>
                </a:extLst>
              </a:tr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32362"/>
                  </a:ext>
                </a:extLst>
              </a:tr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9195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93721" y="2745581"/>
          <a:ext cx="1204557" cy="1096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519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401519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401519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365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365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365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53733" y="2527120"/>
          <a:ext cx="1598452" cy="145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613">
                  <a:extLst>
                    <a:ext uri="{9D8B030D-6E8A-4147-A177-3AD203B41FA5}">
                      <a16:colId xmlns:a16="http://schemas.microsoft.com/office/drawing/2014/main" val="3039907749"/>
                    </a:ext>
                  </a:extLst>
                </a:gridCol>
                <a:gridCol w="399613">
                  <a:extLst>
                    <a:ext uri="{9D8B030D-6E8A-4147-A177-3AD203B41FA5}">
                      <a16:colId xmlns:a16="http://schemas.microsoft.com/office/drawing/2014/main" val="2339766562"/>
                    </a:ext>
                  </a:extLst>
                </a:gridCol>
                <a:gridCol w="399613">
                  <a:extLst>
                    <a:ext uri="{9D8B030D-6E8A-4147-A177-3AD203B41FA5}">
                      <a16:colId xmlns:a16="http://schemas.microsoft.com/office/drawing/2014/main" val="67179826"/>
                    </a:ext>
                  </a:extLst>
                </a:gridCol>
                <a:gridCol w="399613">
                  <a:extLst>
                    <a:ext uri="{9D8B030D-6E8A-4147-A177-3AD203B41FA5}">
                      <a16:colId xmlns:a16="http://schemas.microsoft.com/office/drawing/2014/main" val="3084152216"/>
                    </a:ext>
                  </a:extLst>
                </a:gridCol>
              </a:tblGrid>
              <a:tr h="364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25914"/>
                  </a:ext>
                </a:extLst>
              </a:tr>
              <a:tr h="364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90361"/>
                  </a:ext>
                </a:extLst>
              </a:tr>
              <a:tr h="364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384715"/>
                  </a:ext>
                </a:extLst>
              </a:tr>
              <a:tr h="364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8019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79742" y="3093571"/>
            <a:ext cx="6189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/>
              <a:t>*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444442" y="3055375"/>
            <a:ext cx="6189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8448" y="4830521"/>
                <a:ext cx="918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∗   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=   ((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+1)×(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48" y="4830521"/>
                <a:ext cx="9187087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8448" y="5695344"/>
                <a:ext cx="918708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48" y="5695344"/>
                <a:ext cx="9187087" cy="374526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Strided</a:t>
            </a:r>
            <a:r>
              <a:rPr lang="en-US" altLang="ko-KR" dirty="0" smtClean="0"/>
              <a:t> Convolutions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78203"/>
              </p:ext>
            </p:extLst>
          </p:nvPr>
        </p:nvGraphicFramePr>
        <p:xfrm>
          <a:off x="5310291" y="2067961"/>
          <a:ext cx="1194216" cy="111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072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sp>
        <p:nvSpPr>
          <p:cNvPr id="10" name="TextBox 9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2443" y="2403051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/>
              <a:t>*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7143" y="2364855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/>
              <a:t>=</a:t>
            </a:r>
            <a:endParaRPr lang="ko-KR" altLang="en-US" sz="28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53452" y="1574610"/>
          <a:ext cx="279793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705">
                  <a:extLst>
                    <a:ext uri="{9D8B030D-6E8A-4147-A177-3AD203B41FA5}">
                      <a16:colId xmlns:a16="http://schemas.microsoft.com/office/drawing/2014/main" val="1731192876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924706860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1055380027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1116467747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2986450395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318688993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3955132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8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8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2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40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77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55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2898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699267" y="2058178"/>
          <a:ext cx="1194216" cy="111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072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3723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118671" y="3408353"/>
            <a:ext cx="4022475" cy="1260408"/>
            <a:chOff x="2118671" y="3408353"/>
            <a:chExt cx="4022475" cy="1260408"/>
          </a:xfrm>
        </p:grpSpPr>
        <p:sp>
          <p:nvSpPr>
            <p:cNvPr id="17" name="TextBox 16"/>
            <p:cNvSpPr txBox="1"/>
            <p:nvPr/>
          </p:nvSpPr>
          <p:spPr>
            <a:xfrm>
              <a:off x="2118671" y="4360984"/>
              <a:ext cx="467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7x7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73651" y="3408353"/>
              <a:ext cx="467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3x3</a:t>
              </a:r>
              <a:endParaRPr lang="ko-KR" alt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465139" y="3862713"/>
            <a:ext cx="884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Stride=2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953452" y="1574610"/>
            <a:ext cx="1203594" cy="110763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50621" y="1574610"/>
            <a:ext cx="1203594" cy="110763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47790" y="1574610"/>
            <a:ext cx="1203594" cy="110763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7849" y="2318735"/>
            <a:ext cx="1203594" cy="110763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709983" y="2067961"/>
            <a:ext cx="390930" cy="3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91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11626" y="2067961"/>
            <a:ext cx="390930" cy="3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02556" y="2067960"/>
            <a:ext cx="390930" cy="3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83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714879" y="2436803"/>
            <a:ext cx="390930" cy="3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52190" y="3062860"/>
            <a:ext cx="1203594" cy="110763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720699" y="2436802"/>
            <a:ext cx="1172784" cy="757253"/>
            <a:chOff x="8720699" y="2436802"/>
            <a:chExt cx="1172784" cy="757253"/>
          </a:xfrm>
        </p:grpSpPr>
        <p:sp>
          <p:nvSpPr>
            <p:cNvPr id="31" name="직사각형 30"/>
            <p:cNvSpPr/>
            <p:nvPr/>
          </p:nvSpPr>
          <p:spPr>
            <a:xfrm>
              <a:off x="9111626" y="2445233"/>
              <a:ext cx="390930" cy="368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91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502553" y="2436802"/>
              <a:ext cx="390930" cy="368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127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111626" y="2819317"/>
              <a:ext cx="390930" cy="368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72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502553" y="2810886"/>
              <a:ext cx="390930" cy="368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74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720699" y="2825212"/>
              <a:ext cx="390930" cy="368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44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062627" y="3308898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48448" y="4830521"/>
                <a:ext cx="9187087" cy="70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∗   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=   (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48" y="4830521"/>
                <a:ext cx="9187087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48448" y="5695344"/>
                <a:ext cx="918708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48" y="5695344"/>
                <a:ext cx="9187087" cy="374526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/>
      <p:bldP spid="27" grpId="0"/>
      <p:bldP spid="28" grpId="0"/>
      <p:bldP spid="29" grpId="0"/>
      <p:bldP spid="30" grpId="0" animBg="1"/>
      <p:bldP spid="38" grpId="0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8" name="Picture 2" descr="https://cdn-images-1.medium.com/freeze/max/1000/1*5HA3lTFOGyc5TCi4uDCHlw.png?q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43264"/>
            <a:ext cx="9144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11307"/>
              </p:ext>
            </p:extLst>
          </p:nvPr>
        </p:nvGraphicFramePr>
        <p:xfrm>
          <a:off x="5823760" y="2551983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33876"/>
              </p:ext>
            </p:extLst>
          </p:nvPr>
        </p:nvGraphicFramePr>
        <p:xfrm>
          <a:off x="1316944" y="1929333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Convolutions on RGB images</a:t>
            </a:r>
            <a:endParaRPr lang="ko-KR" altLang="en-US" dirty="0"/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10543"/>
              </p:ext>
            </p:extLst>
          </p:nvPr>
        </p:nvGraphicFramePr>
        <p:xfrm>
          <a:off x="1039273" y="2096894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83223"/>
              </p:ext>
            </p:extLst>
          </p:nvPr>
        </p:nvGraphicFramePr>
        <p:xfrm>
          <a:off x="838200" y="2264455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90744"/>
              </p:ext>
            </p:extLst>
          </p:nvPr>
        </p:nvGraphicFramePr>
        <p:xfrm>
          <a:off x="1240346" y="2013114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37821" y="4911180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6x6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60943" y="4911179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28397"/>
              </p:ext>
            </p:extLst>
          </p:nvPr>
        </p:nvGraphicFramePr>
        <p:xfrm>
          <a:off x="5626913" y="2495447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55867"/>
              </p:ext>
            </p:extLst>
          </p:nvPr>
        </p:nvGraphicFramePr>
        <p:xfrm>
          <a:off x="5626914" y="2699924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27061"/>
              </p:ext>
            </p:extLst>
          </p:nvPr>
        </p:nvGraphicFramePr>
        <p:xfrm>
          <a:off x="5446308" y="2847865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951581" y="4943523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74703" y="4943522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08194" y="5272934"/>
                <a:ext cx="130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94" y="5272934"/>
                <a:ext cx="1305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66330" y="5318070"/>
                <a:ext cx="130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30" y="5318070"/>
                <a:ext cx="130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/>
          <p:cNvSpPr/>
          <p:nvPr/>
        </p:nvSpPr>
        <p:spPr>
          <a:xfrm>
            <a:off x="2694690" y="5318070"/>
            <a:ext cx="354906" cy="3693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462401" y="5374309"/>
            <a:ext cx="354906" cy="3693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37656"/>
              </p:ext>
            </p:extLst>
          </p:nvPr>
        </p:nvGraphicFramePr>
        <p:xfrm>
          <a:off x="9005565" y="2455527"/>
          <a:ext cx="1952872" cy="1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18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748253" y="4789633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4x4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66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7" grpId="0"/>
      <p:bldP spid="25" grpId="0"/>
      <p:bldP spid="8" grpId="0" animBg="1"/>
      <p:bldP spid="29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73555"/>
              </p:ext>
            </p:extLst>
          </p:nvPr>
        </p:nvGraphicFramePr>
        <p:xfrm>
          <a:off x="5823760" y="2551983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316944" y="1929333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Convolutions on RGB images</a:t>
            </a:r>
            <a:endParaRPr lang="ko-KR" altLang="en-US" dirty="0"/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39273" y="2096894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2264455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37821" y="4911180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6x6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60943" y="4911179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91312"/>
              </p:ext>
            </p:extLst>
          </p:nvPr>
        </p:nvGraphicFramePr>
        <p:xfrm>
          <a:off x="5626914" y="2699924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00173"/>
              </p:ext>
            </p:extLst>
          </p:nvPr>
        </p:nvGraphicFramePr>
        <p:xfrm>
          <a:off x="5446308" y="2847865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951581" y="4943523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74703" y="4943522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565" y="2455527"/>
          <a:ext cx="1952872" cy="1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18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570083" y="4789633"/>
            <a:ext cx="74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4x4x1</a:t>
            </a:r>
            <a:endParaRPr lang="ko-KR" altLang="en-US" sz="14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14624"/>
              </p:ext>
            </p:extLst>
          </p:nvPr>
        </p:nvGraphicFramePr>
        <p:xfrm>
          <a:off x="1316944" y="1929332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99412"/>
              </p:ext>
            </p:extLst>
          </p:nvPr>
        </p:nvGraphicFramePr>
        <p:xfrm>
          <a:off x="1037915" y="2077273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93300"/>
              </p:ext>
            </p:extLst>
          </p:nvPr>
        </p:nvGraphicFramePr>
        <p:xfrm>
          <a:off x="838403" y="2259195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70735"/>
              </p:ext>
            </p:extLst>
          </p:nvPr>
        </p:nvGraphicFramePr>
        <p:xfrm>
          <a:off x="4388185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19649"/>
              </p:ext>
            </p:extLst>
          </p:nvPr>
        </p:nvGraphicFramePr>
        <p:xfrm>
          <a:off x="5776541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52573"/>
              </p:ext>
            </p:extLst>
          </p:nvPr>
        </p:nvGraphicFramePr>
        <p:xfrm>
          <a:off x="7164897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15337"/>
              </p:ext>
            </p:extLst>
          </p:nvPr>
        </p:nvGraphicFramePr>
        <p:xfrm>
          <a:off x="4388185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94204"/>
              </p:ext>
            </p:extLst>
          </p:nvPr>
        </p:nvGraphicFramePr>
        <p:xfrm>
          <a:off x="5776541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77541"/>
              </p:ext>
            </p:extLst>
          </p:nvPr>
        </p:nvGraphicFramePr>
        <p:xfrm>
          <a:off x="7164897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34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99755"/>
              </p:ext>
            </p:extLst>
          </p:nvPr>
        </p:nvGraphicFramePr>
        <p:xfrm>
          <a:off x="10049686" y="3448139"/>
          <a:ext cx="140334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6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47616"/>
              </p:ext>
            </p:extLst>
          </p:nvPr>
        </p:nvGraphicFramePr>
        <p:xfrm>
          <a:off x="4953416" y="1740017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316944" y="1929333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filters</a:t>
            </a:r>
            <a:endParaRPr lang="ko-KR" altLang="en-US" dirty="0"/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39273" y="2096894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2264455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37821" y="4911180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6x6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60943" y="4911179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45705"/>
              </p:ext>
            </p:extLst>
          </p:nvPr>
        </p:nvGraphicFramePr>
        <p:xfrm>
          <a:off x="4756570" y="1887958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07116"/>
              </p:ext>
            </p:extLst>
          </p:nvPr>
        </p:nvGraphicFramePr>
        <p:xfrm>
          <a:off x="4575964" y="2035899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73907" y="3748562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7029" y="3748561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74436"/>
              </p:ext>
            </p:extLst>
          </p:nvPr>
        </p:nvGraphicFramePr>
        <p:xfrm>
          <a:off x="7208674" y="1604774"/>
          <a:ext cx="1952872" cy="1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18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773192" y="3765780"/>
            <a:ext cx="74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4x4x1</a:t>
            </a:r>
            <a:endParaRPr lang="ko-KR" altLang="en-US" sz="14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58195"/>
              </p:ext>
            </p:extLst>
          </p:nvPr>
        </p:nvGraphicFramePr>
        <p:xfrm>
          <a:off x="4953416" y="4398500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70864"/>
              </p:ext>
            </p:extLst>
          </p:nvPr>
        </p:nvGraphicFramePr>
        <p:xfrm>
          <a:off x="4756570" y="4546441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14001"/>
              </p:ext>
            </p:extLst>
          </p:nvPr>
        </p:nvGraphicFramePr>
        <p:xfrm>
          <a:off x="4575964" y="4694382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73907" y="6364309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97029" y="6364308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02803"/>
              </p:ext>
            </p:extLst>
          </p:nvPr>
        </p:nvGraphicFramePr>
        <p:xfrm>
          <a:off x="7208674" y="4337413"/>
          <a:ext cx="1952872" cy="1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18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773192" y="6400631"/>
            <a:ext cx="74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4x4x1</a:t>
            </a:r>
            <a:endParaRPr lang="ko-KR" altLang="en-US" sz="14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02169"/>
              </p:ext>
            </p:extLst>
          </p:nvPr>
        </p:nvGraphicFramePr>
        <p:xfrm>
          <a:off x="9879577" y="3605893"/>
          <a:ext cx="140334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6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207830" y="5268148"/>
            <a:ext cx="74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4x4x2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0657847" y="5265792"/>
            <a:ext cx="296821" cy="2800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519100" y="4950712"/>
            <a:ext cx="296821" cy="2800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9411" y="5303517"/>
            <a:ext cx="1068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depth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455739" y="5609058"/>
            <a:ext cx="997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Filter</a:t>
            </a:r>
            <a:r>
              <a:rPr lang="ko-KR" altLang="en-US" sz="1000" dirty="0" smtClean="0"/>
              <a:t>의 개수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9447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1" grpId="0"/>
      <p:bldP spid="44" grpId="0"/>
      <p:bldP spid="3" grpId="0" animBg="1"/>
      <p:bldP spid="45" grpId="0" animBg="1"/>
      <p:bldP spid="5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8" name="Picture 2" descr="https://cdn-images-1.medium.com/freeze/max/1000/1*5HA3lTFOGyc5TCi4uDCHlw.png?q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43264"/>
            <a:ext cx="9144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7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layer: Max pooling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7740"/>
              </p:ext>
            </p:extLst>
          </p:nvPr>
        </p:nvGraphicFramePr>
        <p:xfrm>
          <a:off x="1462296" y="2060148"/>
          <a:ext cx="2578300" cy="254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75">
                  <a:extLst>
                    <a:ext uri="{9D8B030D-6E8A-4147-A177-3AD203B41FA5}">
                      <a16:colId xmlns:a16="http://schemas.microsoft.com/office/drawing/2014/main" val="1505187730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2473184121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211594007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915603693"/>
                    </a:ext>
                  </a:extLst>
                </a:gridCol>
              </a:tblGrid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85350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233518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999367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839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46588"/>
              </p:ext>
            </p:extLst>
          </p:nvPr>
        </p:nvGraphicFramePr>
        <p:xfrm>
          <a:off x="7657236" y="2696876"/>
          <a:ext cx="1285692" cy="126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846">
                  <a:extLst>
                    <a:ext uri="{9D8B030D-6E8A-4147-A177-3AD203B41FA5}">
                      <a16:colId xmlns:a16="http://schemas.microsoft.com/office/drawing/2014/main" val="2591072002"/>
                    </a:ext>
                  </a:extLst>
                </a:gridCol>
                <a:gridCol w="642846">
                  <a:extLst>
                    <a:ext uri="{9D8B030D-6E8A-4147-A177-3AD203B41FA5}">
                      <a16:colId xmlns:a16="http://schemas.microsoft.com/office/drawing/2014/main" val="2785855843"/>
                    </a:ext>
                  </a:extLst>
                </a:gridCol>
              </a:tblGrid>
              <a:tr h="6335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831276"/>
                  </a:ext>
                </a:extLst>
              </a:tr>
              <a:tr h="6335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88345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457509" y="2064935"/>
            <a:ext cx="2578300" cy="2540576"/>
            <a:chOff x="1462296" y="2060148"/>
            <a:chExt cx="2578300" cy="2540576"/>
          </a:xfrm>
        </p:grpSpPr>
        <p:sp>
          <p:nvSpPr>
            <p:cNvPr id="6" name="직사각형 5"/>
            <p:cNvSpPr/>
            <p:nvPr/>
          </p:nvSpPr>
          <p:spPr>
            <a:xfrm>
              <a:off x="1462296" y="2060148"/>
              <a:ext cx="1289150" cy="1270288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51446" y="2060148"/>
              <a:ext cx="1289150" cy="1270288"/>
            </a:xfrm>
            <a:prstGeom prst="rect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51446" y="3330436"/>
              <a:ext cx="1289150" cy="1270288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62296" y="3330436"/>
              <a:ext cx="1289150" cy="1270288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7236" y="2696876"/>
            <a:ext cx="1290479" cy="1273491"/>
            <a:chOff x="7657236" y="2696876"/>
            <a:chExt cx="1290479" cy="1273491"/>
          </a:xfrm>
        </p:grpSpPr>
        <p:sp>
          <p:nvSpPr>
            <p:cNvPr id="10" name="직사각형 9"/>
            <p:cNvSpPr/>
            <p:nvPr/>
          </p:nvSpPr>
          <p:spPr>
            <a:xfrm>
              <a:off x="7657236" y="2696876"/>
              <a:ext cx="652420" cy="63356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95295" y="2701663"/>
              <a:ext cx="652420" cy="633560"/>
            </a:xfrm>
            <a:prstGeom prst="rect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90508" y="3336807"/>
              <a:ext cx="652420" cy="633560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57236" y="3328043"/>
              <a:ext cx="652420" cy="633560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517698" y="4058887"/>
            <a:ext cx="6011344" cy="964144"/>
            <a:chOff x="2517698" y="4058887"/>
            <a:chExt cx="6011344" cy="964144"/>
          </a:xfrm>
        </p:grpSpPr>
        <p:sp>
          <p:nvSpPr>
            <p:cNvPr id="17" name="TextBox 16"/>
            <p:cNvSpPr txBox="1"/>
            <p:nvPr/>
          </p:nvSpPr>
          <p:spPr>
            <a:xfrm>
              <a:off x="2517698" y="4715254"/>
              <a:ext cx="467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4</a:t>
              </a:r>
              <a:r>
                <a:rPr lang="en-US" altLang="ko-KR" sz="1400" dirty="0" smtClean="0"/>
                <a:t>x4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61547" y="4058887"/>
              <a:ext cx="467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2</a:t>
              </a:r>
              <a:r>
                <a:rPr lang="en-US" altLang="ko-KR" sz="1400" dirty="0" smtClean="0"/>
                <a:t>x2</a:t>
              </a:r>
              <a:endParaRPr lang="ko-KR" altLang="en-US" sz="1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29746" y="3174154"/>
            <a:ext cx="103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Filter = 2</a:t>
            </a:r>
          </a:p>
          <a:p>
            <a:r>
              <a:rPr lang="en-US" altLang="ko-KR" sz="1400" dirty="0" smtClean="0"/>
              <a:t>Stride = 2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533" y="2848778"/>
            <a:ext cx="169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Hyperparameters</a:t>
            </a:r>
            <a:endParaRPr lang="ko-KR" altLang="en-US" sz="1400" b="1" dirty="0"/>
          </a:p>
        </p:txBody>
      </p:sp>
      <p:sp>
        <p:nvSpPr>
          <p:cNvPr id="23" name="TextBox 22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5108447"/>
            <a:ext cx="1071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Feature</a:t>
            </a:r>
            <a:r>
              <a:rPr lang="ko-KR" altLang="en-US" sz="2400" dirty="0" smtClean="0"/>
              <a:t>의 개수를 줄여 </a:t>
            </a:r>
            <a:r>
              <a:rPr lang="en-US" altLang="ko-KR" sz="2400" dirty="0" smtClean="0"/>
              <a:t>overfitting</a:t>
            </a:r>
            <a:r>
              <a:rPr lang="ko-KR" altLang="en-US" sz="2400" dirty="0" smtClean="0"/>
              <a:t>을 방지한다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특정 데이터를 강조한다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87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Convolution NN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layer: Max pooling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7698" y="4715254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5x5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61547" y="4058887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329746" y="3174154"/>
            <a:ext cx="103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Filter = 3</a:t>
            </a:r>
          </a:p>
          <a:p>
            <a:r>
              <a:rPr lang="en-US" altLang="ko-KR" sz="1400" dirty="0" smtClean="0"/>
              <a:t>Stride = 1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533" y="2848778"/>
            <a:ext cx="169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Hyperparameters</a:t>
            </a:r>
            <a:endParaRPr lang="ko-KR" altLang="en-US" sz="1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13190"/>
              </p:ext>
            </p:extLst>
          </p:nvPr>
        </p:nvGraphicFramePr>
        <p:xfrm>
          <a:off x="1502123" y="1910186"/>
          <a:ext cx="2677305" cy="2657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1">
                  <a:extLst>
                    <a:ext uri="{9D8B030D-6E8A-4147-A177-3AD203B41FA5}">
                      <a16:colId xmlns:a16="http://schemas.microsoft.com/office/drawing/2014/main" val="4049463724"/>
                    </a:ext>
                  </a:extLst>
                </a:gridCol>
                <a:gridCol w="535461">
                  <a:extLst>
                    <a:ext uri="{9D8B030D-6E8A-4147-A177-3AD203B41FA5}">
                      <a16:colId xmlns:a16="http://schemas.microsoft.com/office/drawing/2014/main" val="310686738"/>
                    </a:ext>
                  </a:extLst>
                </a:gridCol>
                <a:gridCol w="535461">
                  <a:extLst>
                    <a:ext uri="{9D8B030D-6E8A-4147-A177-3AD203B41FA5}">
                      <a16:colId xmlns:a16="http://schemas.microsoft.com/office/drawing/2014/main" val="1610042889"/>
                    </a:ext>
                  </a:extLst>
                </a:gridCol>
                <a:gridCol w="535461">
                  <a:extLst>
                    <a:ext uri="{9D8B030D-6E8A-4147-A177-3AD203B41FA5}">
                      <a16:colId xmlns:a16="http://schemas.microsoft.com/office/drawing/2014/main" val="865150260"/>
                    </a:ext>
                  </a:extLst>
                </a:gridCol>
                <a:gridCol w="535461">
                  <a:extLst>
                    <a:ext uri="{9D8B030D-6E8A-4147-A177-3AD203B41FA5}">
                      <a16:colId xmlns:a16="http://schemas.microsoft.com/office/drawing/2014/main" val="1969701265"/>
                    </a:ext>
                  </a:extLst>
                </a:gridCol>
              </a:tblGrid>
              <a:tr h="531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18266"/>
                  </a:ext>
                </a:extLst>
              </a:tr>
              <a:tr h="531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694022"/>
                  </a:ext>
                </a:extLst>
              </a:tr>
              <a:tr h="531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45366"/>
                  </a:ext>
                </a:extLst>
              </a:tr>
              <a:tr h="531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347000"/>
                  </a:ext>
                </a:extLst>
              </a:tr>
              <a:tr h="531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56592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81971"/>
              </p:ext>
            </p:extLst>
          </p:nvPr>
        </p:nvGraphicFramePr>
        <p:xfrm>
          <a:off x="7495227" y="2364234"/>
          <a:ext cx="1600134" cy="158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78">
                  <a:extLst>
                    <a:ext uri="{9D8B030D-6E8A-4147-A177-3AD203B41FA5}">
                      <a16:colId xmlns:a16="http://schemas.microsoft.com/office/drawing/2014/main" val="56406840"/>
                    </a:ext>
                  </a:extLst>
                </a:gridCol>
                <a:gridCol w="533378">
                  <a:extLst>
                    <a:ext uri="{9D8B030D-6E8A-4147-A177-3AD203B41FA5}">
                      <a16:colId xmlns:a16="http://schemas.microsoft.com/office/drawing/2014/main" val="691698348"/>
                    </a:ext>
                  </a:extLst>
                </a:gridCol>
                <a:gridCol w="533378">
                  <a:extLst>
                    <a:ext uri="{9D8B030D-6E8A-4147-A177-3AD203B41FA5}">
                      <a16:colId xmlns:a16="http://schemas.microsoft.com/office/drawing/2014/main" val="505363948"/>
                    </a:ext>
                  </a:extLst>
                </a:gridCol>
              </a:tblGrid>
              <a:tr h="5282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290171"/>
                  </a:ext>
                </a:extLst>
              </a:tr>
              <a:tr h="5282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696039"/>
                  </a:ext>
                </a:extLst>
              </a:tr>
              <a:tr h="5282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1177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22628"/>
              </p:ext>
            </p:extLst>
          </p:nvPr>
        </p:nvGraphicFramePr>
        <p:xfrm>
          <a:off x="7495227" y="2360613"/>
          <a:ext cx="1600134" cy="158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78">
                  <a:extLst>
                    <a:ext uri="{9D8B030D-6E8A-4147-A177-3AD203B41FA5}">
                      <a16:colId xmlns:a16="http://schemas.microsoft.com/office/drawing/2014/main" val="56406840"/>
                    </a:ext>
                  </a:extLst>
                </a:gridCol>
                <a:gridCol w="533378">
                  <a:extLst>
                    <a:ext uri="{9D8B030D-6E8A-4147-A177-3AD203B41FA5}">
                      <a16:colId xmlns:a16="http://schemas.microsoft.com/office/drawing/2014/main" val="691698348"/>
                    </a:ext>
                  </a:extLst>
                </a:gridCol>
                <a:gridCol w="533378">
                  <a:extLst>
                    <a:ext uri="{9D8B030D-6E8A-4147-A177-3AD203B41FA5}">
                      <a16:colId xmlns:a16="http://schemas.microsoft.com/office/drawing/2014/main" val="505363948"/>
                    </a:ext>
                  </a:extLst>
                </a:gridCol>
              </a:tblGrid>
              <a:tr h="528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90171"/>
                  </a:ext>
                </a:extLst>
              </a:tr>
              <a:tr h="528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96039"/>
                  </a:ext>
                </a:extLst>
              </a:tr>
              <a:tr h="528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1177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502123" y="1910185"/>
            <a:ext cx="1604922" cy="1603791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7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layer: Average pooling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62296" y="2060148"/>
          <a:ext cx="2578300" cy="254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75">
                  <a:extLst>
                    <a:ext uri="{9D8B030D-6E8A-4147-A177-3AD203B41FA5}">
                      <a16:colId xmlns:a16="http://schemas.microsoft.com/office/drawing/2014/main" val="1505187730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2473184121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211594007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915603693"/>
                    </a:ext>
                  </a:extLst>
                </a:gridCol>
              </a:tblGrid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85350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233518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999367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839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657236" y="2696876"/>
          <a:ext cx="1285692" cy="126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846">
                  <a:extLst>
                    <a:ext uri="{9D8B030D-6E8A-4147-A177-3AD203B41FA5}">
                      <a16:colId xmlns:a16="http://schemas.microsoft.com/office/drawing/2014/main" val="2591072002"/>
                    </a:ext>
                  </a:extLst>
                </a:gridCol>
                <a:gridCol w="642846">
                  <a:extLst>
                    <a:ext uri="{9D8B030D-6E8A-4147-A177-3AD203B41FA5}">
                      <a16:colId xmlns:a16="http://schemas.microsoft.com/office/drawing/2014/main" val="2785855843"/>
                    </a:ext>
                  </a:extLst>
                </a:gridCol>
              </a:tblGrid>
              <a:tr h="6335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831276"/>
                  </a:ext>
                </a:extLst>
              </a:tr>
              <a:tr h="6335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88345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457509" y="2064935"/>
            <a:ext cx="2578300" cy="2540576"/>
            <a:chOff x="1462296" y="2060148"/>
            <a:chExt cx="2578300" cy="2540576"/>
          </a:xfrm>
        </p:grpSpPr>
        <p:sp>
          <p:nvSpPr>
            <p:cNvPr id="6" name="직사각형 5"/>
            <p:cNvSpPr/>
            <p:nvPr/>
          </p:nvSpPr>
          <p:spPr>
            <a:xfrm>
              <a:off x="1462296" y="2060148"/>
              <a:ext cx="1289150" cy="1270288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51446" y="2060148"/>
              <a:ext cx="1289150" cy="1270288"/>
            </a:xfrm>
            <a:prstGeom prst="rect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51446" y="3330436"/>
              <a:ext cx="1289150" cy="1270288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62296" y="3330436"/>
              <a:ext cx="1289150" cy="1270288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7236" y="2696876"/>
            <a:ext cx="1290479" cy="1273491"/>
            <a:chOff x="7657236" y="2696876"/>
            <a:chExt cx="1290479" cy="1273491"/>
          </a:xfrm>
        </p:grpSpPr>
        <p:sp>
          <p:nvSpPr>
            <p:cNvPr id="10" name="직사각형 9"/>
            <p:cNvSpPr/>
            <p:nvPr/>
          </p:nvSpPr>
          <p:spPr>
            <a:xfrm>
              <a:off x="7657236" y="2696876"/>
              <a:ext cx="652420" cy="63356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95295" y="2701663"/>
              <a:ext cx="652420" cy="633560"/>
            </a:xfrm>
            <a:prstGeom prst="rect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1.25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90508" y="3336807"/>
              <a:ext cx="652420" cy="633560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57236" y="3328043"/>
              <a:ext cx="652420" cy="633560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57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94714"/>
              </p:ext>
            </p:extLst>
          </p:nvPr>
        </p:nvGraphicFramePr>
        <p:xfrm>
          <a:off x="1352185" y="1782477"/>
          <a:ext cx="2578300" cy="254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75">
                  <a:extLst>
                    <a:ext uri="{9D8B030D-6E8A-4147-A177-3AD203B41FA5}">
                      <a16:colId xmlns:a16="http://schemas.microsoft.com/office/drawing/2014/main" val="1505187730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2473184121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211594007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915603693"/>
                    </a:ext>
                  </a:extLst>
                </a:gridCol>
              </a:tblGrid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85350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233518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999367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8395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347398" y="1787264"/>
            <a:ext cx="2578300" cy="2540576"/>
            <a:chOff x="1462296" y="2060148"/>
            <a:chExt cx="2578300" cy="2540576"/>
          </a:xfrm>
        </p:grpSpPr>
        <p:sp>
          <p:nvSpPr>
            <p:cNvPr id="6" name="직사각형 5"/>
            <p:cNvSpPr/>
            <p:nvPr/>
          </p:nvSpPr>
          <p:spPr>
            <a:xfrm>
              <a:off x="1462296" y="2060148"/>
              <a:ext cx="1289150" cy="1270288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51446" y="2060148"/>
              <a:ext cx="1289150" cy="1270288"/>
            </a:xfrm>
            <a:prstGeom prst="rect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51446" y="3330436"/>
              <a:ext cx="1289150" cy="1270288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62296" y="3330436"/>
              <a:ext cx="1289150" cy="1270288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02850" y="1782477"/>
            <a:ext cx="5202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Hyperparameters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dirty="0" smtClean="0"/>
              <a:t>f : filter size</a:t>
            </a:r>
          </a:p>
          <a:p>
            <a:r>
              <a:rPr lang="en-US" altLang="ko-KR" sz="2000" dirty="0"/>
              <a:t>s</a:t>
            </a:r>
            <a:r>
              <a:rPr lang="en-US" altLang="ko-KR" sz="2000" dirty="0" smtClean="0"/>
              <a:t> : stride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Max or average pooling</a:t>
            </a:r>
            <a:endParaRPr lang="ko-KR" altLang="en-US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902850" y="3774050"/>
            <a:ext cx="5428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 : padding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풀링에서는</a:t>
            </a:r>
            <a:r>
              <a:rPr lang="ko-KR" altLang="en-US" sz="2000" dirty="0" smtClean="0"/>
              <a:t> 대체로 </a:t>
            </a:r>
            <a:r>
              <a:rPr lang="en-US" altLang="ko-KR" sz="2000" dirty="0" smtClean="0"/>
              <a:t>padding</a:t>
            </a:r>
            <a:r>
              <a:rPr lang="ko-KR" altLang="en-US" sz="2000" dirty="0" smtClean="0"/>
              <a:t>을 사용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X</a:t>
            </a:r>
            <a:endParaRPr lang="ko-KR" altLang="en-US" sz="2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347398" y="4917087"/>
            <a:ext cx="9184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풀링에서는</a:t>
            </a:r>
            <a:r>
              <a:rPr lang="ko-KR" altLang="en-US" sz="2000" b="1" dirty="0" smtClean="0"/>
              <a:t> 학습하는 변수가 없다</a:t>
            </a:r>
            <a:r>
              <a:rPr lang="en-US" altLang="ko-KR" sz="20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Pooling </a:t>
            </a:r>
            <a:r>
              <a:rPr lang="ko-KR" altLang="en-US" sz="2000" dirty="0" smtClean="0"/>
              <a:t>후 행렬의 크기가 감소한다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Pooling </a:t>
            </a:r>
            <a:r>
              <a:rPr lang="ko-KR" altLang="en-US" sz="2000" dirty="0" smtClean="0"/>
              <a:t>후 채널 수의 변화가 없다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432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026" name="Picture 2" descr="https://www.dropbox.com/s/fcar9yv3ttkhkvf/%EC%8A%A4%ED%81%AC%EB%A6%B0%EC%83%B7%202018-05-13%2016.13.26.png?raw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8" y="1486681"/>
            <a:ext cx="6222646" cy="497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4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Multi-layer Neural Network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072" y="1585736"/>
            <a:ext cx="7238620" cy="4955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59262" y="6302754"/>
            <a:ext cx="3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https://laonple.blog.me/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Multi-layer Neural Network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06" y="1690688"/>
            <a:ext cx="5578100" cy="46558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4312" y="2218098"/>
            <a:ext cx="52026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Multi-layer Neural Network</a:t>
            </a:r>
            <a:r>
              <a:rPr lang="ko-KR" altLang="en-US" sz="2000" b="1" dirty="0" smtClean="0"/>
              <a:t>의 한계점</a:t>
            </a:r>
            <a:endParaRPr lang="en-US" altLang="ko-KR" sz="2000" b="1" dirty="0" smtClean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학습 시간</a:t>
            </a:r>
            <a:r>
              <a:rPr lang="en-US" altLang="ko-KR" sz="2000" dirty="0" smtClean="0"/>
              <a:t>(Training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망의 크기</a:t>
            </a:r>
            <a:r>
              <a:rPr lang="en-US" altLang="ko-KR" sz="2000" dirty="0" smtClean="0"/>
              <a:t>(Network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변수의 개수</a:t>
            </a:r>
            <a:r>
              <a:rPr lang="en-US" altLang="ko-KR" sz="2000" dirty="0" smtClean="0"/>
              <a:t>(Number of Parameters)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r>
              <a:rPr lang="ko-KR" altLang="en-US" sz="2000" dirty="0" smtClean="0"/>
              <a:t>→ </a:t>
            </a:r>
            <a:r>
              <a:rPr lang="en-US" altLang="ko-KR" sz="2000" dirty="0" smtClean="0"/>
              <a:t>Overfitting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9262" y="6302754"/>
            <a:ext cx="3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https://laonple.blog.me/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7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Filter 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pic>
        <p:nvPicPr>
          <p:cNvPr id="1026" name="Picture 2" descr="https://www.dropbox.com/s/fcar9yv3ttkhkvf/%EC%8A%A4%ED%81%AC%EB%A6%B0%EC%83%B7%202018-05-13%2016.13.26.png?raw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2441"/>
            <a:ext cx="5064299" cy="40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4312" y="2218098"/>
            <a:ext cx="5202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Locality(Local Connectivity)</a:t>
            </a:r>
          </a:p>
          <a:p>
            <a:r>
              <a:rPr lang="ko-KR" altLang="en-US" sz="2000" dirty="0" smtClean="0"/>
              <a:t>공간적으로 인접한 신호들에 대한 상관적 관계를 필터를 적용하여 추출해낸다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Shared Weights</a:t>
            </a:r>
          </a:p>
          <a:p>
            <a:r>
              <a:rPr lang="ko-KR" altLang="en-US" sz="2000" dirty="0" smtClean="0"/>
              <a:t>동일한 계수를 갖는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를 전체 영상에 반복적으로 적용함으로써 변수의 수를 획기적으로 줄일 수 있으며 </a:t>
            </a:r>
            <a:r>
              <a:rPr lang="en-US" altLang="ko-KR" sz="2000" dirty="0" smtClean="0"/>
              <a:t>topology </a:t>
            </a:r>
            <a:r>
              <a:rPr lang="ko-KR" altLang="en-US" sz="2000" dirty="0" smtClean="0"/>
              <a:t>변화에 무관한 항상성을 얻을 수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Receptive Field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743" y="1558530"/>
            <a:ext cx="110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정보처리와 관계되는 세포에 대해 응답을 일으키는 자극의 영역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충격 발생을 일으키는 영역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출력 레이어의 뉴런 하나에 영향을 미치는 입력 뉴런들의 공간 크기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14" y="2636289"/>
            <a:ext cx="5262563" cy="3666465"/>
          </a:xfrm>
          <a:prstGeom prst="rect">
            <a:avLst/>
          </a:prstGeom>
        </p:spPr>
      </p:pic>
      <p:sp>
        <p:nvSpPr>
          <p:cNvPr id="6" name="TextBox 5">
            <a:hlinkClick r:id="rId4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http://blog.naver.com/PostList.nhn?blogId=sogangori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8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Shared Weights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49849"/>
              </p:ext>
            </p:extLst>
          </p:nvPr>
        </p:nvGraphicFramePr>
        <p:xfrm>
          <a:off x="957179" y="1874697"/>
          <a:ext cx="3021264" cy="2761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44">
                  <a:extLst>
                    <a:ext uri="{9D8B030D-6E8A-4147-A177-3AD203B41FA5}">
                      <a16:colId xmlns:a16="http://schemas.microsoft.com/office/drawing/2014/main" val="2570421450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100235414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738430409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681987268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2506252726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2949153526"/>
                    </a:ext>
                  </a:extLst>
                </a:gridCol>
              </a:tblGrid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934559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144700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33889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619045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32362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9195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59370"/>
              </p:ext>
            </p:extLst>
          </p:nvPr>
        </p:nvGraphicFramePr>
        <p:xfrm>
          <a:off x="5513136" y="2501452"/>
          <a:ext cx="1529349" cy="150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783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509783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509783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488"/>
              </p:ext>
            </p:extLst>
          </p:nvPr>
        </p:nvGraphicFramePr>
        <p:xfrm>
          <a:off x="8577178" y="2339917"/>
          <a:ext cx="2026652" cy="1831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63">
                  <a:extLst>
                    <a:ext uri="{9D8B030D-6E8A-4147-A177-3AD203B41FA5}">
                      <a16:colId xmlns:a16="http://schemas.microsoft.com/office/drawing/2014/main" val="3039907749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2339766562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67179826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3084152216"/>
                    </a:ext>
                  </a:extLst>
                </a:gridCol>
              </a:tblGrid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25914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90361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384715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8019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57179" y="1874697"/>
            <a:ext cx="1513305" cy="13818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4485" y="1873581"/>
            <a:ext cx="1513305" cy="13818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51791" y="1873581"/>
            <a:ext cx="1513305" cy="13818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024219"/>
            <a:ext cx="1071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동일한 계수를 갖는 </a:t>
            </a:r>
            <a:r>
              <a:rPr lang="en-US" altLang="ko-KR" sz="2400" dirty="0" smtClean="0"/>
              <a:t>filter</a:t>
            </a:r>
            <a:r>
              <a:rPr lang="ko-KR" altLang="en-US" sz="2400" dirty="0" smtClean="0"/>
              <a:t>를 전체 이미지에 반복적으로 적용함으로 변수의 수를 획기적으로 줄일 수 있으며</a:t>
            </a:r>
            <a:r>
              <a:rPr lang="en-US" altLang="ko-KR" sz="2400" dirty="0" smtClean="0"/>
              <a:t>, topology </a:t>
            </a:r>
            <a:r>
              <a:rPr lang="ko-KR" altLang="en-US" sz="2400" dirty="0" smtClean="0"/>
              <a:t>변화에 무관한 항상성</a:t>
            </a:r>
            <a:r>
              <a:rPr lang="en-US" altLang="ko-KR" sz="2400" dirty="0" smtClean="0"/>
              <a:t>(invariance)</a:t>
            </a:r>
            <a:r>
              <a:rPr lang="ko-KR" altLang="en-US" sz="2400" dirty="0" smtClean="0"/>
              <a:t>를 얻을 수 있음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6172" y="2030437"/>
            <a:ext cx="12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9742" y="3032017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/>
              <a:t>*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444442" y="2993821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/>
              <a:t>=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56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6636" y="2527762"/>
            <a:ext cx="8722705" cy="17713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2607" y="3078320"/>
            <a:ext cx="2077747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특징 추출 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28875" y="3078319"/>
            <a:ext cx="3365565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Topology </a:t>
            </a:r>
            <a:r>
              <a:rPr lang="ko-KR" altLang="en-US" dirty="0" smtClean="0">
                <a:solidFill>
                  <a:schemeClr val="tx1"/>
                </a:solidFill>
              </a:rPr>
              <a:t>변화에 영향을 받지 않도록 해주는 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57749" y="3078318"/>
            <a:ext cx="2077747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분류기 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3" idx="3"/>
            <a:endCxn id="5" idx="1"/>
          </p:cNvCxnSpPr>
          <p:nvPr/>
        </p:nvCxnSpPr>
        <p:spPr>
          <a:xfrm flipV="1">
            <a:off x="3370354" y="3413440"/>
            <a:ext cx="25852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 flipV="1">
            <a:off x="6994440" y="3413439"/>
            <a:ext cx="26330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22903" y="3446945"/>
            <a:ext cx="569704" cy="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9361827" y="3446945"/>
            <a:ext cx="569704" cy="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1850</Words>
  <Application>Microsoft Office PowerPoint</Application>
  <PresentationFormat>와이드스크린</PresentationFormat>
  <Paragraphs>670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CNN</vt:lpstr>
      <vt:lpstr>PowerPoint 프레젠테이션</vt:lpstr>
      <vt:lpstr>Convolution Neural Network</vt:lpstr>
      <vt:lpstr>Multi-layer Neural Network</vt:lpstr>
      <vt:lpstr>Multi-layer Neural Network</vt:lpstr>
      <vt:lpstr>Convolution Filter 의 특징</vt:lpstr>
      <vt:lpstr>Receptive Field</vt:lpstr>
      <vt:lpstr>Shared Weights</vt:lpstr>
      <vt:lpstr>Convolution Neural Network</vt:lpstr>
      <vt:lpstr>Convolution Neural Network</vt:lpstr>
      <vt:lpstr>Padding</vt:lpstr>
      <vt:lpstr>Padding</vt:lpstr>
      <vt:lpstr>Strided Convolutions</vt:lpstr>
      <vt:lpstr>Convolution Neural Network</vt:lpstr>
      <vt:lpstr>Convolutions on RGB images</vt:lpstr>
      <vt:lpstr>Convolutions on RGB images</vt:lpstr>
      <vt:lpstr>Multiple filters</vt:lpstr>
      <vt:lpstr>Convolution Neural Network</vt:lpstr>
      <vt:lpstr>Pooling layer: Max pooling</vt:lpstr>
      <vt:lpstr>Pooling layer: Max pooling</vt:lpstr>
      <vt:lpstr>Pooling layer: Average pooling</vt:lpstr>
      <vt:lpstr>Pooling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Classification</dc:title>
  <dc:creator>Windows 사용자</dc:creator>
  <cp:lastModifiedBy>KOREA</cp:lastModifiedBy>
  <cp:revision>732</cp:revision>
  <dcterms:created xsi:type="dcterms:W3CDTF">2019-04-08T01:56:14Z</dcterms:created>
  <dcterms:modified xsi:type="dcterms:W3CDTF">2019-07-26T00:49:08Z</dcterms:modified>
</cp:coreProperties>
</file>