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11" r:id="rId3"/>
    <p:sldId id="512" r:id="rId4"/>
    <p:sldId id="513" r:id="rId5"/>
    <p:sldId id="514" r:id="rId6"/>
    <p:sldId id="515" r:id="rId7"/>
    <p:sldId id="544" r:id="rId8"/>
    <p:sldId id="496" r:id="rId9"/>
    <p:sldId id="413" r:id="rId10"/>
    <p:sldId id="414" r:id="rId11"/>
    <p:sldId id="415" r:id="rId12"/>
    <p:sldId id="416" r:id="rId13"/>
    <p:sldId id="4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29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20CAB-96F1-1149-B2C8-AE68E4F2499C}" type="slidenum">
              <a:rPr lang="en-US"/>
              <a:pPr/>
              <a:t>11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97B65-2A67-5F4E-BEAE-CB6715FC084D}" type="slidenum">
              <a:rPr lang="en-US"/>
              <a:pPr/>
              <a:t>12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000F1-372E-224E-8ECB-FE5DF57CAA01}" type="slidenum">
              <a:rPr lang="en-US"/>
              <a:pPr/>
              <a:t>13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6BFF9-2E77-F741-830F-03A565586D33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033A1-1277-CB46-9842-C23715E76956}" type="slidenum">
              <a:rPr lang="en-US"/>
              <a:pPr/>
              <a:t>15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8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558E3-DF15-CB4E-8E76-E6285D43740C}" type="slidenum">
              <a:rPr lang="en-US"/>
              <a:pPr/>
              <a:t>16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BDDF0-6502-A941-BC54-1F5F1A4C2204}" type="slidenum">
              <a:rPr lang="en-US"/>
              <a:pPr/>
              <a:t>17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56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12C39-CDF6-8D46-9E98-DA0FF4A164FF}" type="slidenum">
              <a:rPr lang="en-US"/>
              <a:pPr/>
              <a:t>18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3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92134-CDBA-AC42-B9FA-CDFFF1902BD2}" type="slidenum">
              <a:rPr lang="en-US"/>
              <a:pPr/>
              <a:t>19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7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F95B5-6780-D34F-9953-B2FC5A29E42F}" type="slidenum">
              <a:rPr lang="en-US"/>
              <a:pPr/>
              <a:t>20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CAF56-9D3B-914B-B03C-C62402C97BDB}" type="slidenum">
              <a:rPr lang="en-US"/>
              <a:pPr/>
              <a:t>2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6945B-8855-4944-8313-56F4778D69AC}" type="slidenum">
              <a:rPr lang="en-US"/>
              <a:pPr/>
              <a:t>21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70C02-E445-7847-BB57-3A3A43C065F2}" type="slidenum">
              <a:rPr lang="en-US"/>
              <a:pPr/>
              <a:t>22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2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E02E3-E243-7F42-9474-0CEC75D7F278}" type="slidenum">
              <a:rPr lang="en-US"/>
              <a:pPr/>
              <a:t>23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A95FB-F4FF-9149-837C-046243C47A6A}" type="slidenum">
              <a:rPr lang="en-US"/>
              <a:pPr/>
              <a:t>24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1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E324F-080E-6946-8D87-1C0670E9E027}" type="slidenum">
              <a:rPr lang="en-US"/>
              <a:pPr/>
              <a:t>25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4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5F6B5-B9F8-DF4F-B970-E7DE937523FB}" type="slidenum">
              <a:rPr lang="en-US"/>
              <a:pPr/>
              <a:t>26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3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82614-FBC0-7C41-8788-82522283F37C}" type="slidenum">
              <a:rPr lang="en-US"/>
              <a:pPr/>
              <a:t>27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5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2535-150C-4749-A8DB-52FE930DC2D6}" type="slidenum">
              <a:rPr lang="en-US"/>
              <a:pPr/>
              <a:t>28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29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AC37E-93C5-714B-92BD-081117493E6F}" type="slidenum">
              <a:rPr lang="en-US"/>
              <a:pPr/>
              <a:t>3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2BB5B-A172-FB48-83D0-E893153463CB}" type="slidenum">
              <a:rPr lang="en-US"/>
              <a:pPr/>
              <a:t>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98B5D-3F1F-F84B-B725-3634DE1838BC}" type="slidenum">
              <a:rPr lang="en-US"/>
              <a:pPr/>
              <a:t>5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5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697AB-896F-0C4A-A7D1-682513DBB772}" type="slidenum">
              <a:rPr lang="en-US"/>
              <a:pPr/>
              <a:t>6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90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6317D-921A-E440-93BC-5849BAFBA068}" type="slidenum">
              <a:rPr lang="en-US"/>
              <a:pPr/>
              <a:t>7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68716-CE43-1044-956B-2FAF4C9D91AB}" type="slidenum">
              <a:rPr lang="en-US"/>
              <a:pPr/>
              <a:t>9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8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7496F-CD98-4D44-883E-04CD333A3D98}" type="slidenum">
              <a:rPr lang="en-US"/>
              <a:pPr/>
              <a:t>10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6809202E-B9E4-7A4F-87B3-872CE9B4E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9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219200"/>
            <a:ext cx="4114800" cy="1376363"/>
            <a:chOff x="96" y="768"/>
            <a:chExt cx="2592" cy="86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6" y="768"/>
              <a:ext cx="2592" cy="435"/>
              <a:chOff x="96" y="768"/>
              <a:chExt cx="2592" cy="435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84" y="768"/>
                <a:ext cx="2304" cy="432"/>
                <a:chOff x="528" y="1392"/>
                <a:chExt cx="2688" cy="480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3690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69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69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69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2</a:t>
                    </a:r>
                  </a:p>
                </p:txBody>
              </p:sp>
              <p:sp>
                <p:nvSpPr>
                  <p:cNvPr id="3369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69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69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5</a:t>
                    </a:r>
                  </a:p>
                </p:txBody>
              </p:sp>
              <p:sp>
                <p:nvSpPr>
                  <p:cNvPr id="3369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2</a:t>
                    </a:r>
                  </a:p>
                </p:txBody>
              </p:sp>
              <p:sp>
                <p:nvSpPr>
                  <p:cNvPr id="33691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1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1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1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1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1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1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1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2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692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</p:grpSp>
            <p:sp>
              <p:nvSpPr>
                <p:cNvPr id="33692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1</a:t>
                  </a:r>
                </a:p>
              </p:txBody>
            </p:sp>
            <p:sp>
              <p:nvSpPr>
                <p:cNvPr id="3369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69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69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4</a:t>
                  </a:r>
                </a:p>
              </p:txBody>
            </p:sp>
            <p:sp>
              <p:nvSpPr>
                <p:cNvPr id="3369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5</a:t>
                  </a:r>
                </a:p>
              </p:txBody>
            </p:sp>
            <p:sp>
              <p:nvSpPr>
                <p:cNvPr id="3369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6</a:t>
                  </a:r>
                </a:p>
              </p:txBody>
            </p:sp>
            <p:sp>
              <p:nvSpPr>
                <p:cNvPr id="3369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7</a:t>
                  </a:r>
                </a:p>
              </p:txBody>
            </p:sp>
            <p:sp>
              <p:nvSpPr>
                <p:cNvPr id="3369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8</a:t>
                  </a:r>
                </a:p>
              </p:txBody>
            </p:sp>
          </p:grpSp>
          <p:sp>
            <p:nvSpPr>
              <p:cNvPr id="336930" name="Text Box 34"/>
              <p:cNvSpPr txBox="1">
                <a:spLocks noChangeArrowheads="1"/>
              </p:cNvSpPr>
              <p:nvPr/>
            </p:nvSpPr>
            <p:spPr bwMode="auto">
              <a:xfrm>
                <a:off x="96" y="912"/>
                <a:ext cx="26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A</a:t>
                </a:r>
              </a:p>
            </p:txBody>
          </p:sp>
        </p:grp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96" y="1200"/>
              <a:ext cx="2016" cy="435"/>
              <a:chOff x="96" y="1200"/>
              <a:chExt cx="2016" cy="435"/>
            </a:xfrm>
          </p:grpSpPr>
          <p:sp>
            <p:nvSpPr>
              <p:cNvPr id="336932" name="Rectangle 36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  <p:sp>
            <p:nvSpPr>
              <p:cNvPr id="336933" name="Rectangle 37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6934" name="Rectangle 38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6935" name="Rectangle 39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  <p:sp>
            <p:nvSpPr>
              <p:cNvPr id="336936" name="Rectangle 40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6937" name="Line 41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38" name="Line 42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39" name="Line 43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40" name="Line 44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41" name="Line 45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42" name="Line 46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43" name="Line 47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44" name="Line 48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45" name="Line 49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6946" name="Text Box 50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6947" name="Text Box 51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6948" name="Text Box 52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6949" name="Text Box 53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6950" name="Text Box 54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6951" name="Text Box 55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C</a:t>
                </a:r>
              </a:p>
            </p:txBody>
          </p:sp>
          <p:sp>
            <p:nvSpPr>
              <p:cNvPr id="336952" name="Rectangle 56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6953" name="Text Box 57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</p:grp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4953000" y="1219201"/>
            <a:ext cx="3200400" cy="690563"/>
            <a:chOff x="96" y="1200"/>
            <a:chExt cx="2016" cy="435"/>
          </a:xfrm>
        </p:grpSpPr>
        <p:sp>
          <p:nvSpPr>
            <p:cNvPr id="336955" name="Rectangle 59"/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36956" name="Rectangle 60"/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36957" name="Rectangle 61"/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36958" name="Rectangle 62"/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36959" name="Rectangle 63"/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36960" name="Line 64"/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1" name="Line 65"/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2" name="Line 66"/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3" name="Line 67"/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4" name="Line 68"/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5" name="Line 69"/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6" name="Line 70"/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7" name="Line 71"/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8" name="Line 72"/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6969" name="Text Box 73"/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36970" name="Text Box 74"/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36971" name="Text Box 75"/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36972" name="Text Box 76"/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36973" name="Text Box 77"/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36974" name="Text Box 78"/>
            <p:cNvSpPr txBox="1">
              <a:spLocks noChangeArrowheads="1"/>
            </p:cNvSpPr>
            <p:nvPr/>
          </p:nvSpPr>
          <p:spPr bwMode="auto">
            <a:xfrm>
              <a:off x="96" y="1344"/>
              <a:ext cx="2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C</a:t>
              </a:r>
            </a:p>
          </p:txBody>
        </p:sp>
        <p:sp>
          <p:nvSpPr>
            <p:cNvPr id="336975" name="Rectangle 79"/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36976" name="Text Box 80"/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0</a:t>
              </a:r>
            </a:p>
          </p:txBody>
        </p:sp>
      </p:grp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152400" y="3048001"/>
            <a:ext cx="4114800" cy="1376363"/>
            <a:chOff x="96" y="1680"/>
            <a:chExt cx="2592" cy="867"/>
          </a:xfrm>
        </p:grpSpPr>
        <p:grpSp>
          <p:nvGrpSpPr>
            <p:cNvPr id="9" name="Group 82"/>
            <p:cNvGrpSpPr>
              <a:grpSpLocks/>
            </p:cNvGrpSpPr>
            <p:nvPr/>
          </p:nvGrpSpPr>
          <p:grpSpPr bwMode="auto">
            <a:xfrm>
              <a:off x="384" y="1680"/>
              <a:ext cx="2304" cy="432"/>
              <a:chOff x="528" y="1392"/>
              <a:chExt cx="2688" cy="480"/>
            </a:xfrm>
          </p:grpSpPr>
          <p:grpSp>
            <p:nvGrpSpPr>
              <p:cNvPr id="10" name="Group 83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36980" name="Rectangle 84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81" name="Rectangle 85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6982" name="Rectangle 86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83" name="Rectangle 87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84" name="Rectangle 88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85" name="Rectangle 89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86" name="Rectangle 9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87" name="Rectangle 91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88" name="Line 92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89" name="Line 93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0" name="Line 94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1" name="Line 95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2" name="Line 96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3" name="Line 97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4" name="Line 98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5" name="Line 99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6" name="Line 100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7" name="Line 101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6998" name="Line 102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336999" name="Text Box 103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000" name="Text Box 104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001" name="Text Box 105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002" name="Text Box 106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003" name="Text Box 107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004" name="Text Box 108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6</a:t>
                </a:r>
              </a:p>
            </p:txBody>
          </p:sp>
          <p:sp>
            <p:nvSpPr>
              <p:cNvPr id="337005" name="Text Box 109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7006" name="Text Box 110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</p:grpSp>
        <p:sp>
          <p:nvSpPr>
            <p:cNvPr id="337007" name="Text Box 111"/>
            <p:cNvSpPr txBox="1">
              <a:spLocks noChangeArrowheads="1"/>
            </p:cNvSpPr>
            <p:nvPr/>
          </p:nvSpPr>
          <p:spPr bwMode="auto">
            <a:xfrm>
              <a:off x="96" y="18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B</a:t>
              </a:r>
            </a:p>
          </p:txBody>
        </p:sp>
        <p:grpSp>
          <p:nvGrpSpPr>
            <p:cNvPr id="11" name="Group 112"/>
            <p:cNvGrpSpPr>
              <a:grpSpLocks/>
            </p:cNvGrpSpPr>
            <p:nvPr/>
          </p:nvGrpSpPr>
          <p:grpSpPr bwMode="auto">
            <a:xfrm>
              <a:off x="96" y="2112"/>
              <a:ext cx="2016" cy="435"/>
              <a:chOff x="96" y="1200"/>
              <a:chExt cx="2016" cy="435"/>
            </a:xfrm>
          </p:grpSpPr>
          <p:sp>
            <p:nvSpPr>
              <p:cNvPr id="337009" name="Rectangle 113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7010" name="Rectangle 114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6</a:t>
                </a:r>
              </a:p>
            </p:txBody>
          </p:sp>
          <p:sp>
            <p:nvSpPr>
              <p:cNvPr id="337011" name="Rectangle 115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012" name="Rectangle 116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013" name="Rectangle 117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014" name="Line 118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15" name="Line 119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16" name="Line 120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17" name="Line 121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18" name="Line 122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19" name="Line 123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20" name="Line 124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21" name="Line 125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22" name="Line 126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23" name="Text Box 127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024" name="Text Box 128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025" name="Text Box 129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026" name="Text Box 130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027" name="Text Box 131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028" name="Text Box 132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C</a:t>
                </a:r>
              </a:p>
            </p:txBody>
          </p:sp>
          <p:sp>
            <p:nvSpPr>
              <p:cNvPr id="337029" name="Rectangle 133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  <p:sp>
            <p:nvSpPr>
              <p:cNvPr id="337030" name="Text Box 134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</p:grpSp>
      </p:grpSp>
      <p:grpSp>
        <p:nvGrpSpPr>
          <p:cNvPr id="12" name="Group 135"/>
          <p:cNvGrpSpPr>
            <a:grpSpLocks/>
          </p:cNvGrpSpPr>
          <p:nvPr/>
        </p:nvGrpSpPr>
        <p:grpSpPr bwMode="auto">
          <a:xfrm>
            <a:off x="4648200" y="3048001"/>
            <a:ext cx="4114800" cy="1376363"/>
            <a:chOff x="2928" y="1680"/>
            <a:chExt cx="2592" cy="867"/>
          </a:xfrm>
        </p:grpSpPr>
        <p:grpSp>
          <p:nvGrpSpPr>
            <p:cNvPr id="13" name="Group 136"/>
            <p:cNvGrpSpPr>
              <a:grpSpLocks/>
            </p:cNvGrpSpPr>
            <p:nvPr/>
          </p:nvGrpSpPr>
          <p:grpSpPr bwMode="auto">
            <a:xfrm>
              <a:off x="3216" y="1680"/>
              <a:ext cx="2304" cy="432"/>
              <a:chOff x="528" y="1392"/>
              <a:chExt cx="2688" cy="480"/>
            </a:xfrm>
          </p:grpSpPr>
          <p:grpSp>
            <p:nvGrpSpPr>
              <p:cNvPr id="14" name="Group 137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37034" name="Rectangle 138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7036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37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38" name="Rectangle 142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39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0" name="Rectangle 144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0</a:t>
                  </a:r>
                </a:p>
              </p:txBody>
            </p:sp>
            <p:sp>
              <p:nvSpPr>
                <p:cNvPr id="3370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2" name="Line 146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3" name="Line 147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4" name="Line 148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5" name="Line 149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6" name="Line 150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7" name="Line 151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8" name="Line 152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49" name="Line 153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50" name="Line 154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51" name="Line 155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052" name="Line 156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337053" name="Text Box 157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054" name="Text Box 158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055" name="Text Box 159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056" name="Text Box 160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057" name="Text Box 161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058" name="Text Box 162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6</a:t>
                </a:r>
              </a:p>
            </p:txBody>
          </p:sp>
          <p:sp>
            <p:nvSpPr>
              <p:cNvPr id="337059" name="Text Box 163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7060" name="Text Box 164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</p:grpSp>
        <p:sp>
          <p:nvSpPr>
            <p:cNvPr id="337061" name="Text Box 165"/>
            <p:cNvSpPr txBox="1">
              <a:spLocks noChangeArrowheads="1"/>
            </p:cNvSpPr>
            <p:nvPr/>
          </p:nvSpPr>
          <p:spPr bwMode="auto">
            <a:xfrm>
              <a:off x="2928" y="18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B</a:t>
              </a:r>
            </a:p>
          </p:txBody>
        </p: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2928" y="2112"/>
              <a:ext cx="2016" cy="435"/>
              <a:chOff x="96" y="1200"/>
              <a:chExt cx="2016" cy="435"/>
            </a:xfrm>
          </p:grpSpPr>
          <p:sp>
            <p:nvSpPr>
              <p:cNvPr id="337063" name="Rectangle 16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7064" name="Rectangle 16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6</a:t>
                </a:r>
              </a:p>
            </p:txBody>
          </p:sp>
          <p:sp>
            <p:nvSpPr>
              <p:cNvPr id="337065" name="Rectangle 16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066" name="Rectangle 17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067" name="Rectangle 17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068" name="Line 17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69" name="Line 17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70" name="Line 17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71" name="Line 17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72" name="Line 17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73" name="Line 17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74" name="Line 17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75" name="Line 17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76" name="Line 18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077" name="Text Box 18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078" name="Text Box 18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079" name="Text Box 18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080" name="Text Box 18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081" name="Text Box 18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082" name="Text Box 18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C</a:t>
                </a:r>
              </a:p>
            </p:txBody>
          </p:sp>
          <p:sp>
            <p:nvSpPr>
              <p:cNvPr id="337083" name="Rectangle 18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  <p:sp>
            <p:nvSpPr>
              <p:cNvPr id="337084" name="Text Box 18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</p:grpSp>
      </p:grpSp>
      <p:grpSp>
        <p:nvGrpSpPr>
          <p:cNvPr id="16" name="Group 189"/>
          <p:cNvGrpSpPr>
            <a:grpSpLocks/>
          </p:cNvGrpSpPr>
          <p:nvPr/>
        </p:nvGrpSpPr>
        <p:grpSpPr bwMode="auto">
          <a:xfrm>
            <a:off x="152400" y="4876802"/>
            <a:ext cx="4114800" cy="1376363"/>
            <a:chOff x="96" y="3072"/>
            <a:chExt cx="2592" cy="867"/>
          </a:xfrm>
        </p:grpSpPr>
        <p:grpSp>
          <p:nvGrpSpPr>
            <p:cNvPr id="17" name="Group 190"/>
            <p:cNvGrpSpPr>
              <a:grpSpLocks/>
            </p:cNvGrpSpPr>
            <p:nvPr/>
          </p:nvGrpSpPr>
          <p:grpSpPr bwMode="auto">
            <a:xfrm>
              <a:off x="96" y="3072"/>
              <a:ext cx="2592" cy="435"/>
              <a:chOff x="96" y="2640"/>
              <a:chExt cx="2592" cy="435"/>
            </a:xfrm>
          </p:grpSpPr>
          <p:grpSp>
            <p:nvGrpSpPr>
              <p:cNvPr id="18" name="Group 191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9" name="Group 192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3708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090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7091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7092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09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09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09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709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097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098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099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00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0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02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03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04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05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06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07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</p:grpSp>
            <p:sp>
              <p:nvSpPr>
                <p:cNvPr id="33710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1</a:t>
                  </a:r>
                </a:p>
              </p:txBody>
            </p:sp>
            <p:sp>
              <p:nvSpPr>
                <p:cNvPr id="33710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711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7111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4</a:t>
                  </a:r>
                </a:p>
              </p:txBody>
            </p:sp>
            <p:sp>
              <p:nvSpPr>
                <p:cNvPr id="337112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5</a:t>
                  </a:r>
                </a:p>
              </p:txBody>
            </p:sp>
            <p:sp>
              <p:nvSpPr>
                <p:cNvPr id="337113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6</a:t>
                  </a:r>
                </a:p>
              </p:txBody>
            </p:sp>
            <p:sp>
              <p:nvSpPr>
                <p:cNvPr id="337114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7</a:t>
                  </a:r>
                </a:p>
              </p:txBody>
            </p:sp>
            <p:sp>
              <p:nvSpPr>
                <p:cNvPr id="337115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8</a:t>
                  </a:r>
                </a:p>
              </p:txBody>
            </p:sp>
          </p:grpSp>
          <p:sp>
            <p:nvSpPr>
              <p:cNvPr id="337116" name="Text Box 220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B</a:t>
                </a:r>
              </a:p>
            </p:txBody>
          </p:sp>
        </p:grpSp>
        <p:grpSp>
          <p:nvGrpSpPr>
            <p:cNvPr id="20" name="Group 221"/>
            <p:cNvGrpSpPr>
              <a:grpSpLocks/>
            </p:cNvGrpSpPr>
            <p:nvPr/>
          </p:nvGrpSpPr>
          <p:grpSpPr bwMode="auto">
            <a:xfrm>
              <a:off x="96" y="3504"/>
              <a:ext cx="2016" cy="435"/>
              <a:chOff x="96" y="1200"/>
              <a:chExt cx="2016" cy="435"/>
            </a:xfrm>
          </p:grpSpPr>
          <p:sp>
            <p:nvSpPr>
              <p:cNvPr id="337118" name="Rectangle 222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7119" name="Rectangle 223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120" name="Rectangle 224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121" name="Rectangle 225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122" name="Rectangle 226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123" name="Line 227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24" name="Line 2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25" name="Line 229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26" name="Line 230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27" name="Line 231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28" name="Line 232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29" name="Line 233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30" name="Line 234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31" name="Line 235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32" name="Text Box 236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133" name="Text Box 237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134" name="Text Box 238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135" name="Text Box 239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136" name="Text Box 240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137" name="Text Box 241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C</a:t>
                </a:r>
              </a:p>
            </p:txBody>
          </p:sp>
          <p:sp>
            <p:nvSpPr>
              <p:cNvPr id="337138" name="Rectangle 242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  <p:sp>
            <p:nvSpPr>
              <p:cNvPr id="337139" name="Text Box 243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</p:grpSp>
      </p:grpSp>
      <p:grpSp>
        <p:nvGrpSpPr>
          <p:cNvPr id="21" name="Group 244"/>
          <p:cNvGrpSpPr>
            <a:grpSpLocks/>
          </p:cNvGrpSpPr>
          <p:nvPr/>
        </p:nvGrpSpPr>
        <p:grpSpPr bwMode="auto">
          <a:xfrm>
            <a:off x="4648200" y="4876802"/>
            <a:ext cx="4114800" cy="1376363"/>
            <a:chOff x="96" y="3072"/>
            <a:chExt cx="2592" cy="867"/>
          </a:xfrm>
        </p:grpSpPr>
        <p:grpSp>
          <p:nvGrpSpPr>
            <p:cNvPr id="22" name="Group 245"/>
            <p:cNvGrpSpPr>
              <a:grpSpLocks/>
            </p:cNvGrpSpPr>
            <p:nvPr/>
          </p:nvGrpSpPr>
          <p:grpSpPr bwMode="auto">
            <a:xfrm>
              <a:off x="96" y="3072"/>
              <a:ext cx="2592" cy="435"/>
              <a:chOff x="96" y="2640"/>
              <a:chExt cx="2592" cy="435"/>
            </a:xfrm>
          </p:grpSpPr>
          <p:grpSp>
            <p:nvGrpSpPr>
              <p:cNvPr id="23" name="Group 2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24" name="Group 2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3714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45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7146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7147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48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2</a:t>
                    </a:r>
                  </a:p>
                </p:txBody>
              </p:sp>
              <p:sp>
                <p:nvSpPr>
                  <p:cNvPr id="33714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715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2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3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4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5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6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7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8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59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60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61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162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</p:grpSp>
            <p:sp>
              <p:nvSpPr>
                <p:cNvPr id="337163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1</a:t>
                  </a:r>
                </a:p>
              </p:txBody>
            </p:sp>
            <p:sp>
              <p:nvSpPr>
                <p:cNvPr id="337164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7165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7166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4</a:t>
                  </a:r>
                </a:p>
              </p:txBody>
            </p:sp>
            <p:sp>
              <p:nvSpPr>
                <p:cNvPr id="337167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5</a:t>
                  </a:r>
                </a:p>
              </p:txBody>
            </p:sp>
            <p:sp>
              <p:nvSpPr>
                <p:cNvPr id="33716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6</a:t>
                  </a:r>
                </a:p>
              </p:txBody>
            </p:sp>
            <p:sp>
              <p:nvSpPr>
                <p:cNvPr id="33716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7</a:t>
                  </a:r>
                </a:p>
              </p:txBody>
            </p:sp>
            <p:sp>
              <p:nvSpPr>
                <p:cNvPr id="337170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8</a:t>
                  </a:r>
                </a:p>
              </p:txBody>
            </p:sp>
          </p:grpSp>
          <p:sp>
            <p:nvSpPr>
              <p:cNvPr id="337171" name="Text Box 2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B</a:t>
                </a:r>
              </a:p>
            </p:txBody>
          </p:sp>
        </p:grpSp>
        <p:grpSp>
          <p:nvGrpSpPr>
            <p:cNvPr id="25" name="Group 276"/>
            <p:cNvGrpSpPr>
              <a:grpSpLocks/>
            </p:cNvGrpSpPr>
            <p:nvPr/>
          </p:nvGrpSpPr>
          <p:grpSpPr bwMode="auto">
            <a:xfrm>
              <a:off x="96" y="3504"/>
              <a:ext cx="2016" cy="435"/>
              <a:chOff x="96" y="1200"/>
              <a:chExt cx="2016" cy="435"/>
            </a:xfrm>
          </p:grpSpPr>
          <p:sp>
            <p:nvSpPr>
              <p:cNvPr id="337173" name="Rectangle 2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7174" name="Rectangle 2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175" name="Rectangle 2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176" name="Rectangle 2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177" name="Rectangle 2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178" name="Line 2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79" name="Line 2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80" name="Line 2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81" name="Line 2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82" name="Line 2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83" name="Line 2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84" name="Line 2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85" name="Line 2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86" name="Line 2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187" name="Text Box 2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188" name="Text Box 2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189" name="Text Box 2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190" name="Text Box 2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191" name="Text Box 2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192" name="Text Box 29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C</a:t>
                </a:r>
              </a:p>
            </p:txBody>
          </p:sp>
          <p:sp>
            <p:nvSpPr>
              <p:cNvPr id="337193" name="Rectangle 2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  <p:sp>
            <p:nvSpPr>
              <p:cNvPr id="337194" name="Text Box 2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</p:grpSp>
      </p:grpSp>
      <p:sp>
        <p:nvSpPr>
          <p:cNvPr id="301" name="Slide Number Placeholder 3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40A-B8A2-2445-8DC6-F94C6EE39E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219201"/>
            <a:ext cx="4114800" cy="690563"/>
            <a:chOff x="96" y="768"/>
            <a:chExt cx="2592" cy="4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37926" name="Rectangle 6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7927" name="Rectangle 7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0</a:t>
                  </a:r>
                </a:p>
              </p:txBody>
            </p:sp>
            <p:sp>
              <p:nvSpPr>
                <p:cNvPr id="337928" name="Rectangle 8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7929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79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0</a:t>
                  </a:r>
                </a:p>
              </p:txBody>
            </p:sp>
            <p:sp>
              <p:nvSpPr>
                <p:cNvPr id="337931" name="Rectangle 11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7932" name="Rectangle 12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5</a:t>
                  </a:r>
                </a:p>
              </p:txBody>
            </p:sp>
            <p:sp>
              <p:nvSpPr>
                <p:cNvPr id="337933" name="Rectangle 13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7934" name="Line 14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35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36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37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38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39" name="Line 19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40" name="Line 20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41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42" name="Line 22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43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7944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337945" name="Text Box 25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7946" name="Text Box 26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947" name="Text Box 27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948" name="Text Box 28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7949" name="Text Box 29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950" name="Text Box 30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6</a:t>
                </a:r>
              </a:p>
            </p:txBody>
          </p:sp>
          <p:sp>
            <p:nvSpPr>
              <p:cNvPr id="337951" name="Text Box 31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7952" name="Text Box 32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</p:grpSp>
        <p:sp>
          <p:nvSpPr>
            <p:cNvPr id="337953" name="Text Box 33"/>
            <p:cNvSpPr txBox="1">
              <a:spLocks noChangeArrowheads="1"/>
            </p:cNvSpPr>
            <p:nvPr/>
          </p:nvSpPr>
          <p:spPr bwMode="auto">
            <a:xfrm>
              <a:off x="96" y="912"/>
              <a:ext cx="2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A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52400" y="2667002"/>
            <a:ext cx="4114800" cy="1376363"/>
            <a:chOff x="96" y="3072"/>
            <a:chExt cx="2592" cy="867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96" y="3072"/>
              <a:ext cx="2592" cy="435"/>
              <a:chOff x="96" y="2640"/>
              <a:chExt cx="2592" cy="435"/>
            </a:xfrm>
          </p:grpSpPr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8" name="Group 3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3795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5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79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796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6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2</a:t>
                    </a:r>
                  </a:p>
                </p:txBody>
              </p:sp>
              <p:sp>
                <p:nvSpPr>
                  <p:cNvPr id="3379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6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796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796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6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7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7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7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7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7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7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797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</p:grpSp>
            <p:sp>
              <p:nvSpPr>
                <p:cNvPr id="33797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1</a:t>
                  </a:r>
                </a:p>
              </p:txBody>
            </p:sp>
            <p:sp>
              <p:nvSpPr>
                <p:cNvPr id="3379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79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79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4</a:t>
                  </a:r>
                </a:p>
              </p:txBody>
            </p:sp>
            <p:sp>
              <p:nvSpPr>
                <p:cNvPr id="33798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5</a:t>
                  </a:r>
                </a:p>
              </p:txBody>
            </p:sp>
            <p:sp>
              <p:nvSpPr>
                <p:cNvPr id="33798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6</a:t>
                  </a:r>
                </a:p>
              </p:txBody>
            </p:sp>
            <p:sp>
              <p:nvSpPr>
                <p:cNvPr id="33798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7</a:t>
                  </a:r>
                </a:p>
              </p:txBody>
            </p:sp>
            <p:sp>
              <p:nvSpPr>
                <p:cNvPr id="33798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8</a:t>
                  </a:r>
                </a:p>
              </p:txBody>
            </p:sp>
          </p:grpSp>
          <p:sp>
            <p:nvSpPr>
              <p:cNvPr id="337985" name="Text Box 6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B</a:t>
                </a:r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96" y="3504"/>
              <a:ext cx="2016" cy="435"/>
              <a:chOff x="96" y="1200"/>
              <a:chExt cx="2016" cy="435"/>
            </a:xfrm>
          </p:grpSpPr>
          <p:sp>
            <p:nvSpPr>
              <p:cNvPr id="337987" name="Rectangle 6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7988" name="Rectangle 6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7989" name="Rectangle 6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7990" name="Rectangle 7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7991" name="Rectangle 7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  <p:sp>
            <p:nvSpPr>
              <p:cNvPr id="337992" name="Line 7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993" name="Line 7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994" name="Line 7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995" name="Line 7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996" name="Line 7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997" name="Line 7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998" name="Line 7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7999" name="Line 7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00" name="Line 8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01" name="Text Box 8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8002" name="Text Box 8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8003" name="Text Box 8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8004" name="Text Box 8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8005" name="Text Box 8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8006" name="Text Box 8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C</a:t>
                </a:r>
              </a:p>
            </p:txBody>
          </p:sp>
          <p:sp>
            <p:nvSpPr>
              <p:cNvPr id="338007" name="Rectangle 8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  <p:sp>
            <p:nvSpPr>
              <p:cNvPr id="338008" name="Text Box 8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4724400" y="2667002"/>
            <a:ext cx="4114800" cy="1376363"/>
            <a:chOff x="96" y="3072"/>
            <a:chExt cx="2592" cy="867"/>
          </a:xfrm>
        </p:grpSpPr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96" y="3072"/>
              <a:ext cx="2592" cy="435"/>
              <a:chOff x="96" y="2640"/>
              <a:chExt cx="2592" cy="435"/>
            </a:xfrm>
          </p:grpSpPr>
          <p:grpSp>
            <p:nvGrpSpPr>
              <p:cNvPr id="12" name="Group 91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3" name="Group 92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380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5</a:t>
                    </a:r>
                  </a:p>
                </p:txBody>
              </p:sp>
              <p:sp>
                <p:nvSpPr>
                  <p:cNvPr id="33801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801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8016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801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2</a:t>
                    </a:r>
                  </a:p>
                </p:txBody>
              </p:sp>
              <p:sp>
                <p:nvSpPr>
                  <p:cNvPr id="33801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19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8020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802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2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2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25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2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2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2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2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30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31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</p:grpSp>
            <p:sp>
              <p:nvSpPr>
                <p:cNvPr id="33803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1</a:t>
                  </a:r>
                </a:p>
              </p:txBody>
            </p:sp>
            <p:sp>
              <p:nvSpPr>
                <p:cNvPr id="33803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803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8035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4</a:t>
                  </a:r>
                </a:p>
              </p:txBody>
            </p:sp>
            <p:sp>
              <p:nvSpPr>
                <p:cNvPr id="33803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5</a:t>
                  </a:r>
                </a:p>
              </p:txBody>
            </p:sp>
            <p:sp>
              <p:nvSpPr>
                <p:cNvPr id="33803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6</a:t>
                  </a:r>
                </a:p>
              </p:txBody>
            </p:sp>
            <p:sp>
              <p:nvSpPr>
                <p:cNvPr id="33803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7</a:t>
                  </a:r>
                </a:p>
              </p:txBody>
            </p:sp>
            <p:sp>
              <p:nvSpPr>
                <p:cNvPr id="33803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8</a:t>
                  </a:r>
                </a:p>
              </p:txBody>
            </p:sp>
          </p:grpSp>
          <p:sp>
            <p:nvSpPr>
              <p:cNvPr id="338040" name="Text Box 120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B</a:t>
                </a:r>
              </a:p>
            </p:txBody>
          </p:sp>
        </p:grpSp>
        <p:grpSp>
          <p:nvGrpSpPr>
            <p:cNvPr id="14" name="Group 121"/>
            <p:cNvGrpSpPr>
              <a:grpSpLocks/>
            </p:cNvGrpSpPr>
            <p:nvPr/>
          </p:nvGrpSpPr>
          <p:grpSpPr bwMode="auto">
            <a:xfrm>
              <a:off x="96" y="3504"/>
              <a:ext cx="2016" cy="435"/>
              <a:chOff x="96" y="1200"/>
              <a:chExt cx="2016" cy="435"/>
            </a:xfrm>
          </p:grpSpPr>
          <p:sp>
            <p:nvSpPr>
              <p:cNvPr id="338042" name="Rectangle 122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8043" name="Rectangle 123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8044" name="Rectangle 124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8045" name="Rectangle 125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8046" name="Rectangle 126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  <p:sp>
            <p:nvSpPr>
              <p:cNvPr id="338047" name="Line 127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48" name="Line 1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49" name="Line 129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50" name="Line 130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51" name="Line 131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52" name="Line 132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53" name="Line 133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54" name="Line 134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55" name="Line 135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056" name="Text Box 136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8057" name="Text Box 137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8058" name="Text Box 138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8059" name="Text Box 139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8060" name="Text Box 140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8061" name="Text Box 141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C</a:t>
                </a:r>
              </a:p>
            </p:txBody>
          </p:sp>
          <p:sp>
            <p:nvSpPr>
              <p:cNvPr id="338062" name="Rectangle 142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8063" name="Text Box 143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</p:grpSp>
      </p:grp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152400" y="4641852"/>
            <a:ext cx="4114800" cy="1376363"/>
            <a:chOff x="96" y="3072"/>
            <a:chExt cx="2592" cy="867"/>
          </a:xfrm>
        </p:grpSpPr>
        <p:grpSp>
          <p:nvGrpSpPr>
            <p:cNvPr id="16" name="Group 145"/>
            <p:cNvGrpSpPr>
              <a:grpSpLocks/>
            </p:cNvGrpSpPr>
            <p:nvPr/>
          </p:nvGrpSpPr>
          <p:grpSpPr bwMode="auto">
            <a:xfrm>
              <a:off x="96" y="3072"/>
              <a:ext cx="2592" cy="435"/>
              <a:chOff x="96" y="2640"/>
              <a:chExt cx="2592" cy="435"/>
            </a:xfrm>
          </p:grpSpPr>
          <p:grpSp>
            <p:nvGrpSpPr>
              <p:cNvPr id="17" name="Group 1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8" name="Group 1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38068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6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8070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8071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3</a:t>
                    </a:r>
                  </a:p>
                </p:txBody>
              </p:sp>
              <p:sp>
                <p:nvSpPr>
                  <p:cNvPr id="33807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2</a:t>
                    </a:r>
                  </a:p>
                </p:txBody>
              </p:sp>
              <p:sp>
                <p:nvSpPr>
                  <p:cNvPr id="338073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74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8075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rPr>
                      <a:t>0</a:t>
                    </a:r>
                  </a:p>
                </p:txBody>
              </p:sp>
              <p:sp>
                <p:nvSpPr>
                  <p:cNvPr id="338076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77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78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7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80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81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82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8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84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85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  <p:sp>
                <p:nvSpPr>
                  <p:cNvPr id="338086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entury Gothic" charset="0"/>
                      <a:ea typeface="Century Gothic" charset="0"/>
                      <a:cs typeface="Century Gothic" charset="0"/>
                    </a:endParaRPr>
                  </a:p>
                </p:txBody>
              </p:sp>
            </p:grpSp>
            <p:sp>
              <p:nvSpPr>
                <p:cNvPr id="33808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1</a:t>
                  </a:r>
                </a:p>
              </p:txBody>
            </p:sp>
            <p:sp>
              <p:nvSpPr>
                <p:cNvPr id="338088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808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809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4</a:t>
                  </a:r>
                </a:p>
              </p:txBody>
            </p:sp>
            <p:sp>
              <p:nvSpPr>
                <p:cNvPr id="338091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5</a:t>
                  </a:r>
                </a:p>
              </p:txBody>
            </p:sp>
            <p:sp>
              <p:nvSpPr>
                <p:cNvPr id="338092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6</a:t>
                  </a:r>
                </a:p>
              </p:txBody>
            </p:sp>
            <p:sp>
              <p:nvSpPr>
                <p:cNvPr id="338093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7</a:t>
                  </a:r>
                </a:p>
              </p:txBody>
            </p:sp>
            <p:sp>
              <p:nvSpPr>
                <p:cNvPr id="338094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8</a:t>
                  </a:r>
                </a:p>
              </p:txBody>
            </p:sp>
          </p:grpSp>
          <p:sp>
            <p:nvSpPr>
              <p:cNvPr id="338095" name="Text Box 1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B</a:t>
                </a:r>
              </a:p>
            </p:txBody>
          </p:sp>
        </p:grpSp>
        <p:grpSp>
          <p:nvGrpSpPr>
            <p:cNvPr id="19" name="Group 176"/>
            <p:cNvGrpSpPr>
              <a:grpSpLocks/>
            </p:cNvGrpSpPr>
            <p:nvPr/>
          </p:nvGrpSpPr>
          <p:grpSpPr bwMode="auto">
            <a:xfrm>
              <a:off x="96" y="3504"/>
              <a:ext cx="2016" cy="435"/>
              <a:chOff x="96" y="1200"/>
              <a:chExt cx="2016" cy="435"/>
            </a:xfrm>
          </p:grpSpPr>
          <p:sp>
            <p:nvSpPr>
              <p:cNvPr id="338097" name="Rectangle 1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8098" name="Rectangle 1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8099" name="Rectangle 1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8100" name="Rectangle 1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8101" name="Rectangle 1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  <p:sp>
            <p:nvSpPr>
              <p:cNvPr id="338102" name="Line 1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03" name="Line 1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04" name="Line 1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05" name="Line 1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06" name="Line 1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07" name="Line 1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08" name="Line 1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09" name="Line 1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10" name="Line 1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8111" name="Text Box 1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8112" name="Text Box 1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8113" name="Text Box 1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8114" name="Text Box 1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8115" name="Text Box 1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8116" name="Text Box 19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C</a:t>
                </a:r>
              </a:p>
            </p:txBody>
          </p:sp>
          <p:sp>
            <p:nvSpPr>
              <p:cNvPr id="338117" name="Rectangle 1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  <p:sp>
            <p:nvSpPr>
              <p:cNvPr id="338118" name="Text Box 1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0</a:t>
                </a:r>
              </a:p>
            </p:txBody>
          </p:sp>
        </p:grpSp>
      </p:grpSp>
      <p:grpSp>
        <p:nvGrpSpPr>
          <p:cNvPr id="20" name="Group 199"/>
          <p:cNvGrpSpPr>
            <a:grpSpLocks/>
          </p:cNvGrpSpPr>
          <p:nvPr/>
        </p:nvGrpSpPr>
        <p:grpSpPr bwMode="auto">
          <a:xfrm>
            <a:off x="4800600" y="4641853"/>
            <a:ext cx="4114800" cy="690563"/>
            <a:chOff x="96" y="2640"/>
            <a:chExt cx="2592" cy="435"/>
          </a:xfrm>
        </p:grpSpPr>
        <p:grpSp>
          <p:nvGrpSpPr>
            <p:cNvPr id="21" name="Group 200"/>
            <p:cNvGrpSpPr>
              <a:grpSpLocks/>
            </p:cNvGrpSpPr>
            <p:nvPr/>
          </p:nvGrpSpPr>
          <p:grpSpPr bwMode="auto"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22" name="Group 201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38122" name="Rectangle 202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5</a:t>
                  </a:r>
                </a:p>
              </p:txBody>
            </p:sp>
            <p:sp>
              <p:nvSpPr>
                <p:cNvPr id="33812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8124" name="Rectangle 204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8125" name="Rectangle 205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3</a:t>
                  </a:r>
                </a:p>
              </p:txBody>
            </p:sp>
            <p:sp>
              <p:nvSpPr>
                <p:cNvPr id="338126" name="Rectangle 206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8127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2</a:t>
                  </a:r>
                </a:p>
              </p:txBody>
            </p:sp>
            <p:sp>
              <p:nvSpPr>
                <p:cNvPr id="338128" name="Rectangle 208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0</a:t>
                  </a:r>
                </a:p>
              </p:txBody>
            </p:sp>
            <p:sp>
              <p:nvSpPr>
                <p:cNvPr id="338129" name="Rectangle 209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  <a:latin typeface="Century Gothic" charset="0"/>
                      <a:ea typeface="Century Gothic" charset="0"/>
                      <a:cs typeface="Century Gothic" charset="0"/>
                    </a:rPr>
                    <a:t>0</a:t>
                  </a:r>
                </a:p>
              </p:txBody>
            </p:sp>
            <p:sp>
              <p:nvSpPr>
                <p:cNvPr id="338130" name="Line 210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1" name="Line 211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2" name="Line 212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3" name="Line 213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4" name="Line 214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5" name="Line 215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6" name="Line 216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7" name="Line 217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8" name="Line 218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39" name="Line 21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  <p:sp>
              <p:nvSpPr>
                <p:cNvPr id="338140" name="Line 220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338141" name="Text Box 221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338142" name="Text Box 222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338143" name="Text Box 223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338144" name="Text Box 224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338145" name="Text Box 225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338146" name="Text Box 226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6</a:t>
                </a:r>
              </a:p>
            </p:txBody>
          </p:sp>
          <p:sp>
            <p:nvSpPr>
              <p:cNvPr id="338147" name="Text Box 227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338148" name="Text Box 228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</p:grpSp>
        <p:sp>
          <p:nvSpPr>
            <p:cNvPr id="338149" name="Text Box 229"/>
            <p:cNvSpPr txBox="1">
              <a:spLocks noChangeArrowheads="1"/>
            </p:cNvSpPr>
            <p:nvPr/>
          </p:nvSpPr>
          <p:spPr bwMode="auto">
            <a:xfrm>
              <a:off x="96" y="278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B</a:t>
              </a:r>
            </a:p>
          </p:txBody>
        </p:sp>
      </p:grpSp>
      <p:sp>
        <p:nvSpPr>
          <p:cNvPr id="232" name="Slide Number Placeholder 2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40A-B8A2-2445-8DC6-F94C6EE39E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84138"/>
            <a:ext cx="8229600" cy="906462"/>
          </a:xfrm>
        </p:spPr>
        <p:txBody>
          <a:bodyPr/>
          <a:lstStyle/>
          <a:p>
            <a:r>
              <a:rPr lang="en-US"/>
              <a:t>Analysis of Counting Sort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43013"/>
            <a:ext cx="8761413" cy="5133975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Alg.: </a:t>
            </a:r>
            <a:r>
              <a:rPr lang="en-US" dirty="0"/>
              <a:t>COUNTING-SORT(A, B, n, k)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← 0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7" charset="0"/>
              </a:rPr>
              <a:t>k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-107" charset="0"/>
              </a:rPr>
              <a:t>C[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] ← 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>
                <a:latin typeface="Comic Sans MS" pitchFamily="-107" charset="0"/>
              </a:rPr>
              <a:t>j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7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 do </a:t>
            </a:r>
            <a:r>
              <a:rPr lang="en-US" dirty="0">
                <a:latin typeface="Comic Sans MS" pitchFamily="-107" charset="0"/>
              </a:rPr>
              <a:t>C[A[ j ]] ← C[A[ j ]] + 1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 	</a:t>
            </a:r>
            <a:r>
              <a:rPr lang="en-US" sz="2000" dirty="0">
                <a:latin typeface="Comic Sans MS" pitchFamily="-107" charset="0"/>
              </a:rPr>
              <a:t>C[</a:t>
            </a:r>
            <a:r>
              <a:rPr lang="en-US" sz="2000" dirty="0" err="1">
                <a:latin typeface="Comic Sans MS" pitchFamily="-107" charset="0"/>
              </a:rPr>
              <a:t>i</a:t>
            </a:r>
            <a:r>
              <a:rPr lang="en-US" sz="2000" dirty="0">
                <a:latin typeface="Comic Sans MS" pitchFamily="-107" charset="0"/>
              </a:rPr>
              <a:t>]</a:t>
            </a:r>
            <a:r>
              <a:rPr lang="en-US" sz="2000" dirty="0"/>
              <a:t> contains the number of elements equal to </a:t>
            </a:r>
            <a:r>
              <a:rPr lang="en-US" sz="2000" dirty="0" err="1">
                <a:latin typeface="Comic Sans MS" pitchFamily="-107" charset="0"/>
              </a:rPr>
              <a:t>i</a:t>
            </a:r>
            <a:endParaRPr lang="en-US" sz="2000" b="1" dirty="0">
              <a:latin typeface="Comic Sans MS" pitchFamily="-107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7" charset="0"/>
              </a:rPr>
              <a:t>k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-107" charset="0"/>
              </a:rPr>
              <a:t>C[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] ← C[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] + C[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-1]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 	 </a:t>
            </a:r>
            <a:r>
              <a:rPr lang="en-US" sz="2000" dirty="0">
                <a:latin typeface="Comic Sans MS" pitchFamily="-107" charset="0"/>
              </a:rPr>
              <a:t>C[</a:t>
            </a:r>
            <a:r>
              <a:rPr lang="en-US" sz="2000" dirty="0" err="1">
                <a:latin typeface="Comic Sans MS" pitchFamily="-107" charset="0"/>
              </a:rPr>
              <a:t>i</a:t>
            </a:r>
            <a:r>
              <a:rPr lang="en-US" sz="2000" dirty="0">
                <a:latin typeface="Comic Sans MS" pitchFamily="-107" charset="0"/>
              </a:rPr>
              <a:t>]</a:t>
            </a:r>
            <a:r>
              <a:rPr lang="en-US" sz="2000" dirty="0"/>
              <a:t> contains the number of elements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≤</a:t>
            </a:r>
            <a:r>
              <a:rPr lang="en-US" sz="2000" dirty="0"/>
              <a:t> </a:t>
            </a:r>
            <a:r>
              <a:rPr lang="en-US" sz="2000" dirty="0" err="1">
                <a:latin typeface="Comic Sans MS" pitchFamily="-107" charset="0"/>
              </a:rPr>
              <a:t>i</a:t>
            </a:r>
            <a:endParaRPr lang="en-US" sz="2000" b="1" dirty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>
                <a:latin typeface="Comic Sans MS" pitchFamily="-107" charset="0"/>
              </a:rPr>
              <a:t>j ← n</a:t>
            </a:r>
            <a:r>
              <a:rPr lang="en-US" dirty="0"/>
              <a:t> </a:t>
            </a:r>
            <a:r>
              <a:rPr lang="en-US" b="1" dirty="0" err="1"/>
              <a:t>downto</a:t>
            </a:r>
            <a:r>
              <a:rPr lang="en-US" b="1" dirty="0"/>
              <a:t> </a:t>
            </a:r>
            <a:r>
              <a:rPr lang="en-US" dirty="0">
                <a:latin typeface="Comic Sans MS" pitchFamily="-107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-107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</a:t>
            </a:r>
            <a:r>
              <a:rPr lang="en-US" dirty="0"/>
              <a:t>	</a:t>
            </a:r>
            <a:r>
              <a:rPr lang="en-US" dirty="0">
                <a:latin typeface="Comic Sans MS" pitchFamily="-107" charset="0"/>
              </a:rPr>
              <a:t>C[A[ j ]] ← C[A[ j ]] - 1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339972" name="AutoShape 4"/>
          <p:cNvSpPr>
            <a:spLocks noChangeAspect="1" noChangeArrowheads="1"/>
          </p:cNvSpPr>
          <p:nvPr/>
        </p:nvSpPr>
        <p:spPr bwMode="auto">
          <a:xfrm rot="-8014074">
            <a:off x="1704975" y="335756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3" name="AutoShape 5"/>
          <p:cNvSpPr>
            <a:spLocks noChangeAspect="1" noChangeArrowheads="1"/>
          </p:cNvSpPr>
          <p:nvPr/>
        </p:nvSpPr>
        <p:spPr bwMode="auto">
          <a:xfrm rot="-8014074">
            <a:off x="1768475" y="4572001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4" name="AutoShape 6"/>
          <p:cNvSpPr>
            <a:spLocks/>
          </p:cNvSpPr>
          <p:nvPr/>
        </p:nvSpPr>
        <p:spPr bwMode="auto">
          <a:xfrm>
            <a:off x="6629400" y="16525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5" name="AutoShape 7"/>
          <p:cNvSpPr>
            <a:spLocks/>
          </p:cNvSpPr>
          <p:nvPr/>
        </p:nvSpPr>
        <p:spPr bwMode="auto">
          <a:xfrm>
            <a:off x="6629400" y="24907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6" name="AutoShape 8"/>
          <p:cNvSpPr>
            <a:spLocks/>
          </p:cNvSpPr>
          <p:nvPr/>
        </p:nvSpPr>
        <p:spPr bwMode="auto">
          <a:xfrm>
            <a:off x="6629400" y="37099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7" name="AutoShape 9"/>
          <p:cNvSpPr>
            <a:spLocks/>
          </p:cNvSpPr>
          <p:nvPr/>
        </p:nvSpPr>
        <p:spPr bwMode="auto">
          <a:xfrm>
            <a:off x="6629400" y="4929188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6858000" y="1812925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(k)</a:t>
            </a:r>
          </a:p>
        </p:txBody>
      </p:sp>
      <p:sp>
        <p:nvSpPr>
          <p:cNvPr id="339979" name="Rectangle 11"/>
          <p:cNvSpPr>
            <a:spLocks noChangeArrowheads="1"/>
          </p:cNvSpPr>
          <p:nvPr/>
        </p:nvSpPr>
        <p:spPr bwMode="auto">
          <a:xfrm>
            <a:off x="6858000" y="2652713"/>
            <a:ext cx="659155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</a:p>
        </p:txBody>
      </p:sp>
      <p:sp>
        <p:nvSpPr>
          <p:cNvPr id="339980" name="Rectangle 12"/>
          <p:cNvSpPr>
            <a:spLocks noChangeArrowheads="1"/>
          </p:cNvSpPr>
          <p:nvPr/>
        </p:nvSpPr>
        <p:spPr bwMode="auto">
          <a:xfrm>
            <a:off x="6858000" y="3894138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(k)</a:t>
            </a:r>
          </a:p>
        </p:txBody>
      </p:sp>
      <p:sp>
        <p:nvSpPr>
          <p:cNvPr id="339981" name="Rectangle 13"/>
          <p:cNvSpPr>
            <a:spLocks noChangeArrowheads="1"/>
          </p:cNvSpPr>
          <p:nvPr/>
        </p:nvSpPr>
        <p:spPr bwMode="auto">
          <a:xfrm>
            <a:off x="6858000" y="5241925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5638800" y="61722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83" name="Rectangle 15"/>
          <p:cNvSpPr>
            <a:spLocks noChangeArrowheads="1"/>
          </p:cNvSpPr>
          <p:nvPr/>
        </p:nvSpPr>
        <p:spPr bwMode="auto">
          <a:xfrm>
            <a:off x="5638800" y="6256338"/>
            <a:ext cx="24999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  <a:sym typeface="Symbol" pitchFamily="-107" charset="2"/>
              </a:rPr>
              <a:t>Overall time: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 + k)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6950-B5BC-4046-A49E-2D335087A4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4" grpId="0" animBg="1"/>
      <p:bldP spid="339975" grpId="0" animBg="1"/>
      <p:bldP spid="339976" grpId="0" animBg="1"/>
      <p:bldP spid="339977" grpId="0" animBg="1"/>
      <p:bldP spid="339978" grpId="0"/>
      <p:bldP spid="339979" grpId="0"/>
      <p:bldP spid="339980" grpId="0"/>
      <p:bldP spid="339981" grpId="0"/>
      <p:bldP spid="339982" grpId="0" animBg="1"/>
      <p:bldP spid="3399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Counting Sort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309" y="1214438"/>
            <a:ext cx="8908535" cy="5491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Overall time: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 + k)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In practice we use COUNTING sort when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k = O(n)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pitchFamily="-107" charset="0"/>
                <a:sym typeface="Symbol" pitchFamily="-107" charset="2"/>
              </a:rPr>
              <a:t>			⇒ </a:t>
            </a:r>
            <a:r>
              <a:rPr lang="en-US" dirty="0">
                <a:sym typeface="Symbol" pitchFamily="-107" charset="2"/>
              </a:rPr>
              <a:t>running time is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Counting sort is </a:t>
            </a:r>
            <a:r>
              <a:rPr lang="en-US" b="1" dirty="0">
                <a:sym typeface="Symbol" pitchFamily="-107" charset="2"/>
              </a:rPr>
              <a:t>stable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Numbers with the same value appear in the same order in the output array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Important when additional data is carried around with the sorted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097712" cy="5076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Considers keys as numbers in a base-k number</a:t>
            </a:r>
          </a:p>
          <a:p>
            <a:pPr lvl="1">
              <a:lnSpc>
                <a:spcPct val="110000"/>
              </a:lnSpc>
            </a:pPr>
            <a:r>
              <a:rPr lang="en-US"/>
              <a:t>A </a:t>
            </a:r>
            <a:r>
              <a:rPr lang="en-US">
                <a:latin typeface="Comic Sans MS" pitchFamily="-107" charset="0"/>
              </a:rPr>
              <a:t>d</a:t>
            </a:r>
            <a:r>
              <a:rPr lang="en-US"/>
              <a:t>-digit number will occupy a field of </a:t>
            </a:r>
            <a:r>
              <a:rPr lang="en-US">
                <a:latin typeface="Comic Sans MS" pitchFamily="-107" charset="0"/>
              </a:rPr>
              <a:t>d</a:t>
            </a:r>
            <a:r>
              <a:rPr lang="en-US"/>
              <a:t> columns</a:t>
            </a:r>
          </a:p>
          <a:p>
            <a:pPr>
              <a:lnSpc>
                <a:spcPct val="110000"/>
              </a:lnSpc>
            </a:pPr>
            <a:r>
              <a:rPr lang="en-US"/>
              <a:t>Sorting looks at one column at a time</a:t>
            </a:r>
          </a:p>
          <a:p>
            <a:pPr lvl="1">
              <a:lnSpc>
                <a:spcPct val="110000"/>
              </a:lnSpc>
            </a:pPr>
            <a:r>
              <a:rPr lang="en-US"/>
              <a:t>For a </a:t>
            </a:r>
            <a:r>
              <a:rPr lang="en-US">
                <a:latin typeface="Comic Sans MS" pitchFamily="-107" charset="0"/>
              </a:rPr>
              <a:t>d</a:t>
            </a:r>
            <a:r>
              <a:rPr lang="en-US"/>
              <a:t> digit number, sort the least significant digit first</a:t>
            </a:r>
          </a:p>
          <a:p>
            <a:pPr lvl="1">
              <a:lnSpc>
                <a:spcPct val="110000"/>
              </a:lnSpc>
            </a:pPr>
            <a:r>
              <a:rPr lang="en-US"/>
              <a:t>Continue sorting on the next least significant digit, until all digits have been sorted</a:t>
            </a:r>
          </a:p>
          <a:p>
            <a:pPr lvl="1">
              <a:lnSpc>
                <a:spcPct val="110000"/>
              </a:lnSpc>
            </a:pPr>
            <a:r>
              <a:rPr lang="en-US"/>
              <a:t>Requires only </a:t>
            </a:r>
            <a:r>
              <a:rPr lang="en-US">
                <a:latin typeface="Comic Sans MS" pitchFamily="-107" charset="0"/>
              </a:rPr>
              <a:t>d</a:t>
            </a:r>
            <a:r>
              <a:rPr lang="en-US"/>
              <a:t> passes through the list</a:t>
            </a:r>
          </a:p>
        </p:txBody>
      </p:sp>
      <p:graphicFrame>
        <p:nvGraphicFramePr>
          <p:cNvPr id="34202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539038" y="1517650"/>
          <a:ext cx="1087437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int Shop Pro Image" r:id="rId4" imgW="878287" imgH="3239024" progId="">
                  <p:embed/>
                </p:oleObj>
              </mc:Choice>
              <mc:Fallback>
                <p:oleObj name="Paint Shop Pro Image" r:id="rId4" imgW="878287" imgH="32390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38" y="1517650"/>
                        <a:ext cx="1087437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RADIX-SORT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47763"/>
            <a:ext cx="8259762" cy="229076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Alg.: RADIX-SORT</a:t>
            </a:r>
            <a:r>
              <a:rPr lang="en-US" sz="2400">
                <a:latin typeface="Comic Sans MS" pitchFamily="-107" charset="0"/>
              </a:rPr>
              <a:t>(A, d)</a:t>
            </a:r>
          </a:p>
          <a:p>
            <a:pPr>
              <a:buFontTx/>
              <a:buNone/>
            </a:pPr>
            <a:r>
              <a:rPr lang="en-US" sz="2400" b="1"/>
              <a:t>	for </a:t>
            </a:r>
            <a:r>
              <a:rPr lang="en-US" sz="2400">
                <a:latin typeface="Comic Sans MS" pitchFamily="-107" charset="0"/>
              </a:rPr>
              <a:t>i ← 1</a:t>
            </a:r>
            <a:r>
              <a:rPr lang="en-US" sz="2400"/>
              <a:t> </a:t>
            </a:r>
            <a:r>
              <a:rPr lang="en-US" sz="2400" b="1"/>
              <a:t>to </a:t>
            </a:r>
            <a:r>
              <a:rPr lang="en-US" sz="2400">
                <a:latin typeface="Comic Sans MS" pitchFamily="-107" charset="0"/>
              </a:rPr>
              <a:t>d</a:t>
            </a:r>
          </a:p>
          <a:p>
            <a:pPr>
              <a:buFontTx/>
              <a:buNone/>
            </a:pPr>
            <a:r>
              <a:rPr lang="en-US" sz="2400" b="1"/>
              <a:t>		do </a:t>
            </a:r>
            <a:r>
              <a:rPr lang="en-US" sz="2400"/>
              <a:t>use a stable sort to sort array </a:t>
            </a:r>
            <a:r>
              <a:rPr lang="en-US" sz="2400">
                <a:latin typeface="Comic Sans MS" pitchFamily="-107" charset="0"/>
              </a:rPr>
              <a:t>A</a:t>
            </a:r>
            <a:r>
              <a:rPr lang="en-US" sz="2400"/>
              <a:t> on digit </a:t>
            </a:r>
            <a:r>
              <a:rPr lang="en-US" sz="2400">
                <a:latin typeface="Comic Sans MS" pitchFamily="-107" charset="0"/>
              </a:rPr>
              <a:t>i</a:t>
            </a:r>
          </a:p>
          <a:p>
            <a:pPr>
              <a:buFontTx/>
              <a:buNone/>
            </a:pPr>
            <a:endParaRPr lang="en-US" sz="800">
              <a:latin typeface="Comic Sans MS" pitchFamily="-107" charset="0"/>
            </a:endParaRPr>
          </a:p>
          <a:p>
            <a:r>
              <a:rPr lang="en-US" sz="2400"/>
              <a:t>1 is the lowest order digit, d is the highest-order digit</a:t>
            </a:r>
          </a:p>
        </p:txBody>
      </p:sp>
      <p:graphicFrame>
        <p:nvGraphicFramePr>
          <p:cNvPr id="5273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46263" y="3852863"/>
          <a:ext cx="66675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4" name="Paint Shop Pro Image" r:id="rId4" imgW="878287" imgH="3239024" progId="">
                  <p:embed/>
                </p:oleObj>
              </mc:Choice>
              <mc:Fallback>
                <p:oleObj name="Paint Shop Pro Image" r:id="rId4" imgW="878287" imgH="32390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852863"/>
                        <a:ext cx="666750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7775" y="3884613"/>
          <a:ext cx="136525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5" name="Paint Shop Pro Image" r:id="rId6" imgW="1873679" imgH="3346341" progId="">
                  <p:embed/>
                </p:oleObj>
              </mc:Choice>
              <mc:Fallback>
                <p:oleObj name="Paint Shop Pro Image" r:id="rId6" imgW="1873679" imgH="33463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884613"/>
                        <a:ext cx="136525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6" name="Object 6"/>
          <p:cNvGraphicFramePr>
            <a:graphicFrameLocks noChangeAspect="1"/>
          </p:cNvGraphicFramePr>
          <p:nvPr/>
        </p:nvGraphicFramePr>
        <p:xfrm>
          <a:off x="4095750" y="3884613"/>
          <a:ext cx="13192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6" name="Paint Shop Pro Image" r:id="rId8" imgW="1804878" imgH="3336585" progId="">
                  <p:embed/>
                </p:oleObj>
              </mc:Choice>
              <mc:Fallback>
                <p:oleObj name="Paint Shop Pro Image" r:id="rId8" imgW="1804878" imgH="33365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884613"/>
                        <a:ext cx="131921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7" name="Object 7"/>
          <p:cNvGraphicFramePr>
            <a:graphicFrameLocks noChangeAspect="1"/>
          </p:cNvGraphicFramePr>
          <p:nvPr/>
        </p:nvGraphicFramePr>
        <p:xfrm>
          <a:off x="5627688" y="3884613"/>
          <a:ext cx="1382712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7" name="Paint Shop Pro Image" r:id="rId10" imgW="1902439" imgH="3336585" progId="">
                  <p:embed/>
                </p:oleObj>
              </mc:Choice>
              <mc:Fallback>
                <p:oleObj name="Paint Shop Pro Image" r:id="rId10" imgW="1902439" imgH="33365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3884613"/>
                        <a:ext cx="1382712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8" name="Object 8"/>
          <p:cNvGraphicFramePr>
            <a:graphicFrameLocks noChangeAspect="1"/>
          </p:cNvGraphicFramePr>
          <p:nvPr/>
        </p:nvGraphicFramePr>
        <p:xfrm>
          <a:off x="3360738" y="3044825"/>
          <a:ext cx="33591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8" name="Paint Shop Pro Image" r:id="rId12" imgW="3921951" imgH="936839" progId="">
                  <p:embed/>
                </p:oleObj>
              </mc:Choice>
              <mc:Fallback>
                <p:oleObj name="Paint Shop Pro Image" r:id="rId12" imgW="3921951" imgH="9368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3044825"/>
                        <a:ext cx="33591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6950-B5BC-4046-A49E-2D335087A4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Radix Sort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Given </a:t>
            </a:r>
            <a:r>
              <a:rPr lang="en-US" dirty="0">
                <a:latin typeface="Comic Sans MS" pitchFamily="-107" charset="0"/>
              </a:rPr>
              <a:t>n</a:t>
            </a:r>
            <a:r>
              <a:rPr lang="en-US" dirty="0"/>
              <a:t> numbers of </a:t>
            </a:r>
            <a:r>
              <a:rPr lang="en-US" dirty="0">
                <a:latin typeface="Comic Sans MS" pitchFamily="-107" charset="0"/>
              </a:rPr>
              <a:t>d</a:t>
            </a:r>
            <a:r>
              <a:rPr lang="en-US" dirty="0"/>
              <a:t> digits each, where each digit may take up to </a:t>
            </a:r>
            <a:r>
              <a:rPr lang="en-US" dirty="0">
                <a:latin typeface="Comic Sans MS" pitchFamily="-107" charset="0"/>
              </a:rPr>
              <a:t>k</a:t>
            </a:r>
            <a:r>
              <a:rPr lang="en-US" dirty="0"/>
              <a:t> possible values, RADIX-SORT correctly sorts the numbers in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(d(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n+k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One pass of sorting per digit takes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n+k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)</a:t>
            </a:r>
            <a:r>
              <a:rPr lang="en-US" dirty="0">
                <a:sym typeface="Symbol" pitchFamily="-107" charset="2"/>
              </a:rPr>
              <a:t> assuming that we use counting sort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There are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d</a:t>
            </a:r>
            <a:r>
              <a:rPr lang="en-US" dirty="0">
                <a:sym typeface="Symbol" pitchFamily="-107" charset="2"/>
              </a:rPr>
              <a:t> passes (for each digit)</a:t>
            </a:r>
            <a:endParaRPr lang="en-US" dirty="0">
              <a:latin typeface="Comic Sans MS" pitchFamily="-107" charset="0"/>
              <a:sym typeface="Symbol" pitchFamily="-107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graphicFrame>
        <p:nvGraphicFramePr>
          <p:cNvPr id="531458" name="Object 2"/>
          <p:cNvGraphicFramePr>
            <a:graphicFrameLocks noChangeAspect="1"/>
          </p:cNvGraphicFramePr>
          <p:nvPr>
            <p:extLst/>
          </p:nvPr>
        </p:nvGraphicFramePr>
        <p:xfrm>
          <a:off x="6377355" y="3525838"/>
          <a:ext cx="13192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8" name="Paint Shop Pro Image" r:id="rId4" imgW="1804878" imgH="3336585" progId="">
                  <p:embed/>
                </p:oleObj>
              </mc:Choice>
              <mc:Fallback>
                <p:oleObj name="Paint Shop Pro Image" r:id="rId4" imgW="1804878" imgH="33365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355" y="3525838"/>
                        <a:ext cx="131921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Radix sort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7963" y="1066800"/>
            <a:ext cx="8229600" cy="5410200"/>
          </a:xfrm>
        </p:spPr>
        <p:txBody>
          <a:bodyPr/>
          <a:lstStyle/>
          <a:p>
            <a:r>
              <a:rPr lang="en-US" sz="2400" dirty="0"/>
              <a:t>We use induction on the number </a:t>
            </a:r>
            <a:r>
              <a:rPr lang="en-US" sz="2400" dirty="0">
                <a:latin typeface="Comic Sans MS" pitchFamily="-107" charset="0"/>
              </a:rPr>
              <a:t>d </a:t>
            </a:r>
            <a:r>
              <a:rPr lang="en-US" sz="2400" dirty="0"/>
              <a:t>of passes through the digits</a:t>
            </a:r>
          </a:p>
          <a:p>
            <a:r>
              <a:rPr lang="en-US" sz="2400" b="1" dirty="0"/>
              <a:t>Basis: </a:t>
            </a:r>
            <a:r>
              <a:rPr lang="en-US" sz="2400" dirty="0"/>
              <a:t>If </a:t>
            </a:r>
            <a:r>
              <a:rPr lang="en-US" sz="2400" dirty="0">
                <a:latin typeface="Comic Sans MS" pitchFamily="-107" charset="0"/>
              </a:rPr>
              <a:t>d </a:t>
            </a:r>
            <a:r>
              <a:rPr lang="en-US" sz="2400" dirty="0"/>
              <a:t>= 1, there’s only one digit, trivial</a:t>
            </a:r>
          </a:p>
          <a:p>
            <a:r>
              <a:rPr lang="en-US" sz="2400" b="1" dirty="0"/>
              <a:t>Inductive step:</a:t>
            </a:r>
            <a:r>
              <a:rPr lang="en-US" sz="2400" dirty="0"/>
              <a:t> assume digits 1</a:t>
            </a:r>
            <a:r>
              <a:rPr lang="en-US" sz="2400" i="1" dirty="0"/>
              <a:t>, </a:t>
            </a:r>
            <a:r>
              <a:rPr lang="en-US" sz="2400" dirty="0"/>
              <a:t>2</a:t>
            </a:r>
            <a:r>
              <a:rPr lang="en-US" sz="2400" i="1" dirty="0"/>
              <a:t>, . . . , </a:t>
            </a:r>
            <a:r>
              <a:rPr lang="en-US" sz="2400" dirty="0">
                <a:latin typeface="Comic Sans MS" pitchFamily="-107" charset="0"/>
              </a:rPr>
              <a:t>d-1</a:t>
            </a:r>
            <a:r>
              <a:rPr lang="en-US" sz="2400" dirty="0"/>
              <a:t> are sorted</a:t>
            </a:r>
          </a:p>
          <a:p>
            <a:pPr lvl="1"/>
            <a:r>
              <a:rPr lang="en-US" sz="2200" dirty="0"/>
              <a:t>Now sort on the </a:t>
            </a:r>
            <a:r>
              <a:rPr lang="en-US" sz="2200" dirty="0">
                <a:latin typeface="Comic Sans MS" pitchFamily="-107" charset="0"/>
              </a:rPr>
              <a:t>d</a:t>
            </a:r>
            <a:r>
              <a:rPr lang="en-US" sz="2200" dirty="0"/>
              <a:t>-</a:t>
            </a:r>
            <a:r>
              <a:rPr lang="en-US" sz="2200" dirty="0" err="1"/>
              <a:t>th</a:t>
            </a:r>
            <a:r>
              <a:rPr lang="en-US" sz="2200" dirty="0"/>
              <a:t> digit</a:t>
            </a:r>
          </a:p>
          <a:p>
            <a:pPr lvl="1"/>
            <a:r>
              <a:rPr lang="en-US" sz="2200" dirty="0"/>
              <a:t>If </a:t>
            </a:r>
            <a:r>
              <a:rPr lang="en-US" sz="2200" dirty="0">
                <a:latin typeface="Comic Sans MS" pitchFamily="-107" charset="0"/>
              </a:rPr>
              <a:t>a</a:t>
            </a:r>
            <a:r>
              <a:rPr lang="en-US" sz="2200" baseline="-25000" dirty="0">
                <a:latin typeface="Comic Sans MS" pitchFamily="-107" charset="0"/>
              </a:rPr>
              <a:t>d </a:t>
            </a:r>
            <a:r>
              <a:rPr lang="en-US" sz="2200" dirty="0">
                <a:latin typeface="Comic Sans MS" pitchFamily="-107" charset="0"/>
              </a:rPr>
              <a:t>&lt; </a:t>
            </a:r>
            <a:r>
              <a:rPr lang="en-US" sz="2200" dirty="0" err="1">
                <a:latin typeface="Comic Sans MS" pitchFamily="-107" charset="0"/>
              </a:rPr>
              <a:t>b</a:t>
            </a:r>
            <a:r>
              <a:rPr lang="en-US" sz="2200" baseline="-25000" dirty="0" err="1">
                <a:latin typeface="Comic Sans MS" pitchFamily="-107" charset="0"/>
              </a:rPr>
              <a:t>d</a:t>
            </a:r>
            <a:r>
              <a:rPr lang="en-US" sz="2200" dirty="0"/>
              <a:t>, sort will put </a:t>
            </a:r>
            <a:r>
              <a:rPr lang="en-US" sz="2200" dirty="0">
                <a:latin typeface="Comic Sans MS" pitchFamily="-107" charset="0"/>
              </a:rPr>
              <a:t>a</a:t>
            </a:r>
            <a:r>
              <a:rPr lang="en-US" sz="2200" dirty="0"/>
              <a:t> before </a:t>
            </a:r>
            <a:r>
              <a:rPr lang="en-US" sz="2200" dirty="0">
                <a:latin typeface="Comic Sans MS" pitchFamily="-107" charset="0"/>
              </a:rPr>
              <a:t>b</a:t>
            </a:r>
            <a:r>
              <a:rPr lang="en-US" sz="2200" dirty="0"/>
              <a:t>: correct</a:t>
            </a:r>
          </a:p>
          <a:p>
            <a:pPr lvl="1">
              <a:buFontTx/>
              <a:buNone/>
            </a:pPr>
            <a:r>
              <a:rPr lang="en-US" sz="2200" dirty="0">
                <a:latin typeface="Comic Sans MS" pitchFamily="-107" charset="0"/>
              </a:rPr>
              <a:t>	a &lt; b</a:t>
            </a:r>
            <a:r>
              <a:rPr lang="en-US" sz="2200" dirty="0"/>
              <a:t> regardless of the low-order digits</a:t>
            </a:r>
          </a:p>
          <a:p>
            <a:pPr lvl="1"/>
            <a:r>
              <a:rPr lang="en-US" sz="2200" dirty="0"/>
              <a:t>If </a:t>
            </a:r>
            <a:r>
              <a:rPr lang="en-US" sz="2200" dirty="0">
                <a:latin typeface="Comic Sans MS" pitchFamily="-107" charset="0"/>
              </a:rPr>
              <a:t>a</a:t>
            </a:r>
            <a:r>
              <a:rPr lang="en-US" sz="2200" baseline="-25000" dirty="0">
                <a:latin typeface="Comic Sans MS" pitchFamily="-107" charset="0"/>
              </a:rPr>
              <a:t>d</a:t>
            </a:r>
            <a:r>
              <a:rPr lang="en-US" sz="2200" dirty="0">
                <a:latin typeface="Comic Sans MS" pitchFamily="-107" charset="0"/>
              </a:rPr>
              <a:t> &gt; </a:t>
            </a:r>
            <a:r>
              <a:rPr lang="en-US" sz="2200" dirty="0" err="1">
                <a:latin typeface="Comic Sans MS" pitchFamily="-107" charset="0"/>
              </a:rPr>
              <a:t>b</a:t>
            </a:r>
            <a:r>
              <a:rPr lang="en-US" sz="2200" baseline="-25000" dirty="0" err="1">
                <a:latin typeface="Comic Sans MS" pitchFamily="-107" charset="0"/>
              </a:rPr>
              <a:t>d</a:t>
            </a:r>
            <a:r>
              <a:rPr lang="en-US" sz="2200" dirty="0"/>
              <a:t>, sort will put </a:t>
            </a:r>
            <a:r>
              <a:rPr lang="en-US" sz="2200" dirty="0">
                <a:latin typeface="Comic Sans MS" pitchFamily="-107" charset="0"/>
              </a:rPr>
              <a:t>a</a:t>
            </a:r>
            <a:r>
              <a:rPr lang="en-US" sz="2200" dirty="0"/>
              <a:t> after </a:t>
            </a:r>
            <a:r>
              <a:rPr lang="en-US" sz="2200" dirty="0">
                <a:latin typeface="Comic Sans MS" pitchFamily="-107" charset="0"/>
              </a:rPr>
              <a:t>b</a:t>
            </a:r>
            <a:r>
              <a:rPr lang="en-US" sz="2200" dirty="0"/>
              <a:t>: correct</a:t>
            </a:r>
          </a:p>
          <a:p>
            <a:pPr lvl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latin typeface="Comic Sans MS" pitchFamily="-107" charset="0"/>
              </a:rPr>
              <a:t>a &gt; b</a:t>
            </a:r>
            <a:r>
              <a:rPr lang="en-US" sz="2200" dirty="0"/>
              <a:t> regardless of the low-order digits</a:t>
            </a:r>
          </a:p>
          <a:p>
            <a:pPr lvl="1"/>
            <a:r>
              <a:rPr lang="en-US" sz="2200" dirty="0"/>
              <a:t>If </a:t>
            </a:r>
            <a:r>
              <a:rPr lang="en-US" sz="2200" dirty="0">
                <a:latin typeface="Comic Sans MS" pitchFamily="-107" charset="0"/>
              </a:rPr>
              <a:t>a</a:t>
            </a:r>
            <a:r>
              <a:rPr lang="en-US" sz="2200" baseline="-25000" dirty="0">
                <a:latin typeface="Comic Sans MS" pitchFamily="-107" charset="0"/>
              </a:rPr>
              <a:t>d</a:t>
            </a:r>
            <a:r>
              <a:rPr lang="en-US" sz="2200" dirty="0">
                <a:latin typeface="Comic Sans MS" pitchFamily="-107" charset="0"/>
              </a:rPr>
              <a:t> = </a:t>
            </a:r>
            <a:r>
              <a:rPr lang="en-US" sz="2200" dirty="0" err="1">
                <a:latin typeface="Comic Sans MS" pitchFamily="-107" charset="0"/>
              </a:rPr>
              <a:t>b</a:t>
            </a:r>
            <a:r>
              <a:rPr lang="en-US" sz="2200" baseline="-25000" dirty="0" err="1">
                <a:latin typeface="Comic Sans MS" pitchFamily="-107" charset="0"/>
              </a:rPr>
              <a:t>d</a:t>
            </a:r>
            <a:r>
              <a:rPr lang="en-US" sz="2200" dirty="0"/>
              <a:t>, sort will leave </a:t>
            </a:r>
            <a:r>
              <a:rPr lang="en-US" sz="2200" dirty="0">
                <a:latin typeface="Comic Sans MS" pitchFamily="-107" charset="0"/>
              </a:rPr>
              <a:t>a</a:t>
            </a:r>
            <a:r>
              <a:rPr lang="en-US" sz="2200" dirty="0"/>
              <a:t> and </a:t>
            </a:r>
            <a:r>
              <a:rPr lang="en-US" sz="2200" dirty="0">
                <a:latin typeface="Comic Sans MS" pitchFamily="-107" charset="0"/>
              </a:rPr>
              <a:t>b</a:t>
            </a:r>
            <a:r>
              <a:rPr lang="en-US" sz="2200" dirty="0"/>
              <a:t> in the </a:t>
            </a:r>
          </a:p>
          <a:p>
            <a:pPr lvl="1">
              <a:buFontTx/>
              <a:buNone/>
            </a:pPr>
            <a:r>
              <a:rPr lang="en-US" sz="2200" dirty="0"/>
              <a:t>	same order and </a:t>
            </a:r>
            <a:r>
              <a:rPr lang="en-US" sz="2200" dirty="0">
                <a:latin typeface="Comic Sans MS" pitchFamily="-107" charset="0"/>
              </a:rPr>
              <a:t>a</a:t>
            </a:r>
            <a:r>
              <a:rPr lang="en-US" sz="2200" dirty="0"/>
              <a:t> and </a:t>
            </a:r>
            <a:r>
              <a:rPr lang="en-US" sz="2200" dirty="0">
                <a:latin typeface="Comic Sans MS" pitchFamily="-107" charset="0"/>
              </a:rPr>
              <a:t>b</a:t>
            </a:r>
            <a:r>
              <a:rPr lang="en-US" sz="2200" dirty="0"/>
              <a:t> are already sorted </a:t>
            </a:r>
          </a:p>
          <a:p>
            <a:pPr lvl="1">
              <a:buFontTx/>
              <a:buNone/>
            </a:pPr>
            <a:r>
              <a:rPr lang="en-US" sz="2200" dirty="0"/>
              <a:t>	on the low-order </a:t>
            </a:r>
            <a:r>
              <a:rPr lang="en-US" sz="2200" dirty="0">
                <a:latin typeface="Comic Sans MS" pitchFamily="-107" charset="0"/>
              </a:rPr>
              <a:t>d-1</a:t>
            </a:r>
            <a:r>
              <a:rPr lang="en-US" sz="2200" dirty="0"/>
              <a:t> digits</a:t>
            </a:r>
          </a:p>
        </p:txBody>
      </p:sp>
      <p:graphicFrame>
        <p:nvGraphicFramePr>
          <p:cNvPr id="531461" name="Object 5"/>
          <p:cNvGraphicFramePr>
            <a:graphicFrameLocks noChangeAspect="1"/>
          </p:cNvGraphicFramePr>
          <p:nvPr>
            <p:extLst/>
          </p:nvPr>
        </p:nvGraphicFramePr>
        <p:xfrm>
          <a:off x="7693539" y="3525838"/>
          <a:ext cx="1382712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9" name="Paint Shop Pro Image" r:id="rId6" imgW="1902439" imgH="3336585" progId="">
                  <p:embed/>
                </p:oleObj>
              </mc:Choice>
              <mc:Fallback>
                <p:oleObj name="Paint Shop Pro Image" r:id="rId6" imgW="1902439" imgH="33365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539" y="3525838"/>
                        <a:ext cx="1382712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Sort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21942" cy="5076825"/>
          </a:xfrm>
        </p:spPr>
        <p:txBody>
          <a:bodyPr/>
          <a:lstStyle/>
          <a:p>
            <a:r>
              <a:rPr lang="en-US" sz="2400" dirty="0"/>
              <a:t>Assumption: </a:t>
            </a:r>
          </a:p>
          <a:p>
            <a:pPr lvl="1"/>
            <a:r>
              <a:rPr lang="en-US" sz="2000" dirty="0"/>
              <a:t>the input is generated by a random process that distributes elements uniformly over [0</a:t>
            </a:r>
            <a:r>
              <a:rPr lang="en-US" sz="2000" i="1" dirty="0"/>
              <a:t>, </a:t>
            </a:r>
            <a:r>
              <a:rPr lang="en-US" sz="2000" dirty="0"/>
              <a:t>1)</a:t>
            </a:r>
          </a:p>
          <a:p>
            <a:r>
              <a:rPr lang="en-US" sz="2400" dirty="0"/>
              <a:t>Idea:</a:t>
            </a:r>
          </a:p>
          <a:p>
            <a:pPr lvl="1"/>
            <a:r>
              <a:rPr lang="en-US" sz="2000" dirty="0"/>
              <a:t>Divide [0, 1) into </a:t>
            </a:r>
            <a:r>
              <a:rPr lang="en-US" sz="2000" dirty="0">
                <a:latin typeface="Comic Sans MS" charset="0"/>
              </a:rPr>
              <a:t>n</a:t>
            </a:r>
            <a:r>
              <a:rPr lang="en-US" sz="2000" dirty="0"/>
              <a:t> equal-sized buckets</a:t>
            </a:r>
          </a:p>
          <a:p>
            <a:pPr lvl="1"/>
            <a:r>
              <a:rPr lang="en-US" sz="2000" dirty="0"/>
              <a:t>Distribute the </a:t>
            </a:r>
            <a:r>
              <a:rPr lang="en-US" sz="2000" dirty="0">
                <a:latin typeface="Comic Sans MS" charset="0"/>
              </a:rPr>
              <a:t>n</a:t>
            </a:r>
            <a:r>
              <a:rPr lang="en-US" sz="2000" dirty="0"/>
              <a:t> input values into the buckets</a:t>
            </a:r>
          </a:p>
          <a:p>
            <a:pPr lvl="1"/>
            <a:r>
              <a:rPr lang="en-US" sz="2000" dirty="0"/>
              <a:t>Sort each bucket</a:t>
            </a:r>
          </a:p>
          <a:p>
            <a:pPr lvl="1"/>
            <a:r>
              <a:rPr lang="en-US" sz="2000" dirty="0"/>
              <a:t>Go through the buckets in order, listing elements in each one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Input: </a:t>
            </a:r>
            <a:r>
              <a:rPr lang="en-US" sz="2400" dirty="0">
                <a:latin typeface="Comic Sans MS" charset="0"/>
              </a:rPr>
              <a:t>A[1 . . n]</a:t>
            </a:r>
            <a:r>
              <a:rPr lang="en-US" sz="2400" dirty="0"/>
              <a:t>, where </a:t>
            </a:r>
            <a:r>
              <a:rPr lang="en-US" sz="2400" dirty="0">
                <a:latin typeface="Comic Sans MS" charset="0"/>
              </a:rPr>
              <a:t>0 ≤ A[</a:t>
            </a:r>
            <a:r>
              <a:rPr lang="en-US" sz="2400" dirty="0" err="1">
                <a:latin typeface="Comic Sans MS" charset="0"/>
              </a:rPr>
              <a:t>i</a:t>
            </a:r>
            <a:r>
              <a:rPr lang="en-US" sz="2400" dirty="0">
                <a:latin typeface="Comic Sans MS" charset="0"/>
              </a:rPr>
              <a:t>] &lt; 1</a:t>
            </a:r>
            <a:r>
              <a:rPr lang="en-US" sz="2400" dirty="0"/>
              <a:t> for all </a:t>
            </a:r>
            <a:r>
              <a:rPr lang="en-US" sz="2400" dirty="0" err="1">
                <a:latin typeface="Comic Sans MS" charset="0"/>
              </a:rPr>
              <a:t>i</a:t>
            </a:r>
            <a:r>
              <a:rPr lang="en-US" sz="2400" dirty="0">
                <a:latin typeface="Comic Sans MS" charset="0"/>
              </a:rPr>
              <a:t> </a:t>
            </a:r>
          </a:p>
          <a:p>
            <a:r>
              <a:rPr lang="en-US" sz="2400" b="1" dirty="0"/>
              <a:t>Output:</a:t>
            </a:r>
            <a:r>
              <a:rPr lang="en-US" sz="2400" dirty="0"/>
              <a:t> elements in </a:t>
            </a:r>
            <a:r>
              <a:rPr lang="en-US" sz="2400" dirty="0">
                <a:latin typeface="Comic Sans MS" charset="0"/>
              </a:rPr>
              <a:t>A </a:t>
            </a:r>
            <a:r>
              <a:rPr lang="en-US" sz="2400" dirty="0"/>
              <a:t>sorted</a:t>
            </a:r>
          </a:p>
          <a:p>
            <a:r>
              <a:rPr lang="en-US" sz="2400" b="1" dirty="0"/>
              <a:t>Auxiliary array: </a:t>
            </a:r>
            <a:r>
              <a:rPr lang="en-US" sz="2400" dirty="0">
                <a:latin typeface="Comic Sans MS" charset="0"/>
              </a:rPr>
              <a:t>B[0 . . n - 1]</a:t>
            </a:r>
            <a:r>
              <a:rPr lang="en-US" sz="2400" dirty="0"/>
              <a:t> of linked lists, each list initially empty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BUCKET-SORT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	Alg.:</a:t>
            </a:r>
            <a:r>
              <a:rPr lang="en-US" dirty="0"/>
              <a:t> BUCKET-SORT(A, n)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	for 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/>
              <a:t>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	     do </a:t>
            </a:r>
            <a:r>
              <a:rPr lang="en-US" dirty="0"/>
              <a:t>insert A[</a:t>
            </a:r>
            <a:r>
              <a:rPr lang="en-US" dirty="0" err="1"/>
              <a:t>i</a:t>
            </a:r>
            <a:r>
              <a:rPr lang="en-US" dirty="0"/>
              <a:t>] into list </a:t>
            </a:r>
            <a:r>
              <a:rPr lang="en-US" dirty="0">
                <a:latin typeface="Comic Sans MS" charset="0"/>
              </a:rPr>
              <a:t>B[</a:t>
            </a:r>
            <a:r>
              <a:rPr lang="en-US" dirty="0">
                <a:latin typeface="Comic Sans MS" charset="0"/>
                <a:sym typeface="Symbol" charset="2"/>
              </a:rPr>
              <a:t>⎣</a:t>
            </a:r>
            <a:r>
              <a:rPr lang="en-US" dirty="0" err="1">
                <a:latin typeface="Comic Sans MS" charset="0"/>
              </a:rPr>
              <a:t>nA</a:t>
            </a:r>
            <a:r>
              <a:rPr lang="en-US" dirty="0">
                <a:latin typeface="Comic Sans MS" charset="0"/>
              </a:rPr>
              <a:t>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</a:t>
            </a:r>
            <a:r>
              <a:rPr lang="en-US" dirty="0">
                <a:latin typeface="Comic Sans MS" charset="0"/>
                <a:sym typeface="Symbol" charset="2"/>
              </a:rPr>
              <a:t>⎦</a:t>
            </a:r>
            <a:r>
              <a:rPr lang="en-US" dirty="0">
                <a:latin typeface="Comic Sans MS" charset="0"/>
              </a:rPr>
              <a:t>]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	for 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 ← 0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charset="0"/>
              </a:rPr>
              <a:t>n - 1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		do </a:t>
            </a:r>
            <a:r>
              <a:rPr lang="en-US" dirty="0"/>
              <a:t>sort list </a:t>
            </a:r>
            <a:r>
              <a:rPr lang="en-US" dirty="0">
                <a:latin typeface="Comic Sans MS" charset="0"/>
              </a:rPr>
              <a:t>B[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</a:t>
            </a:r>
            <a:r>
              <a:rPr lang="en-US" dirty="0"/>
              <a:t> with insertion sort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concatenate lists </a:t>
            </a:r>
            <a:r>
              <a:rPr lang="en-US" dirty="0">
                <a:latin typeface="Comic Sans MS" charset="0"/>
              </a:rPr>
              <a:t>B[0], B[1], . . . , B[n -1]</a:t>
            </a:r>
            <a:r>
              <a:rPr lang="en-US" dirty="0"/>
              <a:t> 		together in order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	return </a:t>
            </a:r>
            <a:r>
              <a:rPr lang="en-US" dirty="0"/>
              <a:t>the concatenated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10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Fast Can We Sort?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7" y="1214438"/>
            <a:ext cx="8469969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Insertion sort, Bubble Sort, Selection Sort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Merge sort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Quicksort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What is common to all these algorithms?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These algorithms sort by making comparisons between the input elements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sort </a:t>
            </a: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dirty="0"/>
              <a:t> elements, comparison sorts must make         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𝝮(</a:t>
            </a:r>
            <a:r>
              <a:rPr lang="en-US" sz="2400" dirty="0" err="1">
                <a:latin typeface="Comic Sans MS" pitchFamily="-107" charset="0"/>
              </a:rPr>
              <a:t>nlgn</a:t>
            </a:r>
            <a:r>
              <a:rPr lang="en-US" sz="2400" dirty="0">
                <a:latin typeface="Comic Sans MS" pitchFamily="-107" charset="0"/>
              </a:rPr>
              <a:t>)</a:t>
            </a:r>
            <a:r>
              <a:rPr lang="en-US" sz="2400" dirty="0"/>
              <a:t> comparisons in the worst case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6611938" y="1338263"/>
            <a:ext cx="94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(n</a:t>
            </a:r>
            <a:r>
              <a:rPr lang="en-US" sz="2400" baseline="30000" dirty="0"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3200400" y="1981200"/>
            <a:ext cx="1226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nlgn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3200400" y="2590800"/>
            <a:ext cx="1226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nlgn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  <p:bldP spid="424965" grpId="0"/>
      <p:bldP spid="4249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Bucket Sort</a:t>
            </a:r>
          </a:p>
        </p:txBody>
      </p:sp>
      <p:graphicFrame>
        <p:nvGraphicFramePr>
          <p:cNvPr id="537603" name="Group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387475" y="1247775"/>
          <a:ext cx="563563" cy="5076828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.78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.17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.72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.94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.68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37627" name="Group 2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398838" y="1247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7651" name="Text Box 51"/>
          <p:cNvSpPr txBox="1">
            <a:spLocks noChangeArrowheads="1"/>
          </p:cNvSpPr>
          <p:nvPr/>
        </p:nvSpPr>
        <p:spPr bwMode="auto">
          <a:xfrm>
            <a:off x="3124200" y="1319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0</a:t>
            </a:r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3124200" y="1831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37653" name="Text Box 53"/>
          <p:cNvSpPr txBox="1">
            <a:spLocks noChangeArrowheads="1"/>
          </p:cNvSpPr>
          <p:nvPr/>
        </p:nvSpPr>
        <p:spPr bwMode="auto">
          <a:xfrm>
            <a:off x="3124200" y="2346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537654" name="Text Box 54"/>
          <p:cNvSpPr txBox="1">
            <a:spLocks noChangeArrowheads="1"/>
          </p:cNvSpPr>
          <p:nvPr/>
        </p:nvSpPr>
        <p:spPr bwMode="auto">
          <a:xfrm>
            <a:off x="3124200" y="2860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3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3124200" y="3373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3124200" y="3887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3124200" y="4402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6</a:t>
            </a: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3124200" y="4914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7</a:t>
            </a: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3124200" y="5429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8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3124200" y="5943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9</a:t>
            </a:r>
          </a:p>
        </p:txBody>
      </p:sp>
      <p:sp>
        <p:nvSpPr>
          <p:cNvPr id="537661" name="Text Box 61"/>
          <p:cNvSpPr txBox="1">
            <a:spLocks noChangeArrowheads="1"/>
          </p:cNvSpPr>
          <p:nvPr/>
        </p:nvSpPr>
        <p:spPr bwMode="auto">
          <a:xfrm>
            <a:off x="1066800" y="1295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1066800" y="18097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537663" name="Text Box 63"/>
          <p:cNvSpPr txBox="1">
            <a:spLocks noChangeArrowheads="1"/>
          </p:cNvSpPr>
          <p:nvPr/>
        </p:nvSpPr>
        <p:spPr bwMode="auto">
          <a:xfrm>
            <a:off x="1066800" y="23241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3</a:t>
            </a:r>
          </a:p>
        </p:txBody>
      </p:sp>
      <p:sp>
        <p:nvSpPr>
          <p:cNvPr id="537664" name="Text Box 64"/>
          <p:cNvSpPr txBox="1">
            <a:spLocks noChangeArrowheads="1"/>
          </p:cNvSpPr>
          <p:nvPr/>
        </p:nvSpPr>
        <p:spPr bwMode="auto">
          <a:xfrm>
            <a:off x="1066800" y="28368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37665" name="Text Box 65"/>
          <p:cNvSpPr txBox="1">
            <a:spLocks noChangeArrowheads="1"/>
          </p:cNvSpPr>
          <p:nvPr/>
        </p:nvSpPr>
        <p:spPr bwMode="auto">
          <a:xfrm>
            <a:off x="1066800" y="3351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sp>
        <p:nvSpPr>
          <p:cNvPr id="537666" name="Text Box 66"/>
          <p:cNvSpPr txBox="1">
            <a:spLocks noChangeArrowheads="1"/>
          </p:cNvSpPr>
          <p:nvPr/>
        </p:nvSpPr>
        <p:spPr bwMode="auto">
          <a:xfrm>
            <a:off x="1066800" y="38655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6</a:t>
            </a:r>
          </a:p>
        </p:txBody>
      </p:sp>
      <p:sp>
        <p:nvSpPr>
          <p:cNvPr id="537667" name="Text Box 67"/>
          <p:cNvSpPr txBox="1">
            <a:spLocks noChangeArrowheads="1"/>
          </p:cNvSpPr>
          <p:nvPr/>
        </p:nvSpPr>
        <p:spPr bwMode="auto">
          <a:xfrm>
            <a:off x="1066800" y="4378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7</a:t>
            </a:r>
          </a:p>
        </p:txBody>
      </p:sp>
      <p:sp>
        <p:nvSpPr>
          <p:cNvPr id="537668" name="Text Box 68"/>
          <p:cNvSpPr txBox="1">
            <a:spLocks noChangeArrowheads="1"/>
          </p:cNvSpPr>
          <p:nvPr/>
        </p:nvSpPr>
        <p:spPr bwMode="auto">
          <a:xfrm>
            <a:off x="1066800" y="4892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8</a:t>
            </a:r>
          </a:p>
        </p:txBody>
      </p:sp>
      <p:sp>
        <p:nvSpPr>
          <p:cNvPr id="537669" name="Text Box 69"/>
          <p:cNvSpPr txBox="1">
            <a:spLocks noChangeArrowheads="1"/>
          </p:cNvSpPr>
          <p:nvPr/>
        </p:nvSpPr>
        <p:spPr bwMode="auto">
          <a:xfrm>
            <a:off x="1066800" y="54070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9</a:t>
            </a:r>
          </a:p>
        </p:txBody>
      </p:sp>
      <p:sp>
        <p:nvSpPr>
          <p:cNvPr id="537670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10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800600" y="2362200"/>
            <a:ext cx="1600200" cy="381000"/>
            <a:chOff x="2016" y="1536"/>
            <a:chExt cx="1008" cy="240"/>
          </a:xfrm>
        </p:grpSpPr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537673" name="Rectangle 7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.21</a:t>
                </a:r>
              </a:p>
            </p:txBody>
          </p:sp>
          <p:sp>
            <p:nvSpPr>
              <p:cNvPr id="537674" name="Line 7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7675" name="Line 75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800600" y="1828800"/>
            <a:ext cx="1600200" cy="381000"/>
            <a:chOff x="2016" y="1200"/>
            <a:chExt cx="1008" cy="240"/>
          </a:xfrm>
        </p:grpSpPr>
        <p:sp>
          <p:nvSpPr>
            <p:cNvPr id="537677" name="Line 77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grpSp>
          <p:nvGrpSpPr>
            <p:cNvPr id="5" name="Group 78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537679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.12    /</a:t>
                </a:r>
              </a:p>
            </p:txBody>
          </p:sp>
          <p:sp>
            <p:nvSpPr>
              <p:cNvPr id="537680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4800600" y="4876800"/>
            <a:ext cx="1600200" cy="381000"/>
            <a:chOff x="2016" y="3120"/>
            <a:chExt cx="1008" cy="240"/>
          </a:xfrm>
        </p:grpSpPr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537683" name="Rectangle 8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.72    /</a:t>
                </a:r>
              </a:p>
            </p:txBody>
          </p:sp>
          <p:sp>
            <p:nvSpPr>
              <p:cNvPr id="537684" name="Line 8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7685" name="Line 85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6096000" y="2362200"/>
            <a:ext cx="1600200" cy="381000"/>
            <a:chOff x="2832" y="1536"/>
            <a:chExt cx="1008" cy="240"/>
          </a:xfrm>
        </p:grpSpPr>
        <p:sp>
          <p:nvSpPr>
            <p:cNvPr id="537687" name="Line 87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grpSp>
          <p:nvGrpSpPr>
            <p:cNvPr id="9" name="Group 88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537689" name="Rectangle 8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.23    /</a:t>
                </a:r>
              </a:p>
            </p:txBody>
          </p:sp>
          <p:sp>
            <p:nvSpPr>
              <p:cNvPr id="537690" name="Line 9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657600" y="4876800"/>
            <a:ext cx="1447800" cy="381000"/>
            <a:chOff x="1296" y="3120"/>
            <a:chExt cx="912" cy="240"/>
          </a:xfrm>
        </p:grpSpPr>
        <p:grpSp>
          <p:nvGrpSpPr>
            <p:cNvPr id="11" name="Group 92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537693" name="Rectangle 9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.78</a:t>
                </a:r>
              </a:p>
            </p:txBody>
          </p:sp>
          <p:sp>
            <p:nvSpPr>
              <p:cNvPr id="537694" name="Line 9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7695" name="Line 95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3657600" y="5943600"/>
            <a:ext cx="1447800" cy="381000"/>
            <a:chOff x="1296" y="3792"/>
            <a:chExt cx="912" cy="240"/>
          </a:xfrm>
        </p:grpSpPr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537698" name="Rectangle 9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.94    /</a:t>
                </a:r>
              </a:p>
            </p:txBody>
          </p:sp>
          <p:sp>
            <p:nvSpPr>
              <p:cNvPr id="537699" name="Line 9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7700" name="Line 100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14" name="Group 101"/>
          <p:cNvGrpSpPr>
            <a:grpSpLocks/>
          </p:cNvGrpSpPr>
          <p:nvPr/>
        </p:nvGrpSpPr>
        <p:grpSpPr bwMode="auto">
          <a:xfrm>
            <a:off x="3657600" y="4343400"/>
            <a:ext cx="1447800" cy="381000"/>
            <a:chOff x="1296" y="2784"/>
            <a:chExt cx="912" cy="240"/>
          </a:xfrm>
        </p:grpSpPr>
        <p:grpSp>
          <p:nvGrpSpPr>
            <p:cNvPr id="15" name="Group 102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537703" name="Rectangle 10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.68    /</a:t>
                </a:r>
              </a:p>
            </p:txBody>
          </p:sp>
          <p:sp>
            <p:nvSpPr>
              <p:cNvPr id="537704" name="Line 10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7705" name="Line 105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3657600" y="2819400"/>
            <a:ext cx="1447800" cy="381000"/>
            <a:chOff x="1296" y="1824"/>
            <a:chExt cx="912" cy="240"/>
          </a:xfrm>
        </p:grpSpPr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537708" name="Rectangle 10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.39    /</a:t>
                </a:r>
              </a:p>
            </p:txBody>
          </p:sp>
          <p:sp>
            <p:nvSpPr>
              <p:cNvPr id="537709" name="Line 10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7710" name="Line 110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>
            <a:off x="3657600" y="2362200"/>
            <a:ext cx="1447800" cy="381000"/>
            <a:chOff x="1296" y="1536"/>
            <a:chExt cx="912" cy="240"/>
          </a:xfrm>
        </p:grpSpPr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537713" name="Rectangle 11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.26</a:t>
                </a:r>
              </a:p>
            </p:txBody>
          </p:sp>
          <p:sp>
            <p:nvSpPr>
              <p:cNvPr id="537714" name="Line 11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7715" name="Line 115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3657600" y="1828800"/>
            <a:ext cx="1447800" cy="381000"/>
            <a:chOff x="1296" y="1200"/>
            <a:chExt cx="912" cy="240"/>
          </a:xfrm>
        </p:grpSpPr>
        <p:grpSp>
          <p:nvGrpSpPr>
            <p:cNvPr id="21" name="Group 117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537718" name="Rectangle 11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.17</a:t>
                </a:r>
              </a:p>
            </p:txBody>
          </p:sp>
          <p:sp>
            <p:nvSpPr>
              <p:cNvPr id="537719" name="Line 11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7720" name="Line 120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2" name="Group 121"/>
          <p:cNvGrpSpPr>
            <a:grpSpLocks/>
          </p:cNvGrpSpPr>
          <p:nvPr/>
        </p:nvGrpSpPr>
        <p:grpSpPr bwMode="auto">
          <a:xfrm>
            <a:off x="3505200" y="1295400"/>
            <a:ext cx="285750" cy="4484688"/>
            <a:chOff x="1200" y="864"/>
            <a:chExt cx="180" cy="2825"/>
          </a:xfrm>
        </p:grpSpPr>
        <p:sp>
          <p:nvSpPr>
            <p:cNvPr id="537722" name="Text Box 122"/>
            <p:cNvSpPr txBox="1">
              <a:spLocks noChangeArrowheads="1"/>
            </p:cNvSpPr>
            <p:nvPr/>
          </p:nvSpPr>
          <p:spPr bwMode="auto">
            <a:xfrm>
              <a:off x="1200" y="864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/</a:t>
              </a:r>
            </a:p>
          </p:txBody>
        </p:sp>
        <p:sp>
          <p:nvSpPr>
            <p:cNvPr id="537723" name="Text Box 123"/>
            <p:cNvSpPr txBox="1">
              <a:spLocks noChangeArrowheads="1"/>
            </p:cNvSpPr>
            <p:nvPr/>
          </p:nvSpPr>
          <p:spPr bwMode="auto">
            <a:xfrm>
              <a:off x="1200" y="2160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/</a:t>
              </a:r>
            </a:p>
          </p:txBody>
        </p:sp>
        <p:sp>
          <p:nvSpPr>
            <p:cNvPr id="537724" name="Text Box 124"/>
            <p:cNvSpPr txBox="1">
              <a:spLocks noChangeArrowheads="1"/>
            </p:cNvSpPr>
            <p:nvPr/>
          </p:nvSpPr>
          <p:spPr bwMode="auto">
            <a:xfrm>
              <a:off x="1200" y="2496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/</a:t>
              </a:r>
            </a:p>
          </p:txBody>
        </p:sp>
        <p:sp>
          <p:nvSpPr>
            <p:cNvPr id="537725" name="Text Box 125"/>
            <p:cNvSpPr txBox="1">
              <a:spLocks noChangeArrowheads="1"/>
            </p:cNvSpPr>
            <p:nvPr/>
          </p:nvSpPr>
          <p:spPr bwMode="auto">
            <a:xfrm>
              <a:off x="1200" y="3456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/</a:t>
              </a:r>
            </a:p>
          </p:txBody>
        </p:sp>
      </p:grp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D222-A950-C447-8F62-6CC02EB5D4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51" grpId="0"/>
      <p:bldP spid="537652" grpId="0"/>
      <p:bldP spid="537653" grpId="0"/>
      <p:bldP spid="537654" grpId="0"/>
      <p:bldP spid="537655" grpId="0"/>
      <p:bldP spid="537656" grpId="0"/>
      <p:bldP spid="537657" grpId="0"/>
      <p:bldP spid="537658" grpId="0"/>
      <p:bldP spid="537659" grpId="0"/>
      <p:bldP spid="5376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>
                <a:latin typeface="Century Gothic" charset="0"/>
                <a:ea typeface="Century Gothic" charset="0"/>
                <a:cs typeface="Century Gothic" charset="0"/>
              </a:rPr>
              <a:t>CS 477/677 - Lecture 10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Bucket Sort</a:t>
            </a:r>
          </a:p>
        </p:txBody>
      </p:sp>
      <p:graphicFrame>
        <p:nvGraphicFramePr>
          <p:cNvPr id="539651" name="Group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08038" y="1628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533400" y="1700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0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533400" y="2212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533400" y="2727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533400" y="3241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3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533400" y="3754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533400" y="4268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533400" y="4783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6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533400" y="5295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7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533400" y="5810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8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533400" y="6324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9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09800" y="2743200"/>
            <a:ext cx="1600200" cy="381000"/>
            <a:chOff x="2016" y="1536"/>
            <a:chExt cx="1008" cy="240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539687" name="Rectangle 3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.23</a:t>
                </a:r>
              </a:p>
            </p:txBody>
          </p:sp>
          <p:sp>
            <p:nvSpPr>
              <p:cNvPr id="539688" name="Line 4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689" name="Line 41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209800" y="2209800"/>
            <a:ext cx="1600200" cy="381000"/>
            <a:chOff x="2016" y="1200"/>
            <a:chExt cx="1008" cy="240"/>
          </a:xfrm>
        </p:grpSpPr>
        <p:sp>
          <p:nvSpPr>
            <p:cNvPr id="539691" name="Line 43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539693" name="Rectangle 4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.17    /</a:t>
                </a:r>
              </a:p>
            </p:txBody>
          </p:sp>
          <p:sp>
            <p:nvSpPr>
              <p:cNvPr id="539694" name="Line 4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209800" y="5257800"/>
            <a:ext cx="1600200" cy="381000"/>
            <a:chOff x="2016" y="3120"/>
            <a:chExt cx="1008" cy="240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539697" name="Rectangle 4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.78    /</a:t>
                </a:r>
              </a:p>
            </p:txBody>
          </p:sp>
          <p:sp>
            <p:nvSpPr>
              <p:cNvPr id="539698" name="Line 5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699" name="Line 51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505200" y="2743200"/>
            <a:ext cx="1600200" cy="381000"/>
            <a:chOff x="2832" y="1536"/>
            <a:chExt cx="1008" cy="240"/>
          </a:xfrm>
        </p:grpSpPr>
        <p:sp>
          <p:nvSpPr>
            <p:cNvPr id="539701" name="Line 53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539703" name="Rectangle 5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.26    /</a:t>
                </a:r>
              </a:p>
            </p:txBody>
          </p:sp>
          <p:sp>
            <p:nvSpPr>
              <p:cNvPr id="539704" name="Line 5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1066800" y="5257800"/>
            <a:ext cx="1447800" cy="381000"/>
            <a:chOff x="1296" y="3120"/>
            <a:chExt cx="912" cy="240"/>
          </a:xfrm>
        </p:grpSpPr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539707" name="Rectangle 5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.72</a:t>
                </a:r>
              </a:p>
            </p:txBody>
          </p:sp>
          <p:sp>
            <p:nvSpPr>
              <p:cNvPr id="539708" name="Line 6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09" name="Line 61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066800" y="6324600"/>
            <a:ext cx="1447800" cy="381000"/>
            <a:chOff x="1296" y="3792"/>
            <a:chExt cx="912" cy="240"/>
          </a:xfrm>
        </p:grpSpPr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539712" name="Rectangle 6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.94    /</a:t>
                </a:r>
              </a:p>
            </p:txBody>
          </p:sp>
          <p:sp>
            <p:nvSpPr>
              <p:cNvPr id="539713" name="Line 6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14" name="Line 66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1066800" y="4724400"/>
            <a:ext cx="1447800" cy="381000"/>
            <a:chOff x="1296" y="2784"/>
            <a:chExt cx="912" cy="240"/>
          </a:xfrm>
        </p:grpSpPr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539717" name="Rectangle 6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.68    /</a:t>
                </a:r>
              </a:p>
            </p:txBody>
          </p:sp>
          <p:sp>
            <p:nvSpPr>
              <p:cNvPr id="539718" name="Line 7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19" name="Line 71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066800" y="3200400"/>
            <a:ext cx="1447800" cy="381000"/>
            <a:chOff x="1296" y="1824"/>
            <a:chExt cx="912" cy="240"/>
          </a:xfrm>
        </p:grpSpPr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539722" name="Rectangle 7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.39    /</a:t>
                </a:r>
              </a:p>
            </p:txBody>
          </p:sp>
          <p:sp>
            <p:nvSpPr>
              <p:cNvPr id="539723" name="Line 7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24" name="Line 76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1066800" y="2743200"/>
            <a:ext cx="1447800" cy="381000"/>
            <a:chOff x="1296" y="1536"/>
            <a:chExt cx="912" cy="240"/>
          </a:xfrm>
        </p:grpSpPr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539727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.21</a:t>
                </a:r>
              </a:p>
            </p:txBody>
          </p:sp>
          <p:sp>
            <p:nvSpPr>
              <p:cNvPr id="539728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29" name="Line 81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1066800" y="2209800"/>
            <a:ext cx="1447800" cy="381000"/>
            <a:chOff x="1296" y="1200"/>
            <a:chExt cx="912" cy="240"/>
          </a:xfrm>
        </p:grpSpPr>
        <p:grpSp>
          <p:nvGrpSpPr>
            <p:cNvPr id="21" name="Group 83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539732" name="Rectangle 8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.12</a:t>
                </a:r>
              </a:p>
            </p:txBody>
          </p:sp>
          <p:sp>
            <p:nvSpPr>
              <p:cNvPr id="539733" name="Line 8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34" name="Line 86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914400" y="1676400"/>
            <a:ext cx="285750" cy="4484688"/>
            <a:chOff x="1200" y="864"/>
            <a:chExt cx="180" cy="2825"/>
          </a:xfrm>
        </p:grpSpPr>
        <p:sp>
          <p:nvSpPr>
            <p:cNvPr id="539736" name="Text Box 88"/>
            <p:cNvSpPr txBox="1">
              <a:spLocks noChangeArrowheads="1"/>
            </p:cNvSpPr>
            <p:nvPr/>
          </p:nvSpPr>
          <p:spPr bwMode="auto">
            <a:xfrm>
              <a:off x="1200" y="864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/</a:t>
              </a:r>
            </a:p>
          </p:txBody>
        </p:sp>
        <p:sp>
          <p:nvSpPr>
            <p:cNvPr id="539737" name="Text Box 89"/>
            <p:cNvSpPr txBox="1">
              <a:spLocks noChangeArrowheads="1"/>
            </p:cNvSpPr>
            <p:nvPr/>
          </p:nvSpPr>
          <p:spPr bwMode="auto">
            <a:xfrm>
              <a:off x="1200" y="2160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/</a:t>
              </a:r>
            </a:p>
          </p:txBody>
        </p:sp>
        <p:sp>
          <p:nvSpPr>
            <p:cNvPr id="539738" name="Text Box 90"/>
            <p:cNvSpPr txBox="1">
              <a:spLocks noChangeArrowheads="1"/>
            </p:cNvSpPr>
            <p:nvPr/>
          </p:nvSpPr>
          <p:spPr bwMode="auto">
            <a:xfrm>
              <a:off x="1200" y="2496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/</a:t>
              </a:r>
            </a:p>
          </p:txBody>
        </p:sp>
        <p:sp>
          <p:nvSpPr>
            <p:cNvPr id="539739" name="Text Box 91"/>
            <p:cNvSpPr txBox="1">
              <a:spLocks noChangeArrowheads="1"/>
            </p:cNvSpPr>
            <p:nvPr/>
          </p:nvSpPr>
          <p:spPr bwMode="auto">
            <a:xfrm>
              <a:off x="1200" y="3456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/</a:t>
              </a:r>
            </a:p>
          </p:txBody>
        </p:sp>
      </p:grpSp>
      <p:grpSp>
        <p:nvGrpSpPr>
          <p:cNvPr id="23" name="Group 92"/>
          <p:cNvGrpSpPr>
            <a:grpSpLocks/>
          </p:cNvGrpSpPr>
          <p:nvPr/>
        </p:nvGrpSpPr>
        <p:grpSpPr bwMode="auto">
          <a:xfrm>
            <a:off x="823913" y="1219200"/>
            <a:ext cx="1462087" cy="301625"/>
            <a:chOff x="519" y="768"/>
            <a:chExt cx="921" cy="190"/>
          </a:xfrm>
        </p:grpSpPr>
        <p:grpSp>
          <p:nvGrpSpPr>
            <p:cNvPr id="24" name="Group 93"/>
            <p:cNvGrpSpPr>
              <a:grpSpLocks noChangeAspect="1"/>
            </p:cNvGrpSpPr>
            <p:nvPr/>
          </p:nvGrpSpPr>
          <p:grpSpPr bwMode="auto">
            <a:xfrm>
              <a:off x="802" y="768"/>
              <a:ext cx="638" cy="190"/>
              <a:chOff x="2016" y="1200"/>
              <a:chExt cx="1008" cy="240"/>
            </a:xfrm>
          </p:grpSpPr>
          <p:sp>
            <p:nvSpPr>
              <p:cNvPr id="539742" name="Line 94"/>
              <p:cNvSpPr>
                <a:spLocks noChangeAspect="1" noChangeShapeType="1"/>
              </p:cNvSpPr>
              <p:nvPr/>
            </p:nvSpPr>
            <p:spPr bwMode="auto">
              <a:xfrm>
                <a:off x="2016" y="13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grpSp>
            <p:nvGrpSpPr>
              <p:cNvPr id="25" name="Group 95"/>
              <p:cNvGrpSpPr>
                <a:grpSpLocks noChangeAspect="1"/>
              </p:cNvGrpSpPr>
              <p:nvPr/>
            </p:nvGrpSpPr>
            <p:grpSpPr bwMode="auto">
              <a:xfrm>
                <a:off x="2400" y="1200"/>
                <a:ext cx="624" cy="240"/>
                <a:chOff x="1536" y="2160"/>
                <a:chExt cx="624" cy="240"/>
              </a:xfrm>
            </p:grpSpPr>
            <p:sp>
              <p:nvSpPr>
                <p:cNvPr id="539744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.17</a:t>
                  </a:r>
                </a:p>
              </p:txBody>
            </p:sp>
            <p:sp>
              <p:nvSpPr>
                <p:cNvPr id="539745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</p:grpSp>
        <p:grpSp>
          <p:nvGrpSpPr>
            <p:cNvPr id="26" name="Group 98"/>
            <p:cNvGrpSpPr>
              <a:grpSpLocks noChangeAspect="1"/>
            </p:cNvGrpSpPr>
            <p:nvPr/>
          </p:nvGrpSpPr>
          <p:grpSpPr bwMode="auto">
            <a:xfrm>
              <a:off x="519" y="768"/>
              <a:ext cx="395" cy="190"/>
              <a:chOff x="1536" y="2160"/>
              <a:chExt cx="624" cy="240"/>
            </a:xfrm>
          </p:grpSpPr>
          <p:sp>
            <p:nvSpPr>
              <p:cNvPr id="539747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.12</a:t>
                </a:r>
              </a:p>
            </p:txBody>
          </p:sp>
          <p:sp>
            <p:nvSpPr>
              <p:cNvPr id="539748" name="Line 10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</p:grpSp>
      <p:grpSp>
        <p:nvGrpSpPr>
          <p:cNvPr id="27" name="Group 101"/>
          <p:cNvGrpSpPr>
            <a:grpSpLocks/>
          </p:cNvGrpSpPr>
          <p:nvPr/>
        </p:nvGrpSpPr>
        <p:grpSpPr bwMode="auto">
          <a:xfrm>
            <a:off x="2206625" y="1219200"/>
            <a:ext cx="2616200" cy="304800"/>
            <a:chOff x="1390" y="768"/>
            <a:chExt cx="1648" cy="192"/>
          </a:xfrm>
        </p:grpSpPr>
        <p:grpSp>
          <p:nvGrpSpPr>
            <p:cNvPr id="28" name="Group 102"/>
            <p:cNvGrpSpPr>
              <a:grpSpLocks noChangeAspect="1"/>
            </p:cNvGrpSpPr>
            <p:nvPr/>
          </p:nvGrpSpPr>
          <p:grpSpPr bwMode="auto">
            <a:xfrm>
              <a:off x="1872" y="768"/>
              <a:ext cx="638" cy="190"/>
              <a:chOff x="2016" y="1536"/>
              <a:chExt cx="1008" cy="240"/>
            </a:xfrm>
          </p:grpSpPr>
          <p:grpSp>
            <p:nvGrpSpPr>
              <p:cNvPr id="29" name="Group 103"/>
              <p:cNvGrpSpPr>
                <a:grpSpLocks noChangeAspect="1"/>
              </p:cNvGrpSpPr>
              <p:nvPr/>
            </p:nvGrpSpPr>
            <p:grpSpPr bwMode="auto">
              <a:xfrm>
                <a:off x="2400" y="1536"/>
                <a:ext cx="624" cy="240"/>
                <a:chOff x="1536" y="2160"/>
                <a:chExt cx="624" cy="240"/>
              </a:xfrm>
            </p:grpSpPr>
            <p:sp>
              <p:nvSpPr>
                <p:cNvPr id="539752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.23</a:t>
                  </a:r>
                </a:p>
              </p:txBody>
            </p:sp>
            <p:sp>
              <p:nvSpPr>
                <p:cNvPr id="539753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539754" name="Line 106"/>
              <p:cNvSpPr>
                <a:spLocks noChangeAspect="1" noChangeShapeType="1"/>
              </p:cNvSpPr>
              <p:nvPr/>
            </p:nvSpPr>
            <p:spPr bwMode="auto">
              <a:xfrm>
                <a:off x="2016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30" name="Group 107"/>
            <p:cNvGrpSpPr>
              <a:grpSpLocks noChangeAspect="1"/>
            </p:cNvGrpSpPr>
            <p:nvPr/>
          </p:nvGrpSpPr>
          <p:grpSpPr bwMode="auto">
            <a:xfrm>
              <a:off x="2400" y="768"/>
              <a:ext cx="638" cy="190"/>
              <a:chOff x="2832" y="1536"/>
              <a:chExt cx="1008" cy="240"/>
            </a:xfrm>
          </p:grpSpPr>
          <p:sp>
            <p:nvSpPr>
              <p:cNvPr id="539756" name="Line 108"/>
              <p:cNvSpPr>
                <a:spLocks noChangeAspect="1" noChangeShapeType="1"/>
              </p:cNvSpPr>
              <p:nvPr/>
            </p:nvSpPr>
            <p:spPr bwMode="auto">
              <a:xfrm>
                <a:off x="2832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grpSp>
            <p:nvGrpSpPr>
              <p:cNvPr id="31" name="Group 109"/>
              <p:cNvGrpSpPr>
                <a:grpSpLocks noChangeAspect="1"/>
              </p:cNvGrpSpPr>
              <p:nvPr/>
            </p:nvGrpSpPr>
            <p:grpSpPr bwMode="auto">
              <a:xfrm>
                <a:off x="3216" y="1536"/>
                <a:ext cx="624" cy="240"/>
                <a:chOff x="1536" y="2160"/>
                <a:chExt cx="624" cy="240"/>
              </a:xfrm>
            </p:grpSpPr>
            <p:sp>
              <p:nvSpPr>
                <p:cNvPr id="539758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.26</a:t>
                  </a:r>
                </a:p>
              </p:txBody>
            </p:sp>
            <p:sp>
              <p:nvSpPr>
                <p:cNvPr id="539759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</p:grpSp>
        <p:grpSp>
          <p:nvGrpSpPr>
            <p:cNvPr id="539648" name="Group 112"/>
            <p:cNvGrpSpPr>
              <a:grpSpLocks noChangeAspect="1"/>
            </p:cNvGrpSpPr>
            <p:nvPr/>
          </p:nvGrpSpPr>
          <p:grpSpPr bwMode="auto">
            <a:xfrm>
              <a:off x="1390" y="770"/>
              <a:ext cx="578" cy="190"/>
              <a:chOff x="1296" y="1536"/>
              <a:chExt cx="912" cy="240"/>
            </a:xfrm>
          </p:grpSpPr>
          <p:grpSp>
            <p:nvGrpSpPr>
              <p:cNvPr id="539649" name="Group 113"/>
              <p:cNvGrpSpPr>
                <a:grpSpLocks noChangeAspect="1"/>
              </p:cNvGrpSpPr>
              <p:nvPr/>
            </p:nvGrpSpPr>
            <p:grpSpPr bwMode="auto">
              <a:xfrm>
                <a:off x="1584" y="1536"/>
                <a:ext cx="624" cy="240"/>
                <a:chOff x="1536" y="2160"/>
                <a:chExt cx="624" cy="240"/>
              </a:xfrm>
            </p:grpSpPr>
            <p:sp>
              <p:nvSpPr>
                <p:cNvPr id="539762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.21</a:t>
                  </a:r>
                </a:p>
              </p:txBody>
            </p:sp>
            <p:sp>
              <p:nvSpPr>
                <p:cNvPr id="539763" name="Line 11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539764" name="Line 116"/>
              <p:cNvSpPr>
                <a:spLocks noChangeAspect="1" noChangeShapeType="1"/>
              </p:cNvSpPr>
              <p:nvPr/>
            </p:nvSpPr>
            <p:spPr bwMode="auto">
              <a:xfrm>
                <a:off x="1296" y="16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</p:grpSp>
      <p:grpSp>
        <p:nvGrpSpPr>
          <p:cNvPr id="539652" name="Group 117"/>
          <p:cNvGrpSpPr>
            <a:grpSpLocks noChangeAspect="1"/>
          </p:cNvGrpSpPr>
          <p:nvPr/>
        </p:nvGrpSpPr>
        <p:grpSpPr bwMode="auto">
          <a:xfrm>
            <a:off x="4724400" y="1219200"/>
            <a:ext cx="917575" cy="301625"/>
            <a:chOff x="1296" y="1824"/>
            <a:chExt cx="912" cy="240"/>
          </a:xfrm>
        </p:grpSpPr>
        <p:grpSp>
          <p:nvGrpSpPr>
            <p:cNvPr id="539653" name="Group 118"/>
            <p:cNvGrpSpPr>
              <a:grpSpLocks noChangeAspect="1"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539767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.39</a:t>
                </a:r>
              </a:p>
            </p:txBody>
          </p:sp>
          <p:sp>
            <p:nvSpPr>
              <p:cNvPr id="539768" name="Line 12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69" name="Line 121"/>
            <p:cNvSpPr>
              <a:spLocks noChangeAspect="1"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539654" name="Group 122"/>
          <p:cNvGrpSpPr>
            <a:grpSpLocks noChangeAspect="1"/>
          </p:cNvGrpSpPr>
          <p:nvPr/>
        </p:nvGrpSpPr>
        <p:grpSpPr bwMode="auto">
          <a:xfrm>
            <a:off x="5559425" y="1219200"/>
            <a:ext cx="917575" cy="301625"/>
            <a:chOff x="1296" y="2784"/>
            <a:chExt cx="912" cy="240"/>
          </a:xfrm>
        </p:grpSpPr>
        <p:grpSp>
          <p:nvGrpSpPr>
            <p:cNvPr id="539655" name="Group 123"/>
            <p:cNvGrpSpPr>
              <a:grpSpLocks noChangeAspect="1"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539772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.68    </a:t>
                </a:r>
              </a:p>
            </p:txBody>
          </p:sp>
          <p:sp>
            <p:nvSpPr>
              <p:cNvPr id="539773" name="Line 125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74" name="Line 126"/>
            <p:cNvSpPr>
              <a:spLocks noChangeAspect="1"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539656" name="Group 127"/>
          <p:cNvGrpSpPr>
            <a:grpSpLocks/>
          </p:cNvGrpSpPr>
          <p:nvPr/>
        </p:nvGrpSpPr>
        <p:grpSpPr bwMode="auto">
          <a:xfrm>
            <a:off x="6324600" y="1219200"/>
            <a:ext cx="1774825" cy="301625"/>
            <a:chOff x="3984" y="768"/>
            <a:chExt cx="1118" cy="190"/>
          </a:xfrm>
        </p:grpSpPr>
        <p:grpSp>
          <p:nvGrpSpPr>
            <p:cNvPr id="539657" name="Group 128"/>
            <p:cNvGrpSpPr>
              <a:grpSpLocks noChangeAspect="1"/>
            </p:cNvGrpSpPr>
            <p:nvPr/>
          </p:nvGrpSpPr>
          <p:grpSpPr bwMode="auto">
            <a:xfrm>
              <a:off x="4464" y="768"/>
              <a:ext cx="638" cy="190"/>
              <a:chOff x="2016" y="3120"/>
              <a:chExt cx="1008" cy="240"/>
            </a:xfrm>
          </p:grpSpPr>
          <p:grpSp>
            <p:nvGrpSpPr>
              <p:cNvPr id="539658" name="Group 129"/>
              <p:cNvGrpSpPr>
                <a:grpSpLocks noChangeAspect="1"/>
              </p:cNvGrpSpPr>
              <p:nvPr/>
            </p:nvGrpSpPr>
            <p:grpSpPr bwMode="auto">
              <a:xfrm>
                <a:off x="2400" y="3120"/>
                <a:ext cx="624" cy="240"/>
                <a:chOff x="1536" y="2160"/>
                <a:chExt cx="624" cy="240"/>
              </a:xfrm>
            </p:grpSpPr>
            <p:sp>
              <p:nvSpPr>
                <p:cNvPr id="539778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.78</a:t>
                  </a:r>
                </a:p>
              </p:txBody>
            </p:sp>
            <p:sp>
              <p:nvSpPr>
                <p:cNvPr id="539779" name="Line 13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539780" name="Line 132"/>
              <p:cNvSpPr>
                <a:spLocks noChangeAspect="1" noChangeShapeType="1"/>
              </p:cNvSpPr>
              <p:nvPr/>
            </p:nvSpPr>
            <p:spPr bwMode="auto">
              <a:xfrm>
                <a:off x="2016" y="32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539659" name="Group 133"/>
            <p:cNvGrpSpPr>
              <a:grpSpLocks noChangeAspect="1"/>
            </p:cNvGrpSpPr>
            <p:nvPr/>
          </p:nvGrpSpPr>
          <p:grpSpPr bwMode="auto">
            <a:xfrm>
              <a:off x="3984" y="768"/>
              <a:ext cx="578" cy="190"/>
              <a:chOff x="1296" y="3120"/>
              <a:chExt cx="912" cy="240"/>
            </a:xfrm>
          </p:grpSpPr>
          <p:grpSp>
            <p:nvGrpSpPr>
              <p:cNvPr id="539660" name="Group 134"/>
              <p:cNvGrpSpPr>
                <a:grpSpLocks noChangeAspect="1"/>
              </p:cNvGrpSpPr>
              <p:nvPr/>
            </p:nvGrpSpPr>
            <p:grpSpPr bwMode="auto">
              <a:xfrm>
                <a:off x="1584" y="3120"/>
                <a:ext cx="624" cy="240"/>
                <a:chOff x="1536" y="2160"/>
                <a:chExt cx="624" cy="240"/>
              </a:xfrm>
            </p:grpSpPr>
            <p:sp>
              <p:nvSpPr>
                <p:cNvPr id="539783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000">
                      <a:latin typeface="Century Gothic" charset="0"/>
                      <a:ea typeface="Century Gothic" charset="0"/>
                      <a:cs typeface="Century Gothic" charset="0"/>
                    </a:rPr>
                    <a:t>.72</a:t>
                  </a:r>
                </a:p>
              </p:txBody>
            </p:sp>
            <p:sp>
              <p:nvSpPr>
                <p:cNvPr id="539784" name="Line 136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charset="0"/>
                    <a:ea typeface="Century Gothic" charset="0"/>
                    <a:cs typeface="Century Gothic" charset="0"/>
                  </a:endParaRPr>
                </a:p>
              </p:txBody>
            </p:sp>
          </p:grpSp>
          <p:sp>
            <p:nvSpPr>
              <p:cNvPr id="539785" name="Line 137"/>
              <p:cNvSpPr>
                <a:spLocks noChangeAspect="1" noChangeShapeType="1"/>
              </p:cNvSpPr>
              <p:nvPr/>
            </p:nvSpPr>
            <p:spPr bwMode="auto">
              <a:xfrm>
                <a:off x="1296" y="32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</p:grpSp>
      <p:grpSp>
        <p:nvGrpSpPr>
          <p:cNvPr id="539661" name="Group 138"/>
          <p:cNvGrpSpPr>
            <a:grpSpLocks noChangeAspect="1"/>
          </p:cNvGrpSpPr>
          <p:nvPr/>
        </p:nvGrpSpPr>
        <p:grpSpPr bwMode="auto">
          <a:xfrm>
            <a:off x="7997825" y="1219200"/>
            <a:ext cx="917575" cy="301625"/>
            <a:chOff x="1296" y="3792"/>
            <a:chExt cx="912" cy="240"/>
          </a:xfrm>
        </p:grpSpPr>
        <p:grpSp>
          <p:nvGrpSpPr>
            <p:cNvPr id="539662" name="Group 139"/>
            <p:cNvGrpSpPr>
              <a:grpSpLocks noChangeAspect="1"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539788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000">
                    <a:latin typeface="Century Gothic" charset="0"/>
                    <a:ea typeface="Century Gothic" charset="0"/>
                    <a:cs typeface="Century Gothic" charset="0"/>
                  </a:rPr>
                  <a:t>.94    /</a:t>
                </a:r>
              </a:p>
            </p:txBody>
          </p:sp>
          <p:sp>
            <p:nvSpPr>
              <p:cNvPr id="539789" name="Line 141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39790" name="Line 142"/>
            <p:cNvSpPr>
              <a:spLocks noChangeAspect="1"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39791" name="Text Box 143"/>
          <p:cNvSpPr txBox="1">
            <a:spLocks noChangeArrowheads="1"/>
          </p:cNvSpPr>
          <p:nvPr/>
        </p:nvSpPr>
        <p:spPr bwMode="auto">
          <a:xfrm>
            <a:off x="4800600" y="5410200"/>
            <a:ext cx="42178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Concatenate the lists from </a:t>
            </a:r>
          </a:p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0 to n – 1 together, in order</a:t>
            </a:r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D222-A950-C447-8F62-6CC02EB5D485}" type="slidenum">
              <a:rPr lang="en-US" smtClean="0">
                <a:latin typeface="Century Gothic" charset="0"/>
                <a:ea typeface="Century Gothic" charset="0"/>
                <a:cs typeface="Century Gothic" charset="0"/>
              </a:rPr>
              <a:pPr/>
              <a:t>21</a:t>
            </a:fld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Bucket Sort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076825"/>
          </a:xfrm>
        </p:spPr>
        <p:txBody>
          <a:bodyPr/>
          <a:lstStyle/>
          <a:p>
            <a:pPr>
              <a:spcBef>
                <a:spcPts val="1272"/>
              </a:spcBef>
            </a:pPr>
            <a:r>
              <a:rPr lang="en-US" dirty="0"/>
              <a:t>Consider two elements </a:t>
            </a:r>
            <a:r>
              <a:rPr lang="en-US" dirty="0">
                <a:latin typeface="Comic Sans MS" charset="0"/>
              </a:rPr>
              <a:t>A[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], A[ j]</a:t>
            </a:r>
          </a:p>
          <a:p>
            <a:pPr>
              <a:spcBef>
                <a:spcPts val="1272"/>
              </a:spcBef>
            </a:pPr>
            <a:r>
              <a:rPr lang="en-US" dirty="0"/>
              <a:t>Assume without loss of generality that </a:t>
            </a:r>
            <a:r>
              <a:rPr lang="en-US" dirty="0">
                <a:latin typeface="Comic Sans MS" charset="0"/>
              </a:rPr>
              <a:t>A[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 ≤ A[j]</a:t>
            </a:r>
          </a:p>
          <a:p>
            <a:pPr>
              <a:spcBef>
                <a:spcPts val="1272"/>
              </a:spcBef>
            </a:pPr>
            <a:r>
              <a:rPr lang="en-US" dirty="0"/>
              <a:t>Then </a:t>
            </a:r>
            <a:r>
              <a:rPr lang="en-US" dirty="0">
                <a:latin typeface="Comic Sans MS" charset="0"/>
                <a:sym typeface="Symbol" charset="2"/>
              </a:rPr>
              <a:t>⎣</a:t>
            </a:r>
            <a:r>
              <a:rPr lang="en-US" dirty="0" err="1">
                <a:latin typeface="Comic Sans MS" charset="0"/>
              </a:rPr>
              <a:t>nA</a:t>
            </a:r>
            <a:r>
              <a:rPr lang="en-US" dirty="0">
                <a:latin typeface="Comic Sans MS" charset="0"/>
              </a:rPr>
              <a:t>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</a:t>
            </a:r>
            <a:r>
              <a:rPr lang="en-US" dirty="0">
                <a:latin typeface="Comic Sans MS" charset="0"/>
                <a:sym typeface="Symbol" charset="2"/>
              </a:rPr>
              <a:t>⎦ </a:t>
            </a:r>
            <a:r>
              <a:rPr lang="en-US" dirty="0"/>
              <a:t>≤ </a:t>
            </a:r>
            <a:r>
              <a:rPr lang="en-US" dirty="0">
                <a:latin typeface="Comic Sans MS" charset="0"/>
                <a:sym typeface="Symbol" charset="2"/>
              </a:rPr>
              <a:t>⎣</a:t>
            </a:r>
            <a:r>
              <a:rPr lang="en-US" dirty="0" err="1">
                <a:latin typeface="Comic Sans MS" charset="0"/>
              </a:rPr>
              <a:t>nA</a:t>
            </a:r>
            <a:r>
              <a:rPr lang="en-US" dirty="0">
                <a:latin typeface="Comic Sans MS" charset="0"/>
              </a:rPr>
              <a:t>[j]</a:t>
            </a:r>
            <a:r>
              <a:rPr lang="en-US" dirty="0">
                <a:latin typeface="Comic Sans MS" charset="0"/>
                <a:sym typeface="Symbol" charset="2"/>
              </a:rPr>
              <a:t>⎦</a:t>
            </a:r>
          </a:p>
          <a:p>
            <a:pPr lvl="1">
              <a:spcBef>
                <a:spcPts val="1272"/>
              </a:spcBef>
            </a:pPr>
            <a:r>
              <a:rPr lang="en-US" dirty="0">
                <a:latin typeface="Comic Sans MS" charset="0"/>
              </a:rPr>
              <a:t>A[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</a:t>
            </a:r>
            <a:r>
              <a:rPr lang="en-US" dirty="0"/>
              <a:t> belongs to the same group as </a:t>
            </a:r>
            <a:r>
              <a:rPr lang="en-US" dirty="0">
                <a:latin typeface="Comic Sans MS" charset="0"/>
              </a:rPr>
              <a:t>A[j]</a:t>
            </a:r>
            <a:r>
              <a:rPr lang="en-US" dirty="0"/>
              <a:t> or to a group with a lower index than that of </a:t>
            </a:r>
            <a:r>
              <a:rPr lang="en-US" dirty="0">
                <a:latin typeface="Comic Sans MS" charset="0"/>
              </a:rPr>
              <a:t>A[j]</a:t>
            </a:r>
          </a:p>
          <a:p>
            <a:pPr>
              <a:spcBef>
                <a:spcPts val="1272"/>
              </a:spcBef>
            </a:pPr>
            <a:r>
              <a:rPr lang="en-US" dirty="0"/>
              <a:t>If </a:t>
            </a:r>
            <a:r>
              <a:rPr lang="en-US" dirty="0">
                <a:latin typeface="Comic Sans MS" charset="0"/>
              </a:rPr>
              <a:t>A[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], A[j]</a:t>
            </a:r>
            <a:r>
              <a:rPr lang="en-US" dirty="0"/>
              <a:t> belong to the same bucket:</a:t>
            </a:r>
          </a:p>
          <a:p>
            <a:pPr lvl="1">
              <a:spcBef>
                <a:spcPts val="1272"/>
              </a:spcBef>
            </a:pPr>
            <a:r>
              <a:rPr lang="en-US" dirty="0"/>
              <a:t>insertion sort puts them in the proper order</a:t>
            </a:r>
          </a:p>
          <a:p>
            <a:pPr>
              <a:spcBef>
                <a:spcPts val="1272"/>
              </a:spcBef>
            </a:pPr>
            <a:r>
              <a:rPr lang="en-US" dirty="0"/>
              <a:t>If </a:t>
            </a:r>
            <a:r>
              <a:rPr lang="en-US" dirty="0">
                <a:latin typeface="Comic Sans MS" charset="0"/>
              </a:rPr>
              <a:t>A[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], A[j]</a:t>
            </a:r>
            <a:r>
              <a:rPr lang="en-US" dirty="0"/>
              <a:t> are put in different buckets:</a:t>
            </a:r>
          </a:p>
          <a:p>
            <a:pPr lvl="1">
              <a:spcBef>
                <a:spcPts val="1272"/>
              </a:spcBef>
            </a:pPr>
            <a:r>
              <a:rPr lang="en-US" dirty="0"/>
              <a:t>concatenation of the lists puts them in the proper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Bucket Sort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 sz="2400" dirty="0"/>
              <a:t> BUCKET-SORT(A, n)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	for </a:t>
            </a:r>
            <a:r>
              <a:rPr lang="en-US" sz="2400" dirty="0" err="1">
                <a:latin typeface="Comic Sans MS" charset="0"/>
              </a:rPr>
              <a:t>i</a:t>
            </a:r>
            <a:r>
              <a:rPr lang="en-US" sz="2400" dirty="0">
                <a:latin typeface="Comic Sans MS" charset="0"/>
              </a:rPr>
              <a:t> ← 1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dirty="0"/>
              <a:t>n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	     do </a:t>
            </a:r>
            <a:r>
              <a:rPr lang="en-US" sz="2400" dirty="0"/>
              <a:t>insert A[</a:t>
            </a:r>
            <a:r>
              <a:rPr lang="en-US" sz="2400" dirty="0" err="1"/>
              <a:t>i</a:t>
            </a:r>
            <a:r>
              <a:rPr lang="en-US" sz="2400" dirty="0"/>
              <a:t>] into list </a:t>
            </a:r>
            <a:r>
              <a:rPr lang="en-US" sz="2400" dirty="0">
                <a:latin typeface="Comic Sans MS" charset="0"/>
              </a:rPr>
              <a:t>B[</a:t>
            </a:r>
            <a:r>
              <a:rPr lang="en-US" sz="2400" dirty="0">
                <a:latin typeface="Comic Sans MS" charset="0"/>
                <a:sym typeface="Symbol" charset="2"/>
              </a:rPr>
              <a:t>⎣</a:t>
            </a:r>
            <a:r>
              <a:rPr lang="en-US" sz="2400" dirty="0" err="1">
                <a:latin typeface="Comic Sans MS" charset="0"/>
              </a:rPr>
              <a:t>nA</a:t>
            </a:r>
            <a:r>
              <a:rPr lang="en-US" sz="2400" dirty="0">
                <a:latin typeface="Comic Sans MS" charset="0"/>
              </a:rPr>
              <a:t>[</a:t>
            </a:r>
            <a:r>
              <a:rPr lang="en-US" sz="2400" dirty="0" err="1">
                <a:latin typeface="Comic Sans MS" charset="0"/>
              </a:rPr>
              <a:t>i</a:t>
            </a:r>
            <a:r>
              <a:rPr lang="en-US" sz="2400" dirty="0">
                <a:latin typeface="Comic Sans MS" charset="0"/>
              </a:rPr>
              <a:t>]</a:t>
            </a:r>
            <a:r>
              <a:rPr lang="en-US" sz="2400" dirty="0">
                <a:latin typeface="Comic Sans MS" charset="0"/>
                <a:sym typeface="Symbol" charset="2"/>
              </a:rPr>
              <a:t>⎦</a:t>
            </a:r>
            <a:r>
              <a:rPr lang="en-US" sz="2400" dirty="0">
                <a:latin typeface="Comic Sans MS" charset="0"/>
              </a:rPr>
              <a:t>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	for </a:t>
            </a:r>
            <a:r>
              <a:rPr lang="en-US" sz="2400" dirty="0" err="1">
                <a:latin typeface="Comic Sans MS" charset="0"/>
              </a:rPr>
              <a:t>i</a:t>
            </a:r>
            <a:r>
              <a:rPr lang="en-US" sz="2400" dirty="0">
                <a:latin typeface="Comic Sans MS" charset="0"/>
              </a:rPr>
              <a:t> ← 0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dirty="0">
                <a:latin typeface="Comic Sans MS" charset="0"/>
              </a:rPr>
              <a:t>n - 1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		do </a:t>
            </a:r>
            <a:r>
              <a:rPr lang="en-US" sz="2400" dirty="0"/>
              <a:t>sort list </a:t>
            </a:r>
            <a:r>
              <a:rPr lang="en-US" sz="2400" dirty="0">
                <a:latin typeface="Comic Sans MS" charset="0"/>
              </a:rPr>
              <a:t>B[</a:t>
            </a:r>
            <a:r>
              <a:rPr lang="en-US" sz="2400" dirty="0" err="1">
                <a:latin typeface="Comic Sans MS" charset="0"/>
              </a:rPr>
              <a:t>i</a:t>
            </a:r>
            <a:r>
              <a:rPr lang="en-US" sz="2400" dirty="0">
                <a:latin typeface="Comic Sans MS" charset="0"/>
              </a:rPr>
              <a:t>]</a:t>
            </a:r>
            <a:r>
              <a:rPr lang="en-US" sz="2400" dirty="0"/>
              <a:t> with insertion sort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	concatenate lists </a:t>
            </a:r>
            <a:r>
              <a:rPr lang="en-US" sz="2400" dirty="0">
                <a:latin typeface="Comic Sans MS" charset="0"/>
              </a:rPr>
              <a:t>B[0], B[1], . . . , B[n -1]</a:t>
            </a:r>
            <a:r>
              <a:rPr lang="en-US" sz="2400" dirty="0"/>
              <a:t> 		together in order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	return </a:t>
            </a:r>
            <a:r>
              <a:rPr lang="en-US" sz="2400" dirty="0"/>
              <a:t>the concatenated lists</a:t>
            </a:r>
          </a:p>
        </p:txBody>
      </p:sp>
      <p:sp>
        <p:nvSpPr>
          <p:cNvPr id="543748" name="AutoShape 4"/>
          <p:cNvSpPr>
            <a:spLocks/>
          </p:cNvSpPr>
          <p:nvPr/>
        </p:nvSpPr>
        <p:spPr bwMode="auto">
          <a:xfrm>
            <a:off x="7287800" y="1981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749" name="AutoShape 5"/>
          <p:cNvSpPr>
            <a:spLocks/>
          </p:cNvSpPr>
          <p:nvPr/>
        </p:nvSpPr>
        <p:spPr bwMode="auto">
          <a:xfrm>
            <a:off x="72878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750" name="AutoShape 6"/>
          <p:cNvSpPr>
            <a:spLocks/>
          </p:cNvSpPr>
          <p:nvPr/>
        </p:nvSpPr>
        <p:spPr bwMode="auto">
          <a:xfrm>
            <a:off x="7287800" y="4648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7560850" y="2243138"/>
            <a:ext cx="633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𝝤(n)</a:t>
            </a:r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7560850" y="3581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ym typeface="Symbol" charset="2"/>
              </a:rPr>
              <a:t>Θ</a:t>
            </a:r>
            <a:r>
              <a:rPr lang="en-US" dirty="0">
                <a:sym typeface="Symbol" charset="2"/>
              </a:rPr>
              <a:t>(n)</a:t>
            </a: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7560850" y="4953000"/>
            <a:ext cx="633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𝝤(n)</a:t>
            </a:r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6068600" y="60960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755" name="Text Box 11"/>
          <p:cNvSpPr txBox="1">
            <a:spLocks noChangeArrowheads="1"/>
          </p:cNvSpPr>
          <p:nvPr/>
        </p:nvSpPr>
        <p:spPr bwMode="auto">
          <a:xfrm>
            <a:off x="7612221" y="61722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ym typeface="Symbol" charset="2"/>
              </a:rPr>
              <a:t>Θ</a:t>
            </a:r>
            <a:r>
              <a:rPr lang="en-US" dirty="0">
                <a:sym typeface="Symbol" charset="2"/>
              </a:rPr>
              <a:t>(n)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 animBg="1"/>
      <p:bldP spid="543749" grpId="0" animBg="1"/>
      <p:bldP spid="543750" grpId="0" animBg="1"/>
      <p:bldP spid="543751" grpId="0"/>
      <p:bldP spid="543752" grpId="0"/>
      <p:bldP spid="543753" grpId="0"/>
      <p:bldP spid="543754" grpId="0" animBg="1"/>
      <p:bldP spid="5437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14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Any comparison sort will take at least </a:t>
            </a:r>
            <a:r>
              <a:rPr lang="en-US" sz="2400" dirty="0" err="1">
                <a:latin typeface="Comic Sans MS" charset="0"/>
              </a:rPr>
              <a:t>nlgn</a:t>
            </a:r>
            <a:r>
              <a:rPr lang="en-US" sz="2400" dirty="0">
                <a:latin typeface="Comic Sans MS" charset="0"/>
              </a:rPr>
              <a:t> </a:t>
            </a:r>
            <a:r>
              <a:rPr lang="en-US" sz="2400" dirty="0"/>
              <a:t>to sort an array of </a:t>
            </a:r>
            <a:r>
              <a:rPr lang="en-US" sz="2400" dirty="0">
                <a:latin typeface="Comic Sans MS" charset="0"/>
              </a:rPr>
              <a:t>n</a:t>
            </a:r>
            <a:r>
              <a:rPr lang="en-US" sz="2400" dirty="0"/>
              <a:t> numbers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can achieve a better running time for sorting if we can make certain assumptions on the input data:</a:t>
            </a:r>
          </a:p>
          <a:p>
            <a:pPr lvl="1">
              <a:lnSpc>
                <a:spcPct val="120000"/>
              </a:lnSpc>
            </a:pPr>
            <a:r>
              <a:rPr lang="en-US" sz="2000" b="1" dirty="0"/>
              <a:t>Counting sort:</a:t>
            </a:r>
            <a:r>
              <a:rPr lang="en-US" sz="2000" dirty="0"/>
              <a:t> each of the n input elements is an integer in the range </a:t>
            </a:r>
            <a:r>
              <a:rPr lang="en-US" sz="2000" dirty="0">
                <a:latin typeface="Comic Sans MS" charset="0"/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latin typeface="Comic Sans MS" charset="0"/>
              </a:rPr>
              <a:t>k</a:t>
            </a:r>
          </a:p>
          <a:p>
            <a:pPr lvl="1">
              <a:lnSpc>
                <a:spcPct val="120000"/>
              </a:lnSpc>
            </a:pPr>
            <a:r>
              <a:rPr lang="en-US" sz="2000" b="1" dirty="0"/>
              <a:t>Radix sort:</a:t>
            </a:r>
            <a:r>
              <a:rPr lang="en-US" sz="2000" dirty="0"/>
              <a:t> the elements in the input are integers represented with </a:t>
            </a:r>
            <a:r>
              <a:rPr lang="en-US" sz="2000" dirty="0">
                <a:latin typeface="Comic Sans MS" charset="0"/>
              </a:rPr>
              <a:t>d</a:t>
            </a:r>
            <a:r>
              <a:rPr lang="en-US" sz="2000" dirty="0"/>
              <a:t> digits</a:t>
            </a:r>
          </a:p>
          <a:p>
            <a:pPr lvl="1">
              <a:lnSpc>
                <a:spcPct val="120000"/>
              </a:lnSpc>
            </a:pPr>
            <a:r>
              <a:rPr lang="en-US" sz="2000" b="1" dirty="0"/>
              <a:t>Bucket sort:</a:t>
            </a:r>
            <a:r>
              <a:rPr lang="en-US" sz="2000" dirty="0"/>
              <a:t> the numbers in the input are uniformly distributed over the interval </a:t>
            </a:r>
            <a:r>
              <a:rPr lang="en-US" sz="2000" dirty="0">
                <a:latin typeface="Comic Sans MS" charset="0"/>
              </a:rPr>
              <a:t>[0,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5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Job Scheduling Application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59762" cy="5338762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Job scheduling</a:t>
            </a:r>
          </a:p>
          <a:p>
            <a:pPr lvl="1">
              <a:lnSpc>
                <a:spcPct val="130000"/>
              </a:lnSpc>
            </a:pPr>
            <a:r>
              <a:rPr lang="en-US"/>
              <a:t>The key is the priority of the jobs in the queue</a:t>
            </a:r>
          </a:p>
          <a:p>
            <a:pPr lvl="1">
              <a:lnSpc>
                <a:spcPct val="130000"/>
              </a:lnSpc>
            </a:pPr>
            <a:r>
              <a:rPr lang="en-US"/>
              <a:t>The job with the highest priority needs to be executed next</a:t>
            </a:r>
          </a:p>
          <a:p>
            <a:pPr>
              <a:lnSpc>
                <a:spcPct val="130000"/>
              </a:lnSpc>
            </a:pPr>
            <a:r>
              <a:rPr lang="en-US"/>
              <a:t>Operations</a:t>
            </a:r>
          </a:p>
          <a:p>
            <a:pPr lvl="1">
              <a:lnSpc>
                <a:spcPct val="130000"/>
              </a:lnSpc>
            </a:pPr>
            <a:r>
              <a:rPr lang="en-US"/>
              <a:t>Insert, remove maximum</a:t>
            </a:r>
          </a:p>
          <a:p>
            <a:pPr>
              <a:lnSpc>
                <a:spcPct val="130000"/>
              </a:lnSpc>
            </a:pPr>
            <a:r>
              <a:rPr lang="en-US"/>
              <a:t>Data structures</a:t>
            </a:r>
          </a:p>
          <a:p>
            <a:pPr lvl="1">
              <a:lnSpc>
                <a:spcPct val="130000"/>
              </a:lnSpc>
            </a:pPr>
            <a:r>
              <a:rPr lang="en-US" b="1"/>
              <a:t>Priority queues</a:t>
            </a: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Ordered array/list, unordered array/list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PQ Implementations &amp; Cost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47788"/>
            <a:ext cx="8229600" cy="625475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Worst-case asymptotic costs for a PQ with N items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3867150" y="2339975"/>
            <a:ext cx="958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Insert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5546725" y="2339975"/>
            <a:ext cx="2164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Remove max</a:t>
            </a:r>
          </a:p>
        </p:txBody>
      </p:sp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1060450" y="3273425"/>
            <a:ext cx="2252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entury Gothic" charset="0"/>
                <a:ea typeface="Century Gothic" charset="0"/>
                <a:cs typeface="Century Gothic" charset="0"/>
              </a:rPr>
              <a:t>ordered array</a:t>
            </a:r>
          </a:p>
        </p:txBody>
      </p:sp>
      <p:sp>
        <p:nvSpPr>
          <p:cNvPr id="551943" name="Text Box 7"/>
          <p:cNvSpPr txBox="1">
            <a:spLocks noChangeArrowheads="1"/>
          </p:cNvSpPr>
          <p:nvPr/>
        </p:nvSpPr>
        <p:spPr bwMode="auto">
          <a:xfrm>
            <a:off x="1060450" y="384175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entury Gothic" charset="0"/>
                <a:ea typeface="Century Gothic" charset="0"/>
                <a:cs typeface="Century Gothic" charset="0"/>
              </a:rPr>
              <a:t>ordered list</a:t>
            </a:r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1060450" y="4410075"/>
            <a:ext cx="26276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entury Gothic" charset="0"/>
                <a:ea typeface="Century Gothic" charset="0"/>
                <a:cs typeface="Century Gothic" charset="0"/>
              </a:rPr>
              <a:t>unordered array</a:t>
            </a:r>
          </a:p>
        </p:txBody>
      </p:sp>
      <p:sp>
        <p:nvSpPr>
          <p:cNvPr id="551945" name="Text Box 9"/>
          <p:cNvSpPr txBox="1">
            <a:spLocks noChangeArrowheads="1"/>
          </p:cNvSpPr>
          <p:nvPr/>
        </p:nvSpPr>
        <p:spPr bwMode="auto">
          <a:xfrm>
            <a:off x="1060450" y="4979988"/>
            <a:ext cx="219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entury Gothic" charset="0"/>
                <a:ea typeface="Century Gothic" charset="0"/>
                <a:cs typeface="Century Gothic" charset="0"/>
              </a:rPr>
              <a:t>unordered list</a:t>
            </a:r>
          </a:p>
        </p:txBody>
      </p:sp>
      <p:sp>
        <p:nvSpPr>
          <p:cNvPr id="551946" name="Text Box 10"/>
          <p:cNvSpPr txBox="1">
            <a:spLocks noChangeArrowheads="1"/>
          </p:cNvSpPr>
          <p:nvPr/>
        </p:nvSpPr>
        <p:spPr bwMode="auto">
          <a:xfrm>
            <a:off x="4378325" y="3273425"/>
            <a:ext cx="412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</p:txBody>
      </p: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4378325" y="3841750"/>
            <a:ext cx="412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6238875" y="4411663"/>
            <a:ext cx="412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238875" y="4979988"/>
            <a:ext cx="412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4403725" y="4410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4403725" y="49799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6262688" y="32750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6262688" y="38433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999424" y="5823247"/>
            <a:ext cx="7276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Can we implement both operations efficiently?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5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6" grpId="0"/>
      <p:bldP spid="551947" grpId="0"/>
      <p:bldP spid="551948" grpId="0"/>
      <p:bldP spid="551949" grpId="0"/>
      <p:bldP spid="551950" grpId="0"/>
      <p:bldP spid="551951" grpId="0"/>
      <p:bldP spid="551952" grpId="0"/>
      <p:bldP spid="551953" grpId="0"/>
      <p:bldP spid="5519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on Trees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55700"/>
            <a:ext cx="8229600" cy="2247900"/>
          </a:xfrm>
        </p:spPr>
        <p:txBody>
          <a:bodyPr/>
          <a:lstStyle/>
          <a:p>
            <a:r>
              <a:rPr lang="en-US">
                <a:solidFill>
                  <a:srgbClr val="DD0111"/>
                </a:solidFill>
                <a:latin typeface="Monotype Corsiva" charset="0"/>
              </a:rPr>
              <a:t>Def:</a:t>
            </a:r>
            <a:r>
              <a:rPr lang="en-US">
                <a:latin typeface="Monotype Corsiva" charset="0"/>
              </a:rPr>
              <a:t> </a:t>
            </a:r>
            <a:r>
              <a:rPr lang="en-US"/>
              <a:t>Binary tree = structure composed of a finite set of nodes that either:</a:t>
            </a:r>
          </a:p>
          <a:p>
            <a:pPr lvl="1"/>
            <a:r>
              <a:rPr lang="en-US"/>
              <a:t>Contains no nodes, or</a:t>
            </a:r>
          </a:p>
          <a:p>
            <a:pPr lvl="1"/>
            <a:r>
              <a:rPr lang="en-US"/>
              <a:t>Is composed of three disjoint sets of nodes: a </a:t>
            </a:r>
            <a:r>
              <a:rPr lang="en-US" b="1"/>
              <a:t>root</a:t>
            </a:r>
            <a:r>
              <a:rPr lang="en-US"/>
              <a:t> node, a </a:t>
            </a:r>
            <a:r>
              <a:rPr lang="en-US" b="1"/>
              <a:t>left subtree </a:t>
            </a:r>
            <a:r>
              <a:rPr lang="en-US"/>
              <a:t>and a </a:t>
            </a:r>
            <a:r>
              <a:rPr lang="en-US" b="1"/>
              <a:t>right subtree</a:t>
            </a:r>
          </a:p>
        </p:txBody>
      </p:sp>
      <p:sp>
        <p:nvSpPr>
          <p:cNvPr id="553988" name="Line 4"/>
          <p:cNvSpPr>
            <a:spLocks noChangeAspect="1" noChangeShapeType="1"/>
          </p:cNvSpPr>
          <p:nvPr/>
        </p:nvSpPr>
        <p:spPr bwMode="auto">
          <a:xfrm flipV="1">
            <a:off x="4433888" y="4647096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3989" name="Line 5"/>
          <p:cNvSpPr>
            <a:spLocks noChangeAspect="1" noChangeShapeType="1"/>
          </p:cNvSpPr>
          <p:nvPr/>
        </p:nvSpPr>
        <p:spPr bwMode="auto">
          <a:xfrm rot="16200000" flipV="1">
            <a:off x="3002756" y="5036828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3990" name="Line 6"/>
          <p:cNvSpPr>
            <a:spLocks noChangeAspect="1" noChangeShapeType="1"/>
          </p:cNvSpPr>
          <p:nvPr/>
        </p:nvSpPr>
        <p:spPr bwMode="auto">
          <a:xfrm rot="16200000" flipV="1">
            <a:off x="3544094" y="4639952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3991" name="Line 7"/>
          <p:cNvSpPr>
            <a:spLocks noChangeAspect="1" noChangeShapeType="1"/>
          </p:cNvSpPr>
          <p:nvPr/>
        </p:nvSpPr>
        <p:spPr bwMode="auto">
          <a:xfrm rot="16200000" flipV="1">
            <a:off x="4173537" y="3921609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3992" name="Line 8"/>
          <p:cNvSpPr>
            <a:spLocks noChangeShapeType="1"/>
          </p:cNvSpPr>
          <p:nvPr/>
        </p:nvSpPr>
        <p:spPr bwMode="auto">
          <a:xfrm flipV="1">
            <a:off x="2727325" y="396605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2955925" y="494078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553994" name="Oval 10"/>
          <p:cNvSpPr>
            <a:spLocks noChangeArrowheads="1"/>
          </p:cNvSpPr>
          <p:nvPr/>
        </p:nvSpPr>
        <p:spPr bwMode="auto">
          <a:xfrm>
            <a:off x="2559050" y="533765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14</a:t>
            </a:r>
          </a:p>
        </p:txBody>
      </p:sp>
      <p:sp>
        <p:nvSpPr>
          <p:cNvPr id="553995" name="Oval 11"/>
          <p:cNvSpPr>
            <a:spLocks noChangeArrowheads="1"/>
          </p:cNvSpPr>
          <p:nvPr/>
        </p:nvSpPr>
        <p:spPr bwMode="auto">
          <a:xfrm>
            <a:off x="3260725" y="533765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8</a:t>
            </a:r>
          </a:p>
        </p:txBody>
      </p:sp>
      <p:sp>
        <p:nvSpPr>
          <p:cNvPr id="553996" name="Oval 12"/>
          <p:cNvSpPr>
            <a:spLocks noChangeArrowheads="1"/>
          </p:cNvSpPr>
          <p:nvPr/>
        </p:nvSpPr>
        <p:spPr bwMode="auto">
          <a:xfrm>
            <a:off x="3413125" y="449945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53997" name="Oval 13"/>
          <p:cNvSpPr>
            <a:spLocks noChangeArrowheads="1"/>
          </p:cNvSpPr>
          <p:nvPr/>
        </p:nvSpPr>
        <p:spPr bwMode="auto">
          <a:xfrm>
            <a:off x="3870325" y="494078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16</a:t>
            </a:r>
          </a:p>
        </p:txBody>
      </p:sp>
      <p:sp>
        <p:nvSpPr>
          <p:cNvPr id="553998" name="Oval 14"/>
          <p:cNvSpPr>
            <a:spLocks noChangeArrowheads="1"/>
          </p:cNvSpPr>
          <p:nvPr/>
        </p:nvSpPr>
        <p:spPr bwMode="auto">
          <a:xfrm>
            <a:off x="4137025" y="381365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53999" name="Oval 15"/>
          <p:cNvSpPr>
            <a:spLocks noChangeArrowheads="1"/>
          </p:cNvSpPr>
          <p:nvPr/>
        </p:nvSpPr>
        <p:spPr bwMode="auto">
          <a:xfrm>
            <a:off x="4781550" y="449945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3</a:t>
            </a:r>
          </a:p>
        </p:txBody>
      </p:sp>
      <p:sp>
        <p:nvSpPr>
          <p:cNvPr id="554000" name="Oval 16"/>
          <p:cNvSpPr>
            <a:spLocks noChangeArrowheads="1"/>
          </p:cNvSpPr>
          <p:nvPr/>
        </p:nvSpPr>
        <p:spPr bwMode="auto">
          <a:xfrm>
            <a:off x="4267200" y="494078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9</a:t>
            </a:r>
          </a:p>
        </p:txBody>
      </p:sp>
      <p:sp>
        <p:nvSpPr>
          <p:cNvPr id="554001" name="Oval 17"/>
          <p:cNvSpPr>
            <a:spLocks noChangeArrowheads="1"/>
          </p:cNvSpPr>
          <p:nvPr/>
        </p:nvSpPr>
        <p:spPr bwMode="auto">
          <a:xfrm>
            <a:off x="5181600" y="494078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10</a:t>
            </a:r>
          </a:p>
        </p:txBody>
      </p:sp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5197475" y="375333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root</a:t>
            </a:r>
          </a:p>
        </p:txBody>
      </p:sp>
      <p:sp>
        <p:nvSpPr>
          <p:cNvPr id="554003" name="Line 19"/>
          <p:cNvSpPr>
            <a:spLocks noChangeShapeType="1"/>
          </p:cNvSpPr>
          <p:nvPr/>
        </p:nvSpPr>
        <p:spPr bwMode="auto">
          <a:xfrm flipH="1">
            <a:off x="4587875" y="398193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4004" name="Freeform 20"/>
          <p:cNvSpPr>
            <a:spLocks/>
          </p:cNvSpPr>
          <p:nvPr/>
        </p:nvSpPr>
        <p:spPr bwMode="auto">
          <a:xfrm>
            <a:off x="3336925" y="4213708"/>
            <a:ext cx="914400" cy="711200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268" y="19"/>
              </a:cxn>
              <a:cxn ang="0">
                <a:pos x="422" y="59"/>
              </a:cxn>
              <a:cxn ang="0">
                <a:pos x="496" y="106"/>
              </a:cxn>
              <a:cxn ang="0">
                <a:pos x="536" y="153"/>
              </a:cxn>
              <a:cxn ang="0">
                <a:pos x="556" y="187"/>
              </a:cxn>
              <a:cxn ang="0">
                <a:pos x="576" y="247"/>
              </a:cxn>
              <a:cxn ang="0">
                <a:pos x="563" y="448"/>
              </a:cxn>
            </a:cxnLst>
            <a:rect l="0" t="0" r="r" b="b"/>
            <a:pathLst>
              <a:path w="576" h="448">
                <a:moveTo>
                  <a:pt x="0" y="13"/>
                </a:moveTo>
                <a:cubicBezTo>
                  <a:pt x="88" y="0"/>
                  <a:pt x="268" y="19"/>
                  <a:pt x="268" y="19"/>
                </a:cubicBezTo>
                <a:cubicBezTo>
                  <a:pt x="319" y="32"/>
                  <a:pt x="371" y="44"/>
                  <a:pt x="422" y="59"/>
                </a:cubicBezTo>
                <a:cubicBezTo>
                  <a:pt x="445" y="74"/>
                  <a:pt x="470" y="99"/>
                  <a:pt x="496" y="106"/>
                </a:cubicBezTo>
                <a:cubicBezTo>
                  <a:pt x="510" y="122"/>
                  <a:pt x="520" y="139"/>
                  <a:pt x="536" y="153"/>
                </a:cubicBezTo>
                <a:cubicBezTo>
                  <a:pt x="551" y="203"/>
                  <a:pt x="530" y="145"/>
                  <a:pt x="556" y="187"/>
                </a:cubicBezTo>
                <a:cubicBezTo>
                  <a:pt x="566" y="203"/>
                  <a:pt x="570" y="229"/>
                  <a:pt x="576" y="247"/>
                </a:cubicBezTo>
                <a:cubicBezTo>
                  <a:pt x="571" y="322"/>
                  <a:pt x="563" y="374"/>
                  <a:pt x="563" y="448"/>
                </a:cubicBezTo>
              </a:path>
            </a:pathLst>
          </a:custGeom>
          <a:noFill/>
          <a:ln w="9525">
            <a:solidFill>
              <a:srgbClr val="DD011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4005" name="Freeform 21"/>
          <p:cNvSpPr>
            <a:spLocks/>
          </p:cNvSpPr>
          <p:nvPr/>
        </p:nvSpPr>
        <p:spPr bwMode="auto">
          <a:xfrm>
            <a:off x="4262438" y="4170846"/>
            <a:ext cx="785812" cy="742950"/>
          </a:xfrm>
          <a:custGeom>
            <a:avLst/>
            <a:gdLst/>
            <a:ahLst/>
            <a:cxnLst>
              <a:cxn ang="0">
                <a:pos x="0" y="468"/>
              </a:cxn>
              <a:cxn ang="0">
                <a:pos x="33" y="388"/>
              </a:cxn>
              <a:cxn ang="0">
                <a:pos x="80" y="153"/>
              </a:cxn>
              <a:cxn ang="0">
                <a:pos x="174" y="80"/>
              </a:cxn>
              <a:cxn ang="0">
                <a:pos x="254" y="46"/>
              </a:cxn>
              <a:cxn ang="0">
                <a:pos x="495" y="13"/>
              </a:cxn>
            </a:cxnLst>
            <a:rect l="0" t="0" r="r" b="b"/>
            <a:pathLst>
              <a:path w="495" h="468">
                <a:moveTo>
                  <a:pt x="0" y="468"/>
                </a:moveTo>
                <a:cubicBezTo>
                  <a:pt x="16" y="443"/>
                  <a:pt x="23" y="416"/>
                  <a:pt x="33" y="388"/>
                </a:cubicBezTo>
                <a:cubicBezTo>
                  <a:pt x="36" y="329"/>
                  <a:pt x="30" y="207"/>
                  <a:pt x="80" y="153"/>
                </a:cubicBezTo>
                <a:cubicBezTo>
                  <a:pt x="93" y="115"/>
                  <a:pt x="136" y="91"/>
                  <a:pt x="174" y="80"/>
                </a:cubicBezTo>
                <a:cubicBezTo>
                  <a:pt x="195" y="57"/>
                  <a:pt x="225" y="56"/>
                  <a:pt x="254" y="46"/>
                </a:cubicBezTo>
                <a:cubicBezTo>
                  <a:pt x="304" y="0"/>
                  <a:pt x="448" y="13"/>
                  <a:pt x="495" y="13"/>
                </a:cubicBezTo>
              </a:path>
            </a:pathLst>
          </a:custGeom>
          <a:noFill/>
          <a:ln w="9525">
            <a:solidFill>
              <a:srgbClr val="DD011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5197475" y="4286733"/>
            <a:ext cx="1646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Right subtree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768475" y="4362933"/>
            <a:ext cx="1494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Left subtree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1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10</a:t>
            </a:r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Types of Trees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299075" cy="5145087"/>
          </a:xfrm>
        </p:spPr>
        <p:txBody>
          <a:bodyPr/>
          <a:lstStyle/>
          <a:p>
            <a:r>
              <a:rPr lang="en-US" dirty="0" err="1">
                <a:solidFill>
                  <a:srgbClr val="DD0111"/>
                </a:solidFill>
                <a:latin typeface="Monotype Corsiva" charset="0"/>
              </a:rPr>
              <a:t>Def</a:t>
            </a: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dirty="0">
                <a:latin typeface="Monotype Corsiva" charset="0"/>
              </a:rPr>
              <a:t>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Full binary tree </a:t>
            </a:r>
            <a:r>
              <a:rPr lang="en-US" dirty="0">
                <a:latin typeface="Comic Sans MS" charset="0"/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a binary tree in which each node is either a leaf or has degree (number of children) exactly 2.</a:t>
            </a:r>
          </a:p>
          <a:p>
            <a:endParaRPr lang="en-US" dirty="0">
              <a:latin typeface="Comic Sans MS" charset="0"/>
            </a:endParaRPr>
          </a:p>
          <a:p>
            <a:r>
              <a:rPr lang="en-US" dirty="0" err="1">
                <a:solidFill>
                  <a:srgbClr val="DD0111"/>
                </a:solidFill>
                <a:latin typeface="Monotype Corsiva" charset="0"/>
              </a:rPr>
              <a:t>Def</a:t>
            </a: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dirty="0">
                <a:latin typeface="Monotype Corsiva" charset="0"/>
              </a:rPr>
              <a:t>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Complete binary tree </a:t>
            </a:r>
            <a:r>
              <a:rPr lang="en-US" dirty="0">
                <a:latin typeface="Comic Sans MS" charset="0"/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a binary tree in which all leaves have the same depth and all internal nodes have degree 2.</a:t>
            </a:r>
          </a:p>
        </p:txBody>
      </p:sp>
      <p:grpSp>
        <p:nvGrpSpPr>
          <p:cNvPr id="556036" name="Group 4"/>
          <p:cNvGrpSpPr>
            <a:grpSpLocks/>
          </p:cNvGrpSpPr>
          <p:nvPr/>
        </p:nvGrpSpPr>
        <p:grpSpPr bwMode="auto">
          <a:xfrm>
            <a:off x="5856288" y="1271588"/>
            <a:ext cx="2943225" cy="2228850"/>
            <a:chOff x="528" y="2486"/>
            <a:chExt cx="1854" cy="1404"/>
          </a:xfrm>
        </p:grpSpPr>
        <p:sp>
          <p:nvSpPr>
            <p:cNvPr id="55603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411" y="3272"/>
              <a:ext cx="35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853" y="3657"/>
              <a:ext cx="11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Full binary tree</a:t>
              </a:r>
            </a:p>
          </p:txBody>
        </p:sp>
        <p:sp>
          <p:nvSpPr>
            <p:cNvPr id="556039" name="Line 7"/>
            <p:cNvSpPr>
              <a:spLocks noChangeAspect="1" noChangeShapeType="1"/>
            </p:cNvSpPr>
            <p:nvPr/>
          </p:nvSpPr>
          <p:spPr bwMode="auto">
            <a:xfrm flipV="1">
              <a:off x="1242" y="3298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40" name="Line 8"/>
            <p:cNvSpPr>
              <a:spLocks noChangeAspect="1" noChangeShapeType="1"/>
            </p:cNvSpPr>
            <p:nvPr/>
          </p:nvSpPr>
          <p:spPr bwMode="auto">
            <a:xfrm flipV="1">
              <a:off x="1709" y="30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4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807" y="3257"/>
              <a:ext cx="35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4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49" y="300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43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1545" y="2554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44" name="Line 12"/>
            <p:cNvSpPr>
              <a:spLocks noChangeShapeType="1"/>
            </p:cNvSpPr>
            <p:nvPr/>
          </p:nvSpPr>
          <p:spPr bwMode="auto">
            <a:xfrm flipV="1">
              <a:off x="634" y="2582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45" name="Oval 13"/>
            <p:cNvSpPr>
              <a:spLocks noChangeArrowheads="1"/>
            </p:cNvSpPr>
            <p:nvPr/>
          </p:nvSpPr>
          <p:spPr bwMode="auto">
            <a:xfrm>
              <a:off x="778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556046" name="Oval 14"/>
            <p:cNvSpPr>
              <a:spLocks noChangeArrowheads="1"/>
            </p:cNvSpPr>
            <p:nvPr/>
          </p:nvSpPr>
          <p:spPr bwMode="auto">
            <a:xfrm>
              <a:off x="528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556047" name="Oval 15"/>
            <p:cNvSpPr>
              <a:spLocks noChangeArrowheads="1"/>
            </p:cNvSpPr>
            <p:nvPr/>
          </p:nvSpPr>
          <p:spPr bwMode="auto">
            <a:xfrm>
              <a:off x="970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556048" name="Oval 16"/>
            <p:cNvSpPr>
              <a:spLocks noChangeArrowheads="1"/>
            </p:cNvSpPr>
            <p:nvPr/>
          </p:nvSpPr>
          <p:spPr bwMode="auto">
            <a:xfrm>
              <a:off x="1066" y="291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556049" name="Oval 17"/>
            <p:cNvSpPr>
              <a:spLocks noChangeArrowheads="1"/>
            </p:cNvSpPr>
            <p:nvPr/>
          </p:nvSpPr>
          <p:spPr bwMode="auto">
            <a:xfrm>
              <a:off x="1354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556050" name="Oval 18"/>
            <p:cNvSpPr>
              <a:spLocks noChangeArrowheads="1"/>
            </p:cNvSpPr>
            <p:nvPr/>
          </p:nvSpPr>
          <p:spPr bwMode="auto">
            <a:xfrm>
              <a:off x="1210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556051" name="Oval 19"/>
            <p:cNvSpPr>
              <a:spLocks noChangeArrowheads="1"/>
            </p:cNvSpPr>
            <p:nvPr/>
          </p:nvSpPr>
          <p:spPr bwMode="auto">
            <a:xfrm>
              <a:off x="1522" y="24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556052" name="Oval 20"/>
            <p:cNvSpPr>
              <a:spLocks noChangeArrowheads="1"/>
            </p:cNvSpPr>
            <p:nvPr/>
          </p:nvSpPr>
          <p:spPr bwMode="auto">
            <a:xfrm>
              <a:off x="1928" y="291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56053" name="Oval 21"/>
            <p:cNvSpPr>
              <a:spLocks noChangeArrowheads="1"/>
            </p:cNvSpPr>
            <p:nvPr/>
          </p:nvSpPr>
          <p:spPr bwMode="auto">
            <a:xfrm>
              <a:off x="1604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556054" name="Oval 22"/>
            <p:cNvSpPr>
              <a:spLocks noChangeArrowheads="1"/>
            </p:cNvSpPr>
            <p:nvPr/>
          </p:nvSpPr>
          <p:spPr bwMode="auto">
            <a:xfrm>
              <a:off x="2180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556055" name="Oval 23"/>
            <p:cNvSpPr>
              <a:spLocks noChangeArrowheads="1"/>
            </p:cNvSpPr>
            <p:nvPr/>
          </p:nvSpPr>
          <p:spPr bwMode="auto">
            <a:xfrm>
              <a:off x="1574" y="346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12</a:t>
              </a:r>
            </a:p>
          </p:txBody>
        </p:sp>
      </p:grpSp>
      <p:grpSp>
        <p:nvGrpSpPr>
          <p:cNvPr id="556056" name="Group 24"/>
          <p:cNvGrpSpPr>
            <a:grpSpLocks/>
          </p:cNvGrpSpPr>
          <p:nvPr/>
        </p:nvGrpSpPr>
        <p:grpSpPr bwMode="auto">
          <a:xfrm>
            <a:off x="6078538" y="3873500"/>
            <a:ext cx="2682875" cy="2198688"/>
            <a:chOff x="3120" y="2496"/>
            <a:chExt cx="1690" cy="1385"/>
          </a:xfrm>
        </p:grpSpPr>
        <p:sp>
          <p:nvSpPr>
            <p:cNvPr id="556057" name="Line 25"/>
            <p:cNvSpPr>
              <a:spLocks noChangeShapeType="1"/>
            </p:cNvSpPr>
            <p:nvPr/>
          </p:nvSpPr>
          <p:spPr bwMode="auto">
            <a:xfrm flipV="1">
              <a:off x="3188" y="2592"/>
              <a:ext cx="81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58" name="Text Box 26"/>
            <p:cNvSpPr txBox="1">
              <a:spLocks noChangeArrowheads="1"/>
            </p:cNvSpPr>
            <p:nvPr/>
          </p:nvSpPr>
          <p:spPr bwMode="auto">
            <a:xfrm>
              <a:off x="3176" y="3648"/>
              <a:ext cx="16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Complete binary tree</a:t>
              </a:r>
            </a:p>
          </p:txBody>
        </p:sp>
        <p:sp>
          <p:nvSpPr>
            <p:cNvPr id="556059" name="Line 27"/>
            <p:cNvSpPr>
              <a:spLocks noChangeAspect="1" noChangeShapeType="1"/>
            </p:cNvSpPr>
            <p:nvPr/>
          </p:nvSpPr>
          <p:spPr bwMode="auto">
            <a:xfrm flipV="1">
              <a:off x="4051" y="302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60" name="Line 28"/>
            <p:cNvSpPr>
              <a:spLocks noChangeAspect="1" noChangeShapeType="1"/>
            </p:cNvSpPr>
            <p:nvPr/>
          </p:nvSpPr>
          <p:spPr bwMode="auto">
            <a:xfrm rot="16200000" flipV="1">
              <a:off x="3491" y="301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61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3887" y="2564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6062" name="Oval 30"/>
            <p:cNvSpPr>
              <a:spLocks noChangeArrowheads="1"/>
            </p:cNvSpPr>
            <p:nvPr/>
          </p:nvSpPr>
          <p:spPr bwMode="auto">
            <a:xfrm>
              <a:off x="3120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556063" name="Oval 31"/>
            <p:cNvSpPr>
              <a:spLocks noChangeArrowheads="1"/>
            </p:cNvSpPr>
            <p:nvPr/>
          </p:nvSpPr>
          <p:spPr bwMode="auto">
            <a:xfrm>
              <a:off x="3408" y="2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556064" name="Oval 32"/>
            <p:cNvSpPr>
              <a:spLocks noChangeArrowheads="1"/>
            </p:cNvSpPr>
            <p:nvPr/>
          </p:nvSpPr>
          <p:spPr bwMode="auto">
            <a:xfrm>
              <a:off x="3696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556065" name="Oval 33"/>
            <p:cNvSpPr>
              <a:spLocks noChangeArrowheads="1"/>
            </p:cNvSpPr>
            <p:nvPr/>
          </p:nvSpPr>
          <p:spPr bwMode="auto">
            <a:xfrm>
              <a:off x="3864" y="24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556066" name="Oval 34"/>
            <p:cNvSpPr>
              <a:spLocks noChangeArrowheads="1"/>
            </p:cNvSpPr>
            <p:nvPr/>
          </p:nvSpPr>
          <p:spPr bwMode="auto">
            <a:xfrm>
              <a:off x="4270" y="2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56067" name="Oval 35"/>
            <p:cNvSpPr>
              <a:spLocks noChangeArrowheads="1"/>
            </p:cNvSpPr>
            <p:nvPr/>
          </p:nvSpPr>
          <p:spPr bwMode="auto">
            <a:xfrm>
              <a:off x="3946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556068" name="Oval 36"/>
            <p:cNvSpPr>
              <a:spLocks noChangeArrowheads="1"/>
            </p:cNvSpPr>
            <p:nvPr/>
          </p:nvSpPr>
          <p:spPr bwMode="auto">
            <a:xfrm>
              <a:off x="4522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/>
              <a:t>Chapter </a:t>
            </a:r>
            <a:r>
              <a:rPr lang="en-US" sz="2400" dirty="0"/>
              <a:t>8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10</a:t>
            </a:r>
          </a:p>
        </p:txBody>
      </p:sp>
      <p:pic>
        <p:nvPicPr>
          <p:cNvPr id="4802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46188" y="3530600"/>
            <a:ext cx="6827837" cy="2895600"/>
          </a:xfrm>
          <a:noFill/>
          <a:ln/>
        </p:spPr>
      </p:pic>
      <p:sp>
        <p:nvSpPr>
          <p:cNvPr id="480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Model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77925"/>
            <a:ext cx="8301037" cy="49260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>
                <a:sym typeface="Symbol" pitchFamily="-107" charset="2"/>
              </a:rPr>
              <a:t>Represents the comparisons made by a sorting algorithm on an input of a given size: models all possible execution traces</a:t>
            </a:r>
          </a:p>
          <a:p>
            <a:pPr>
              <a:lnSpc>
                <a:spcPct val="120000"/>
              </a:lnSpc>
            </a:pPr>
            <a:r>
              <a:rPr lang="en-US" sz="2000">
                <a:sym typeface="Symbol" pitchFamily="-107" charset="2"/>
              </a:rPr>
              <a:t>Control, data movement, other operations are ignored</a:t>
            </a:r>
          </a:p>
          <a:p>
            <a:pPr>
              <a:lnSpc>
                <a:spcPct val="120000"/>
              </a:lnSpc>
            </a:pPr>
            <a:r>
              <a:rPr lang="en-US" sz="2000">
                <a:sym typeface="Symbol" pitchFamily="-107" charset="2"/>
              </a:rPr>
              <a:t>Count only the comparisons</a:t>
            </a:r>
          </a:p>
          <a:p>
            <a:pPr>
              <a:lnSpc>
                <a:spcPct val="120000"/>
              </a:lnSpc>
            </a:pPr>
            <a:r>
              <a:rPr lang="en-US" sz="2000">
                <a:sym typeface="Symbol" pitchFamily="-107" charset="2"/>
              </a:rPr>
              <a:t>Decision tree for insertion sort on three elements:</a:t>
            </a:r>
          </a:p>
        </p:txBody>
      </p:sp>
      <p:grpSp>
        <p:nvGrpSpPr>
          <p:cNvPr id="480261" name="Group 5"/>
          <p:cNvGrpSpPr>
            <a:grpSpLocks/>
          </p:cNvGrpSpPr>
          <p:nvPr/>
        </p:nvGrpSpPr>
        <p:grpSpPr bwMode="auto">
          <a:xfrm>
            <a:off x="5149851" y="3568700"/>
            <a:ext cx="2660651" cy="369888"/>
            <a:chOff x="3244" y="2248"/>
            <a:chExt cx="1676" cy="233"/>
          </a:xfrm>
        </p:grpSpPr>
        <p:sp>
          <p:nvSpPr>
            <p:cNvPr id="480262" name="Rectangle 6"/>
            <p:cNvSpPr>
              <a:spLocks noChangeArrowheads="1"/>
            </p:cNvSpPr>
            <p:nvPr/>
          </p:nvSpPr>
          <p:spPr bwMode="auto">
            <a:xfrm>
              <a:off x="3244" y="2255"/>
              <a:ext cx="1166" cy="211"/>
            </a:xfrm>
            <a:prstGeom prst="rect">
              <a:avLst/>
            </a:prstGeom>
            <a:noFill/>
            <a:ln w="25400">
              <a:solidFill>
                <a:srgbClr val="DD011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63" name="Text Box 7"/>
            <p:cNvSpPr txBox="1">
              <a:spLocks noChangeArrowheads="1"/>
            </p:cNvSpPr>
            <p:nvPr/>
          </p:nvSpPr>
          <p:spPr bwMode="auto">
            <a:xfrm>
              <a:off x="4411" y="2248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DD0111"/>
                  </a:solidFill>
                  <a:latin typeface="Century Gothic"/>
                  <a:cs typeface="Century Gothic"/>
                </a:rPr>
                <a:t>node</a:t>
              </a:r>
            </a:p>
          </p:txBody>
        </p:sp>
      </p:grpSp>
      <p:grpSp>
        <p:nvGrpSpPr>
          <p:cNvPr id="480264" name="Group 8"/>
          <p:cNvGrpSpPr>
            <a:grpSpLocks/>
          </p:cNvGrpSpPr>
          <p:nvPr/>
        </p:nvGrpSpPr>
        <p:grpSpPr bwMode="auto">
          <a:xfrm>
            <a:off x="704850" y="5649913"/>
            <a:ext cx="2298700" cy="369887"/>
            <a:chOff x="444" y="3559"/>
            <a:chExt cx="1448" cy="233"/>
          </a:xfrm>
        </p:grpSpPr>
        <p:sp>
          <p:nvSpPr>
            <p:cNvPr id="480265" name="Text Box 9"/>
            <p:cNvSpPr txBox="1">
              <a:spLocks noChangeArrowheads="1"/>
            </p:cNvSpPr>
            <p:nvPr/>
          </p:nvSpPr>
          <p:spPr bwMode="auto">
            <a:xfrm>
              <a:off x="444" y="3559"/>
              <a:ext cx="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DD0111"/>
                  </a:solidFill>
                  <a:latin typeface="Century Gothic"/>
                  <a:cs typeface="Century Gothic"/>
                </a:rPr>
                <a:t>leaf:</a:t>
              </a:r>
            </a:p>
          </p:txBody>
        </p:sp>
        <p:sp>
          <p:nvSpPr>
            <p:cNvPr id="480266" name="Rectangle 10"/>
            <p:cNvSpPr>
              <a:spLocks noChangeArrowheads="1"/>
            </p:cNvSpPr>
            <p:nvPr/>
          </p:nvSpPr>
          <p:spPr bwMode="auto">
            <a:xfrm>
              <a:off x="825" y="3593"/>
              <a:ext cx="1067" cy="158"/>
            </a:xfrm>
            <a:prstGeom prst="rect">
              <a:avLst/>
            </a:prstGeom>
            <a:noFill/>
            <a:ln w="25400">
              <a:solidFill>
                <a:srgbClr val="DD011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0267" name="Group 11"/>
          <p:cNvGrpSpPr>
            <a:grpSpLocks/>
          </p:cNvGrpSpPr>
          <p:nvPr/>
        </p:nvGrpSpPr>
        <p:grpSpPr bwMode="auto">
          <a:xfrm>
            <a:off x="2393950" y="3532188"/>
            <a:ext cx="2476500" cy="2454275"/>
            <a:chOff x="1508" y="2225"/>
            <a:chExt cx="1560" cy="1546"/>
          </a:xfrm>
        </p:grpSpPr>
        <p:sp>
          <p:nvSpPr>
            <p:cNvPr id="480268" name="Line 12"/>
            <p:cNvSpPr>
              <a:spLocks noChangeShapeType="1"/>
            </p:cNvSpPr>
            <p:nvPr/>
          </p:nvSpPr>
          <p:spPr bwMode="auto">
            <a:xfrm flipH="1">
              <a:off x="2244" y="2777"/>
              <a:ext cx="491" cy="252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69" name="Line 13"/>
            <p:cNvSpPr>
              <a:spLocks noChangeShapeType="1"/>
            </p:cNvSpPr>
            <p:nvPr/>
          </p:nvSpPr>
          <p:spPr bwMode="auto">
            <a:xfrm>
              <a:off x="2201" y="3173"/>
              <a:ext cx="229" cy="22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70" name="Line 14"/>
            <p:cNvSpPr>
              <a:spLocks noChangeShapeType="1"/>
            </p:cNvSpPr>
            <p:nvPr/>
          </p:nvSpPr>
          <p:spPr bwMode="auto">
            <a:xfrm>
              <a:off x="2579" y="3560"/>
              <a:ext cx="216" cy="211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71" name="Line 15"/>
            <p:cNvSpPr>
              <a:spLocks noChangeShapeType="1"/>
            </p:cNvSpPr>
            <p:nvPr/>
          </p:nvSpPr>
          <p:spPr bwMode="auto">
            <a:xfrm>
              <a:off x="2399" y="2466"/>
              <a:ext cx="220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72" name="Text Box 16"/>
            <p:cNvSpPr txBox="1">
              <a:spLocks noChangeArrowheads="1"/>
            </p:cNvSpPr>
            <p:nvPr/>
          </p:nvSpPr>
          <p:spPr bwMode="auto">
            <a:xfrm>
              <a:off x="1508" y="2225"/>
              <a:ext cx="15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DD0111"/>
                  </a:solidFill>
                  <a:latin typeface="Century Gothic"/>
                  <a:cs typeface="Century Gothic"/>
                </a:rPr>
                <a:t>one execution trace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10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Model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1825" cy="507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/>
              <a:t>All</a:t>
            </a:r>
            <a:r>
              <a:rPr lang="en-US" sz="2400">
                <a:latin typeface="Comic Sans MS" pitchFamily="-107" charset="0"/>
              </a:rPr>
              <a:t> </a:t>
            </a:r>
            <a:r>
              <a:rPr lang="en-US" sz="2400"/>
              <a:t>permutations on n elements must appear as one of the leaves in the decision tree </a:t>
            </a:r>
          </a:p>
          <a:p>
            <a:pPr>
              <a:lnSpc>
                <a:spcPct val="140000"/>
              </a:lnSpc>
            </a:pPr>
            <a:r>
              <a:rPr lang="en-US" sz="2400"/>
              <a:t>Worst-case number of comparisons 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the length of the longest path from the root to a leaf 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the height of the decision tree</a:t>
            </a:r>
          </a:p>
        </p:txBody>
      </p:sp>
      <p:pic>
        <p:nvPicPr>
          <p:cNvPr id="4823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127250" y="3917950"/>
            <a:ext cx="5565775" cy="2360613"/>
          </a:xfrm>
          <a:noFill/>
          <a:ln/>
        </p:spPr>
      </p:pic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5656681" y="1808915"/>
            <a:ext cx="2524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DD0111"/>
                </a:solidFill>
                <a:latin typeface="Century Gothic"/>
                <a:cs typeface="Century Gothic"/>
              </a:rPr>
              <a:t>n! permutations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10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Model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Goal: finding a lower bound on the running time on any comparison sort algorithm</a:t>
            </a:r>
          </a:p>
          <a:p>
            <a:pPr lvl="1">
              <a:lnSpc>
                <a:spcPct val="140000"/>
              </a:lnSpc>
            </a:pPr>
            <a:r>
              <a:rPr lang="en-US"/>
              <a:t>find a lower bound on the heights of all decision trees for all algorithms</a:t>
            </a:r>
          </a:p>
        </p:txBody>
      </p:sp>
      <p:pic>
        <p:nvPicPr>
          <p:cNvPr id="4843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998663" y="3700463"/>
            <a:ext cx="5838825" cy="24765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10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7400" cy="5319712"/>
          </a:xfrm>
        </p:spPr>
        <p:txBody>
          <a:bodyPr/>
          <a:lstStyle/>
          <a:p>
            <a:r>
              <a:rPr lang="en-US" sz="2400" dirty="0"/>
              <a:t>Any binary tree of height </a:t>
            </a:r>
            <a:r>
              <a:rPr lang="en-US" sz="2400" dirty="0">
                <a:latin typeface="Comic Sans MS" pitchFamily="-107" charset="0"/>
              </a:rPr>
              <a:t>h </a:t>
            </a:r>
            <a:r>
              <a:rPr lang="en-US" sz="2400" dirty="0"/>
              <a:t>has at most</a:t>
            </a:r>
          </a:p>
          <a:p>
            <a:pPr>
              <a:buFontTx/>
              <a:buNone/>
            </a:pPr>
            <a:endParaRPr lang="en-US" sz="900" dirty="0"/>
          </a:p>
          <a:p>
            <a:pPr>
              <a:buFontTx/>
              <a:buNone/>
            </a:pPr>
            <a:r>
              <a:rPr lang="en-US" sz="2400" b="1" dirty="0"/>
              <a:t>Proof:</a:t>
            </a:r>
            <a:r>
              <a:rPr lang="en-US" sz="2400" dirty="0"/>
              <a:t> </a:t>
            </a:r>
            <a:r>
              <a:rPr lang="en-US" sz="2000" dirty="0"/>
              <a:t>induction on </a:t>
            </a:r>
            <a:r>
              <a:rPr lang="en-US" sz="2000" dirty="0">
                <a:latin typeface="Comic Sans MS" pitchFamily="-107" charset="0"/>
              </a:rPr>
              <a:t>h</a:t>
            </a:r>
          </a:p>
          <a:p>
            <a:pPr>
              <a:buFontTx/>
              <a:buNone/>
            </a:pPr>
            <a:r>
              <a:rPr lang="en-US" sz="2400" b="1" dirty="0"/>
              <a:t>Basis:</a:t>
            </a:r>
            <a:r>
              <a:rPr lang="en-US" sz="2400" dirty="0"/>
              <a:t> </a:t>
            </a:r>
            <a:r>
              <a:rPr lang="en-US" sz="2000" dirty="0">
                <a:latin typeface="Comic Sans MS" pitchFamily="-107" charset="0"/>
              </a:rPr>
              <a:t>h = 0</a:t>
            </a:r>
            <a:r>
              <a:rPr lang="en-US" sz="2000" dirty="0"/>
              <a:t> </a:t>
            </a:r>
            <a:r>
              <a:rPr lang="en-US" sz="2000" dirty="0">
                <a:sym typeface="Symbol" pitchFamily="-107" charset="2"/>
              </a:rPr>
              <a:t>⇒ tree has one node, which is a leaf</a:t>
            </a:r>
          </a:p>
          <a:p>
            <a:pPr>
              <a:buFontTx/>
              <a:buNone/>
            </a:pPr>
            <a:r>
              <a:rPr lang="en-US" sz="2000" dirty="0">
                <a:sym typeface="Symbol" pitchFamily="-107" charset="2"/>
              </a:rPr>
              <a:t>		  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000" baseline="30000" dirty="0">
                <a:latin typeface="Comic Sans MS" pitchFamily="-107" charset="0"/>
                <a:sym typeface="Symbol" pitchFamily="-107" charset="2"/>
              </a:rPr>
              <a:t>h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 = 1</a:t>
            </a:r>
          </a:p>
          <a:p>
            <a:pPr>
              <a:buFontTx/>
              <a:buNone/>
            </a:pPr>
            <a:r>
              <a:rPr lang="en-US" sz="2400" b="1" dirty="0">
                <a:sym typeface="Symbol" pitchFamily="-107" charset="2"/>
              </a:rPr>
              <a:t>Inductive step:</a:t>
            </a:r>
            <a:r>
              <a:rPr lang="en-US" sz="2400" dirty="0">
                <a:sym typeface="Symbol" pitchFamily="-107" charset="2"/>
              </a:rPr>
              <a:t> </a:t>
            </a:r>
            <a:r>
              <a:rPr lang="en-US" sz="2000" dirty="0">
                <a:sym typeface="Symbol" pitchFamily="-107" charset="2"/>
              </a:rPr>
              <a:t>assume true for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h-1</a:t>
            </a:r>
          </a:p>
          <a:p>
            <a:pPr lvl="1"/>
            <a:r>
              <a:rPr lang="en-US" sz="2000" dirty="0">
                <a:sym typeface="Symbol" pitchFamily="-107" charset="2"/>
              </a:rPr>
              <a:t>Extend the height of the tree with one more level</a:t>
            </a:r>
          </a:p>
          <a:p>
            <a:pPr lvl="1"/>
            <a:r>
              <a:rPr lang="en-US" sz="2000" dirty="0">
                <a:sym typeface="Symbol" pitchFamily="-107" charset="2"/>
              </a:rPr>
              <a:t>Each leaf becomes parent to two new leaves</a:t>
            </a:r>
          </a:p>
          <a:p>
            <a:pPr lvl="1">
              <a:buFontTx/>
              <a:buNone/>
            </a:pPr>
            <a:r>
              <a:rPr lang="en-US" sz="2000" dirty="0">
                <a:sym typeface="Symbol" pitchFamily="-107" charset="2"/>
              </a:rPr>
              <a:t>No. of leaves for tree of height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h = 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itchFamily="-107" charset="0"/>
                <a:sym typeface="Symbol" pitchFamily="-107" charset="2"/>
              </a:rPr>
              <a:t>				= 2 ×</a:t>
            </a:r>
            <a:r>
              <a:rPr lang="en-US" sz="2000" dirty="0">
                <a:sym typeface="Symbol" pitchFamily="-107" charset="2"/>
              </a:rPr>
              <a:t>(no. of leaves for tree of height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h-1</a:t>
            </a:r>
            <a:r>
              <a:rPr lang="en-US" sz="2000" dirty="0">
                <a:sym typeface="Symbol" pitchFamily="-107" charset="2"/>
              </a:rPr>
              <a:t>)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itchFamily="-107" charset="0"/>
                <a:sym typeface="Symbol" pitchFamily="-107" charset="2"/>
              </a:rPr>
              <a:t>				≤ 2 ×2</a:t>
            </a:r>
            <a:r>
              <a:rPr lang="en-US" sz="2000" baseline="30000" dirty="0">
                <a:latin typeface="Comic Sans MS" pitchFamily="-107" charset="0"/>
                <a:sym typeface="Symbol" pitchFamily="-107" charset="2"/>
              </a:rPr>
              <a:t>h-1</a:t>
            </a:r>
            <a:endParaRPr lang="en-US" sz="2000" dirty="0">
              <a:latin typeface="Comic Sans MS" pitchFamily="-107" charset="0"/>
              <a:sym typeface="Symbol" pitchFamily="-107" charset="2"/>
            </a:endParaRPr>
          </a:p>
          <a:p>
            <a:pPr lvl="1">
              <a:buFontTx/>
              <a:buNone/>
            </a:pPr>
            <a:r>
              <a:rPr lang="en-US" sz="2000" dirty="0">
                <a:latin typeface="Comic Sans MS" pitchFamily="-107" charset="0"/>
                <a:sym typeface="Symbol" pitchFamily="-107" charset="2"/>
              </a:rPr>
              <a:t>				= 2</a:t>
            </a:r>
            <a:r>
              <a:rPr lang="en-US" sz="2000" baseline="30000" dirty="0">
                <a:latin typeface="Comic Sans MS" pitchFamily="-107" charset="0"/>
                <a:sym typeface="Symbol" pitchFamily="-107" charset="2"/>
              </a:rPr>
              <a:t>h</a:t>
            </a:r>
            <a:endParaRPr lang="en-US" sz="2000" dirty="0">
              <a:latin typeface="Comic Sans MS" pitchFamily="-107" charset="0"/>
              <a:sym typeface="Symbol" pitchFamily="-107" charset="2"/>
            </a:endParaRPr>
          </a:p>
          <a:p>
            <a:pPr>
              <a:buFontTx/>
              <a:buNone/>
            </a:pPr>
            <a:r>
              <a:rPr lang="en-US" sz="2000" dirty="0">
                <a:sym typeface="Symbol" pitchFamily="-107" charset="2"/>
              </a:rPr>
              <a:t>	</a:t>
            </a:r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609990" y="1214438"/>
            <a:ext cx="15552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mic Sans MS" pitchFamily="-107" charset="0"/>
              </a:rPr>
              <a:t>2</a:t>
            </a:r>
            <a:r>
              <a:rPr lang="en-US" sz="2400" b="1" baseline="30000" dirty="0">
                <a:solidFill>
                  <a:schemeClr val="accent2"/>
                </a:solidFill>
                <a:latin typeface="Comic Sans MS" pitchFamily="-107" charset="0"/>
              </a:rPr>
              <a:t>h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entury Gothic"/>
                <a:cs typeface="Century Gothic"/>
              </a:rPr>
              <a:t>leaves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10</a:t>
            </a:r>
          </a:p>
        </p:txBody>
      </p:sp>
      <p:pic>
        <p:nvPicPr>
          <p:cNvPr id="488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567113" y="3243263"/>
            <a:ext cx="5022850" cy="2130425"/>
          </a:xfrm>
          <a:noFill/>
          <a:ln/>
        </p:spPr>
      </p:pic>
      <p:sp>
        <p:nvSpPr>
          <p:cNvPr id="488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8" cy="906462"/>
          </a:xfrm>
        </p:spPr>
        <p:txBody>
          <a:bodyPr/>
          <a:lstStyle/>
          <a:p>
            <a:r>
              <a:rPr lang="en-US" dirty="0"/>
              <a:t>Lower Bound for Comparison Sorts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0261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Theorem:</a:t>
            </a:r>
            <a:r>
              <a:rPr lang="en-US" dirty="0"/>
              <a:t> Any comparison sort algorithm requires   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𝝮(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nlgn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)</a:t>
            </a:r>
            <a:r>
              <a:rPr lang="en-US" dirty="0">
                <a:sym typeface="Symbol" pitchFamily="-107" charset="2"/>
              </a:rPr>
              <a:t> comparisons in the worst case.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b="1" dirty="0">
                <a:sym typeface="Symbol" pitchFamily="-107" charset="2"/>
              </a:rPr>
              <a:t>Proof:</a:t>
            </a:r>
            <a:r>
              <a:rPr lang="en-US" sz="2400" dirty="0">
                <a:sym typeface="Symbol" pitchFamily="-107" charset="2"/>
              </a:rPr>
              <a:t> How many leaves does the tree have? 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At least n! (each of the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n!</a:t>
            </a:r>
            <a:r>
              <a:rPr lang="en-US" sz="2000" dirty="0">
                <a:sym typeface="Symbol" pitchFamily="-107" charset="2"/>
              </a:rPr>
              <a:t> permutations of the input appears as some leaf)  ⇒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n! ≤ l</a:t>
            </a:r>
            <a:r>
              <a:rPr lang="en-US" sz="2000" dirty="0">
                <a:sym typeface="Symbol" pitchFamily="-107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At most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000" baseline="30000" dirty="0">
                <a:latin typeface="Comic Sans MS" pitchFamily="-107" charset="0"/>
                <a:sym typeface="Symbol" pitchFamily="-107" charset="2"/>
              </a:rPr>
              <a:t>h</a:t>
            </a:r>
            <a:r>
              <a:rPr lang="en-US" sz="2000" dirty="0">
                <a:sym typeface="Symbol" pitchFamily="-107" charset="2"/>
              </a:rPr>
              <a:t> leaves</a:t>
            </a:r>
          </a:p>
          <a:p>
            <a:pPr lvl="1">
              <a:lnSpc>
                <a:spcPct val="130000"/>
              </a:lnSpc>
            </a:pPr>
            <a:endParaRPr lang="en-US" sz="2000" dirty="0">
              <a:sym typeface="Symbol" pitchFamily="-107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7" charset="2"/>
              </a:rPr>
              <a:t>	⇒	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n! ≤ l ≤ 2</a:t>
            </a:r>
            <a:r>
              <a:rPr lang="en-US" sz="2400" baseline="30000" dirty="0">
                <a:latin typeface="Comic Sans MS" pitchFamily="-107" charset="0"/>
                <a:sym typeface="Symbol" pitchFamily="-107" charset="2"/>
              </a:rPr>
              <a:t>h</a:t>
            </a:r>
            <a:endParaRPr lang="en-US" sz="2400" dirty="0">
              <a:sym typeface="Symbol" pitchFamily="-107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7" charset="2"/>
              </a:rPr>
              <a:t>	⇒	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h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≥ 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lg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  <a:sym typeface="Symbol" pitchFamily="-107" charset="2"/>
              </a:rPr>
              <a:t>(n!) = </a:t>
            </a:r>
            <a:r>
              <a:rPr lang="en-US" sz="2400" dirty="0">
                <a:solidFill>
                  <a:srgbClr val="DD0111"/>
                </a:solidFill>
                <a:latin typeface="Comic Sans MS" pitchFamily="-107" charset="0"/>
                <a:sym typeface="Symbol" pitchFamily="-107" charset="2"/>
              </a:rPr>
              <a:t>𝝮(</a:t>
            </a:r>
            <a:r>
              <a:rPr lang="en-US" sz="2400" dirty="0" err="1">
                <a:solidFill>
                  <a:srgbClr val="DD0111"/>
                </a:solidFill>
                <a:latin typeface="Comic Sans MS" pitchFamily="-107" charset="0"/>
                <a:sym typeface="Symbol" pitchFamily="-107" charset="2"/>
              </a:rPr>
              <a:t>nlgn</a:t>
            </a:r>
            <a:r>
              <a:rPr lang="en-US" sz="2400" dirty="0">
                <a:solidFill>
                  <a:srgbClr val="DD0111"/>
                </a:solidFill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388938" y="5943600"/>
            <a:ext cx="86193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D0111"/>
                </a:solidFill>
                <a:latin typeface="Century Gothic"/>
                <a:cs typeface="Century Gothic"/>
              </a:rPr>
              <a:t>We can beat the </a:t>
            </a:r>
            <a:r>
              <a:rPr lang="en-US" dirty="0">
                <a:solidFill>
                  <a:srgbClr val="DD0111"/>
                </a:solidFill>
                <a:latin typeface="Century Gothic"/>
                <a:cs typeface="Century Gothic"/>
                <a:sym typeface="Symbol" pitchFamily="-107" charset="2"/>
              </a:rPr>
              <a:t>𝝮(</a:t>
            </a:r>
            <a:r>
              <a:rPr lang="en-US" dirty="0" err="1">
                <a:solidFill>
                  <a:srgbClr val="DD0111"/>
                </a:solidFill>
                <a:latin typeface="Century Gothic"/>
                <a:cs typeface="Century Gothic"/>
                <a:sym typeface="Symbol" pitchFamily="-107" charset="2"/>
              </a:rPr>
              <a:t>nlgn</a:t>
            </a:r>
            <a:r>
              <a:rPr lang="en-US" dirty="0">
                <a:solidFill>
                  <a:srgbClr val="DD0111"/>
                </a:solidFill>
                <a:latin typeface="Century Gothic"/>
                <a:cs typeface="Century Gothic"/>
                <a:sym typeface="Symbol" pitchFamily="-107" charset="2"/>
              </a:rPr>
              <a:t>) running time if we use other operations than comparisons!</a:t>
            </a:r>
          </a:p>
        </p:txBody>
      </p:sp>
      <p:sp>
        <p:nvSpPr>
          <p:cNvPr id="488454" name="AutoShape 6"/>
          <p:cNvSpPr>
            <a:spLocks/>
          </p:cNvSpPr>
          <p:nvPr/>
        </p:nvSpPr>
        <p:spPr bwMode="auto">
          <a:xfrm>
            <a:off x="8280400" y="3319463"/>
            <a:ext cx="207963" cy="2185987"/>
          </a:xfrm>
          <a:prstGeom prst="rightBrace">
            <a:avLst>
              <a:gd name="adj1" fmla="val 875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5" name="Text Box 7"/>
          <p:cNvSpPr txBox="1">
            <a:spLocks noChangeArrowheads="1"/>
          </p:cNvSpPr>
          <p:nvPr/>
        </p:nvSpPr>
        <p:spPr bwMode="auto">
          <a:xfrm>
            <a:off x="8537575" y="4264025"/>
            <a:ext cx="325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/>
                <a:cs typeface="Century Gothic"/>
              </a:rPr>
              <a:t>h</a:t>
            </a:r>
          </a:p>
        </p:txBody>
      </p:sp>
      <p:sp>
        <p:nvSpPr>
          <p:cNvPr id="488456" name="AutoShape 8"/>
          <p:cNvSpPr>
            <a:spLocks/>
          </p:cNvSpPr>
          <p:nvPr/>
        </p:nvSpPr>
        <p:spPr bwMode="auto">
          <a:xfrm rot="-5400000">
            <a:off x="5974556" y="3477419"/>
            <a:ext cx="168275" cy="4205288"/>
          </a:xfrm>
          <a:prstGeom prst="leftBrace">
            <a:avLst>
              <a:gd name="adj1" fmla="val 2082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5595938" y="5688013"/>
            <a:ext cx="10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leaves </a:t>
            </a:r>
            <a:r>
              <a:rPr lang="en-US">
                <a:solidFill>
                  <a:srgbClr val="DD0111"/>
                </a:solidFill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477/677 - Lecture 10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F111-3BF6-4943-8FC5-230279AF9FA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Sort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Assumption: </a:t>
            </a:r>
          </a:p>
          <a:p>
            <a:pPr lvl="1"/>
            <a:r>
              <a:rPr lang="en-US" altLang="en-US"/>
              <a:t>The elements to be sorted are integers in the range </a:t>
            </a:r>
            <a:r>
              <a:rPr lang="en-US" altLang="en-US">
                <a:latin typeface="Comic Sans MS" charset="0"/>
              </a:rPr>
              <a:t>0</a:t>
            </a:r>
            <a:r>
              <a:rPr lang="en-US" altLang="en-US"/>
              <a:t> to </a:t>
            </a:r>
            <a:r>
              <a:rPr lang="en-US" altLang="en-US">
                <a:latin typeface="Comic Sans MS" charset="0"/>
              </a:rPr>
              <a:t>k</a:t>
            </a:r>
          </a:p>
          <a:p>
            <a:r>
              <a:rPr lang="en-US" altLang="en-US"/>
              <a:t>Idea:</a:t>
            </a:r>
          </a:p>
          <a:p>
            <a:pPr lvl="1"/>
            <a:r>
              <a:rPr lang="en-US" altLang="en-US"/>
              <a:t>Determine for each input element </a:t>
            </a:r>
            <a:r>
              <a:rPr lang="en-US" altLang="en-US">
                <a:latin typeface="Comic Sans MS" charset="0"/>
              </a:rPr>
              <a:t>x</a:t>
            </a:r>
            <a:r>
              <a:rPr lang="en-US" altLang="en-US"/>
              <a:t>, the number of elements smaller than </a:t>
            </a:r>
            <a:r>
              <a:rPr lang="en-US" altLang="en-US">
                <a:latin typeface="Comic Sans MS" charset="0"/>
              </a:rPr>
              <a:t>x</a:t>
            </a:r>
          </a:p>
          <a:p>
            <a:pPr lvl="1"/>
            <a:r>
              <a:rPr lang="en-US" altLang="en-US"/>
              <a:t>Place element </a:t>
            </a:r>
            <a:r>
              <a:rPr lang="en-US" altLang="en-US">
                <a:latin typeface="Comic Sans MS" charset="0"/>
              </a:rPr>
              <a:t>x</a:t>
            </a:r>
            <a:r>
              <a:rPr lang="en-US" altLang="en-US"/>
              <a:t> into its correct position in the output array</a:t>
            </a:r>
          </a:p>
        </p:txBody>
      </p:sp>
      <p:grpSp>
        <p:nvGrpSpPr>
          <p:cNvPr id="391172" name="Group 4"/>
          <p:cNvGrpSpPr>
            <a:grpSpLocks/>
          </p:cNvGrpSpPr>
          <p:nvPr/>
        </p:nvGrpSpPr>
        <p:grpSpPr bwMode="auto">
          <a:xfrm>
            <a:off x="617538" y="4757738"/>
            <a:ext cx="4114800" cy="685800"/>
            <a:chOff x="96" y="768"/>
            <a:chExt cx="2592" cy="432"/>
          </a:xfrm>
        </p:grpSpPr>
        <p:grpSp>
          <p:nvGrpSpPr>
            <p:cNvPr id="391173" name="Group 5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391174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91175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91176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91177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91178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9117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9118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91181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5</a:t>
                  </a:r>
                </a:p>
              </p:txBody>
            </p:sp>
            <p:sp>
              <p:nvSpPr>
                <p:cNvPr id="391182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91183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84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85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86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87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88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89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90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91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92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193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91194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91195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91196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91197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91198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91199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91200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91201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91202" name="Text Box 34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A</a:t>
              </a:r>
            </a:p>
          </p:txBody>
        </p:sp>
      </p:grpSp>
      <p:grpSp>
        <p:nvGrpSpPr>
          <p:cNvPr id="391203" name="Group 35"/>
          <p:cNvGrpSpPr>
            <a:grpSpLocks/>
          </p:cNvGrpSpPr>
          <p:nvPr/>
        </p:nvGrpSpPr>
        <p:grpSpPr bwMode="auto">
          <a:xfrm>
            <a:off x="5211763" y="4757738"/>
            <a:ext cx="3200400" cy="685800"/>
            <a:chOff x="96" y="1200"/>
            <a:chExt cx="2016" cy="432"/>
          </a:xfrm>
        </p:grpSpPr>
        <p:sp>
          <p:nvSpPr>
            <p:cNvPr id="391204" name="Rectangle 36"/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391205" name="Rectangle 37"/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391206" name="Rectangle 38"/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391207" name="Rectangle 39"/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391208" name="Rectangle 40"/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391209" name="Line 41"/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0" name="Line 42"/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1" name="Line 43"/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2" name="Line 44"/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3" name="Line 45"/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4" name="Line 46"/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5" name="Line 47"/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6" name="Line 48"/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7" name="Line 49"/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1218" name="Text Box 50"/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391219" name="Text Box 51"/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391220" name="Text Box 52"/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391221" name="Text Box 53"/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391222" name="Text Box 54"/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391223" name="Text Box 55"/>
            <p:cNvSpPr txBox="1">
              <a:spLocks noChangeArrowheads="1"/>
            </p:cNvSpPr>
            <p:nvPr/>
          </p:nvSpPr>
          <p:spPr bwMode="auto">
            <a:xfrm>
              <a:off x="96" y="13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C</a:t>
              </a:r>
            </a:p>
          </p:txBody>
        </p:sp>
        <p:sp>
          <p:nvSpPr>
            <p:cNvPr id="391224" name="Rectangle 56"/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8</a:t>
              </a:r>
            </a:p>
          </p:txBody>
        </p:sp>
        <p:sp>
          <p:nvSpPr>
            <p:cNvPr id="391225" name="Text Box 57"/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0</a:t>
              </a:r>
            </a:p>
          </p:txBody>
        </p:sp>
      </p:grpSp>
      <p:grpSp>
        <p:nvGrpSpPr>
          <p:cNvPr id="391226" name="Group 58"/>
          <p:cNvGrpSpPr>
            <a:grpSpLocks/>
          </p:cNvGrpSpPr>
          <p:nvPr/>
        </p:nvGrpSpPr>
        <p:grpSpPr bwMode="auto">
          <a:xfrm>
            <a:off x="2516188" y="5608638"/>
            <a:ext cx="4114800" cy="685800"/>
            <a:chOff x="96" y="2640"/>
            <a:chExt cx="2592" cy="432"/>
          </a:xfrm>
        </p:grpSpPr>
        <p:grpSp>
          <p:nvGrpSpPr>
            <p:cNvPr id="391227" name="Group 59"/>
            <p:cNvGrpSpPr>
              <a:grpSpLocks/>
            </p:cNvGrpSpPr>
            <p:nvPr/>
          </p:nvGrpSpPr>
          <p:grpSpPr bwMode="auto"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391228" name="Group 60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91229" name="Rectangle 61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5</a:t>
                  </a:r>
                </a:p>
              </p:txBody>
            </p:sp>
            <p:sp>
              <p:nvSpPr>
                <p:cNvPr id="391230" name="Rectangle 62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91231" name="Rectangle 63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91232" name="Rectangle 64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91233" name="Rectangle 65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9123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91235" name="Rectangle 67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91236" name="Rectangle 68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91237" name="Line 69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38" name="Line 70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39" name="Line 71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40" name="Line 72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41" name="Line 73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42" name="Line 74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43" name="Line 75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44" name="Line 76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45" name="Line 77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46" name="Line 78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91247" name="Line 79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91248" name="Text Box 80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91249" name="Text Box 81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91250" name="Text Box 8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91251" name="Text Box 83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91252" name="Text Box 84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91253" name="Text Box 85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91254" name="Text Box 86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91255" name="Text Box 87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91256" name="Text Box 88"/>
            <p:cNvSpPr txBox="1">
              <a:spLocks noChangeArrowheads="1"/>
            </p:cNvSpPr>
            <p:nvPr/>
          </p:nvSpPr>
          <p:spPr bwMode="auto">
            <a:xfrm>
              <a:off x="96" y="278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9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10</a:t>
            </a:r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COUNTING-SORT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84664"/>
            <a:ext cx="9008321" cy="5133975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Alg.: </a:t>
            </a:r>
            <a:r>
              <a:rPr lang="en-US" dirty="0"/>
              <a:t>COUNTING-SORT(A, B, n, k)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← 0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7" charset="0"/>
              </a:rPr>
              <a:t>k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-107" charset="0"/>
              </a:rPr>
              <a:t>C[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] ← 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>
                <a:latin typeface="Comic Sans MS" pitchFamily="-107" charset="0"/>
              </a:rPr>
              <a:t>j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7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-107" charset="0"/>
              </a:rPr>
              <a:t>C[A[ j ]] ← C[A[ j ]] + 1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 	</a:t>
            </a:r>
            <a:r>
              <a:rPr lang="en-US" dirty="0">
                <a:latin typeface="Comic Sans MS" pitchFamily="-107" charset="0"/>
              </a:rPr>
              <a:t>C[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</a:t>
            </a:r>
            <a:r>
              <a:rPr lang="en-US" dirty="0"/>
              <a:t> contains the number of elements equal to </a:t>
            </a:r>
            <a:r>
              <a:rPr lang="en-US" dirty="0" err="1">
                <a:latin typeface="Comic Sans MS" pitchFamily="-107" charset="0"/>
              </a:rPr>
              <a:t>i</a:t>
            </a:r>
            <a:endParaRPr lang="en-US" b="1" dirty="0">
              <a:latin typeface="Comic Sans MS" pitchFamily="-107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-107" charset="0"/>
              </a:rPr>
              <a:t>k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-107" charset="0"/>
              </a:rPr>
              <a:t>C[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] ← C[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] + C[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 -1]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 	 </a:t>
            </a:r>
            <a:r>
              <a:rPr lang="en-US" dirty="0">
                <a:latin typeface="Comic Sans MS" pitchFamily="-107" charset="0"/>
              </a:rPr>
              <a:t>C[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</a:t>
            </a:r>
            <a:r>
              <a:rPr lang="en-US" dirty="0"/>
              <a:t> contains the number of elements </a:t>
            </a:r>
            <a:r>
              <a:rPr lang="en-US" dirty="0">
                <a:ea typeface="Arial" pitchFamily="-107" charset="0"/>
                <a:cs typeface="Arial" pitchFamily="-107" charset="0"/>
              </a:rPr>
              <a:t>≤</a:t>
            </a:r>
            <a:r>
              <a:rPr lang="en-US" dirty="0"/>
              <a:t> </a:t>
            </a:r>
            <a:r>
              <a:rPr lang="en-US" dirty="0" err="1">
                <a:latin typeface="Comic Sans MS" pitchFamily="-107" charset="0"/>
              </a:rPr>
              <a:t>i</a:t>
            </a:r>
            <a:endParaRPr lang="en-US" b="1" dirty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>
                <a:latin typeface="Comic Sans MS" pitchFamily="-107" charset="0"/>
              </a:rPr>
              <a:t>j ← n</a:t>
            </a:r>
            <a:r>
              <a:rPr lang="en-US" dirty="0"/>
              <a:t> </a:t>
            </a:r>
            <a:r>
              <a:rPr lang="en-US" b="1" dirty="0" err="1"/>
              <a:t>downto</a:t>
            </a:r>
            <a:r>
              <a:rPr lang="en-US" b="1" dirty="0"/>
              <a:t> </a:t>
            </a:r>
            <a:r>
              <a:rPr lang="en-US" dirty="0">
                <a:latin typeface="Comic Sans MS" pitchFamily="-107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-107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</a:t>
            </a:r>
            <a:r>
              <a:rPr lang="en-US" dirty="0"/>
              <a:t>	</a:t>
            </a:r>
            <a:r>
              <a:rPr lang="en-US" dirty="0">
                <a:latin typeface="Comic Sans MS" pitchFamily="-107" charset="0"/>
              </a:rPr>
              <a:t>C[A[ j ]] ← C[A[ j ]] - 1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76938" y="1325563"/>
            <a:ext cx="2430462" cy="269875"/>
            <a:chOff x="3765" y="990"/>
            <a:chExt cx="1531" cy="170"/>
          </a:xfrm>
        </p:grpSpPr>
        <p:sp>
          <p:nvSpPr>
            <p:cNvPr id="335877" name="Rectangle 5"/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78" name="Rectangle 6"/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79" name="Rectangle 7"/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0" name="Rectangle 8"/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1" name="Rectangle 9"/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2" name="Rectangle 10"/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3" name="Rectangle 11"/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4" name="Rectangle 12"/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5" name="Line 13"/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6" name="Line 14"/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7" name="Line 15"/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8" name="Line 16"/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89" name="Line 17"/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91" name="Line 19"/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93" name="Line 21"/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94" name="Line 22"/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895" name="Line 23"/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aphicFrame>
        <p:nvGraphicFramePr>
          <p:cNvPr id="335896" name="Group 24"/>
          <p:cNvGraphicFramePr>
            <a:graphicFrameLocks noGrp="1"/>
          </p:cNvGraphicFramePr>
          <p:nvPr>
            <p:ph sz="quarter" idx="3"/>
            <p:extLst/>
          </p:nvPr>
        </p:nvGraphicFramePr>
        <p:xfrm>
          <a:off x="5976938" y="1938338"/>
          <a:ext cx="1519237" cy="265113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5910" name="Text Box 38"/>
          <p:cNvSpPr txBox="1">
            <a:spLocks noChangeArrowheads="1"/>
          </p:cNvSpPr>
          <p:nvPr/>
        </p:nvSpPr>
        <p:spPr bwMode="auto">
          <a:xfrm>
            <a:off x="5972175" y="10890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335911" name="Text Box 39"/>
          <p:cNvSpPr txBox="1">
            <a:spLocks noChangeArrowheads="1"/>
          </p:cNvSpPr>
          <p:nvPr/>
        </p:nvSpPr>
        <p:spPr bwMode="auto">
          <a:xfrm>
            <a:off x="8124825" y="1089025"/>
            <a:ext cx="2632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</p:txBody>
      </p:sp>
      <p:sp>
        <p:nvSpPr>
          <p:cNvPr id="335912" name="Text Box 40"/>
          <p:cNvSpPr txBox="1">
            <a:spLocks noChangeArrowheads="1"/>
          </p:cNvSpPr>
          <p:nvPr/>
        </p:nvSpPr>
        <p:spPr bwMode="auto">
          <a:xfrm>
            <a:off x="5989638" y="17224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entury Gothic" charset="0"/>
                <a:ea typeface="Century Gothic" charset="0"/>
                <a:cs typeface="Century Gothic" charset="0"/>
              </a:rPr>
              <a:t>0</a:t>
            </a:r>
          </a:p>
        </p:txBody>
      </p:sp>
      <p:sp>
        <p:nvSpPr>
          <p:cNvPr id="335913" name="Text Box 41"/>
          <p:cNvSpPr txBox="1">
            <a:spLocks noChangeArrowheads="1"/>
          </p:cNvSpPr>
          <p:nvPr/>
        </p:nvSpPr>
        <p:spPr bwMode="auto">
          <a:xfrm>
            <a:off x="7188200" y="1722438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entury Gothic" charset="0"/>
                <a:ea typeface="Century Gothic" charset="0"/>
                <a:cs typeface="Century Gothic" charset="0"/>
              </a:rPr>
              <a:t>k</a:t>
            </a:r>
          </a:p>
        </p:txBody>
      </p:sp>
      <p:sp>
        <p:nvSpPr>
          <p:cNvPr id="335914" name="Text Box 42"/>
          <p:cNvSpPr txBox="1">
            <a:spLocks noChangeArrowheads="1"/>
          </p:cNvSpPr>
          <p:nvPr/>
        </p:nvSpPr>
        <p:spPr bwMode="auto">
          <a:xfrm>
            <a:off x="5594350" y="125730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A</a:t>
            </a:r>
          </a:p>
        </p:txBody>
      </p:sp>
      <p:sp>
        <p:nvSpPr>
          <p:cNvPr id="335915" name="Text Box 43"/>
          <p:cNvSpPr txBox="1">
            <a:spLocks noChangeArrowheads="1"/>
          </p:cNvSpPr>
          <p:nvPr/>
        </p:nvSpPr>
        <p:spPr bwMode="auto">
          <a:xfrm>
            <a:off x="5594350" y="1887538"/>
            <a:ext cx="37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978525" y="2549525"/>
            <a:ext cx="2430463" cy="269875"/>
            <a:chOff x="3765" y="990"/>
            <a:chExt cx="1531" cy="170"/>
          </a:xfrm>
        </p:grpSpPr>
        <p:sp>
          <p:nvSpPr>
            <p:cNvPr id="335917" name="Rectangle 45"/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18" name="Rectangle 46"/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19" name="Rectangle 47"/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0" name="Rectangle 48"/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1" name="Rectangle 49"/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2" name="Rectangle 50"/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3" name="Rectangle 51"/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4" name="Rectangle 52"/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5" name="Line 53"/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6" name="Line 54"/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7" name="Line 55"/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8" name="Line 56"/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29" name="Line 57"/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30" name="Line 58"/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31" name="Line 59"/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32" name="Line 60"/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33" name="Line 61"/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34" name="Line 62"/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35935" name="Line 63"/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335936" name="Text Box 64"/>
          <p:cNvSpPr txBox="1">
            <a:spLocks noChangeArrowheads="1"/>
          </p:cNvSpPr>
          <p:nvPr/>
        </p:nvSpPr>
        <p:spPr bwMode="auto">
          <a:xfrm>
            <a:off x="5973763" y="23129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335937" name="Text Box 65"/>
          <p:cNvSpPr txBox="1">
            <a:spLocks noChangeArrowheads="1"/>
          </p:cNvSpPr>
          <p:nvPr/>
        </p:nvSpPr>
        <p:spPr bwMode="auto">
          <a:xfrm>
            <a:off x="8126413" y="2312988"/>
            <a:ext cx="2632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entury Gothic" charset="0"/>
                <a:ea typeface="Century Gothic" charset="0"/>
                <a:cs typeface="Century Gothic" charset="0"/>
              </a:rPr>
              <a:t>n</a:t>
            </a:r>
          </a:p>
        </p:txBody>
      </p:sp>
      <p:sp>
        <p:nvSpPr>
          <p:cNvPr id="335938" name="Text Box 66"/>
          <p:cNvSpPr txBox="1">
            <a:spLocks noChangeArrowheads="1"/>
          </p:cNvSpPr>
          <p:nvPr/>
        </p:nvSpPr>
        <p:spPr bwMode="auto">
          <a:xfrm>
            <a:off x="5595938" y="248126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B</a:t>
            </a:r>
          </a:p>
        </p:txBody>
      </p:sp>
      <p:sp>
        <p:nvSpPr>
          <p:cNvPr id="335939" name="AutoShape 67"/>
          <p:cNvSpPr>
            <a:spLocks noChangeAspect="1" noChangeArrowheads="1"/>
          </p:cNvSpPr>
          <p:nvPr/>
        </p:nvSpPr>
        <p:spPr bwMode="auto">
          <a:xfrm rot="-8014074">
            <a:off x="1712359" y="3543520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940" name="AutoShape 68"/>
          <p:cNvSpPr>
            <a:spLocks noChangeAspect="1" noChangeArrowheads="1"/>
          </p:cNvSpPr>
          <p:nvPr/>
        </p:nvSpPr>
        <p:spPr bwMode="auto">
          <a:xfrm rot="-8014074">
            <a:off x="1775859" y="4757957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705600" y="1066800"/>
            <a:ext cx="746125" cy="1676400"/>
            <a:chOff x="4224" y="672"/>
            <a:chExt cx="470" cy="1056"/>
          </a:xfrm>
        </p:grpSpPr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4224" y="912"/>
              <a:ext cx="432" cy="816"/>
              <a:chOff x="4224" y="912"/>
              <a:chExt cx="432" cy="816"/>
            </a:xfrm>
          </p:grpSpPr>
          <p:sp>
            <p:nvSpPr>
              <p:cNvPr id="335943" name="Line 71"/>
              <p:cNvSpPr>
                <a:spLocks noChangeShapeType="1"/>
              </p:cNvSpPr>
              <p:nvPr/>
            </p:nvSpPr>
            <p:spPr bwMode="auto">
              <a:xfrm flipH="1">
                <a:off x="4224" y="9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35944" name="Line 72"/>
              <p:cNvSpPr>
                <a:spLocks noChangeShapeType="1"/>
              </p:cNvSpPr>
              <p:nvPr/>
            </p:nvSpPr>
            <p:spPr bwMode="auto">
              <a:xfrm>
                <a:off x="4224" y="129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335945" name="Text Box 73"/>
            <p:cNvSpPr txBox="1">
              <a:spLocks noChangeArrowheads="1"/>
            </p:cNvSpPr>
            <p:nvPr/>
          </p:nvSpPr>
          <p:spPr bwMode="auto">
            <a:xfrm>
              <a:off x="4560" y="672"/>
              <a:ext cx="1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j</a:t>
              </a:r>
            </a:p>
          </p:txBody>
        </p:sp>
      </p:grp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6950-B5BC-4046-A49E-2D335087A4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39" grpId="0" animBg="1"/>
      <p:bldP spid="33594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1876</Words>
  <Application>Microsoft Macintosh PowerPoint</Application>
  <PresentationFormat>On-screen Show (4:3)</PresentationFormat>
  <Paragraphs>728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Paint Shop Pro Image</vt:lpstr>
      <vt:lpstr>Analysis of Algorithms CS 477/677</vt:lpstr>
      <vt:lpstr>How Fast Can We Sort?</vt:lpstr>
      <vt:lpstr>Decision Tree Model</vt:lpstr>
      <vt:lpstr>Decision Tree Model</vt:lpstr>
      <vt:lpstr>Decision Tree Model</vt:lpstr>
      <vt:lpstr>Lemma</vt:lpstr>
      <vt:lpstr>Lower Bound for Comparison Sorts</vt:lpstr>
      <vt:lpstr>Counting Sort</vt:lpstr>
      <vt:lpstr>COUNTING-SORT</vt:lpstr>
      <vt:lpstr>Example</vt:lpstr>
      <vt:lpstr>Example (cont.)</vt:lpstr>
      <vt:lpstr>Analysis of Counting Sort</vt:lpstr>
      <vt:lpstr>Analysis of Counting Sort</vt:lpstr>
      <vt:lpstr>Radix Sort</vt:lpstr>
      <vt:lpstr>RADIX-SORT</vt:lpstr>
      <vt:lpstr>Analysis of Radix Sort</vt:lpstr>
      <vt:lpstr>Correctness of Radix sort</vt:lpstr>
      <vt:lpstr>Bucket Sort</vt:lpstr>
      <vt:lpstr>BUCKET-SORT</vt:lpstr>
      <vt:lpstr>Example - Bucket Sort</vt:lpstr>
      <vt:lpstr>Example - Bucket Sort</vt:lpstr>
      <vt:lpstr>Correctness of Bucket Sort</vt:lpstr>
      <vt:lpstr>Analysis of Bucket Sort</vt:lpstr>
      <vt:lpstr>Conclusion</vt:lpstr>
      <vt:lpstr>A Job Scheduling Application</vt:lpstr>
      <vt:lpstr>PQ Implementations &amp; Cost</vt:lpstr>
      <vt:lpstr>Background on Trees</vt:lpstr>
      <vt:lpstr>Special Types of Trees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677</cp:revision>
  <cp:lastPrinted>2018-09-27T17:10:20Z</cp:lastPrinted>
  <dcterms:created xsi:type="dcterms:W3CDTF">2011-01-18T17:28:39Z</dcterms:created>
  <dcterms:modified xsi:type="dcterms:W3CDTF">2018-09-27T22:00:13Z</dcterms:modified>
</cp:coreProperties>
</file>