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529" r:id="rId3"/>
    <p:sldId id="560" r:id="rId4"/>
    <p:sldId id="534" r:id="rId5"/>
    <p:sldId id="535" r:id="rId6"/>
    <p:sldId id="536" r:id="rId7"/>
    <p:sldId id="537" r:id="rId8"/>
    <p:sldId id="538" r:id="rId9"/>
    <p:sldId id="539" r:id="rId10"/>
    <p:sldId id="540" r:id="rId11"/>
    <p:sldId id="541" r:id="rId12"/>
    <p:sldId id="542" r:id="rId13"/>
    <p:sldId id="561" r:id="rId14"/>
    <p:sldId id="562" r:id="rId15"/>
    <p:sldId id="563" r:id="rId16"/>
    <p:sldId id="547" r:id="rId17"/>
    <p:sldId id="480" r:id="rId18"/>
    <p:sldId id="481" r:id="rId19"/>
    <p:sldId id="482" r:id="rId20"/>
    <p:sldId id="548" r:id="rId21"/>
    <p:sldId id="549" r:id="rId22"/>
    <p:sldId id="550" r:id="rId23"/>
    <p:sldId id="551" r:id="rId24"/>
    <p:sldId id="552" r:id="rId25"/>
    <p:sldId id="553" r:id="rId26"/>
    <p:sldId id="554" r:id="rId27"/>
    <p:sldId id="555" r:id="rId28"/>
    <p:sldId id="556" r:id="rId29"/>
    <p:sldId id="557" r:id="rId30"/>
    <p:sldId id="558" r:id="rId31"/>
    <p:sldId id="559" r:id="rId32"/>
    <p:sldId id="483" r:id="rId33"/>
    <p:sldId id="484" r:id="rId34"/>
    <p:sldId id="485" r:id="rId35"/>
    <p:sldId id="486" r:id="rId36"/>
    <p:sldId id="487" r:id="rId37"/>
    <p:sldId id="488" r:id="rId38"/>
    <p:sldId id="489" r:id="rId39"/>
    <p:sldId id="290" r:id="rId4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DD0111"/>
    <a:srgbClr val="008080"/>
    <a:srgbClr val="CC0000"/>
    <a:srgbClr val="006699"/>
    <a:srgbClr val="0000FF"/>
    <a:srgbClr val="0066FF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6708" autoAdjust="0"/>
    <p:restoredTop sz="94674" autoAdjust="0"/>
  </p:normalViewPr>
  <p:slideViewPr>
    <p:cSldViewPr snapToGrid="0">
      <p:cViewPr varScale="1">
        <p:scale>
          <a:sx n="124" d="100"/>
          <a:sy n="124" d="100"/>
        </p:scale>
        <p:origin x="175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7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10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19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19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758A944-DF1D-734F-9309-4AD4FEC440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149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710812-67AE-FE4D-9D9A-C73870DE50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225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5CA0E7-94E2-C941-B143-F3AB1AB4DDC0}" type="slidenum">
              <a:rPr lang="en-US"/>
              <a:pPr/>
              <a:t>1</a:t>
            </a:fld>
            <a:endParaRPr lang="en-US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3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782920-3089-B447-B92D-9114452C6EEB}" type="slidenum">
              <a:rPr lang="en-US"/>
              <a:pPr/>
              <a:t>14</a:t>
            </a:fld>
            <a:endParaRPr lang="en-US"/>
          </a:p>
        </p:txBody>
      </p:sp>
      <p:sp>
        <p:nvSpPr>
          <p:cNvPr id="46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940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7AF7B4-4881-DF4B-BD4C-CF3526BAAA35}" type="slidenum">
              <a:rPr lang="en-US"/>
              <a:pPr/>
              <a:t>15</a:t>
            </a:fld>
            <a:endParaRPr lang="en-US"/>
          </a:p>
        </p:txBody>
      </p:sp>
      <p:sp>
        <p:nvSpPr>
          <p:cNvPr id="464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350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4765B1-2967-0F42-916F-BD5DC03ABFF1}" type="slidenum">
              <a:rPr lang="en-US"/>
              <a:pPr/>
              <a:t>16</a:t>
            </a:fld>
            <a:endParaRPr lang="en-US"/>
          </a:p>
        </p:txBody>
      </p:sp>
      <p:sp>
        <p:nvSpPr>
          <p:cNvPr id="46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824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722403-B431-E348-977C-621694930347}" type="slidenum">
              <a:rPr lang="en-US"/>
              <a:pPr/>
              <a:t>17</a:t>
            </a:fld>
            <a:endParaRPr lang="en-US"/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747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D53947-70C7-3643-816A-EA5A28F80E97}" type="slidenum">
              <a:rPr lang="en-US"/>
              <a:pPr/>
              <a:t>18</a:t>
            </a:fld>
            <a:endParaRPr lang="en-US"/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317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89D4B4-EB8C-6D49-8C9D-1BE99BE8148E}" type="slidenum">
              <a:rPr lang="en-US"/>
              <a:pPr/>
              <a:t>19</a:t>
            </a:fld>
            <a:endParaRPr lang="en-US"/>
          </a:p>
        </p:txBody>
      </p:sp>
      <p:sp>
        <p:nvSpPr>
          <p:cNvPr id="468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889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9D501D-8F12-FA45-B1D4-858B31117722}" type="slidenum">
              <a:rPr lang="en-US"/>
              <a:pPr/>
              <a:t>20</a:t>
            </a:fld>
            <a:endParaRPr lang="en-US"/>
          </a:p>
        </p:txBody>
      </p:sp>
      <p:sp>
        <p:nvSpPr>
          <p:cNvPr id="569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792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6B50D1-B934-C94E-8C5D-037DB820412C}" type="slidenum">
              <a:rPr lang="en-US"/>
              <a:pPr/>
              <a:t>21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076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353021-5B1A-A94F-A51A-6AC01EE1E784}" type="slidenum">
              <a:rPr lang="en-US"/>
              <a:pPr/>
              <a:t>22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476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9C2C33-8DA5-CA44-9182-83BD7C778078}" type="slidenum">
              <a:rPr lang="en-US"/>
              <a:pPr/>
              <a:t>25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306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EE324F-080E-6946-8D87-1C0670E9E027}" type="slidenum">
              <a:rPr lang="en-US"/>
              <a:pPr/>
              <a:t>2</a:t>
            </a:fld>
            <a:endParaRPr lang="en-US"/>
          </a:p>
        </p:txBody>
      </p:sp>
      <p:sp>
        <p:nvSpPr>
          <p:cNvPr id="548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047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FEC8B8-5D64-6B45-B7F4-D06753494A25}" type="slidenum">
              <a:rPr lang="en-US"/>
              <a:pPr/>
              <a:t>28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3522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10812-67AE-FE4D-9D9A-C73870DE505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425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4E6BE9-955B-AF4A-990D-4DA73447088E}" type="slidenum">
              <a:rPr lang="en-US"/>
              <a:pPr/>
              <a:t>32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6784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E1B3A5-85E0-4E46-9670-5A5F1D89971E}" type="slidenum">
              <a:rPr lang="en-US"/>
              <a:pPr/>
              <a:t>33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290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AF9CCB-6930-694A-A1B5-FD9091B15DD5}" type="slidenum">
              <a:rPr lang="en-US"/>
              <a:pPr/>
              <a:t>34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9141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4DF149-8F59-144E-BDF2-98BA72699DF9}" type="slidenum">
              <a:rPr lang="en-US"/>
              <a:pPr/>
              <a:t>35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2701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451281-4773-FE40-B5AA-E4F21D026C54}" type="slidenum">
              <a:rPr lang="en-US"/>
              <a:pPr/>
              <a:t>36</a:t>
            </a:fld>
            <a:endParaRPr 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1397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464190-B019-1541-9506-E6203E65CEB9}" type="slidenum">
              <a:rPr lang="en-US"/>
              <a:pPr/>
              <a:t>37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3892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DA3B8C-9F7E-8840-B490-B6E3B7609F1C}" type="slidenum">
              <a:rPr lang="en-US"/>
              <a:pPr/>
              <a:t>38</a:t>
            </a:fld>
            <a:endParaRPr 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8221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231650-2C0C-EB4F-9F71-55B41D998932}" type="slidenum">
              <a:rPr lang="en-US"/>
              <a:pPr/>
              <a:t>39</a:t>
            </a:fld>
            <a:endParaRPr lang="en-US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6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1B82B6-EB71-0144-BCAE-2062676D22F0}" type="slidenum">
              <a:rPr lang="en-US"/>
              <a:pPr/>
              <a:t>3</a:t>
            </a:fld>
            <a:endParaRPr lang="en-US"/>
          </a:p>
        </p:txBody>
      </p:sp>
      <p:sp>
        <p:nvSpPr>
          <p:cNvPr id="559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84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EFEE5D-62B6-544D-979A-530DC6A99F48}" type="slidenum">
              <a:rPr lang="en-US"/>
              <a:pPr/>
              <a:t>4</a:t>
            </a:fld>
            <a:endParaRPr lang="en-US"/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04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E7CEE4-B158-6140-997E-FC5548F0C3E0}" type="slidenum">
              <a:rPr lang="en-US"/>
              <a:pPr/>
              <a:t>5</a:t>
            </a:fld>
            <a:endParaRPr lang="en-US"/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15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C47232-67B3-634F-86BC-89075346917F}" type="slidenum">
              <a:rPr lang="en-US"/>
              <a:pPr/>
              <a:t>6</a:t>
            </a:fld>
            <a:endParaRPr lang="en-US"/>
          </a:p>
        </p:txBody>
      </p:sp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245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4DF104-92B5-A040-A621-3FC25795ED75}" type="slidenum">
              <a:rPr lang="en-US"/>
              <a:pPr/>
              <a:t>7</a:t>
            </a:fld>
            <a:endParaRPr lang="en-US"/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27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9D501D-8F12-FA45-B1D4-858B31117722}" type="slidenum">
              <a:rPr lang="en-US"/>
              <a:pPr/>
              <a:t>8</a:t>
            </a:fld>
            <a:endParaRPr lang="en-US"/>
          </a:p>
        </p:txBody>
      </p:sp>
      <p:sp>
        <p:nvSpPr>
          <p:cNvPr id="569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56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AA012C-0B9C-2B41-8AD1-6A2158CEC1C2}" type="slidenum">
              <a:rPr lang="en-US"/>
              <a:pPr/>
              <a:t>13</a:t>
            </a:fld>
            <a:endParaRPr lang="en-US"/>
          </a:p>
        </p:txBody>
      </p:sp>
      <p:sp>
        <p:nvSpPr>
          <p:cNvPr id="579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8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11</a:t>
            </a:r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ECC251D-6C91-D145-A330-D4816856CDF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175" name="AutoShape 7"/>
          <p:cNvSpPr>
            <a:spLocks noChangeArrowheads="1"/>
          </p:cNvSpPr>
          <p:nvPr userDrawn="1"/>
        </p:nvSpPr>
        <p:spPr bwMode="auto">
          <a:xfrm>
            <a:off x="327025" y="3671888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F4A3A4D-74B0-2047-A278-A312EE9C24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100013"/>
            <a:ext cx="2058988" cy="6191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1313" y="100013"/>
            <a:ext cx="6027737" cy="6191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06D4460-01C1-F445-8BDA-1E58F2564B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4BB3E6CA-E5DD-7148-9225-3475819DBB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41838" y="1214438"/>
            <a:ext cx="4038600" cy="2462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41838" y="3829050"/>
            <a:ext cx="4038600" cy="2462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11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5DA3C0E3-8C81-6E42-BDC5-759A6331DB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D50517B6-FD3D-BB47-B96C-8892EEFD82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0838" y="1214438"/>
            <a:ext cx="4038600" cy="2462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41838" y="1214438"/>
            <a:ext cx="4038600" cy="2462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50838" y="3829050"/>
            <a:ext cx="4038600" cy="2462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41838" y="3829050"/>
            <a:ext cx="4038600" cy="2462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CS 477/677 - Lecture 11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C225FD-2961-F844-9EED-C1AF66F015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03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50838" y="1214438"/>
            <a:ext cx="8229600" cy="50768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CS 477/677 - Lecture 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6809202E-B9E4-7A4F-87B3-872CE9B4E1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275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0838" y="1214438"/>
            <a:ext cx="4038600" cy="2462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50838" y="3829050"/>
            <a:ext cx="4038600" cy="2462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CS 477/677 - Lecture 11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AA0F3669-FB5A-1946-8523-51396F1533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113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41838" y="1214438"/>
            <a:ext cx="4038600" cy="2462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41838" y="3829050"/>
            <a:ext cx="4038600" cy="2462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 477/677 - Lecture 11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62544448-526E-0B47-9667-3E1D9CE549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3844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121A9E4-027E-6D48-8F40-DD130E1183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A9D5D2-7696-2A47-A353-23788D5026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BD375F5-9CC2-FF4E-9B44-8471E8A33A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11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C40951D-035B-9344-BD62-E38A4B12F7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1D9CFB2-F1F7-5740-87C1-98DB043817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06C7379-3436-2A43-A1F8-6BE016FBD94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C44E7E7-05F5-154F-A61D-3CDEE26CE6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C473937-2E1D-9045-9060-6EC7BAD54B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1313" y="100013"/>
            <a:ext cx="8229600" cy="9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1214438"/>
            <a:ext cx="8229600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entury Gothic"/>
                <a:cs typeface="Century Gothic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762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Century Gothic"/>
                <a:cs typeface="Century Gothic"/>
              </a:defRPr>
            </a:lvl1pPr>
          </a:lstStyle>
          <a:p>
            <a:r>
              <a:rPr lang="fr-FR"/>
              <a:t>CS 477/677 - Lecture 11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entury Gothic"/>
                <a:cs typeface="Century Gothic"/>
              </a:defRPr>
            </a:lvl1pPr>
          </a:lstStyle>
          <a:p>
            <a:fld id="{46255B92-0624-B447-8DAA-9B41FCEC64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5" name="AutoShape 11"/>
          <p:cNvSpPr>
            <a:spLocks noChangeArrowheads="1"/>
          </p:cNvSpPr>
          <p:nvPr userDrawn="1"/>
        </p:nvSpPr>
        <p:spPr bwMode="auto">
          <a:xfrm>
            <a:off x="327025" y="989013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entury Gothic"/>
              <a:cs typeface="Century Gothic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6" r:id="rId15"/>
    <p:sldLayoutId id="2147483669" r:id="rId16"/>
    <p:sldLayoutId id="2147483670" r:id="rId17"/>
    <p:sldLayoutId id="2147483671" r:id="rId18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1">
              <a:lumMod val="85000"/>
              <a:lumOff val="15000"/>
            </a:schemeClr>
          </a:solidFill>
          <a:latin typeface="Century Gothic"/>
          <a:ea typeface="+mj-ea"/>
          <a:cs typeface="Century Gothic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>
              <a:lumMod val="85000"/>
              <a:lumOff val="15000"/>
            </a:schemeClr>
          </a:solidFill>
          <a:latin typeface="Century Gothic"/>
          <a:ea typeface="+mn-ea"/>
          <a:cs typeface="Century Gothic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6.bin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9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13.wmf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8.wmf"/><Relationship Id="rId12" Type="http://schemas.openxmlformats.org/officeDocument/2006/relationships/oleObject" Target="../embeddings/oleObject15.bin"/><Relationship Id="rId17" Type="http://schemas.openxmlformats.org/officeDocument/2006/relationships/image" Target="../media/image9.wmf"/><Relationship Id="rId2" Type="http://schemas.openxmlformats.org/officeDocument/2006/relationships/slideLayout" Target="../slideLayouts/slideLayout15.xml"/><Relationship Id="rId16" Type="http://schemas.openxmlformats.org/officeDocument/2006/relationships/oleObject" Target="../embeddings/oleObject17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2.wmf"/><Relationship Id="rId5" Type="http://schemas.openxmlformats.org/officeDocument/2006/relationships/image" Target="../media/image10.wmf"/><Relationship Id="rId15" Type="http://schemas.openxmlformats.org/officeDocument/2006/relationships/image" Target="../media/image14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1.wmf"/><Relationship Id="rId14" Type="http://schemas.openxmlformats.org/officeDocument/2006/relationships/oleObject" Target="../embeddings/oleObject16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5.png"/><Relationship Id="rId4" Type="http://schemas.openxmlformats.org/officeDocument/2006/relationships/oleObject" Target="../embeddings/oleObject18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5.png"/><Relationship Id="rId4" Type="http://schemas.openxmlformats.org/officeDocument/2006/relationships/oleObject" Target="../embeddings/oleObject19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01725"/>
            <a:ext cx="7772400" cy="2228850"/>
          </a:xfrm>
        </p:spPr>
        <p:txBody>
          <a:bodyPr/>
          <a:lstStyle/>
          <a:p>
            <a:r>
              <a:rPr lang="en-US"/>
              <a:t>Analysis of Algorithms</a:t>
            </a:r>
            <a:br>
              <a:rPr lang="en-US"/>
            </a:br>
            <a:r>
              <a:rPr lang="en-US"/>
              <a:t>CS 477/677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59263"/>
            <a:ext cx="6400800" cy="1752600"/>
          </a:xfrm>
        </p:spPr>
        <p:txBody>
          <a:bodyPr/>
          <a:lstStyle/>
          <a:p>
            <a:r>
              <a:rPr lang="en-US" dirty="0"/>
              <a:t>Instructor: Monica </a:t>
            </a:r>
            <a:r>
              <a:rPr lang="en-US" dirty="0" err="1"/>
              <a:t>Nicolescu</a:t>
            </a:r>
            <a:endParaRPr lang="en-US" dirty="0"/>
          </a:p>
          <a:p>
            <a:r>
              <a:rPr lang="en-US" dirty="0"/>
              <a:t>Lecture 11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2565" name="Object 5"/>
          <p:cNvGraphicFramePr>
            <a:graphicFrameLocks noGrp="1" noChangeAspect="1"/>
          </p:cNvGraphicFramePr>
          <p:nvPr>
            <p:ph sz="half" idx="2"/>
            <p:extLst/>
          </p:nvPr>
        </p:nvGraphicFramePr>
        <p:xfrm>
          <a:off x="601663" y="4200526"/>
          <a:ext cx="2790825" cy="239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199" name="Paint Shop Pro Image" r:id="rId3" imgW="2790244" imgH="2390244" progId="PaintShopPro">
                  <p:embed/>
                </p:oleObj>
              </mc:Choice>
              <mc:Fallback>
                <p:oleObj name="Paint Shop Pro Image" r:id="rId3" imgW="2790244" imgH="2390244" progId="PaintShopPro">
                  <p:embed/>
                  <p:pic>
                    <p:nvPicPr>
                      <p:cNvPr id="32256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663" y="4200526"/>
                        <a:ext cx="2790825" cy="239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Maintaining the Heap Property</a:t>
            </a:r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214438"/>
            <a:ext cx="3041650" cy="3644945"/>
          </a:xfrm>
        </p:spPr>
        <p:txBody>
          <a:bodyPr/>
          <a:lstStyle/>
          <a:p>
            <a:r>
              <a:rPr lang="en-US" altLang="en-US" dirty="0"/>
              <a:t>Assumptions:</a:t>
            </a:r>
          </a:p>
          <a:p>
            <a:pPr lvl="1"/>
            <a:r>
              <a:rPr lang="en-US" altLang="en-US" dirty="0"/>
              <a:t>Left and Right </a:t>
            </a:r>
            <a:r>
              <a:rPr lang="en-US" altLang="en-US" dirty="0" err="1"/>
              <a:t>subtrees</a:t>
            </a:r>
            <a:r>
              <a:rPr lang="en-US" altLang="en-US" dirty="0"/>
              <a:t> of </a:t>
            </a:r>
            <a:r>
              <a:rPr lang="en-US" altLang="en-US" dirty="0" err="1"/>
              <a:t>i</a:t>
            </a:r>
            <a:r>
              <a:rPr lang="en-US" altLang="en-US" dirty="0"/>
              <a:t> are max-heaps</a:t>
            </a:r>
          </a:p>
          <a:p>
            <a:pPr lvl="1"/>
            <a:r>
              <a:rPr lang="en-US" altLang="en-US" dirty="0"/>
              <a:t>A[</a:t>
            </a:r>
            <a:r>
              <a:rPr lang="en-US" altLang="en-US" dirty="0" err="1"/>
              <a:t>i</a:t>
            </a:r>
            <a:r>
              <a:rPr lang="en-US" altLang="en-US" dirty="0"/>
              <a:t>] may be smaller than its children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477/677 - Lecture 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EC3A-9EA9-0947-911A-B5C9E229601A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322564" name="Rectangle 4"/>
          <p:cNvSpPr>
            <a:spLocks noChangeArrowheads="1"/>
          </p:cNvSpPr>
          <p:nvPr/>
        </p:nvSpPr>
        <p:spPr bwMode="auto">
          <a:xfrm>
            <a:off x="3392488" y="871538"/>
            <a:ext cx="5741987" cy="551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charset="0"/>
              </a:defRPr>
            </a:lvl1pPr>
            <a:lvl2pPr marL="838200" indent="-3810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charset="0"/>
              </a:defRPr>
            </a:lvl3pPr>
            <a:lvl4pPr marL="1676400" indent="-3048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95500" indent="-2667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52700" indent="-2667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3009900" indent="-2667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67100" indent="-2667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924300" indent="-2667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endParaRPr lang="en-US" altLang="en-US" sz="2400" dirty="0"/>
          </a:p>
          <a:p>
            <a:pPr>
              <a:buFontTx/>
              <a:buNone/>
            </a:pPr>
            <a:r>
              <a:rPr lang="en-US" alt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otype Corsiva" charset="0"/>
              </a:rPr>
              <a:t>Alg</a:t>
            </a:r>
            <a:r>
              <a:rPr lang="en-US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otype Corsiva" charset="0"/>
              </a:rPr>
              <a:t>:</a:t>
            </a:r>
            <a:r>
              <a:rPr lang="en-US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en-US" sz="24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MAX-HEAPIFY(</a:t>
            </a:r>
            <a:r>
              <a:rPr lang="en-US" altLang="en-US" sz="24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charset="0"/>
              </a:rPr>
              <a:t>A, </a:t>
            </a:r>
            <a:r>
              <a:rPr lang="en-US" altLang="en-US" sz="2400" u="sng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mic Sans MS" charset="0"/>
              </a:rPr>
              <a:t>i</a:t>
            </a:r>
            <a:r>
              <a:rPr lang="en-US" altLang="en-US" sz="24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charset="0"/>
              </a:rPr>
              <a:t>, n</a:t>
            </a:r>
            <a:r>
              <a:rPr lang="en-US" altLang="en-US" sz="24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>
              <a:buFontTx/>
              <a:buAutoNum type="arabicPeriod"/>
            </a:pPr>
            <a:r>
              <a:rPr lang="en-US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charset="0"/>
              </a:rPr>
              <a:t>l</a:t>
            </a:r>
            <a:r>
              <a:rPr lang="en-US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← LEFT(</a:t>
            </a:r>
            <a:r>
              <a:rPr lang="en-US" alt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mic Sans MS" charset="0"/>
              </a:rPr>
              <a:t>i</a:t>
            </a:r>
            <a:r>
              <a:rPr lang="en-US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>
              <a:buFontTx/>
              <a:buAutoNum type="arabicPeriod"/>
            </a:pPr>
            <a:r>
              <a:rPr lang="en-US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charset="0"/>
              </a:rPr>
              <a:t>r</a:t>
            </a:r>
            <a:r>
              <a:rPr lang="en-US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← RIGHT(</a:t>
            </a:r>
            <a:r>
              <a:rPr lang="en-US" alt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mic Sans MS" charset="0"/>
              </a:rPr>
              <a:t>i</a:t>
            </a:r>
            <a:r>
              <a:rPr lang="en-US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>
              <a:buFontTx/>
              <a:buAutoNum type="arabicPeriod"/>
            </a:pPr>
            <a:r>
              <a: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</a:t>
            </a:r>
            <a:r>
              <a:rPr lang="en-US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charset="0"/>
              </a:rPr>
              <a:t>l ≤ n</a:t>
            </a:r>
            <a:r>
              <a:rPr lang="en-US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en-US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charset="0"/>
              </a:rPr>
              <a:t>A[l] &gt; A[</a:t>
            </a:r>
            <a:r>
              <a:rPr lang="en-US" alt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mic Sans MS" charset="0"/>
              </a:rPr>
              <a:t>i</a:t>
            </a:r>
            <a:r>
              <a:rPr lang="en-US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charset="0"/>
              </a:rPr>
              <a:t>]</a:t>
            </a:r>
          </a:p>
          <a:p>
            <a:pPr>
              <a:buFontTx/>
              <a:buAutoNum type="arabicPeriod"/>
            </a:pPr>
            <a:r>
              <a:rPr lang="en-US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then</a:t>
            </a:r>
            <a:r>
              <a:rPr lang="en-US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charset="0"/>
              </a:rPr>
              <a:t>largest ←l</a:t>
            </a:r>
          </a:p>
          <a:p>
            <a:pPr>
              <a:buFontTx/>
              <a:buAutoNum type="arabicPeriod"/>
            </a:pPr>
            <a:r>
              <a:rPr lang="en-US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else</a:t>
            </a:r>
            <a:r>
              <a:rPr lang="en-US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charset="0"/>
              </a:rPr>
              <a:t>largest ←</a:t>
            </a:r>
            <a:r>
              <a:rPr lang="en-US" alt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mic Sans MS" charset="0"/>
              </a:rPr>
              <a:t>i</a:t>
            </a:r>
            <a:endParaRPr lang="en-US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Comic Sans MS" charset="0"/>
            </a:endParaRPr>
          </a:p>
          <a:p>
            <a:pPr>
              <a:buFontTx/>
              <a:buAutoNum type="arabicPeriod"/>
            </a:pPr>
            <a:r>
              <a: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</a:t>
            </a:r>
            <a:r>
              <a:rPr lang="en-US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charset="0"/>
              </a:rPr>
              <a:t>r ≤ n</a:t>
            </a:r>
            <a:r>
              <a:rPr lang="en-US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en-US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charset="0"/>
              </a:rPr>
              <a:t>A[r] &gt; A[largest]</a:t>
            </a:r>
          </a:p>
          <a:p>
            <a:pPr>
              <a:buFontTx/>
              <a:buAutoNum type="arabicPeriod"/>
            </a:pPr>
            <a:r>
              <a:rPr lang="en-US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then</a:t>
            </a:r>
            <a:r>
              <a:rPr lang="en-US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charset="0"/>
              </a:rPr>
              <a:t>largest ←r</a:t>
            </a:r>
          </a:p>
          <a:p>
            <a:pPr>
              <a:buFontTx/>
              <a:buAutoNum type="arabicPeriod"/>
            </a:pPr>
            <a:r>
              <a: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</a:t>
            </a:r>
            <a:r>
              <a:rPr lang="en-US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charset="0"/>
              </a:rPr>
              <a:t>largest </a:t>
            </a:r>
            <a:r>
              <a:rPr lang="en-US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charset="0"/>
                <a:sym typeface="Symbol" charset="2"/>
              </a:rPr>
              <a:t>≠</a:t>
            </a:r>
            <a:r>
              <a:rPr lang="en-US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charset="0"/>
              </a:rPr>
              <a:t> </a:t>
            </a:r>
            <a:r>
              <a:rPr lang="en-US" alt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mic Sans MS" charset="0"/>
              </a:rPr>
              <a:t>i</a:t>
            </a:r>
            <a:endParaRPr lang="en-US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Comic Sans MS" charset="0"/>
            </a:endParaRPr>
          </a:p>
          <a:p>
            <a:pPr>
              <a:buFontTx/>
              <a:buAutoNum type="arabicPeriod"/>
            </a:pPr>
            <a:r>
              <a:rPr lang="en-US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then</a:t>
            </a:r>
            <a:r>
              <a:rPr lang="en-US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exchange </a:t>
            </a:r>
            <a:r>
              <a:rPr lang="en-US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charset="0"/>
              </a:rPr>
              <a:t>A[</a:t>
            </a:r>
            <a:r>
              <a:rPr lang="en-US" alt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mic Sans MS" charset="0"/>
              </a:rPr>
              <a:t>i</a:t>
            </a:r>
            <a:r>
              <a:rPr lang="en-US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charset="0"/>
              </a:rPr>
              <a:t>] ⟺ A[largest]</a:t>
            </a:r>
          </a:p>
          <a:p>
            <a:pPr>
              <a:buFontTx/>
              <a:buAutoNum type="arabicPeriod"/>
            </a:pPr>
            <a:r>
              <a:rPr lang="en-US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MAX-HEAPIFY(</a:t>
            </a:r>
            <a:r>
              <a:rPr lang="en-US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charset="0"/>
              </a:rPr>
              <a:t>A, largest, n</a:t>
            </a:r>
            <a:r>
              <a:rPr lang="en-US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0009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477/677 - Lecture 11</a:t>
            </a:r>
          </a:p>
        </p:txBody>
      </p:sp>
      <p:sp>
        <p:nvSpPr>
          <p:cNvPr id="16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29F8A-7B76-FC40-BC52-95F6A4DC73D4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323587" name="Text Box 3"/>
          <p:cNvSpPr txBox="1">
            <a:spLocks noChangeArrowheads="1"/>
          </p:cNvSpPr>
          <p:nvPr/>
        </p:nvSpPr>
        <p:spPr bwMode="auto">
          <a:xfrm>
            <a:off x="381000" y="1223101"/>
            <a:ext cx="2673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sng" dirty="0">
                <a:latin typeface="Century Gothic" charset="0"/>
                <a:ea typeface="Century Gothic" charset="0"/>
                <a:cs typeface="Century Gothic" charset="0"/>
              </a:rPr>
              <a:t>MAX-HEAPIFY(A, 2, 10)</a:t>
            </a:r>
          </a:p>
        </p:txBody>
      </p:sp>
      <p:grpSp>
        <p:nvGrpSpPr>
          <p:cNvPr id="323588" name="Group 4"/>
          <p:cNvGrpSpPr>
            <a:grpSpLocks/>
          </p:cNvGrpSpPr>
          <p:nvPr/>
        </p:nvGrpSpPr>
        <p:grpSpPr bwMode="auto">
          <a:xfrm>
            <a:off x="457200" y="1521551"/>
            <a:ext cx="3684588" cy="2393950"/>
            <a:chOff x="288" y="942"/>
            <a:chExt cx="2321" cy="1508"/>
          </a:xfrm>
        </p:grpSpPr>
        <p:graphicFrame>
          <p:nvGraphicFramePr>
            <p:cNvPr id="323589" name="Object 5"/>
            <p:cNvGraphicFramePr>
              <a:graphicFrameLocks noChangeAspect="1"/>
            </p:cNvGraphicFramePr>
            <p:nvPr/>
          </p:nvGraphicFramePr>
          <p:xfrm>
            <a:off x="288" y="942"/>
            <a:ext cx="1950" cy="1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5235" name="Paint Shop Pro Image" r:id="rId3" imgW="5160976" imgH="3248780" progId="PaintShopPro">
                    <p:embed/>
                  </p:oleObj>
                </mc:Choice>
                <mc:Fallback>
                  <p:oleObj name="Paint Shop Pro Image" r:id="rId3" imgW="5160976" imgH="3248780" progId="PaintShopPro">
                    <p:embed/>
                    <p:pic>
                      <p:nvPicPr>
                        <p:cNvPr id="323589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942"/>
                          <a:ext cx="1950" cy="1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3590" name="Text Box 6"/>
            <p:cNvSpPr txBox="1">
              <a:spLocks noChangeArrowheads="1"/>
            </p:cNvSpPr>
            <p:nvPr/>
          </p:nvSpPr>
          <p:spPr bwMode="auto">
            <a:xfrm>
              <a:off x="288" y="2217"/>
              <a:ext cx="232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Century Gothic" charset="0"/>
                  <a:ea typeface="Century Gothic" charset="0"/>
                  <a:cs typeface="Century Gothic" charset="0"/>
                </a:rPr>
                <a:t>A[2] violates the heap property</a:t>
              </a:r>
            </a:p>
          </p:txBody>
        </p:sp>
      </p:grpSp>
      <p:sp>
        <p:nvSpPr>
          <p:cNvPr id="323591" name="Text Box 7"/>
          <p:cNvSpPr txBox="1">
            <a:spLocks noChangeArrowheads="1"/>
          </p:cNvSpPr>
          <p:nvPr/>
        </p:nvSpPr>
        <p:spPr bwMode="auto">
          <a:xfrm>
            <a:off x="3886200" y="2312126"/>
            <a:ext cx="151195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DD0111"/>
                </a:solidFill>
                <a:latin typeface="Century Gothic" charset="0"/>
                <a:ea typeface="Century Gothic" charset="0"/>
                <a:cs typeface="Century Gothic" charset="0"/>
              </a:rPr>
              <a:t>A[2] </a:t>
            </a:r>
            <a:r>
              <a:rPr lang="en-US" altLang="en-US" dirty="0">
                <a:solidFill>
                  <a:srgbClr val="DD0111"/>
                </a:solidFill>
                <a:latin typeface="Century Gothic" charset="0"/>
                <a:ea typeface="Century Gothic" charset="0"/>
                <a:cs typeface="Century Gothic" charset="0"/>
                <a:sym typeface="Symbol" charset="2"/>
              </a:rPr>
              <a:t>⟷ A[4]</a:t>
            </a:r>
          </a:p>
        </p:txBody>
      </p:sp>
      <p:grpSp>
        <p:nvGrpSpPr>
          <p:cNvPr id="323592" name="Group 8"/>
          <p:cNvGrpSpPr>
            <a:grpSpLocks/>
          </p:cNvGrpSpPr>
          <p:nvPr/>
        </p:nvGrpSpPr>
        <p:grpSpPr bwMode="auto">
          <a:xfrm>
            <a:off x="5449889" y="1521551"/>
            <a:ext cx="3684588" cy="2393950"/>
            <a:chOff x="3433" y="942"/>
            <a:chExt cx="2321" cy="1508"/>
          </a:xfrm>
        </p:grpSpPr>
        <p:graphicFrame>
          <p:nvGraphicFramePr>
            <p:cNvPr id="323593" name="Object 9"/>
            <p:cNvGraphicFramePr>
              <a:graphicFrameLocks noChangeAspect="1"/>
            </p:cNvGraphicFramePr>
            <p:nvPr/>
          </p:nvGraphicFramePr>
          <p:xfrm>
            <a:off x="3433" y="942"/>
            <a:ext cx="1943" cy="1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5236" name="Paint Shop Pro Image" r:id="rId5" imgW="5141463" imgH="3248780" progId="PaintShopPro">
                    <p:embed/>
                  </p:oleObj>
                </mc:Choice>
                <mc:Fallback>
                  <p:oleObj name="Paint Shop Pro Image" r:id="rId5" imgW="5141463" imgH="3248780" progId="PaintShopPro">
                    <p:embed/>
                    <p:pic>
                      <p:nvPicPr>
                        <p:cNvPr id="323593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3" y="942"/>
                          <a:ext cx="1943" cy="1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3594" name="Text Box 10"/>
            <p:cNvSpPr txBox="1">
              <a:spLocks noChangeArrowheads="1"/>
            </p:cNvSpPr>
            <p:nvPr/>
          </p:nvSpPr>
          <p:spPr bwMode="auto">
            <a:xfrm>
              <a:off x="3433" y="2217"/>
              <a:ext cx="232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Century Gothic" charset="0"/>
                  <a:ea typeface="Century Gothic" charset="0"/>
                  <a:cs typeface="Century Gothic" charset="0"/>
                </a:rPr>
                <a:t>A[4] violates the heap property</a:t>
              </a:r>
            </a:p>
          </p:txBody>
        </p:sp>
      </p:grpSp>
      <p:sp>
        <p:nvSpPr>
          <p:cNvPr id="323595" name="Text Box 11"/>
          <p:cNvSpPr txBox="1">
            <a:spLocks noChangeArrowheads="1"/>
          </p:cNvSpPr>
          <p:nvPr/>
        </p:nvSpPr>
        <p:spPr bwMode="auto">
          <a:xfrm>
            <a:off x="1219200" y="4824413"/>
            <a:ext cx="151195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DD0111"/>
                </a:solidFill>
                <a:latin typeface="Century Gothic" charset="0"/>
                <a:ea typeface="Century Gothic" charset="0"/>
                <a:cs typeface="Century Gothic" charset="0"/>
              </a:rPr>
              <a:t>A[4] </a:t>
            </a:r>
            <a:r>
              <a:rPr lang="en-US" altLang="en-US" dirty="0">
                <a:solidFill>
                  <a:srgbClr val="DD0111"/>
                </a:solidFill>
                <a:latin typeface="Century Gothic" charset="0"/>
                <a:ea typeface="Century Gothic" charset="0"/>
                <a:cs typeface="Century Gothic" charset="0"/>
                <a:sym typeface="Symbol" charset="2"/>
              </a:rPr>
              <a:t>⟷ A[9]</a:t>
            </a:r>
          </a:p>
        </p:txBody>
      </p:sp>
      <p:grpSp>
        <p:nvGrpSpPr>
          <p:cNvPr id="323596" name="Group 12"/>
          <p:cNvGrpSpPr>
            <a:grpSpLocks/>
          </p:cNvGrpSpPr>
          <p:nvPr/>
        </p:nvGrpSpPr>
        <p:grpSpPr bwMode="auto">
          <a:xfrm>
            <a:off x="2754313" y="4038600"/>
            <a:ext cx="3052763" cy="2274888"/>
            <a:chOff x="1735" y="2544"/>
            <a:chExt cx="1923" cy="1433"/>
          </a:xfrm>
        </p:grpSpPr>
        <p:graphicFrame>
          <p:nvGraphicFramePr>
            <p:cNvPr id="323597" name="Object 13"/>
            <p:cNvGraphicFramePr>
              <a:graphicFrameLocks noChangeAspect="1"/>
            </p:cNvGraphicFramePr>
            <p:nvPr/>
          </p:nvGraphicFramePr>
          <p:xfrm>
            <a:off x="1735" y="2544"/>
            <a:ext cx="1906" cy="1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5237" name="Paint Shop Pro Image" r:id="rId7" imgW="5043902" imgH="3229268" progId="PaintShopPro">
                    <p:embed/>
                  </p:oleObj>
                </mc:Choice>
                <mc:Fallback>
                  <p:oleObj name="Paint Shop Pro Image" r:id="rId7" imgW="5043902" imgH="3229268" progId="PaintShopPro">
                    <p:embed/>
                    <p:pic>
                      <p:nvPicPr>
                        <p:cNvPr id="323597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5" y="2544"/>
                          <a:ext cx="1906" cy="1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3598" name="Text Box 14"/>
            <p:cNvSpPr txBox="1">
              <a:spLocks noChangeArrowheads="1"/>
            </p:cNvSpPr>
            <p:nvPr/>
          </p:nvSpPr>
          <p:spPr bwMode="auto">
            <a:xfrm>
              <a:off x="1890" y="3744"/>
              <a:ext cx="176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Century Gothic" charset="0"/>
                  <a:ea typeface="Century Gothic" charset="0"/>
                  <a:cs typeface="Century Gothic" charset="0"/>
                </a:rPr>
                <a:t>Heap property restored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368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91" grpId="0"/>
      <p:bldP spid="32359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477/677 - Lecture 11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EBE0-7A08-6F46-A12A-7F0031BE500A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MAX-HEAPIFY Running Time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066800"/>
            <a:ext cx="8229600" cy="52244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/>
              <a:t>Intuitively: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A heap is an almost complete binary tree </a:t>
            </a:r>
            <a:r>
              <a:rPr lang="en-US" altLang="en-US" dirty="0">
                <a:sym typeface="Symbol" charset="2"/>
              </a:rPr>
              <a:t>⇒ must process </a:t>
            </a:r>
            <a:r>
              <a:rPr lang="en-US" altLang="en-US" dirty="0">
                <a:latin typeface="Comic Sans MS" charset="0"/>
                <a:sym typeface="Symbol" charset="2"/>
              </a:rPr>
              <a:t>O(</a:t>
            </a:r>
            <a:r>
              <a:rPr lang="en-US" altLang="en-US" dirty="0" err="1">
                <a:latin typeface="Comic Sans MS" charset="0"/>
                <a:sym typeface="Symbol" charset="2"/>
              </a:rPr>
              <a:t>lgn</a:t>
            </a:r>
            <a:r>
              <a:rPr lang="en-US" altLang="en-US" dirty="0">
                <a:latin typeface="Comic Sans MS" charset="0"/>
                <a:sym typeface="Symbol" charset="2"/>
              </a:rPr>
              <a:t>)</a:t>
            </a:r>
            <a:r>
              <a:rPr lang="en-US" altLang="en-US" dirty="0">
                <a:sym typeface="Symbol" charset="2"/>
              </a:rPr>
              <a:t> levels, with constant work at each level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sym typeface="Symbol" charset="2"/>
              </a:rPr>
              <a:t>Running time of MAX-HEAPIFY is </a:t>
            </a:r>
            <a:r>
              <a:rPr lang="en-US" altLang="en-US" dirty="0">
                <a:latin typeface="Comic Sans MS" charset="0"/>
                <a:sym typeface="Symbol" charset="2"/>
              </a:rPr>
              <a:t>O(</a:t>
            </a:r>
            <a:r>
              <a:rPr lang="en-US" altLang="en-US" dirty="0" err="1">
                <a:latin typeface="Comic Sans MS" charset="0"/>
                <a:sym typeface="Symbol" charset="2"/>
              </a:rPr>
              <a:t>lgn</a:t>
            </a:r>
            <a:r>
              <a:rPr lang="en-US" altLang="en-US" dirty="0">
                <a:latin typeface="Comic Sans MS" charset="0"/>
                <a:sym typeface="Symbol" charset="2"/>
              </a:rPr>
              <a:t>)</a:t>
            </a:r>
            <a:r>
              <a:rPr lang="en-US" altLang="en-US" dirty="0">
                <a:sym typeface="Symbol" charset="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sym typeface="Symbol" charset="2"/>
              </a:rPr>
              <a:t>Can be written in terms of the height of the heap, as being </a:t>
            </a:r>
            <a:r>
              <a:rPr lang="en-US" altLang="en-US" dirty="0">
                <a:latin typeface="Comic Sans MS" charset="0"/>
                <a:sym typeface="Symbol" charset="2"/>
              </a:rPr>
              <a:t>O(h)</a:t>
            </a:r>
          </a:p>
          <a:p>
            <a:pPr lvl="1">
              <a:lnSpc>
                <a:spcPct val="150000"/>
              </a:lnSpc>
            </a:pPr>
            <a:r>
              <a:rPr lang="en-US" altLang="en-US" dirty="0">
                <a:sym typeface="Symbol" charset="2"/>
              </a:rPr>
              <a:t>Since the height of the heap is</a:t>
            </a:r>
            <a:r>
              <a:rPr lang="en-US" altLang="en-US" dirty="0">
                <a:latin typeface="Comic Sans MS" charset="0"/>
                <a:sym typeface="Symbol" charset="2"/>
              </a:rPr>
              <a:t> </a:t>
            </a:r>
            <a:r>
              <a:rPr lang="en-US" dirty="0">
                <a:latin typeface="Comic Sans MS" charset="0"/>
                <a:sym typeface="Symbol" charset="2"/>
              </a:rPr>
              <a:t>⎣</a:t>
            </a:r>
            <a:r>
              <a:rPr lang="en-US" dirty="0" err="1">
                <a:latin typeface="Comic Sans MS" charset="0"/>
                <a:sym typeface="Symbol" charset="2"/>
              </a:rPr>
              <a:t>lgn</a:t>
            </a:r>
            <a:r>
              <a:rPr lang="en-US" dirty="0">
                <a:latin typeface="Comic Sans MS" charset="0"/>
                <a:sym typeface="Symbol" charset="2"/>
              </a:rPr>
              <a:t>⎦</a:t>
            </a:r>
            <a:endParaRPr lang="en-US" altLang="en-US" dirty="0">
              <a:latin typeface="Comic Sans MS" charset="0"/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1888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11</a:t>
            </a:r>
          </a:p>
        </p:txBody>
      </p:sp>
      <p:sp>
        <p:nvSpPr>
          <p:cNvPr id="578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a Heap</a:t>
            </a:r>
          </a:p>
        </p:txBody>
      </p:sp>
      <p:sp>
        <p:nvSpPr>
          <p:cNvPr id="5785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16719" y="3578225"/>
            <a:ext cx="5334000" cy="2212975"/>
          </a:xfrm>
        </p:spPr>
        <p:txBody>
          <a:bodyPr/>
          <a:lstStyle/>
          <a:p>
            <a:pPr marL="533400" indent="-533400">
              <a:lnSpc>
                <a:spcPct val="120000"/>
              </a:lnSpc>
              <a:buFontTx/>
              <a:buNone/>
            </a:pPr>
            <a:r>
              <a:rPr lang="en-US" sz="2400" dirty="0" err="1">
                <a:solidFill>
                  <a:srgbClr val="DD0111"/>
                </a:solidFill>
                <a:latin typeface="Monotype Corsiva" charset="0"/>
              </a:rPr>
              <a:t>Alg</a:t>
            </a:r>
            <a:r>
              <a:rPr lang="en-US" sz="2400" dirty="0">
                <a:solidFill>
                  <a:srgbClr val="DD0111"/>
                </a:solidFill>
                <a:latin typeface="Monotype Corsiva" charset="0"/>
              </a:rPr>
              <a:t>:</a:t>
            </a:r>
            <a:r>
              <a:rPr lang="en-US" sz="2400" dirty="0">
                <a:latin typeface="Monotype Corsiva" charset="0"/>
              </a:rPr>
              <a:t> </a:t>
            </a:r>
            <a:r>
              <a:rPr lang="en-US" sz="2400" u="sng" dirty="0"/>
              <a:t>BUILD-MAX-HEAP</a:t>
            </a:r>
            <a:r>
              <a:rPr lang="en-US" sz="2400" u="sng" dirty="0">
                <a:latin typeface="Comic Sans MS" charset="0"/>
              </a:rPr>
              <a:t>(A)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400" dirty="0">
                <a:latin typeface="Comic Sans MS" charset="0"/>
              </a:rPr>
              <a:t>n</a:t>
            </a:r>
            <a:r>
              <a:rPr lang="en-US" sz="2400" dirty="0"/>
              <a:t> = length[A]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400" dirty="0"/>
              <a:t> </a:t>
            </a:r>
            <a:r>
              <a:rPr lang="en-US" sz="2400" b="1" dirty="0"/>
              <a:t>for</a:t>
            </a:r>
            <a:r>
              <a:rPr lang="en-US" sz="2400" dirty="0"/>
              <a:t> </a:t>
            </a:r>
            <a:r>
              <a:rPr lang="en-US" sz="2400" dirty="0" err="1">
                <a:latin typeface="Comic Sans MS" charset="0"/>
              </a:rPr>
              <a:t>i</a:t>
            </a:r>
            <a:r>
              <a:rPr lang="en-US" sz="2400" dirty="0">
                <a:latin typeface="Comic Sans MS" charset="0"/>
              </a:rPr>
              <a:t> ← </a:t>
            </a:r>
            <a:r>
              <a:rPr lang="en-US" sz="2400" dirty="0">
                <a:latin typeface="Comic Sans MS" charset="0"/>
                <a:sym typeface="Symbol" charset="2"/>
              </a:rPr>
              <a:t>⎣</a:t>
            </a:r>
            <a:r>
              <a:rPr lang="en-US" sz="2400" dirty="0">
                <a:latin typeface="Comic Sans MS" charset="0"/>
              </a:rPr>
              <a:t>n/2</a:t>
            </a:r>
            <a:r>
              <a:rPr lang="en-US" sz="2400" dirty="0">
                <a:latin typeface="Comic Sans MS" charset="0"/>
                <a:sym typeface="Symbol" charset="2"/>
              </a:rPr>
              <a:t>⎦ </a:t>
            </a:r>
            <a:r>
              <a:rPr lang="en-US" sz="2400" b="1" dirty="0" err="1"/>
              <a:t>downto</a:t>
            </a:r>
            <a:r>
              <a:rPr lang="en-US" sz="2400" dirty="0"/>
              <a:t> </a:t>
            </a:r>
            <a:r>
              <a:rPr lang="en-US" sz="2400" dirty="0">
                <a:latin typeface="Comic Sans MS" charset="0"/>
              </a:rPr>
              <a:t>1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400" dirty="0"/>
              <a:t>       </a:t>
            </a:r>
            <a:r>
              <a:rPr lang="en-US" sz="2400" b="1" dirty="0"/>
              <a:t>do</a:t>
            </a:r>
            <a:r>
              <a:rPr lang="en-US" sz="2400" dirty="0"/>
              <a:t> MAX-HEAPIFY</a:t>
            </a:r>
            <a:r>
              <a:rPr lang="en-US" sz="2400" dirty="0">
                <a:latin typeface="Comic Sans MS" charset="0"/>
              </a:rPr>
              <a:t>(A, </a:t>
            </a:r>
            <a:r>
              <a:rPr lang="en-US" sz="2400" dirty="0" err="1">
                <a:latin typeface="Comic Sans MS" charset="0"/>
              </a:rPr>
              <a:t>i</a:t>
            </a:r>
            <a:r>
              <a:rPr lang="en-US" sz="2400" dirty="0">
                <a:latin typeface="Comic Sans MS" charset="0"/>
              </a:rPr>
              <a:t>, n)</a:t>
            </a:r>
          </a:p>
        </p:txBody>
      </p:sp>
      <p:sp>
        <p:nvSpPr>
          <p:cNvPr id="57856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04800" y="1219200"/>
            <a:ext cx="8753959" cy="27432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/>
              <a:t>Convert an array </a:t>
            </a:r>
            <a:r>
              <a:rPr lang="en-US" sz="2400" dirty="0">
                <a:latin typeface="Comic Sans MS" charset="0"/>
              </a:rPr>
              <a:t>A[1 … n]</a:t>
            </a:r>
            <a:r>
              <a:rPr lang="en-US" sz="2400" dirty="0"/>
              <a:t> into a max-heap                    (</a:t>
            </a:r>
            <a:r>
              <a:rPr lang="en-US" sz="2400" dirty="0">
                <a:latin typeface="Comic Sans MS" charset="0"/>
              </a:rPr>
              <a:t>n = length[A]</a:t>
            </a:r>
            <a:r>
              <a:rPr lang="en-US" sz="2400" dirty="0"/>
              <a:t>)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The elements in the </a:t>
            </a:r>
            <a:r>
              <a:rPr lang="en-US" sz="2400" dirty="0" err="1"/>
              <a:t>subarray</a:t>
            </a:r>
            <a:r>
              <a:rPr lang="en-US" sz="2400" dirty="0"/>
              <a:t> </a:t>
            </a:r>
            <a:r>
              <a:rPr lang="en-US" sz="2400" dirty="0">
                <a:latin typeface="Comic Sans MS" charset="0"/>
              </a:rPr>
              <a:t>A[(</a:t>
            </a:r>
            <a:r>
              <a:rPr lang="en-US" sz="2400" dirty="0">
                <a:latin typeface="Comic Sans MS" charset="0"/>
                <a:sym typeface="Symbol" charset="2"/>
              </a:rPr>
              <a:t>⎣n/2⎦+1</a:t>
            </a:r>
            <a:r>
              <a:rPr lang="en-US" sz="2400" dirty="0">
                <a:latin typeface="Comic Sans MS" charset="0"/>
              </a:rPr>
              <a:t>) .. n]</a:t>
            </a:r>
            <a:r>
              <a:rPr lang="en-US" sz="2400" dirty="0"/>
              <a:t> are leaves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Apply MAX-HEAPIFY on elements between </a:t>
            </a:r>
            <a:r>
              <a:rPr lang="en-US" sz="2400" dirty="0">
                <a:latin typeface="Comic Sans MS" charset="0"/>
              </a:rPr>
              <a:t>1</a:t>
            </a:r>
            <a:r>
              <a:rPr lang="en-US" sz="2400" dirty="0"/>
              <a:t> and </a:t>
            </a:r>
            <a:r>
              <a:rPr lang="en-US" sz="2400" dirty="0">
                <a:latin typeface="Comic Sans MS" charset="0"/>
                <a:sym typeface="Symbol" charset="2"/>
              </a:rPr>
              <a:t>⎣n/2⎦</a:t>
            </a:r>
            <a:endParaRPr lang="en-US" sz="2400" dirty="0">
              <a:latin typeface="Comic Sans MS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802313" y="3441700"/>
            <a:ext cx="2943225" cy="2044700"/>
            <a:chOff x="137" y="715"/>
            <a:chExt cx="1854" cy="1288"/>
          </a:xfrm>
        </p:grpSpPr>
        <p:sp>
          <p:nvSpPr>
            <p:cNvPr id="578566" name="Line 6"/>
            <p:cNvSpPr>
              <a:spLocks noChangeAspect="1" noChangeShapeType="1"/>
            </p:cNvSpPr>
            <p:nvPr/>
          </p:nvSpPr>
          <p:spPr bwMode="auto">
            <a:xfrm flipV="1">
              <a:off x="851" y="1653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78567" name="Line 7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78568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417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78569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78570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78571" name="Line 11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78572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2</a:t>
              </a:r>
            </a:p>
          </p:txBody>
        </p:sp>
        <p:sp>
          <p:nvSpPr>
            <p:cNvPr id="578573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14</a:t>
              </a:r>
            </a:p>
          </p:txBody>
        </p:sp>
        <p:sp>
          <p:nvSpPr>
            <p:cNvPr id="578574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8</a:t>
              </a:r>
            </a:p>
          </p:txBody>
        </p:sp>
        <p:sp>
          <p:nvSpPr>
            <p:cNvPr id="578575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1</a:t>
              </a:r>
            </a:p>
          </p:txBody>
        </p:sp>
        <p:sp>
          <p:nvSpPr>
            <p:cNvPr id="578576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16</a:t>
              </a:r>
            </a:p>
          </p:txBody>
        </p:sp>
        <p:sp>
          <p:nvSpPr>
            <p:cNvPr id="578577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7</a:t>
              </a:r>
            </a:p>
          </p:txBody>
        </p:sp>
        <p:sp>
          <p:nvSpPr>
            <p:cNvPr id="578578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4</a:t>
              </a:r>
            </a:p>
          </p:txBody>
        </p:sp>
        <p:sp>
          <p:nvSpPr>
            <p:cNvPr id="578579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3</a:t>
              </a:r>
            </a:p>
          </p:txBody>
        </p:sp>
        <p:sp>
          <p:nvSpPr>
            <p:cNvPr id="578580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9</a:t>
              </a:r>
            </a:p>
          </p:txBody>
        </p:sp>
        <p:sp>
          <p:nvSpPr>
            <p:cNvPr id="578581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10</a:t>
              </a:r>
            </a:p>
          </p:txBody>
        </p:sp>
        <p:sp>
          <p:nvSpPr>
            <p:cNvPr id="578582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000">
                  <a:latin typeface="Century Gothic" charset="0"/>
                  <a:ea typeface="Century Gothic" charset="0"/>
                  <a:cs typeface="Century Gothic" charset="0"/>
                </a:rPr>
                <a:t>1</a:t>
              </a:r>
            </a:p>
          </p:txBody>
        </p:sp>
        <p:sp>
          <p:nvSpPr>
            <p:cNvPr id="578583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000">
                  <a:latin typeface="Century Gothic" charset="0"/>
                  <a:ea typeface="Century Gothic" charset="0"/>
                  <a:cs typeface="Century Gothic" charset="0"/>
                </a:rPr>
                <a:t>2</a:t>
              </a:r>
            </a:p>
          </p:txBody>
        </p:sp>
        <p:sp>
          <p:nvSpPr>
            <p:cNvPr id="578584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000">
                  <a:latin typeface="Century Gothic" charset="0"/>
                  <a:ea typeface="Century Gothic" charset="0"/>
                  <a:cs typeface="Century Gothic" charset="0"/>
                </a:rPr>
                <a:t>3</a:t>
              </a:r>
            </a:p>
          </p:txBody>
        </p:sp>
        <p:sp>
          <p:nvSpPr>
            <p:cNvPr id="578585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000">
                  <a:latin typeface="Century Gothic" charset="0"/>
                  <a:ea typeface="Century Gothic" charset="0"/>
                  <a:cs typeface="Century Gothic" charset="0"/>
                </a:rPr>
                <a:t>4</a:t>
              </a:r>
            </a:p>
          </p:txBody>
        </p:sp>
        <p:sp>
          <p:nvSpPr>
            <p:cNvPr id="578586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000">
                  <a:latin typeface="Century Gothic" charset="0"/>
                  <a:ea typeface="Century Gothic" charset="0"/>
                  <a:cs typeface="Century Gothic" charset="0"/>
                </a:rPr>
                <a:t>5</a:t>
              </a:r>
            </a:p>
          </p:txBody>
        </p:sp>
        <p:sp>
          <p:nvSpPr>
            <p:cNvPr id="578587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000">
                  <a:latin typeface="Century Gothic" charset="0"/>
                  <a:ea typeface="Century Gothic" charset="0"/>
                  <a:cs typeface="Century Gothic" charset="0"/>
                </a:rPr>
                <a:t>6</a:t>
              </a:r>
            </a:p>
          </p:txBody>
        </p:sp>
        <p:sp>
          <p:nvSpPr>
            <p:cNvPr id="578588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000">
                  <a:latin typeface="Century Gothic" charset="0"/>
                  <a:ea typeface="Century Gothic" charset="0"/>
                  <a:cs typeface="Century Gothic" charset="0"/>
                </a:rPr>
                <a:t>7</a:t>
              </a:r>
            </a:p>
          </p:txBody>
        </p:sp>
        <p:sp>
          <p:nvSpPr>
            <p:cNvPr id="578589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000">
                  <a:latin typeface="Century Gothic" charset="0"/>
                  <a:ea typeface="Century Gothic" charset="0"/>
                  <a:cs typeface="Century Gothic" charset="0"/>
                </a:rPr>
                <a:t>8</a:t>
              </a:r>
            </a:p>
          </p:txBody>
        </p:sp>
        <p:sp>
          <p:nvSpPr>
            <p:cNvPr id="578590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000">
                  <a:latin typeface="Century Gothic" charset="0"/>
                  <a:ea typeface="Century Gothic" charset="0"/>
                  <a:cs typeface="Century Gothic" charset="0"/>
                </a:rPr>
                <a:t>9</a:t>
              </a:r>
            </a:p>
          </p:txBody>
        </p:sp>
        <p:sp>
          <p:nvSpPr>
            <p:cNvPr id="578591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20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000">
                  <a:latin typeface="Century Gothic" charset="0"/>
                  <a:ea typeface="Century Gothic" charset="0"/>
                  <a:cs typeface="Century Gothic" charset="0"/>
                </a:rPr>
                <a:t>10</a:t>
              </a:r>
            </a:p>
          </p:txBody>
        </p:sp>
      </p:grpSp>
      <p:graphicFrame>
        <p:nvGraphicFramePr>
          <p:cNvPr id="578592" name="Group 32"/>
          <p:cNvGraphicFramePr>
            <a:graphicFrameLocks noGrp="1"/>
          </p:cNvGraphicFramePr>
          <p:nvPr>
            <p:extLst/>
          </p:nvPr>
        </p:nvGraphicFramePr>
        <p:xfrm>
          <a:off x="4826000" y="5791200"/>
          <a:ext cx="4141788" cy="335280"/>
        </p:xfrm>
        <a:graphic>
          <a:graphicData uri="http://schemas.openxmlformats.org/drawingml/2006/table">
            <a:tbl>
              <a:tblPr/>
              <a:tblGrid>
                <a:gridCol w="414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3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3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3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3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57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8616" name="Text Box 56"/>
          <p:cNvSpPr txBox="1">
            <a:spLocks noChangeArrowheads="1"/>
          </p:cNvSpPr>
          <p:nvPr/>
        </p:nvSpPr>
        <p:spPr bwMode="auto">
          <a:xfrm>
            <a:off x="4264025" y="5741988"/>
            <a:ext cx="4203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A:</a:t>
            </a:r>
          </a:p>
        </p:txBody>
      </p:sp>
      <p:sp>
        <p:nvSpPr>
          <p:cNvPr id="578617" name="Freeform 57"/>
          <p:cNvSpPr>
            <a:spLocks/>
          </p:cNvSpPr>
          <p:nvPr/>
        </p:nvSpPr>
        <p:spPr bwMode="auto">
          <a:xfrm>
            <a:off x="5924550" y="3371850"/>
            <a:ext cx="2636838" cy="1811338"/>
          </a:xfrm>
          <a:custGeom>
            <a:avLst/>
            <a:gdLst/>
            <a:ahLst/>
            <a:cxnLst>
              <a:cxn ang="0">
                <a:pos x="300" y="593"/>
              </a:cxn>
              <a:cxn ang="0">
                <a:pos x="260" y="638"/>
              </a:cxn>
              <a:cxn ang="0">
                <a:pos x="158" y="666"/>
              </a:cxn>
              <a:cxn ang="0">
                <a:pos x="85" y="694"/>
              </a:cxn>
              <a:cxn ang="0">
                <a:pos x="57" y="711"/>
              </a:cxn>
              <a:cxn ang="0">
                <a:pos x="12" y="768"/>
              </a:cxn>
              <a:cxn ang="0">
                <a:pos x="0" y="802"/>
              </a:cxn>
              <a:cxn ang="0">
                <a:pos x="40" y="966"/>
              </a:cxn>
              <a:cxn ang="0">
                <a:pos x="62" y="1011"/>
              </a:cxn>
              <a:cxn ang="0">
                <a:pos x="91" y="1056"/>
              </a:cxn>
              <a:cxn ang="0">
                <a:pos x="125" y="1078"/>
              </a:cxn>
              <a:cxn ang="0">
                <a:pos x="108" y="1084"/>
              </a:cxn>
              <a:cxn ang="0">
                <a:pos x="147" y="1095"/>
              </a:cxn>
              <a:cxn ang="0">
                <a:pos x="277" y="1129"/>
              </a:cxn>
              <a:cxn ang="0">
                <a:pos x="322" y="1124"/>
              </a:cxn>
              <a:cxn ang="0">
                <a:pos x="334" y="1135"/>
              </a:cxn>
              <a:cxn ang="0">
                <a:pos x="350" y="1124"/>
              </a:cxn>
              <a:cxn ang="0">
                <a:pos x="418" y="1101"/>
              </a:cxn>
              <a:cxn ang="0">
                <a:pos x="475" y="1078"/>
              </a:cxn>
              <a:cxn ang="0">
                <a:pos x="514" y="1067"/>
              </a:cxn>
              <a:cxn ang="0">
                <a:pos x="791" y="1095"/>
              </a:cxn>
              <a:cxn ang="0">
                <a:pos x="910" y="1141"/>
              </a:cxn>
              <a:cxn ang="0">
                <a:pos x="972" y="1101"/>
              </a:cxn>
              <a:cxn ang="0">
                <a:pos x="977" y="920"/>
              </a:cxn>
              <a:cxn ang="0">
                <a:pos x="989" y="909"/>
              </a:cxn>
              <a:cxn ang="0">
                <a:pos x="1147" y="824"/>
              </a:cxn>
              <a:cxn ang="0">
                <a:pos x="1373" y="847"/>
              </a:cxn>
              <a:cxn ang="0">
                <a:pos x="1587" y="819"/>
              </a:cxn>
              <a:cxn ang="0">
                <a:pos x="1610" y="796"/>
              </a:cxn>
              <a:cxn ang="0">
                <a:pos x="1638" y="751"/>
              </a:cxn>
              <a:cxn ang="0">
                <a:pos x="1644" y="734"/>
              </a:cxn>
              <a:cxn ang="0">
                <a:pos x="1649" y="717"/>
              </a:cxn>
              <a:cxn ang="0">
                <a:pos x="1661" y="683"/>
              </a:cxn>
              <a:cxn ang="0">
                <a:pos x="1632" y="570"/>
              </a:cxn>
              <a:cxn ang="0">
                <a:pos x="1615" y="519"/>
              </a:cxn>
              <a:cxn ang="0">
                <a:pos x="1610" y="469"/>
              </a:cxn>
              <a:cxn ang="0">
                <a:pos x="1598" y="423"/>
              </a:cxn>
              <a:cxn ang="0">
                <a:pos x="1587" y="367"/>
              </a:cxn>
              <a:cxn ang="0">
                <a:pos x="1553" y="299"/>
              </a:cxn>
              <a:cxn ang="0">
                <a:pos x="1519" y="226"/>
              </a:cxn>
              <a:cxn ang="0">
                <a:pos x="1491" y="186"/>
              </a:cxn>
              <a:cxn ang="0">
                <a:pos x="1378" y="102"/>
              </a:cxn>
              <a:cxn ang="0">
                <a:pos x="1265" y="51"/>
              </a:cxn>
              <a:cxn ang="0">
                <a:pos x="1130" y="0"/>
              </a:cxn>
              <a:cxn ang="0">
                <a:pos x="983" y="11"/>
              </a:cxn>
              <a:cxn ang="0">
                <a:pos x="926" y="22"/>
              </a:cxn>
              <a:cxn ang="0">
                <a:pos x="893" y="34"/>
              </a:cxn>
              <a:cxn ang="0">
                <a:pos x="814" y="73"/>
              </a:cxn>
              <a:cxn ang="0">
                <a:pos x="734" y="113"/>
              </a:cxn>
              <a:cxn ang="0">
                <a:pos x="661" y="164"/>
              </a:cxn>
              <a:cxn ang="0">
                <a:pos x="616" y="198"/>
              </a:cxn>
              <a:cxn ang="0">
                <a:pos x="582" y="220"/>
              </a:cxn>
              <a:cxn ang="0">
                <a:pos x="571" y="237"/>
              </a:cxn>
              <a:cxn ang="0">
                <a:pos x="554" y="243"/>
              </a:cxn>
              <a:cxn ang="0">
                <a:pos x="531" y="265"/>
              </a:cxn>
              <a:cxn ang="0">
                <a:pos x="486" y="294"/>
              </a:cxn>
              <a:cxn ang="0">
                <a:pos x="418" y="350"/>
              </a:cxn>
              <a:cxn ang="0">
                <a:pos x="384" y="384"/>
              </a:cxn>
              <a:cxn ang="0">
                <a:pos x="350" y="440"/>
              </a:cxn>
              <a:cxn ang="0">
                <a:pos x="328" y="486"/>
              </a:cxn>
              <a:cxn ang="0">
                <a:pos x="300" y="576"/>
              </a:cxn>
              <a:cxn ang="0">
                <a:pos x="300" y="593"/>
              </a:cxn>
            </a:cxnLst>
            <a:rect l="0" t="0" r="r" b="b"/>
            <a:pathLst>
              <a:path w="1661" h="1141">
                <a:moveTo>
                  <a:pt x="300" y="593"/>
                </a:moveTo>
                <a:cubicBezTo>
                  <a:pt x="286" y="607"/>
                  <a:pt x="276" y="625"/>
                  <a:pt x="260" y="638"/>
                </a:cubicBezTo>
                <a:cubicBezTo>
                  <a:pt x="241" y="654"/>
                  <a:pt x="183" y="662"/>
                  <a:pt x="158" y="666"/>
                </a:cubicBezTo>
                <a:cubicBezTo>
                  <a:pt x="130" y="676"/>
                  <a:pt x="113" y="689"/>
                  <a:pt x="85" y="694"/>
                </a:cubicBezTo>
                <a:cubicBezTo>
                  <a:pt x="57" y="725"/>
                  <a:pt x="94" y="689"/>
                  <a:pt x="57" y="711"/>
                </a:cubicBezTo>
                <a:cubicBezTo>
                  <a:pt x="39" y="722"/>
                  <a:pt x="22" y="753"/>
                  <a:pt x="12" y="768"/>
                </a:cubicBezTo>
                <a:cubicBezTo>
                  <a:pt x="5" y="778"/>
                  <a:pt x="0" y="802"/>
                  <a:pt x="0" y="802"/>
                </a:cubicBezTo>
                <a:cubicBezTo>
                  <a:pt x="5" y="868"/>
                  <a:pt x="11" y="910"/>
                  <a:pt x="40" y="966"/>
                </a:cubicBezTo>
                <a:cubicBezTo>
                  <a:pt x="49" y="983"/>
                  <a:pt x="48" y="996"/>
                  <a:pt x="62" y="1011"/>
                </a:cubicBezTo>
                <a:cubicBezTo>
                  <a:pt x="68" y="1029"/>
                  <a:pt x="75" y="1045"/>
                  <a:pt x="91" y="1056"/>
                </a:cubicBezTo>
                <a:cubicBezTo>
                  <a:pt x="102" y="1064"/>
                  <a:pt x="125" y="1078"/>
                  <a:pt x="125" y="1078"/>
                </a:cubicBezTo>
                <a:cubicBezTo>
                  <a:pt x="119" y="1080"/>
                  <a:pt x="103" y="1080"/>
                  <a:pt x="108" y="1084"/>
                </a:cubicBezTo>
                <a:cubicBezTo>
                  <a:pt x="119" y="1092"/>
                  <a:pt x="134" y="1091"/>
                  <a:pt x="147" y="1095"/>
                </a:cubicBezTo>
                <a:cubicBezTo>
                  <a:pt x="191" y="1108"/>
                  <a:pt x="231" y="1122"/>
                  <a:pt x="277" y="1129"/>
                </a:cubicBezTo>
                <a:cubicBezTo>
                  <a:pt x="292" y="1127"/>
                  <a:pt x="307" y="1122"/>
                  <a:pt x="322" y="1124"/>
                </a:cubicBezTo>
                <a:cubicBezTo>
                  <a:pt x="327" y="1125"/>
                  <a:pt x="329" y="1135"/>
                  <a:pt x="334" y="1135"/>
                </a:cubicBezTo>
                <a:cubicBezTo>
                  <a:pt x="340" y="1135"/>
                  <a:pt x="344" y="1127"/>
                  <a:pt x="350" y="1124"/>
                </a:cubicBezTo>
                <a:cubicBezTo>
                  <a:pt x="371" y="1114"/>
                  <a:pt x="396" y="1109"/>
                  <a:pt x="418" y="1101"/>
                </a:cubicBezTo>
                <a:cubicBezTo>
                  <a:pt x="434" y="1086"/>
                  <a:pt x="454" y="1084"/>
                  <a:pt x="475" y="1078"/>
                </a:cubicBezTo>
                <a:cubicBezTo>
                  <a:pt x="488" y="1074"/>
                  <a:pt x="514" y="1067"/>
                  <a:pt x="514" y="1067"/>
                </a:cubicBezTo>
                <a:cubicBezTo>
                  <a:pt x="676" y="1072"/>
                  <a:pt x="684" y="1063"/>
                  <a:pt x="791" y="1095"/>
                </a:cubicBezTo>
                <a:cubicBezTo>
                  <a:pt x="816" y="1122"/>
                  <a:pt x="874" y="1132"/>
                  <a:pt x="910" y="1141"/>
                </a:cubicBezTo>
                <a:cubicBezTo>
                  <a:pt x="953" y="1129"/>
                  <a:pt x="942" y="1129"/>
                  <a:pt x="972" y="1101"/>
                </a:cubicBezTo>
                <a:cubicBezTo>
                  <a:pt x="974" y="1041"/>
                  <a:pt x="972" y="980"/>
                  <a:pt x="977" y="920"/>
                </a:cubicBezTo>
                <a:cubicBezTo>
                  <a:pt x="977" y="915"/>
                  <a:pt x="986" y="914"/>
                  <a:pt x="989" y="909"/>
                </a:cubicBezTo>
                <a:cubicBezTo>
                  <a:pt x="1031" y="839"/>
                  <a:pt x="1068" y="836"/>
                  <a:pt x="1147" y="824"/>
                </a:cubicBezTo>
                <a:cubicBezTo>
                  <a:pt x="1224" y="829"/>
                  <a:pt x="1297" y="836"/>
                  <a:pt x="1373" y="847"/>
                </a:cubicBezTo>
                <a:cubicBezTo>
                  <a:pt x="1473" y="843"/>
                  <a:pt x="1507" y="843"/>
                  <a:pt x="1587" y="819"/>
                </a:cubicBezTo>
                <a:cubicBezTo>
                  <a:pt x="1594" y="811"/>
                  <a:pt x="1604" y="805"/>
                  <a:pt x="1610" y="796"/>
                </a:cubicBezTo>
                <a:cubicBezTo>
                  <a:pt x="1625" y="772"/>
                  <a:pt x="1609" y="770"/>
                  <a:pt x="1638" y="751"/>
                </a:cubicBezTo>
                <a:cubicBezTo>
                  <a:pt x="1640" y="745"/>
                  <a:pt x="1642" y="740"/>
                  <a:pt x="1644" y="734"/>
                </a:cubicBezTo>
                <a:cubicBezTo>
                  <a:pt x="1646" y="728"/>
                  <a:pt x="1647" y="723"/>
                  <a:pt x="1649" y="717"/>
                </a:cubicBezTo>
                <a:cubicBezTo>
                  <a:pt x="1653" y="706"/>
                  <a:pt x="1661" y="683"/>
                  <a:pt x="1661" y="683"/>
                </a:cubicBezTo>
                <a:cubicBezTo>
                  <a:pt x="1655" y="640"/>
                  <a:pt x="1644" y="611"/>
                  <a:pt x="1632" y="570"/>
                </a:cubicBezTo>
                <a:cubicBezTo>
                  <a:pt x="1627" y="553"/>
                  <a:pt x="1615" y="519"/>
                  <a:pt x="1615" y="519"/>
                </a:cubicBezTo>
                <a:cubicBezTo>
                  <a:pt x="1613" y="502"/>
                  <a:pt x="1613" y="485"/>
                  <a:pt x="1610" y="469"/>
                </a:cubicBezTo>
                <a:cubicBezTo>
                  <a:pt x="1607" y="453"/>
                  <a:pt x="1598" y="423"/>
                  <a:pt x="1598" y="423"/>
                </a:cubicBezTo>
                <a:cubicBezTo>
                  <a:pt x="1595" y="403"/>
                  <a:pt x="1596" y="385"/>
                  <a:pt x="1587" y="367"/>
                </a:cubicBezTo>
                <a:cubicBezTo>
                  <a:pt x="1576" y="345"/>
                  <a:pt x="1559" y="323"/>
                  <a:pt x="1553" y="299"/>
                </a:cubicBezTo>
                <a:cubicBezTo>
                  <a:pt x="1545" y="267"/>
                  <a:pt x="1547" y="244"/>
                  <a:pt x="1519" y="226"/>
                </a:cubicBezTo>
                <a:cubicBezTo>
                  <a:pt x="1513" y="206"/>
                  <a:pt x="1505" y="201"/>
                  <a:pt x="1491" y="186"/>
                </a:cubicBezTo>
                <a:cubicBezTo>
                  <a:pt x="1479" y="146"/>
                  <a:pt x="1417" y="114"/>
                  <a:pt x="1378" y="102"/>
                </a:cubicBezTo>
                <a:cubicBezTo>
                  <a:pt x="1359" y="81"/>
                  <a:pt x="1294" y="60"/>
                  <a:pt x="1265" y="51"/>
                </a:cubicBezTo>
                <a:cubicBezTo>
                  <a:pt x="1236" y="19"/>
                  <a:pt x="1170" y="14"/>
                  <a:pt x="1130" y="0"/>
                </a:cubicBezTo>
                <a:cubicBezTo>
                  <a:pt x="1058" y="4"/>
                  <a:pt x="1040" y="2"/>
                  <a:pt x="983" y="11"/>
                </a:cubicBezTo>
                <a:cubicBezTo>
                  <a:pt x="977" y="12"/>
                  <a:pt x="936" y="19"/>
                  <a:pt x="926" y="22"/>
                </a:cubicBezTo>
                <a:cubicBezTo>
                  <a:pt x="915" y="25"/>
                  <a:pt x="893" y="34"/>
                  <a:pt x="893" y="34"/>
                </a:cubicBezTo>
                <a:cubicBezTo>
                  <a:pt x="872" y="53"/>
                  <a:pt x="842" y="64"/>
                  <a:pt x="814" y="73"/>
                </a:cubicBezTo>
                <a:cubicBezTo>
                  <a:pt x="794" y="93"/>
                  <a:pt x="760" y="100"/>
                  <a:pt x="734" y="113"/>
                </a:cubicBezTo>
                <a:cubicBezTo>
                  <a:pt x="708" y="126"/>
                  <a:pt x="684" y="147"/>
                  <a:pt x="661" y="164"/>
                </a:cubicBezTo>
                <a:cubicBezTo>
                  <a:pt x="657" y="167"/>
                  <a:pt x="626" y="190"/>
                  <a:pt x="616" y="198"/>
                </a:cubicBezTo>
                <a:cubicBezTo>
                  <a:pt x="605" y="206"/>
                  <a:pt x="582" y="220"/>
                  <a:pt x="582" y="220"/>
                </a:cubicBezTo>
                <a:cubicBezTo>
                  <a:pt x="578" y="226"/>
                  <a:pt x="576" y="233"/>
                  <a:pt x="571" y="237"/>
                </a:cubicBezTo>
                <a:cubicBezTo>
                  <a:pt x="566" y="241"/>
                  <a:pt x="558" y="239"/>
                  <a:pt x="554" y="243"/>
                </a:cubicBezTo>
                <a:cubicBezTo>
                  <a:pt x="525" y="272"/>
                  <a:pt x="574" y="252"/>
                  <a:pt x="531" y="265"/>
                </a:cubicBezTo>
                <a:cubicBezTo>
                  <a:pt x="517" y="280"/>
                  <a:pt x="505" y="287"/>
                  <a:pt x="486" y="294"/>
                </a:cubicBezTo>
                <a:cubicBezTo>
                  <a:pt x="476" y="309"/>
                  <a:pt x="435" y="339"/>
                  <a:pt x="418" y="350"/>
                </a:cubicBezTo>
                <a:cubicBezTo>
                  <a:pt x="411" y="373"/>
                  <a:pt x="401" y="369"/>
                  <a:pt x="384" y="384"/>
                </a:cubicBezTo>
                <a:cubicBezTo>
                  <a:pt x="379" y="401"/>
                  <a:pt x="363" y="428"/>
                  <a:pt x="350" y="440"/>
                </a:cubicBezTo>
                <a:cubicBezTo>
                  <a:pt x="344" y="459"/>
                  <a:pt x="341" y="471"/>
                  <a:pt x="328" y="486"/>
                </a:cubicBezTo>
                <a:cubicBezTo>
                  <a:pt x="319" y="516"/>
                  <a:pt x="310" y="546"/>
                  <a:pt x="300" y="576"/>
                </a:cubicBezTo>
                <a:cubicBezTo>
                  <a:pt x="294" y="595"/>
                  <a:pt x="288" y="593"/>
                  <a:pt x="300" y="593"/>
                </a:cubicBezTo>
                <a:close/>
              </a:path>
            </a:pathLst>
          </a:custGeom>
          <a:noFill/>
          <a:ln w="25400" cap="flat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3EFFF-067F-2D41-82C4-60B80F94786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486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86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11</a:t>
            </a:r>
          </a:p>
        </p:txBody>
      </p:sp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Example:         A</a:t>
            </a:r>
          </a:p>
        </p:txBody>
      </p:sp>
      <p:graphicFrame>
        <p:nvGraphicFramePr>
          <p:cNvPr id="369667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4348163" y="381000"/>
          <a:ext cx="4141787" cy="335280"/>
        </p:xfrm>
        <a:graphic>
          <a:graphicData uri="http://schemas.openxmlformats.org/drawingml/2006/table">
            <a:tbl>
              <a:tblPr/>
              <a:tblGrid>
                <a:gridCol w="414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3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3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3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3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44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225425" y="1524000"/>
            <a:ext cx="2943225" cy="2044700"/>
            <a:chOff x="137" y="715"/>
            <a:chExt cx="1854" cy="1288"/>
          </a:xfrm>
        </p:grpSpPr>
        <p:sp>
          <p:nvSpPr>
            <p:cNvPr id="369692" name="Line 28"/>
            <p:cNvSpPr>
              <a:spLocks noChangeAspect="1" noChangeShapeType="1"/>
            </p:cNvSpPr>
            <p:nvPr/>
          </p:nvSpPr>
          <p:spPr bwMode="auto">
            <a:xfrm flipV="1">
              <a:off x="851" y="1653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369693" name="Line 29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369694" name="Line 30"/>
            <p:cNvSpPr>
              <a:spLocks noChangeAspect="1" noChangeShapeType="1"/>
            </p:cNvSpPr>
            <p:nvPr/>
          </p:nvSpPr>
          <p:spPr bwMode="auto">
            <a:xfrm rot="16200000" flipV="1">
              <a:off x="417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369695" name="Line 31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369696" name="Line 32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369697" name="Line 33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369698" name="Oval 34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2</a:t>
              </a:r>
            </a:p>
          </p:txBody>
        </p:sp>
        <p:sp>
          <p:nvSpPr>
            <p:cNvPr id="369699" name="Oval 35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14</a:t>
              </a:r>
            </a:p>
          </p:txBody>
        </p:sp>
        <p:sp>
          <p:nvSpPr>
            <p:cNvPr id="369700" name="Oval 36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8</a:t>
              </a:r>
            </a:p>
          </p:txBody>
        </p:sp>
        <p:sp>
          <p:nvSpPr>
            <p:cNvPr id="369701" name="Oval 37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1</a:t>
              </a:r>
            </a:p>
          </p:txBody>
        </p:sp>
        <p:sp>
          <p:nvSpPr>
            <p:cNvPr id="369702" name="Oval 38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DD011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16</a:t>
              </a:r>
            </a:p>
          </p:txBody>
        </p:sp>
        <p:sp>
          <p:nvSpPr>
            <p:cNvPr id="369703" name="Oval 39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7</a:t>
              </a:r>
            </a:p>
          </p:txBody>
        </p:sp>
        <p:sp>
          <p:nvSpPr>
            <p:cNvPr id="369704" name="Oval 40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4</a:t>
              </a:r>
            </a:p>
          </p:txBody>
        </p:sp>
        <p:sp>
          <p:nvSpPr>
            <p:cNvPr id="369705" name="Oval 41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3</a:t>
              </a:r>
            </a:p>
          </p:txBody>
        </p:sp>
        <p:sp>
          <p:nvSpPr>
            <p:cNvPr id="369706" name="Oval 42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9</a:t>
              </a:r>
            </a:p>
          </p:txBody>
        </p:sp>
        <p:sp>
          <p:nvSpPr>
            <p:cNvPr id="369707" name="Oval 43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10</a:t>
              </a:r>
            </a:p>
          </p:txBody>
        </p:sp>
        <p:sp>
          <p:nvSpPr>
            <p:cNvPr id="369708" name="Text Box 44"/>
            <p:cNvSpPr txBox="1">
              <a:spLocks noChangeArrowheads="1"/>
            </p:cNvSpPr>
            <p:nvPr/>
          </p:nvSpPr>
          <p:spPr bwMode="auto">
            <a:xfrm>
              <a:off x="1152" y="715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000">
                  <a:latin typeface="Century Gothic" charset="0"/>
                  <a:ea typeface="Century Gothic" charset="0"/>
                  <a:cs typeface="Century Gothic" charset="0"/>
                </a:rPr>
                <a:t>1</a:t>
              </a:r>
            </a:p>
          </p:txBody>
        </p:sp>
        <p:sp>
          <p:nvSpPr>
            <p:cNvPr id="369709" name="Text Box 45"/>
            <p:cNvSpPr txBox="1">
              <a:spLocks noChangeArrowheads="1"/>
            </p:cNvSpPr>
            <p:nvPr/>
          </p:nvSpPr>
          <p:spPr bwMode="auto">
            <a:xfrm>
              <a:off x="699" y="1148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000">
                  <a:latin typeface="Century Gothic" charset="0"/>
                  <a:ea typeface="Century Gothic" charset="0"/>
                  <a:cs typeface="Century Gothic" charset="0"/>
                </a:rPr>
                <a:t>2</a:t>
              </a:r>
            </a:p>
          </p:txBody>
        </p:sp>
        <p:sp>
          <p:nvSpPr>
            <p:cNvPr id="369710" name="Text Box 46"/>
            <p:cNvSpPr txBox="1">
              <a:spLocks noChangeArrowheads="1"/>
            </p:cNvSpPr>
            <p:nvPr/>
          </p:nvSpPr>
          <p:spPr bwMode="auto">
            <a:xfrm>
              <a:off x="1552" y="1148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000">
                  <a:latin typeface="Century Gothic" charset="0"/>
                  <a:ea typeface="Century Gothic" charset="0"/>
                  <a:cs typeface="Century Gothic" charset="0"/>
                </a:rPr>
                <a:t>3</a:t>
              </a:r>
            </a:p>
          </p:txBody>
        </p:sp>
        <p:sp>
          <p:nvSpPr>
            <p:cNvPr id="369711" name="Text Box 47"/>
            <p:cNvSpPr txBox="1">
              <a:spLocks noChangeArrowheads="1"/>
            </p:cNvSpPr>
            <p:nvPr/>
          </p:nvSpPr>
          <p:spPr bwMode="auto">
            <a:xfrm>
              <a:off x="406" y="1423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000">
                  <a:latin typeface="Century Gothic" charset="0"/>
                  <a:ea typeface="Century Gothic" charset="0"/>
                  <a:cs typeface="Century Gothic" charset="0"/>
                </a:rPr>
                <a:t>4</a:t>
              </a:r>
            </a:p>
          </p:txBody>
        </p:sp>
        <p:sp>
          <p:nvSpPr>
            <p:cNvPr id="369712" name="Text Box 48"/>
            <p:cNvSpPr txBox="1">
              <a:spLocks noChangeArrowheads="1"/>
            </p:cNvSpPr>
            <p:nvPr/>
          </p:nvSpPr>
          <p:spPr bwMode="auto">
            <a:xfrm>
              <a:off x="992" y="1423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000">
                  <a:latin typeface="Century Gothic" charset="0"/>
                  <a:ea typeface="Century Gothic" charset="0"/>
                  <a:cs typeface="Century Gothic" charset="0"/>
                </a:rPr>
                <a:t>5</a:t>
              </a:r>
            </a:p>
          </p:txBody>
        </p:sp>
        <p:sp>
          <p:nvSpPr>
            <p:cNvPr id="369713" name="Text Box 49"/>
            <p:cNvSpPr txBox="1">
              <a:spLocks noChangeArrowheads="1"/>
            </p:cNvSpPr>
            <p:nvPr/>
          </p:nvSpPr>
          <p:spPr bwMode="auto">
            <a:xfrm>
              <a:off x="1237" y="1423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000">
                  <a:latin typeface="Century Gothic" charset="0"/>
                  <a:ea typeface="Century Gothic" charset="0"/>
                  <a:cs typeface="Century Gothic" charset="0"/>
                </a:rPr>
                <a:t>6</a:t>
              </a:r>
            </a:p>
          </p:txBody>
        </p:sp>
        <p:sp>
          <p:nvSpPr>
            <p:cNvPr id="369714" name="Text Box 50"/>
            <p:cNvSpPr txBox="1">
              <a:spLocks noChangeArrowheads="1"/>
            </p:cNvSpPr>
            <p:nvPr/>
          </p:nvSpPr>
          <p:spPr bwMode="auto">
            <a:xfrm>
              <a:off x="1824" y="1423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000">
                  <a:latin typeface="Century Gothic" charset="0"/>
                  <a:ea typeface="Century Gothic" charset="0"/>
                  <a:cs typeface="Century Gothic" charset="0"/>
                </a:rPr>
                <a:t>7</a:t>
              </a:r>
            </a:p>
          </p:txBody>
        </p:sp>
        <p:sp>
          <p:nvSpPr>
            <p:cNvPr id="369715" name="Text Box 51"/>
            <p:cNvSpPr txBox="1">
              <a:spLocks noChangeArrowheads="1"/>
            </p:cNvSpPr>
            <p:nvPr/>
          </p:nvSpPr>
          <p:spPr bwMode="auto">
            <a:xfrm>
              <a:off x="150" y="1664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000">
                  <a:latin typeface="Century Gothic" charset="0"/>
                  <a:ea typeface="Century Gothic" charset="0"/>
                  <a:cs typeface="Century Gothic" charset="0"/>
                </a:rPr>
                <a:t>8</a:t>
              </a:r>
            </a:p>
          </p:txBody>
        </p:sp>
        <p:sp>
          <p:nvSpPr>
            <p:cNvPr id="369716" name="Text Box 52"/>
            <p:cNvSpPr txBox="1">
              <a:spLocks noChangeArrowheads="1"/>
            </p:cNvSpPr>
            <p:nvPr/>
          </p:nvSpPr>
          <p:spPr bwMode="auto">
            <a:xfrm>
              <a:off x="603" y="1664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000">
                  <a:latin typeface="Century Gothic" charset="0"/>
                  <a:ea typeface="Century Gothic" charset="0"/>
                  <a:cs typeface="Century Gothic" charset="0"/>
                </a:rPr>
                <a:t>9</a:t>
              </a:r>
            </a:p>
          </p:txBody>
        </p:sp>
        <p:sp>
          <p:nvSpPr>
            <p:cNvPr id="369717" name="Text Box 53"/>
            <p:cNvSpPr txBox="1">
              <a:spLocks noChangeArrowheads="1"/>
            </p:cNvSpPr>
            <p:nvPr/>
          </p:nvSpPr>
          <p:spPr bwMode="auto">
            <a:xfrm>
              <a:off x="808" y="1664"/>
              <a:ext cx="20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000">
                  <a:latin typeface="Century Gothic" charset="0"/>
                  <a:ea typeface="Century Gothic" charset="0"/>
                  <a:cs typeface="Century Gothic" charset="0"/>
                </a:rPr>
                <a:t>10</a:t>
              </a:r>
            </a:p>
          </p:txBody>
        </p:sp>
      </p:grpSp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217488" y="4279900"/>
            <a:ext cx="2943225" cy="2044700"/>
            <a:chOff x="137" y="2528"/>
            <a:chExt cx="1854" cy="1288"/>
          </a:xfrm>
        </p:grpSpPr>
        <p:sp>
          <p:nvSpPr>
            <p:cNvPr id="369719" name="Line 55"/>
            <p:cNvSpPr>
              <a:spLocks noChangeAspect="1" noChangeShapeType="1"/>
            </p:cNvSpPr>
            <p:nvPr/>
          </p:nvSpPr>
          <p:spPr bwMode="auto">
            <a:xfrm flipV="1">
              <a:off x="851" y="3466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369720" name="Line 56"/>
            <p:cNvSpPr>
              <a:spLocks noChangeAspect="1" noChangeShapeType="1"/>
            </p:cNvSpPr>
            <p:nvPr/>
          </p:nvSpPr>
          <p:spPr bwMode="auto">
            <a:xfrm flipV="1">
              <a:off x="1318" y="3179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369721" name="Line 57"/>
            <p:cNvSpPr>
              <a:spLocks noChangeAspect="1" noChangeShapeType="1"/>
            </p:cNvSpPr>
            <p:nvPr/>
          </p:nvSpPr>
          <p:spPr bwMode="auto">
            <a:xfrm rot="16200000" flipV="1">
              <a:off x="417" y="3424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369722" name="Line 58"/>
            <p:cNvSpPr>
              <a:spLocks noChangeAspect="1" noChangeShapeType="1"/>
            </p:cNvSpPr>
            <p:nvPr/>
          </p:nvSpPr>
          <p:spPr bwMode="auto">
            <a:xfrm rot="16200000" flipV="1">
              <a:off x="758" y="3174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369723" name="Line 59"/>
            <p:cNvSpPr>
              <a:spLocks noChangeAspect="1" noChangeShapeType="1"/>
            </p:cNvSpPr>
            <p:nvPr/>
          </p:nvSpPr>
          <p:spPr bwMode="auto">
            <a:xfrm rot="16200000" flipV="1">
              <a:off x="1154" y="2722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369724" name="Line 60"/>
            <p:cNvSpPr>
              <a:spLocks noChangeShapeType="1"/>
            </p:cNvSpPr>
            <p:nvPr/>
          </p:nvSpPr>
          <p:spPr bwMode="auto">
            <a:xfrm flipV="1">
              <a:off x="243" y="2750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369725" name="Oval 61"/>
            <p:cNvSpPr>
              <a:spLocks noChangeArrowheads="1"/>
            </p:cNvSpPr>
            <p:nvPr/>
          </p:nvSpPr>
          <p:spPr bwMode="auto">
            <a:xfrm>
              <a:off x="387" y="336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14</a:t>
              </a:r>
            </a:p>
          </p:txBody>
        </p:sp>
        <p:sp>
          <p:nvSpPr>
            <p:cNvPr id="369726" name="Oval 62"/>
            <p:cNvSpPr>
              <a:spLocks noChangeArrowheads="1"/>
            </p:cNvSpPr>
            <p:nvPr/>
          </p:nvSpPr>
          <p:spPr bwMode="auto">
            <a:xfrm>
              <a:off x="137" y="361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2</a:t>
              </a:r>
            </a:p>
          </p:txBody>
        </p:sp>
        <p:sp>
          <p:nvSpPr>
            <p:cNvPr id="369727" name="Oval 63"/>
            <p:cNvSpPr>
              <a:spLocks noChangeArrowheads="1"/>
            </p:cNvSpPr>
            <p:nvPr/>
          </p:nvSpPr>
          <p:spPr bwMode="auto">
            <a:xfrm>
              <a:off x="579" y="361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8</a:t>
              </a:r>
            </a:p>
          </p:txBody>
        </p:sp>
        <p:sp>
          <p:nvSpPr>
            <p:cNvPr id="369728" name="Oval 64"/>
            <p:cNvSpPr>
              <a:spLocks noChangeArrowheads="1"/>
            </p:cNvSpPr>
            <p:nvPr/>
          </p:nvSpPr>
          <p:spPr bwMode="auto">
            <a:xfrm>
              <a:off x="675" y="3086"/>
              <a:ext cx="202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DD011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1</a:t>
              </a:r>
            </a:p>
          </p:txBody>
        </p:sp>
        <p:sp>
          <p:nvSpPr>
            <p:cNvPr id="369729" name="Oval 65"/>
            <p:cNvSpPr>
              <a:spLocks noChangeArrowheads="1"/>
            </p:cNvSpPr>
            <p:nvPr/>
          </p:nvSpPr>
          <p:spPr bwMode="auto">
            <a:xfrm>
              <a:off x="963" y="336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16</a:t>
              </a:r>
            </a:p>
          </p:txBody>
        </p:sp>
        <p:sp>
          <p:nvSpPr>
            <p:cNvPr id="369730" name="Oval 66"/>
            <p:cNvSpPr>
              <a:spLocks noChangeArrowheads="1"/>
            </p:cNvSpPr>
            <p:nvPr/>
          </p:nvSpPr>
          <p:spPr bwMode="auto">
            <a:xfrm>
              <a:off x="819" y="361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7</a:t>
              </a:r>
            </a:p>
          </p:txBody>
        </p:sp>
        <p:sp>
          <p:nvSpPr>
            <p:cNvPr id="369731" name="Oval 67"/>
            <p:cNvSpPr>
              <a:spLocks noChangeArrowheads="1"/>
            </p:cNvSpPr>
            <p:nvPr/>
          </p:nvSpPr>
          <p:spPr bwMode="auto">
            <a:xfrm>
              <a:off x="1131" y="265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4</a:t>
              </a:r>
            </a:p>
          </p:txBody>
        </p:sp>
        <p:sp>
          <p:nvSpPr>
            <p:cNvPr id="369732" name="Oval 68"/>
            <p:cNvSpPr>
              <a:spLocks noChangeArrowheads="1"/>
            </p:cNvSpPr>
            <p:nvPr/>
          </p:nvSpPr>
          <p:spPr bwMode="auto">
            <a:xfrm>
              <a:off x="1537" y="3086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10</a:t>
              </a:r>
            </a:p>
          </p:txBody>
        </p:sp>
        <p:sp>
          <p:nvSpPr>
            <p:cNvPr id="369733" name="Oval 69"/>
            <p:cNvSpPr>
              <a:spLocks noChangeArrowheads="1"/>
            </p:cNvSpPr>
            <p:nvPr/>
          </p:nvSpPr>
          <p:spPr bwMode="auto">
            <a:xfrm>
              <a:off x="1213" y="336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9</a:t>
              </a:r>
            </a:p>
          </p:txBody>
        </p:sp>
        <p:sp>
          <p:nvSpPr>
            <p:cNvPr id="369734" name="Oval 70"/>
            <p:cNvSpPr>
              <a:spLocks noChangeArrowheads="1"/>
            </p:cNvSpPr>
            <p:nvPr/>
          </p:nvSpPr>
          <p:spPr bwMode="auto">
            <a:xfrm>
              <a:off x="1789" y="336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3</a:t>
              </a:r>
            </a:p>
          </p:txBody>
        </p:sp>
        <p:sp>
          <p:nvSpPr>
            <p:cNvPr id="369735" name="Text Box 71"/>
            <p:cNvSpPr txBox="1">
              <a:spLocks noChangeArrowheads="1"/>
            </p:cNvSpPr>
            <p:nvPr/>
          </p:nvSpPr>
          <p:spPr bwMode="auto">
            <a:xfrm>
              <a:off x="1152" y="2528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000">
                  <a:latin typeface="Century Gothic" charset="0"/>
                  <a:ea typeface="Century Gothic" charset="0"/>
                  <a:cs typeface="Century Gothic" charset="0"/>
                </a:rPr>
                <a:t>1</a:t>
              </a:r>
            </a:p>
          </p:txBody>
        </p:sp>
        <p:sp>
          <p:nvSpPr>
            <p:cNvPr id="369736" name="Text Box 72"/>
            <p:cNvSpPr txBox="1">
              <a:spLocks noChangeArrowheads="1"/>
            </p:cNvSpPr>
            <p:nvPr/>
          </p:nvSpPr>
          <p:spPr bwMode="auto">
            <a:xfrm>
              <a:off x="699" y="2961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000">
                  <a:latin typeface="Century Gothic" charset="0"/>
                  <a:ea typeface="Century Gothic" charset="0"/>
                  <a:cs typeface="Century Gothic" charset="0"/>
                </a:rPr>
                <a:t>2</a:t>
              </a:r>
            </a:p>
          </p:txBody>
        </p:sp>
        <p:sp>
          <p:nvSpPr>
            <p:cNvPr id="369737" name="Text Box 73"/>
            <p:cNvSpPr txBox="1">
              <a:spLocks noChangeArrowheads="1"/>
            </p:cNvSpPr>
            <p:nvPr/>
          </p:nvSpPr>
          <p:spPr bwMode="auto">
            <a:xfrm>
              <a:off x="1552" y="2961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000">
                  <a:latin typeface="Century Gothic" charset="0"/>
                  <a:ea typeface="Century Gothic" charset="0"/>
                  <a:cs typeface="Century Gothic" charset="0"/>
                </a:rPr>
                <a:t>3</a:t>
              </a:r>
            </a:p>
          </p:txBody>
        </p:sp>
        <p:sp>
          <p:nvSpPr>
            <p:cNvPr id="369738" name="Text Box 74"/>
            <p:cNvSpPr txBox="1">
              <a:spLocks noChangeArrowheads="1"/>
            </p:cNvSpPr>
            <p:nvPr/>
          </p:nvSpPr>
          <p:spPr bwMode="auto">
            <a:xfrm>
              <a:off x="406" y="3236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000">
                  <a:latin typeface="Century Gothic" charset="0"/>
                  <a:ea typeface="Century Gothic" charset="0"/>
                  <a:cs typeface="Century Gothic" charset="0"/>
                </a:rPr>
                <a:t>4</a:t>
              </a:r>
            </a:p>
          </p:txBody>
        </p:sp>
        <p:sp>
          <p:nvSpPr>
            <p:cNvPr id="369739" name="Text Box 75"/>
            <p:cNvSpPr txBox="1">
              <a:spLocks noChangeArrowheads="1"/>
            </p:cNvSpPr>
            <p:nvPr/>
          </p:nvSpPr>
          <p:spPr bwMode="auto">
            <a:xfrm>
              <a:off x="992" y="3236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000">
                  <a:latin typeface="Century Gothic" charset="0"/>
                  <a:ea typeface="Century Gothic" charset="0"/>
                  <a:cs typeface="Century Gothic" charset="0"/>
                </a:rPr>
                <a:t>5</a:t>
              </a:r>
            </a:p>
          </p:txBody>
        </p:sp>
        <p:sp>
          <p:nvSpPr>
            <p:cNvPr id="369740" name="Text Box 76"/>
            <p:cNvSpPr txBox="1">
              <a:spLocks noChangeArrowheads="1"/>
            </p:cNvSpPr>
            <p:nvPr/>
          </p:nvSpPr>
          <p:spPr bwMode="auto">
            <a:xfrm>
              <a:off x="1237" y="3236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000">
                  <a:latin typeface="Century Gothic" charset="0"/>
                  <a:ea typeface="Century Gothic" charset="0"/>
                  <a:cs typeface="Century Gothic" charset="0"/>
                </a:rPr>
                <a:t>6</a:t>
              </a:r>
            </a:p>
          </p:txBody>
        </p:sp>
        <p:sp>
          <p:nvSpPr>
            <p:cNvPr id="369741" name="Text Box 77"/>
            <p:cNvSpPr txBox="1">
              <a:spLocks noChangeArrowheads="1"/>
            </p:cNvSpPr>
            <p:nvPr/>
          </p:nvSpPr>
          <p:spPr bwMode="auto">
            <a:xfrm>
              <a:off x="1824" y="3236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000">
                  <a:latin typeface="Century Gothic" charset="0"/>
                  <a:ea typeface="Century Gothic" charset="0"/>
                  <a:cs typeface="Century Gothic" charset="0"/>
                </a:rPr>
                <a:t>7</a:t>
              </a:r>
            </a:p>
          </p:txBody>
        </p:sp>
        <p:sp>
          <p:nvSpPr>
            <p:cNvPr id="369742" name="Text Box 78"/>
            <p:cNvSpPr txBox="1">
              <a:spLocks noChangeArrowheads="1"/>
            </p:cNvSpPr>
            <p:nvPr/>
          </p:nvSpPr>
          <p:spPr bwMode="auto">
            <a:xfrm>
              <a:off x="150" y="3477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000">
                  <a:latin typeface="Century Gothic" charset="0"/>
                  <a:ea typeface="Century Gothic" charset="0"/>
                  <a:cs typeface="Century Gothic" charset="0"/>
                </a:rPr>
                <a:t>8</a:t>
              </a:r>
            </a:p>
          </p:txBody>
        </p:sp>
        <p:sp>
          <p:nvSpPr>
            <p:cNvPr id="369743" name="Text Box 79"/>
            <p:cNvSpPr txBox="1">
              <a:spLocks noChangeArrowheads="1"/>
            </p:cNvSpPr>
            <p:nvPr/>
          </p:nvSpPr>
          <p:spPr bwMode="auto">
            <a:xfrm>
              <a:off x="603" y="3477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000">
                  <a:latin typeface="Century Gothic" charset="0"/>
                  <a:ea typeface="Century Gothic" charset="0"/>
                  <a:cs typeface="Century Gothic" charset="0"/>
                </a:rPr>
                <a:t>9</a:t>
              </a:r>
            </a:p>
          </p:txBody>
        </p:sp>
        <p:sp>
          <p:nvSpPr>
            <p:cNvPr id="369744" name="Text Box 80"/>
            <p:cNvSpPr txBox="1">
              <a:spLocks noChangeArrowheads="1"/>
            </p:cNvSpPr>
            <p:nvPr/>
          </p:nvSpPr>
          <p:spPr bwMode="auto">
            <a:xfrm>
              <a:off x="808" y="3477"/>
              <a:ext cx="20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000">
                  <a:latin typeface="Century Gothic" charset="0"/>
                  <a:ea typeface="Century Gothic" charset="0"/>
                  <a:cs typeface="Century Gothic" charset="0"/>
                </a:rPr>
                <a:t>10</a:t>
              </a:r>
            </a:p>
          </p:txBody>
        </p:sp>
      </p:grpSp>
      <p:grpSp>
        <p:nvGrpSpPr>
          <p:cNvPr id="4" name="Group 81"/>
          <p:cNvGrpSpPr>
            <a:grpSpLocks/>
          </p:cNvGrpSpPr>
          <p:nvPr/>
        </p:nvGrpSpPr>
        <p:grpSpPr bwMode="auto">
          <a:xfrm>
            <a:off x="3087688" y="1524000"/>
            <a:ext cx="2943225" cy="2044700"/>
            <a:chOff x="1940" y="715"/>
            <a:chExt cx="1854" cy="1288"/>
          </a:xfrm>
        </p:grpSpPr>
        <p:sp>
          <p:nvSpPr>
            <p:cNvPr id="369746" name="Line 82"/>
            <p:cNvSpPr>
              <a:spLocks noChangeAspect="1" noChangeShapeType="1"/>
            </p:cNvSpPr>
            <p:nvPr/>
          </p:nvSpPr>
          <p:spPr bwMode="auto">
            <a:xfrm flipV="1">
              <a:off x="2654" y="1653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369747" name="Line 83"/>
            <p:cNvSpPr>
              <a:spLocks noChangeAspect="1" noChangeShapeType="1"/>
            </p:cNvSpPr>
            <p:nvPr/>
          </p:nvSpPr>
          <p:spPr bwMode="auto">
            <a:xfrm flipV="1">
              <a:off x="3121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369748" name="Line 84"/>
            <p:cNvSpPr>
              <a:spLocks noChangeAspect="1" noChangeShapeType="1"/>
            </p:cNvSpPr>
            <p:nvPr/>
          </p:nvSpPr>
          <p:spPr bwMode="auto">
            <a:xfrm rot="16200000" flipV="1">
              <a:off x="2220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369749" name="Line 85"/>
            <p:cNvSpPr>
              <a:spLocks noChangeAspect="1" noChangeShapeType="1"/>
            </p:cNvSpPr>
            <p:nvPr/>
          </p:nvSpPr>
          <p:spPr bwMode="auto">
            <a:xfrm rot="16200000" flipV="1">
              <a:off x="2561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369750" name="Line 86"/>
            <p:cNvSpPr>
              <a:spLocks noChangeAspect="1" noChangeShapeType="1"/>
            </p:cNvSpPr>
            <p:nvPr/>
          </p:nvSpPr>
          <p:spPr bwMode="auto">
            <a:xfrm rot="16200000" flipV="1">
              <a:off x="2957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369751" name="Line 87"/>
            <p:cNvSpPr>
              <a:spLocks noChangeShapeType="1"/>
            </p:cNvSpPr>
            <p:nvPr/>
          </p:nvSpPr>
          <p:spPr bwMode="auto">
            <a:xfrm flipV="1">
              <a:off x="2046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369752" name="Oval 88"/>
            <p:cNvSpPr>
              <a:spLocks noChangeArrowheads="1"/>
            </p:cNvSpPr>
            <p:nvPr/>
          </p:nvSpPr>
          <p:spPr bwMode="auto">
            <a:xfrm>
              <a:off x="2190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DD011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2</a:t>
              </a:r>
            </a:p>
          </p:txBody>
        </p:sp>
        <p:sp>
          <p:nvSpPr>
            <p:cNvPr id="369753" name="Oval 89"/>
            <p:cNvSpPr>
              <a:spLocks noChangeArrowheads="1"/>
            </p:cNvSpPr>
            <p:nvPr/>
          </p:nvSpPr>
          <p:spPr bwMode="auto">
            <a:xfrm>
              <a:off x="1940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14</a:t>
              </a:r>
            </a:p>
          </p:txBody>
        </p:sp>
        <p:sp>
          <p:nvSpPr>
            <p:cNvPr id="369754" name="Oval 90"/>
            <p:cNvSpPr>
              <a:spLocks noChangeArrowheads="1"/>
            </p:cNvSpPr>
            <p:nvPr/>
          </p:nvSpPr>
          <p:spPr bwMode="auto">
            <a:xfrm>
              <a:off x="2382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8</a:t>
              </a:r>
            </a:p>
          </p:txBody>
        </p:sp>
        <p:sp>
          <p:nvSpPr>
            <p:cNvPr id="369755" name="Oval 91"/>
            <p:cNvSpPr>
              <a:spLocks noChangeArrowheads="1"/>
            </p:cNvSpPr>
            <p:nvPr/>
          </p:nvSpPr>
          <p:spPr bwMode="auto">
            <a:xfrm>
              <a:off x="2478" y="1273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1</a:t>
              </a:r>
            </a:p>
          </p:txBody>
        </p:sp>
        <p:sp>
          <p:nvSpPr>
            <p:cNvPr id="369756" name="Oval 92"/>
            <p:cNvSpPr>
              <a:spLocks noChangeArrowheads="1"/>
            </p:cNvSpPr>
            <p:nvPr/>
          </p:nvSpPr>
          <p:spPr bwMode="auto">
            <a:xfrm>
              <a:off x="2766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16</a:t>
              </a:r>
            </a:p>
          </p:txBody>
        </p:sp>
        <p:sp>
          <p:nvSpPr>
            <p:cNvPr id="369757" name="Oval 93"/>
            <p:cNvSpPr>
              <a:spLocks noChangeArrowheads="1"/>
            </p:cNvSpPr>
            <p:nvPr/>
          </p:nvSpPr>
          <p:spPr bwMode="auto">
            <a:xfrm>
              <a:off x="2622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7</a:t>
              </a:r>
            </a:p>
          </p:txBody>
        </p:sp>
        <p:sp>
          <p:nvSpPr>
            <p:cNvPr id="369758" name="Oval 94"/>
            <p:cNvSpPr>
              <a:spLocks noChangeArrowheads="1"/>
            </p:cNvSpPr>
            <p:nvPr/>
          </p:nvSpPr>
          <p:spPr bwMode="auto">
            <a:xfrm>
              <a:off x="2934" y="84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4</a:t>
              </a:r>
            </a:p>
          </p:txBody>
        </p:sp>
        <p:sp>
          <p:nvSpPr>
            <p:cNvPr id="369759" name="Oval 95"/>
            <p:cNvSpPr>
              <a:spLocks noChangeArrowheads="1"/>
            </p:cNvSpPr>
            <p:nvPr/>
          </p:nvSpPr>
          <p:spPr bwMode="auto">
            <a:xfrm>
              <a:off x="3340" y="1273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3</a:t>
              </a:r>
            </a:p>
          </p:txBody>
        </p:sp>
        <p:sp>
          <p:nvSpPr>
            <p:cNvPr id="369760" name="Oval 96"/>
            <p:cNvSpPr>
              <a:spLocks noChangeArrowheads="1"/>
            </p:cNvSpPr>
            <p:nvPr/>
          </p:nvSpPr>
          <p:spPr bwMode="auto">
            <a:xfrm>
              <a:off x="3016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9</a:t>
              </a:r>
            </a:p>
          </p:txBody>
        </p:sp>
        <p:sp>
          <p:nvSpPr>
            <p:cNvPr id="369761" name="Oval 97"/>
            <p:cNvSpPr>
              <a:spLocks noChangeArrowheads="1"/>
            </p:cNvSpPr>
            <p:nvPr/>
          </p:nvSpPr>
          <p:spPr bwMode="auto">
            <a:xfrm>
              <a:off x="3592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10</a:t>
              </a:r>
            </a:p>
          </p:txBody>
        </p:sp>
        <p:sp>
          <p:nvSpPr>
            <p:cNvPr id="369762" name="Text Box 98"/>
            <p:cNvSpPr txBox="1">
              <a:spLocks noChangeArrowheads="1"/>
            </p:cNvSpPr>
            <p:nvPr/>
          </p:nvSpPr>
          <p:spPr bwMode="auto">
            <a:xfrm>
              <a:off x="2955" y="715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000">
                  <a:latin typeface="Century Gothic" charset="0"/>
                  <a:ea typeface="Century Gothic" charset="0"/>
                  <a:cs typeface="Century Gothic" charset="0"/>
                </a:rPr>
                <a:t>1</a:t>
              </a:r>
            </a:p>
          </p:txBody>
        </p:sp>
        <p:sp>
          <p:nvSpPr>
            <p:cNvPr id="369763" name="Text Box 99"/>
            <p:cNvSpPr txBox="1">
              <a:spLocks noChangeArrowheads="1"/>
            </p:cNvSpPr>
            <p:nvPr/>
          </p:nvSpPr>
          <p:spPr bwMode="auto">
            <a:xfrm>
              <a:off x="2502" y="1148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000">
                  <a:latin typeface="Century Gothic" charset="0"/>
                  <a:ea typeface="Century Gothic" charset="0"/>
                  <a:cs typeface="Century Gothic" charset="0"/>
                </a:rPr>
                <a:t>2</a:t>
              </a:r>
            </a:p>
          </p:txBody>
        </p:sp>
        <p:sp>
          <p:nvSpPr>
            <p:cNvPr id="369764" name="Text Box 100"/>
            <p:cNvSpPr txBox="1">
              <a:spLocks noChangeArrowheads="1"/>
            </p:cNvSpPr>
            <p:nvPr/>
          </p:nvSpPr>
          <p:spPr bwMode="auto">
            <a:xfrm>
              <a:off x="3355" y="1148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000">
                  <a:latin typeface="Century Gothic" charset="0"/>
                  <a:ea typeface="Century Gothic" charset="0"/>
                  <a:cs typeface="Century Gothic" charset="0"/>
                </a:rPr>
                <a:t>3</a:t>
              </a:r>
            </a:p>
          </p:txBody>
        </p:sp>
        <p:sp>
          <p:nvSpPr>
            <p:cNvPr id="369765" name="Text Box 101"/>
            <p:cNvSpPr txBox="1">
              <a:spLocks noChangeArrowheads="1"/>
            </p:cNvSpPr>
            <p:nvPr/>
          </p:nvSpPr>
          <p:spPr bwMode="auto">
            <a:xfrm>
              <a:off x="2209" y="1423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000">
                  <a:latin typeface="Century Gothic" charset="0"/>
                  <a:ea typeface="Century Gothic" charset="0"/>
                  <a:cs typeface="Century Gothic" charset="0"/>
                </a:rPr>
                <a:t>4</a:t>
              </a:r>
            </a:p>
          </p:txBody>
        </p:sp>
        <p:sp>
          <p:nvSpPr>
            <p:cNvPr id="369766" name="Text Box 102"/>
            <p:cNvSpPr txBox="1">
              <a:spLocks noChangeArrowheads="1"/>
            </p:cNvSpPr>
            <p:nvPr/>
          </p:nvSpPr>
          <p:spPr bwMode="auto">
            <a:xfrm>
              <a:off x="2795" y="1423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000">
                  <a:latin typeface="Century Gothic" charset="0"/>
                  <a:ea typeface="Century Gothic" charset="0"/>
                  <a:cs typeface="Century Gothic" charset="0"/>
                </a:rPr>
                <a:t>5</a:t>
              </a:r>
            </a:p>
          </p:txBody>
        </p:sp>
        <p:sp>
          <p:nvSpPr>
            <p:cNvPr id="369767" name="Text Box 103"/>
            <p:cNvSpPr txBox="1">
              <a:spLocks noChangeArrowheads="1"/>
            </p:cNvSpPr>
            <p:nvPr/>
          </p:nvSpPr>
          <p:spPr bwMode="auto">
            <a:xfrm>
              <a:off x="3040" y="1423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000">
                  <a:latin typeface="Century Gothic" charset="0"/>
                  <a:ea typeface="Century Gothic" charset="0"/>
                  <a:cs typeface="Century Gothic" charset="0"/>
                </a:rPr>
                <a:t>6</a:t>
              </a:r>
            </a:p>
          </p:txBody>
        </p:sp>
        <p:sp>
          <p:nvSpPr>
            <p:cNvPr id="369768" name="Text Box 104"/>
            <p:cNvSpPr txBox="1">
              <a:spLocks noChangeArrowheads="1"/>
            </p:cNvSpPr>
            <p:nvPr/>
          </p:nvSpPr>
          <p:spPr bwMode="auto">
            <a:xfrm>
              <a:off x="3627" y="1423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000">
                  <a:latin typeface="Century Gothic" charset="0"/>
                  <a:ea typeface="Century Gothic" charset="0"/>
                  <a:cs typeface="Century Gothic" charset="0"/>
                </a:rPr>
                <a:t>7</a:t>
              </a:r>
            </a:p>
          </p:txBody>
        </p:sp>
        <p:sp>
          <p:nvSpPr>
            <p:cNvPr id="369769" name="Text Box 105"/>
            <p:cNvSpPr txBox="1">
              <a:spLocks noChangeArrowheads="1"/>
            </p:cNvSpPr>
            <p:nvPr/>
          </p:nvSpPr>
          <p:spPr bwMode="auto">
            <a:xfrm>
              <a:off x="1953" y="1664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000">
                  <a:latin typeface="Century Gothic" charset="0"/>
                  <a:ea typeface="Century Gothic" charset="0"/>
                  <a:cs typeface="Century Gothic" charset="0"/>
                </a:rPr>
                <a:t>8</a:t>
              </a:r>
            </a:p>
          </p:txBody>
        </p:sp>
        <p:sp>
          <p:nvSpPr>
            <p:cNvPr id="369770" name="Text Box 106"/>
            <p:cNvSpPr txBox="1">
              <a:spLocks noChangeArrowheads="1"/>
            </p:cNvSpPr>
            <p:nvPr/>
          </p:nvSpPr>
          <p:spPr bwMode="auto">
            <a:xfrm>
              <a:off x="2406" y="1664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000">
                  <a:latin typeface="Century Gothic" charset="0"/>
                  <a:ea typeface="Century Gothic" charset="0"/>
                  <a:cs typeface="Century Gothic" charset="0"/>
                </a:rPr>
                <a:t>9</a:t>
              </a:r>
            </a:p>
          </p:txBody>
        </p:sp>
        <p:sp>
          <p:nvSpPr>
            <p:cNvPr id="369771" name="Text Box 107"/>
            <p:cNvSpPr txBox="1">
              <a:spLocks noChangeArrowheads="1"/>
            </p:cNvSpPr>
            <p:nvPr/>
          </p:nvSpPr>
          <p:spPr bwMode="auto">
            <a:xfrm>
              <a:off x="2611" y="1664"/>
              <a:ext cx="20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000">
                  <a:latin typeface="Century Gothic" charset="0"/>
                  <a:ea typeface="Century Gothic" charset="0"/>
                  <a:cs typeface="Century Gothic" charset="0"/>
                </a:rPr>
                <a:t>10</a:t>
              </a:r>
            </a:p>
          </p:txBody>
        </p:sp>
      </p:grpSp>
      <p:grpSp>
        <p:nvGrpSpPr>
          <p:cNvPr id="5" name="Group 108"/>
          <p:cNvGrpSpPr>
            <a:grpSpLocks/>
          </p:cNvGrpSpPr>
          <p:nvPr/>
        </p:nvGrpSpPr>
        <p:grpSpPr bwMode="auto">
          <a:xfrm>
            <a:off x="5949950" y="1524000"/>
            <a:ext cx="2943225" cy="2044700"/>
            <a:chOff x="3743" y="715"/>
            <a:chExt cx="1854" cy="1288"/>
          </a:xfrm>
        </p:grpSpPr>
        <p:sp>
          <p:nvSpPr>
            <p:cNvPr id="369773" name="Line 109"/>
            <p:cNvSpPr>
              <a:spLocks noChangeAspect="1" noChangeShapeType="1"/>
            </p:cNvSpPr>
            <p:nvPr/>
          </p:nvSpPr>
          <p:spPr bwMode="auto">
            <a:xfrm flipV="1">
              <a:off x="4457" y="1653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369774" name="Line 110"/>
            <p:cNvSpPr>
              <a:spLocks noChangeAspect="1" noChangeShapeType="1"/>
            </p:cNvSpPr>
            <p:nvPr/>
          </p:nvSpPr>
          <p:spPr bwMode="auto">
            <a:xfrm flipV="1">
              <a:off x="4924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369775" name="Line 111"/>
            <p:cNvSpPr>
              <a:spLocks noChangeAspect="1" noChangeShapeType="1"/>
            </p:cNvSpPr>
            <p:nvPr/>
          </p:nvSpPr>
          <p:spPr bwMode="auto">
            <a:xfrm rot="16200000" flipV="1">
              <a:off x="4023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369776" name="Line 112"/>
            <p:cNvSpPr>
              <a:spLocks noChangeAspect="1" noChangeShapeType="1"/>
            </p:cNvSpPr>
            <p:nvPr/>
          </p:nvSpPr>
          <p:spPr bwMode="auto">
            <a:xfrm rot="16200000" flipV="1">
              <a:off x="4364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369777" name="Line 113"/>
            <p:cNvSpPr>
              <a:spLocks noChangeAspect="1" noChangeShapeType="1"/>
            </p:cNvSpPr>
            <p:nvPr/>
          </p:nvSpPr>
          <p:spPr bwMode="auto">
            <a:xfrm rot="16200000" flipV="1">
              <a:off x="4760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369778" name="Line 114"/>
            <p:cNvSpPr>
              <a:spLocks noChangeShapeType="1"/>
            </p:cNvSpPr>
            <p:nvPr/>
          </p:nvSpPr>
          <p:spPr bwMode="auto">
            <a:xfrm flipV="1">
              <a:off x="3849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369779" name="Oval 115"/>
            <p:cNvSpPr>
              <a:spLocks noChangeArrowheads="1"/>
            </p:cNvSpPr>
            <p:nvPr/>
          </p:nvSpPr>
          <p:spPr bwMode="auto">
            <a:xfrm>
              <a:off x="3993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14</a:t>
              </a:r>
            </a:p>
          </p:txBody>
        </p:sp>
        <p:sp>
          <p:nvSpPr>
            <p:cNvPr id="369780" name="Oval 116"/>
            <p:cNvSpPr>
              <a:spLocks noChangeArrowheads="1"/>
            </p:cNvSpPr>
            <p:nvPr/>
          </p:nvSpPr>
          <p:spPr bwMode="auto">
            <a:xfrm>
              <a:off x="3743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2</a:t>
              </a:r>
            </a:p>
          </p:txBody>
        </p:sp>
        <p:sp>
          <p:nvSpPr>
            <p:cNvPr id="369781" name="Oval 117"/>
            <p:cNvSpPr>
              <a:spLocks noChangeArrowheads="1"/>
            </p:cNvSpPr>
            <p:nvPr/>
          </p:nvSpPr>
          <p:spPr bwMode="auto">
            <a:xfrm>
              <a:off x="4185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8</a:t>
              </a:r>
            </a:p>
          </p:txBody>
        </p:sp>
        <p:sp>
          <p:nvSpPr>
            <p:cNvPr id="369782" name="Oval 118"/>
            <p:cNvSpPr>
              <a:spLocks noChangeArrowheads="1"/>
            </p:cNvSpPr>
            <p:nvPr/>
          </p:nvSpPr>
          <p:spPr bwMode="auto">
            <a:xfrm>
              <a:off x="4281" y="1273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1</a:t>
              </a:r>
            </a:p>
          </p:txBody>
        </p:sp>
        <p:sp>
          <p:nvSpPr>
            <p:cNvPr id="369783" name="Oval 119"/>
            <p:cNvSpPr>
              <a:spLocks noChangeArrowheads="1"/>
            </p:cNvSpPr>
            <p:nvPr/>
          </p:nvSpPr>
          <p:spPr bwMode="auto">
            <a:xfrm>
              <a:off x="4569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16</a:t>
              </a:r>
            </a:p>
          </p:txBody>
        </p:sp>
        <p:sp>
          <p:nvSpPr>
            <p:cNvPr id="369784" name="Oval 120"/>
            <p:cNvSpPr>
              <a:spLocks noChangeArrowheads="1"/>
            </p:cNvSpPr>
            <p:nvPr/>
          </p:nvSpPr>
          <p:spPr bwMode="auto">
            <a:xfrm>
              <a:off x="4425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7</a:t>
              </a:r>
            </a:p>
          </p:txBody>
        </p:sp>
        <p:sp>
          <p:nvSpPr>
            <p:cNvPr id="369785" name="Oval 121"/>
            <p:cNvSpPr>
              <a:spLocks noChangeArrowheads="1"/>
            </p:cNvSpPr>
            <p:nvPr/>
          </p:nvSpPr>
          <p:spPr bwMode="auto">
            <a:xfrm>
              <a:off x="4737" y="84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4</a:t>
              </a:r>
            </a:p>
          </p:txBody>
        </p:sp>
        <p:sp>
          <p:nvSpPr>
            <p:cNvPr id="369786" name="Oval 122"/>
            <p:cNvSpPr>
              <a:spLocks noChangeArrowheads="1"/>
            </p:cNvSpPr>
            <p:nvPr/>
          </p:nvSpPr>
          <p:spPr bwMode="auto">
            <a:xfrm>
              <a:off x="5143" y="1273"/>
              <a:ext cx="202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DD011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3</a:t>
              </a:r>
            </a:p>
          </p:txBody>
        </p:sp>
        <p:sp>
          <p:nvSpPr>
            <p:cNvPr id="369787" name="Oval 123"/>
            <p:cNvSpPr>
              <a:spLocks noChangeArrowheads="1"/>
            </p:cNvSpPr>
            <p:nvPr/>
          </p:nvSpPr>
          <p:spPr bwMode="auto">
            <a:xfrm>
              <a:off x="4819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9</a:t>
              </a:r>
            </a:p>
          </p:txBody>
        </p:sp>
        <p:sp>
          <p:nvSpPr>
            <p:cNvPr id="369788" name="Oval 124"/>
            <p:cNvSpPr>
              <a:spLocks noChangeArrowheads="1"/>
            </p:cNvSpPr>
            <p:nvPr/>
          </p:nvSpPr>
          <p:spPr bwMode="auto">
            <a:xfrm>
              <a:off x="5395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10</a:t>
              </a:r>
            </a:p>
          </p:txBody>
        </p:sp>
        <p:sp>
          <p:nvSpPr>
            <p:cNvPr id="369789" name="Text Box 125"/>
            <p:cNvSpPr txBox="1">
              <a:spLocks noChangeArrowheads="1"/>
            </p:cNvSpPr>
            <p:nvPr/>
          </p:nvSpPr>
          <p:spPr bwMode="auto">
            <a:xfrm>
              <a:off x="4758" y="715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000">
                  <a:latin typeface="Century Gothic" charset="0"/>
                  <a:ea typeface="Century Gothic" charset="0"/>
                  <a:cs typeface="Century Gothic" charset="0"/>
                </a:rPr>
                <a:t>1</a:t>
              </a:r>
            </a:p>
          </p:txBody>
        </p:sp>
        <p:sp>
          <p:nvSpPr>
            <p:cNvPr id="369790" name="Text Box 126"/>
            <p:cNvSpPr txBox="1">
              <a:spLocks noChangeArrowheads="1"/>
            </p:cNvSpPr>
            <p:nvPr/>
          </p:nvSpPr>
          <p:spPr bwMode="auto">
            <a:xfrm>
              <a:off x="4305" y="1148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000">
                  <a:latin typeface="Century Gothic" charset="0"/>
                  <a:ea typeface="Century Gothic" charset="0"/>
                  <a:cs typeface="Century Gothic" charset="0"/>
                </a:rPr>
                <a:t>2</a:t>
              </a:r>
            </a:p>
          </p:txBody>
        </p:sp>
        <p:sp>
          <p:nvSpPr>
            <p:cNvPr id="369791" name="Text Box 127"/>
            <p:cNvSpPr txBox="1">
              <a:spLocks noChangeArrowheads="1"/>
            </p:cNvSpPr>
            <p:nvPr/>
          </p:nvSpPr>
          <p:spPr bwMode="auto">
            <a:xfrm>
              <a:off x="5158" y="1148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000">
                  <a:latin typeface="Century Gothic" charset="0"/>
                  <a:ea typeface="Century Gothic" charset="0"/>
                  <a:cs typeface="Century Gothic" charset="0"/>
                </a:rPr>
                <a:t>3</a:t>
              </a:r>
            </a:p>
          </p:txBody>
        </p:sp>
        <p:sp>
          <p:nvSpPr>
            <p:cNvPr id="369792" name="Text Box 128"/>
            <p:cNvSpPr txBox="1">
              <a:spLocks noChangeArrowheads="1"/>
            </p:cNvSpPr>
            <p:nvPr/>
          </p:nvSpPr>
          <p:spPr bwMode="auto">
            <a:xfrm>
              <a:off x="4012" y="1423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000">
                  <a:latin typeface="Century Gothic" charset="0"/>
                  <a:ea typeface="Century Gothic" charset="0"/>
                  <a:cs typeface="Century Gothic" charset="0"/>
                </a:rPr>
                <a:t>4</a:t>
              </a:r>
            </a:p>
          </p:txBody>
        </p:sp>
        <p:sp>
          <p:nvSpPr>
            <p:cNvPr id="369793" name="Text Box 129"/>
            <p:cNvSpPr txBox="1">
              <a:spLocks noChangeArrowheads="1"/>
            </p:cNvSpPr>
            <p:nvPr/>
          </p:nvSpPr>
          <p:spPr bwMode="auto">
            <a:xfrm>
              <a:off x="4598" y="1423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000">
                  <a:latin typeface="Century Gothic" charset="0"/>
                  <a:ea typeface="Century Gothic" charset="0"/>
                  <a:cs typeface="Century Gothic" charset="0"/>
                </a:rPr>
                <a:t>5</a:t>
              </a:r>
            </a:p>
          </p:txBody>
        </p:sp>
        <p:sp>
          <p:nvSpPr>
            <p:cNvPr id="369794" name="Text Box 130"/>
            <p:cNvSpPr txBox="1">
              <a:spLocks noChangeArrowheads="1"/>
            </p:cNvSpPr>
            <p:nvPr/>
          </p:nvSpPr>
          <p:spPr bwMode="auto">
            <a:xfrm>
              <a:off x="4843" y="1423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000">
                  <a:latin typeface="Century Gothic" charset="0"/>
                  <a:ea typeface="Century Gothic" charset="0"/>
                  <a:cs typeface="Century Gothic" charset="0"/>
                </a:rPr>
                <a:t>6</a:t>
              </a:r>
            </a:p>
          </p:txBody>
        </p:sp>
        <p:sp>
          <p:nvSpPr>
            <p:cNvPr id="369795" name="Text Box 131"/>
            <p:cNvSpPr txBox="1">
              <a:spLocks noChangeArrowheads="1"/>
            </p:cNvSpPr>
            <p:nvPr/>
          </p:nvSpPr>
          <p:spPr bwMode="auto">
            <a:xfrm>
              <a:off x="5430" y="1423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000">
                  <a:latin typeface="Century Gothic" charset="0"/>
                  <a:ea typeface="Century Gothic" charset="0"/>
                  <a:cs typeface="Century Gothic" charset="0"/>
                </a:rPr>
                <a:t>7</a:t>
              </a:r>
            </a:p>
          </p:txBody>
        </p:sp>
        <p:sp>
          <p:nvSpPr>
            <p:cNvPr id="369796" name="Text Box 132"/>
            <p:cNvSpPr txBox="1">
              <a:spLocks noChangeArrowheads="1"/>
            </p:cNvSpPr>
            <p:nvPr/>
          </p:nvSpPr>
          <p:spPr bwMode="auto">
            <a:xfrm>
              <a:off x="3756" y="1664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000">
                  <a:latin typeface="Century Gothic" charset="0"/>
                  <a:ea typeface="Century Gothic" charset="0"/>
                  <a:cs typeface="Century Gothic" charset="0"/>
                </a:rPr>
                <a:t>8</a:t>
              </a:r>
            </a:p>
          </p:txBody>
        </p:sp>
        <p:sp>
          <p:nvSpPr>
            <p:cNvPr id="369797" name="Text Box 133"/>
            <p:cNvSpPr txBox="1">
              <a:spLocks noChangeArrowheads="1"/>
            </p:cNvSpPr>
            <p:nvPr/>
          </p:nvSpPr>
          <p:spPr bwMode="auto">
            <a:xfrm>
              <a:off x="4209" y="1664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000">
                  <a:latin typeface="Century Gothic" charset="0"/>
                  <a:ea typeface="Century Gothic" charset="0"/>
                  <a:cs typeface="Century Gothic" charset="0"/>
                </a:rPr>
                <a:t>9</a:t>
              </a:r>
            </a:p>
          </p:txBody>
        </p:sp>
        <p:sp>
          <p:nvSpPr>
            <p:cNvPr id="369798" name="Text Box 134"/>
            <p:cNvSpPr txBox="1">
              <a:spLocks noChangeArrowheads="1"/>
            </p:cNvSpPr>
            <p:nvPr/>
          </p:nvSpPr>
          <p:spPr bwMode="auto">
            <a:xfrm>
              <a:off x="4414" y="1664"/>
              <a:ext cx="20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000">
                  <a:latin typeface="Century Gothic" charset="0"/>
                  <a:ea typeface="Century Gothic" charset="0"/>
                  <a:cs typeface="Century Gothic" charset="0"/>
                </a:rPr>
                <a:t>10</a:t>
              </a:r>
            </a:p>
          </p:txBody>
        </p:sp>
      </p:grpSp>
      <p:grpSp>
        <p:nvGrpSpPr>
          <p:cNvPr id="6" name="Group 135"/>
          <p:cNvGrpSpPr>
            <a:grpSpLocks/>
          </p:cNvGrpSpPr>
          <p:nvPr/>
        </p:nvGrpSpPr>
        <p:grpSpPr bwMode="auto">
          <a:xfrm>
            <a:off x="3079750" y="4279900"/>
            <a:ext cx="2943225" cy="2044700"/>
            <a:chOff x="1940" y="2528"/>
            <a:chExt cx="1854" cy="1288"/>
          </a:xfrm>
        </p:grpSpPr>
        <p:sp>
          <p:nvSpPr>
            <p:cNvPr id="369800" name="Line 136"/>
            <p:cNvSpPr>
              <a:spLocks noChangeAspect="1" noChangeShapeType="1"/>
            </p:cNvSpPr>
            <p:nvPr/>
          </p:nvSpPr>
          <p:spPr bwMode="auto">
            <a:xfrm flipV="1">
              <a:off x="2654" y="3466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369801" name="Line 137"/>
            <p:cNvSpPr>
              <a:spLocks noChangeAspect="1" noChangeShapeType="1"/>
            </p:cNvSpPr>
            <p:nvPr/>
          </p:nvSpPr>
          <p:spPr bwMode="auto">
            <a:xfrm flipV="1">
              <a:off x="3121" y="3179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369802" name="Line 138"/>
            <p:cNvSpPr>
              <a:spLocks noChangeAspect="1" noChangeShapeType="1"/>
            </p:cNvSpPr>
            <p:nvPr/>
          </p:nvSpPr>
          <p:spPr bwMode="auto">
            <a:xfrm rot="16200000" flipV="1">
              <a:off x="2220" y="3424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369803" name="Line 139"/>
            <p:cNvSpPr>
              <a:spLocks noChangeAspect="1" noChangeShapeType="1"/>
            </p:cNvSpPr>
            <p:nvPr/>
          </p:nvSpPr>
          <p:spPr bwMode="auto">
            <a:xfrm rot="16200000" flipV="1">
              <a:off x="2561" y="3174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369804" name="Line 140"/>
            <p:cNvSpPr>
              <a:spLocks noChangeAspect="1" noChangeShapeType="1"/>
            </p:cNvSpPr>
            <p:nvPr/>
          </p:nvSpPr>
          <p:spPr bwMode="auto">
            <a:xfrm rot="16200000" flipV="1">
              <a:off x="2957" y="2722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369805" name="Line 141"/>
            <p:cNvSpPr>
              <a:spLocks noChangeShapeType="1"/>
            </p:cNvSpPr>
            <p:nvPr/>
          </p:nvSpPr>
          <p:spPr bwMode="auto">
            <a:xfrm flipV="1">
              <a:off x="2046" y="2750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369806" name="Oval 142"/>
            <p:cNvSpPr>
              <a:spLocks noChangeArrowheads="1"/>
            </p:cNvSpPr>
            <p:nvPr/>
          </p:nvSpPr>
          <p:spPr bwMode="auto">
            <a:xfrm>
              <a:off x="2190" y="336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14</a:t>
              </a:r>
            </a:p>
          </p:txBody>
        </p:sp>
        <p:sp>
          <p:nvSpPr>
            <p:cNvPr id="369807" name="Oval 143"/>
            <p:cNvSpPr>
              <a:spLocks noChangeArrowheads="1"/>
            </p:cNvSpPr>
            <p:nvPr/>
          </p:nvSpPr>
          <p:spPr bwMode="auto">
            <a:xfrm>
              <a:off x="1940" y="361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2</a:t>
              </a:r>
            </a:p>
          </p:txBody>
        </p:sp>
        <p:sp>
          <p:nvSpPr>
            <p:cNvPr id="369808" name="Oval 144"/>
            <p:cNvSpPr>
              <a:spLocks noChangeArrowheads="1"/>
            </p:cNvSpPr>
            <p:nvPr/>
          </p:nvSpPr>
          <p:spPr bwMode="auto">
            <a:xfrm>
              <a:off x="2382" y="361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8</a:t>
              </a:r>
            </a:p>
          </p:txBody>
        </p:sp>
        <p:sp>
          <p:nvSpPr>
            <p:cNvPr id="369809" name="Oval 145"/>
            <p:cNvSpPr>
              <a:spLocks noChangeArrowheads="1"/>
            </p:cNvSpPr>
            <p:nvPr/>
          </p:nvSpPr>
          <p:spPr bwMode="auto">
            <a:xfrm>
              <a:off x="2478" y="3086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16</a:t>
              </a:r>
            </a:p>
          </p:txBody>
        </p:sp>
        <p:sp>
          <p:nvSpPr>
            <p:cNvPr id="369810" name="Oval 146"/>
            <p:cNvSpPr>
              <a:spLocks noChangeArrowheads="1"/>
            </p:cNvSpPr>
            <p:nvPr/>
          </p:nvSpPr>
          <p:spPr bwMode="auto">
            <a:xfrm>
              <a:off x="2766" y="336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7</a:t>
              </a:r>
            </a:p>
          </p:txBody>
        </p:sp>
        <p:sp>
          <p:nvSpPr>
            <p:cNvPr id="369811" name="Oval 147"/>
            <p:cNvSpPr>
              <a:spLocks noChangeArrowheads="1"/>
            </p:cNvSpPr>
            <p:nvPr/>
          </p:nvSpPr>
          <p:spPr bwMode="auto">
            <a:xfrm>
              <a:off x="2622" y="361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1</a:t>
              </a:r>
            </a:p>
          </p:txBody>
        </p:sp>
        <p:sp>
          <p:nvSpPr>
            <p:cNvPr id="369812" name="Oval 148"/>
            <p:cNvSpPr>
              <a:spLocks noChangeArrowheads="1"/>
            </p:cNvSpPr>
            <p:nvPr/>
          </p:nvSpPr>
          <p:spPr bwMode="auto">
            <a:xfrm>
              <a:off x="2934" y="2654"/>
              <a:ext cx="202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DD011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4</a:t>
              </a:r>
            </a:p>
          </p:txBody>
        </p:sp>
        <p:sp>
          <p:nvSpPr>
            <p:cNvPr id="369813" name="Oval 149"/>
            <p:cNvSpPr>
              <a:spLocks noChangeArrowheads="1"/>
            </p:cNvSpPr>
            <p:nvPr/>
          </p:nvSpPr>
          <p:spPr bwMode="auto">
            <a:xfrm>
              <a:off x="3340" y="3086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10</a:t>
              </a:r>
            </a:p>
          </p:txBody>
        </p:sp>
        <p:sp>
          <p:nvSpPr>
            <p:cNvPr id="369814" name="Oval 150"/>
            <p:cNvSpPr>
              <a:spLocks noChangeArrowheads="1"/>
            </p:cNvSpPr>
            <p:nvPr/>
          </p:nvSpPr>
          <p:spPr bwMode="auto">
            <a:xfrm>
              <a:off x="3016" y="336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9</a:t>
              </a:r>
            </a:p>
          </p:txBody>
        </p:sp>
        <p:sp>
          <p:nvSpPr>
            <p:cNvPr id="369815" name="Oval 151"/>
            <p:cNvSpPr>
              <a:spLocks noChangeArrowheads="1"/>
            </p:cNvSpPr>
            <p:nvPr/>
          </p:nvSpPr>
          <p:spPr bwMode="auto">
            <a:xfrm>
              <a:off x="3592" y="336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3</a:t>
              </a:r>
            </a:p>
          </p:txBody>
        </p:sp>
        <p:sp>
          <p:nvSpPr>
            <p:cNvPr id="369816" name="Text Box 152"/>
            <p:cNvSpPr txBox="1">
              <a:spLocks noChangeArrowheads="1"/>
            </p:cNvSpPr>
            <p:nvPr/>
          </p:nvSpPr>
          <p:spPr bwMode="auto">
            <a:xfrm>
              <a:off x="2955" y="2528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000">
                  <a:latin typeface="Century Gothic" charset="0"/>
                  <a:ea typeface="Century Gothic" charset="0"/>
                  <a:cs typeface="Century Gothic" charset="0"/>
                </a:rPr>
                <a:t>1</a:t>
              </a:r>
            </a:p>
          </p:txBody>
        </p:sp>
        <p:sp>
          <p:nvSpPr>
            <p:cNvPr id="369817" name="Text Box 153"/>
            <p:cNvSpPr txBox="1">
              <a:spLocks noChangeArrowheads="1"/>
            </p:cNvSpPr>
            <p:nvPr/>
          </p:nvSpPr>
          <p:spPr bwMode="auto">
            <a:xfrm>
              <a:off x="2502" y="2961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000">
                  <a:latin typeface="Century Gothic" charset="0"/>
                  <a:ea typeface="Century Gothic" charset="0"/>
                  <a:cs typeface="Century Gothic" charset="0"/>
                </a:rPr>
                <a:t>2</a:t>
              </a:r>
            </a:p>
          </p:txBody>
        </p:sp>
        <p:sp>
          <p:nvSpPr>
            <p:cNvPr id="369818" name="Text Box 154"/>
            <p:cNvSpPr txBox="1">
              <a:spLocks noChangeArrowheads="1"/>
            </p:cNvSpPr>
            <p:nvPr/>
          </p:nvSpPr>
          <p:spPr bwMode="auto">
            <a:xfrm>
              <a:off x="3355" y="2961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000">
                  <a:latin typeface="Century Gothic" charset="0"/>
                  <a:ea typeface="Century Gothic" charset="0"/>
                  <a:cs typeface="Century Gothic" charset="0"/>
                </a:rPr>
                <a:t>3</a:t>
              </a:r>
            </a:p>
          </p:txBody>
        </p:sp>
        <p:sp>
          <p:nvSpPr>
            <p:cNvPr id="369819" name="Text Box 155"/>
            <p:cNvSpPr txBox="1">
              <a:spLocks noChangeArrowheads="1"/>
            </p:cNvSpPr>
            <p:nvPr/>
          </p:nvSpPr>
          <p:spPr bwMode="auto">
            <a:xfrm>
              <a:off x="2209" y="3236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000">
                  <a:latin typeface="Century Gothic" charset="0"/>
                  <a:ea typeface="Century Gothic" charset="0"/>
                  <a:cs typeface="Century Gothic" charset="0"/>
                </a:rPr>
                <a:t>4</a:t>
              </a:r>
            </a:p>
          </p:txBody>
        </p:sp>
        <p:sp>
          <p:nvSpPr>
            <p:cNvPr id="369820" name="Text Box 156"/>
            <p:cNvSpPr txBox="1">
              <a:spLocks noChangeArrowheads="1"/>
            </p:cNvSpPr>
            <p:nvPr/>
          </p:nvSpPr>
          <p:spPr bwMode="auto">
            <a:xfrm>
              <a:off x="2795" y="3236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000">
                  <a:latin typeface="Century Gothic" charset="0"/>
                  <a:ea typeface="Century Gothic" charset="0"/>
                  <a:cs typeface="Century Gothic" charset="0"/>
                </a:rPr>
                <a:t>5</a:t>
              </a:r>
            </a:p>
          </p:txBody>
        </p:sp>
        <p:sp>
          <p:nvSpPr>
            <p:cNvPr id="369821" name="Text Box 157"/>
            <p:cNvSpPr txBox="1">
              <a:spLocks noChangeArrowheads="1"/>
            </p:cNvSpPr>
            <p:nvPr/>
          </p:nvSpPr>
          <p:spPr bwMode="auto">
            <a:xfrm>
              <a:off x="3040" y="3236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000">
                  <a:latin typeface="Century Gothic" charset="0"/>
                  <a:ea typeface="Century Gothic" charset="0"/>
                  <a:cs typeface="Century Gothic" charset="0"/>
                </a:rPr>
                <a:t>6</a:t>
              </a:r>
            </a:p>
          </p:txBody>
        </p:sp>
        <p:sp>
          <p:nvSpPr>
            <p:cNvPr id="369822" name="Text Box 158"/>
            <p:cNvSpPr txBox="1">
              <a:spLocks noChangeArrowheads="1"/>
            </p:cNvSpPr>
            <p:nvPr/>
          </p:nvSpPr>
          <p:spPr bwMode="auto">
            <a:xfrm>
              <a:off x="3627" y="3236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000">
                  <a:latin typeface="Century Gothic" charset="0"/>
                  <a:ea typeface="Century Gothic" charset="0"/>
                  <a:cs typeface="Century Gothic" charset="0"/>
                </a:rPr>
                <a:t>7</a:t>
              </a:r>
            </a:p>
          </p:txBody>
        </p:sp>
        <p:sp>
          <p:nvSpPr>
            <p:cNvPr id="369823" name="Text Box 159"/>
            <p:cNvSpPr txBox="1">
              <a:spLocks noChangeArrowheads="1"/>
            </p:cNvSpPr>
            <p:nvPr/>
          </p:nvSpPr>
          <p:spPr bwMode="auto">
            <a:xfrm>
              <a:off x="1953" y="3477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000">
                  <a:latin typeface="Century Gothic" charset="0"/>
                  <a:ea typeface="Century Gothic" charset="0"/>
                  <a:cs typeface="Century Gothic" charset="0"/>
                </a:rPr>
                <a:t>8</a:t>
              </a:r>
            </a:p>
          </p:txBody>
        </p:sp>
        <p:sp>
          <p:nvSpPr>
            <p:cNvPr id="369824" name="Text Box 160"/>
            <p:cNvSpPr txBox="1">
              <a:spLocks noChangeArrowheads="1"/>
            </p:cNvSpPr>
            <p:nvPr/>
          </p:nvSpPr>
          <p:spPr bwMode="auto">
            <a:xfrm>
              <a:off x="2406" y="3477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000">
                  <a:latin typeface="Century Gothic" charset="0"/>
                  <a:ea typeface="Century Gothic" charset="0"/>
                  <a:cs typeface="Century Gothic" charset="0"/>
                </a:rPr>
                <a:t>9</a:t>
              </a:r>
            </a:p>
          </p:txBody>
        </p:sp>
        <p:sp>
          <p:nvSpPr>
            <p:cNvPr id="369825" name="Text Box 161"/>
            <p:cNvSpPr txBox="1">
              <a:spLocks noChangeArrowheads="1"/>
            </p:cNvSpPr>
            <p:nvPr/>
          </p:nvSpPr>
          <p:spPr bwMode="auto">
            <a:xfrm>
              <a:off x="2611" y="3477"/>
              <a:ext cx="20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000">
                  <a:latin typeface="Century Gothic" charset="0"/>
                  <a:ea typeface="Century Gothic" charset="0"/>
                  <a:cs typeface="Century Gothic" charset="0"/>
                </a:rPr>
                <a:t>10</a:t>
              </a:r>
            </a:p>
          </p:txBody>
        </p:sp>
      </p:grpSp>
      <p:grpSp>
        <p:nvGrpSpPr>
          <p:cNvPr id="7" name="Group 162"/>
          <p:cNvGrpSpPr>
            <a:grpSpLocks/>
          </p:cNvGrpSpPr>
          <p:nvPr/>
        </p:nvGrpSpPr>
        <p:grpSpPr bwMode="auto">
          <a:xfrm>
            <a:off x="5942013" y="4279900"/>
            <a:ext cx="2943225" cy="2044700"/>
            <a:chOff x="137" y="715"/>
            <a:chExt cx="1854" cy="1288"/>
          </a:xfrm>
        </p:grpSpPr>
        <p:sp>
          <p:nvSpPr>
            <p:cNvPr id="369827" name="Line 163"/>
            <p:cNvSpPr>
              <a:spLocks noChangeAspect="1" noChangeShapeType="1"/>
            </p:cNvSpPr>
            <p:nvPr/>
          </p:nvSpPr>
          <p:spPr bwMode="auto">
            <a:xfrm flipV="1">
              <a:off x="851" y="1653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369828" name="Line 164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369829" name="Line 165"/>
            <p:cNvSpPr>
              <a:spLocks noChangeAspect="1" noChangeShapeType="1"/>
            </p:cNvSpPr>
            <p:nvPr/>
          </p:nvSpPr>
          <p:spPr bwMode="auto">
            <a:xfrm rot="16200000" flipV="1">
              <a:off x="417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369830" name="Line 166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369831" name="Line 167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369832" name="Line 168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369833" name="Oval 169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8</a:t>
              </a:r>
            </a:p>
          </p:txBody>
        </p:sp>
        <p:sp>
          <p:nvSpPr>
            <p:cNvPr id="369834" name="Oval 170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2</a:t>
              </a:r>
            </a:p>
          </p:txBody>
        </p:sp>
        <p:sp>
          <p:nvSpPr>
            <p:cNvPr id="369835" name="Oval 171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4</a:t>
              </a:r>
            </a:p>
          </p:txBody>
        </p:sp>
        <p:sp>
          <p:nvSpPr>
            <p:cNvPr id="369836" name="Oval 172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14</a:t>
              </a:r>
            </a:p>
          </p:txBody>
        </p:sp>
        <p:sp>
          <p:nvSpPr>
            <p:cNvPr id="369837" name="Oval 173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7</a:t>
              </a:r>
            </a:p>
          </p:txBody>
        </p:sp>
        <p:sp>
          <p:nvSpPr>
            <p:cNvPr id="369838" name="Oval 174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1</a:t>
              </a:r>
            </a:p>
          </p:txBody>
        </p:sp>
        <p:sp>
          <p:nvSpPr>
            <p:cNvPr id="369839" name="Oval 175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16</a:t>
              </a:r>
            </a:p>
          </p:txBody>
        </p:sp>
        <p:sp>
          <p:nvSpPr>
            <p:cNvPr id="369840" name="Oval 176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10</a:t>
              </a:r>
            </a:p>
          </p:txBody>
        </p:sp>
        <p:sp>
          <p:nvSpPr>
            <p:cNvPr id="369841" name="Oval 177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9</a:t>
              </a:r>
            </a:p>
          </p:txBody>
        </p:sp>
        <p:sp>
          <p:nvSpPr>
            <p:cNvPr id="369842" name="Oval 178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3</a:t>
              </a:r>
            </a:p>
          </p:txBody>
        </p:sp>
        <p:sp>
          <p:nvSpPr>
            <p:cNvPr id="369843" name="Text Box 179"/>
            <p:cNvSpPr txBox="1">
              <a:spLocks noChangeArrowheads="1"/>
            </p:cNvSpPr>
            <p:nvPr/>
          </p:nvSpPr>
          <p:spPr bwMode="auto">
            <a:xfrm>
              <a:off x="1152" y="715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000">
                  <a:latin typeface="Century Gothic" charset="0"/>
                  <a:ea typeface="Century Gothic" charset="0"/>
                  <a:cs typeface="Century Gothic" charset="0"/>
                </a:rPr>
                <a:t>1</a:t>
              </a:r>
            </a:p>
          </p:txBody>
        </p:sp>
        <p:sp>
          <p:nvSpPr>
            <p:cNvPr id="369844" name="Text Box 180"/>
            <p:cNvSpPr txBox="1">
              <a:spLocks noChangeArrowheads="1"/>
            </p:cNvSpPr>
            <p:nvPr/>
          </p:nvSpPr>
          <p:spPr bwMode="auto">
            <a:xfrm>
              <a:off x="699" y="1148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000">
                  <a:latin typeface="Century Gothic" charset="0"/>
                  <a:ea typeface="Century Gothic" charset="0"/>
                  <a:cs typeface="Century Gothic" charset="0"/>
                </a:rPr>
                <a:t>2</a:t>
              </a:r>
            </a:p>
          </p:txBody>
        </p:sp>
        <p:sp>
          <p:nvSpPr>
            <p:cNvPr id="369845" name="Text Box 181"/>
            <p:cNvSpPr txBox="1">
              <a:spLocks noChangeArrowheads="1"/>
            </p:cNvSpPr>
            <p:nvPr/>
          </p:nvSpPr>
          <p:spPr bwMode="auto">
            <a:xfrm>
              <a:off x="1552" y="1148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000">
                  <a:latin typeface="Century Gothic" charset="0"/>
                  <a:ea typeface="Century Gothic" charset="0"/>
                  <a:cs typeface="Century Gothic" charset="0"/>
                </a:rPr>
                <a:t>3</a:t>
              </a:r>
            </a:p>
          </p:txBody>
        </p:sp>
        <p:sp>
          <p:nvSpPr>
            <p:cNvPr id="369846" name="Text Box 182"/>
            <p:cNvSpPr txBox="1">
              <a:spLocks noChangeArrowheads="1"/>
            </p:cNvSpPr>
            <p:nvPr/>
          </p:nvSpPr>
          <p:spPr bwMode="auto">
            <a:xfrm>
              <a:off x="406" y="1423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000">
                  <a:latin typeface="Century Gothic" charset="0"/>
                  <a:ea typeface="Century Gothic" charset="0"/>
                  <a:cs typeface="Century Gothic" charset="0"/>
                </a:rPr>
                <a:t>4</a:t>
              </a:r>
            </a:p>
          </p:txBody>
        </p:sp>
        <p:sp>
          <p:nvSpPr>
            <p:cNvPr id="369847" name="Text Box 183"/>
            <p:cNvSpPr txBox="1">
              <a:spLocks noChangeArrowheads="1"/>
            </p:cNvSpPr>
            <p:nvPr/>
          </p:nvSpPr>
          <p:spPr bwMode="auto">
            <a:xfrm>
              <a:off x="992" y="1423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000">
                  <a:latin typeface="Century Gothic" charset="0"/>
                  <a:ea typeface="Century Gothic" charset="0"/>
                  <a:cs typeface="Century Gothic" charset="0"/>
                </a:rPr>
                <a:t>5</a:t>
              </a:r>
            </a:p>
          </p:txBody>
        </p:sp>
        <p:sp>
          <p:nvSpPr>
            <p:cNvPr id="369848" name="Text Box 184"/>
            <p:cNvSpPr txBox="1">
              <a:spLocks noChangeArrowheads="1"/>
            </p:cNvSpPr>
            <p:nvPr/>
          </p:nvSpPr>
          <p:spPr bwMode="auto">
            <a:xfrm>
              <a:off x="1237" y="1423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000">
                  <a:latin typeface="Century Gothic" charset="0"/>
                  <a:ea typeface="Century Gothic" charset="0"/>
                  <a:cs typeface="Century Gothic" charset="0"/>
                </a:rPr>
                <a:t>6</a:t>
              </a:r>
            </a:p>
          </p:txBody>
        </p:sp>
        <p:sp>
          <p:nvSpPr>
            <p:cNvPr id="369849" name="Text Box 185"/>
            <p:cNvSpPr txBox="1">
              <a:spLocks noChangeArrowheads="1"/>
            </p:cNvSpPr>
            <p:nvPr/>
          </p:nvSpPr>
          <p:spPr bwMode="auto">
            <a:xfrm>
              <a:off x="1824" y="1423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000">
                  <a:latin typeface="Century Gothic" charset="0"/>
                  <a:ea typeface="Century Gothic" charset="0"/>
                  <a:cs typeface="Century Gothic" charset="0"/>
                </a:rPr>
                <a:t>7</a:t>
              </a:r>
            </a:p>
          </p:txBody>
        </p:sp>
        <p:sp>
          <p:nvSpPr>
            <p:cNvPr id="369850" name="Text Box 186"/>
            <p:cNvSpPr txBox="1">
              <a:spLocks noChangeArrowheads="1"/>
            </p:cNvSpPr>
            <p:nvPr/>
          </p:nvSpPr>
          <p:spPr bwMode="auto">
            <a:xfrm>
              <a:off x="150" y="1664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000">
                  <a:latin typeface="Century Gothic" charset="0"/>
                  <a:ea typeface="Century Gothic" charset="0"/>
                  <a:cs typeface="Century Gothic" charset="0"/>
                </a:rPr>
                <a:t>8</a:t>
              </a:r>
            </a:p>
          </p:txBody>
        </p:sp>
        <p:sp>
          <p:nvSpPr>
            <p:cNvPr id="369851" name="Text Box 187"/>
            <p:cNvSpPr txBox="1">
              <a:spLocks noChangeArrowheads="1"/>
            </p:cNvSpPr>
            <p:nvPr/>
          </p:nvSpPr>
          <p:spPr bwMode="auto">
            <a:xfrm>
              <a:off x="603" y="1664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000">
                  <a:latin typeface="Century Gothic" charset="0"/>
                  <a:ea typeface="Century Gothic" charset="0"/>
                  <a:cs typeface="Century Gothic" charset="0"/>
                </a:rPr>
                <a:t>9</a:t>
              </a:r>
            </a:p>
          </p:txBody>
        </p:sp>
        <p:sp>
          <p:nvSpPr>
            <p:cNvPr id="369852" name="Text Box 188"/>
            <p:cNvSpPr txBox="1">
              <a:spLocks noChangeArrowheads="1"/>
            </p:cNvSpPr>
            <p:nvPr/>
          </p:nvSpPr>
          <p:spPr bwMode="auto">
            <a:xfrm>
              <a:off x="808" y="1664"/>
              <a:ext cx="20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000">
                  <a:latin typeface="Century Gothic" charset="0"/>
                  <a:ea typeface="Century Gothic" charset="0"/>
                  <a:cs typeface="Century Gothic" charset="0"/>
                </a:rPr>
                <a:t>10</a:t>
              </a:r>
            </a:p>
          </p:txBody>
        </p:sp>
      </p:grpSp>
      <p:sp>
        <p:nvSpPr>
          <p:cNvPr id="369853" name="Text Box 189"/>
          <p:cNvSpPr txBox="1">
            <a:spLocks noChangeArrowheads="1"/>
          </p:cNvSpPr>
          <p:nvPr/>
        </p:nvSpPr>
        <p:spPr bwMode="auto">
          <a:xfrm>
            <a:off x="1600200" y="1295400"/>
            <a:ext cx="6270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DD0111"/>
                </a:solidFill>
                <a:latin typeface="Century Gothic" charset="0"/>
                <a:ea typeface="Century Gothic" charset="0"/>
                <a:cs typeface="Century Gothic" charset="0"/>
              </a:rPr>
              <a:t>i = 5</a:t>
            </a:r>
          </a:p>
        </p:txBody>
      </p:sp>
      <p:sp>
        <p:nvSpPr>
          <p:cNvPr id="369854" name="Text Box 190"/>
          <p:cNvSpPr txBox="1">
            <a:spLocks noChangeArrowheads="1"/>
          </p:cNvSpPr>
          <p:nvPr/>
        </p:nvSpPr>
        <p:spPr bwMode="auto">
          <a:xfrm>
            <a:off x="4572000" y="1295400"/>
            <a:ext cx="6270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DD0111"/>
                </a:solidFill>
                <a:latin typeface="Century Gothic" charset="0"/>
                <a:ea typeface="Century Gothic" charset="0"/>
                <a:cs typeface="Century Gothic" charset="0"/>
              </a:rPr>
              <a:t>i = 4</a:t>
            </a:r>
          </a:p>
        </p:txBody>
      </p:sp>
      <p:sp>
        <p:nvSpPr>
          <p:cNvPr id="369855" name="Text Box 191"/>
          <p:cNvSpPr txBox="1">
            <a:spLocks noChangeArrowheads="1"/>
          </p:cNvSpPr>
          <p:nvPr/>
        </p:nvSpPr>
        <p:spPr bwMode="auto">
          <a:xfrm>
            <a:off x="7315200" y="1295400"/>
            <a:ext cx="6270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DD0111"/>
                </a:solidFill>
                <a:latin typeface="Century Gothic" charset="0"/>
                <a:ea typeface="Century Gothic" charset="0"/>
                <a:cs typeface="Century Gothic" charset="0"/>
              </a:rPr>
              <a:t>i = 3</a:t>
            </a:r>
          </a:p>
        </p:txBody>
      </p:sp>
      <p:sp>
        <p:nvSpPr>
          <p:cNvPr id="369856" name="Text Box 192"/>
          <p:cNvSpPr txBox="1">
            <a:spLocks noChangeArrowheads="1"/>
          </p:cNvSpPr>
          <p:nvPr/>
        </p:nvSpPr>
        <p:spPr bwMode="auto">
          <a:xfrm>
            <a:off x="1600200" y="4038600"/>
            <a:ext cx="6270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DD0111"/>
                </a:solidFill>
                <a:latin typeface="Century Gothic" charset="0"/>
                <a:ea typeface="Century Gothic" charset="0"/>
                <a:cs typeface="Century Gothic" charset="0"/>
              </a:rPr>
              <a:t>i = 2</a:t>
            </a:r>
          </a:p>
        </p:txBody>
      </p:sp>
      <p:sp>
        <p:nvSpPr>
          <p:cNvPr id="369857" name="Text Box 193"/>
          <p:cNvSpPr txBox="1">
            <a:spLocks noChangeArrowheads="1"/>
          </p:cNvSpPr>
          <p:nvPr/>
        </p:nvSpPr>
        <p:spPr bwMode="auto">
          <a:xfrm>
            <a:off x="4495800" y="4038600"/>
            <a:ext cx="6270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DD0111"/>
                </a:solidFill>
                <a:latin typeface="Century Gothic" charset="0"/>
                <a:ea typeface="Century Gothic" charset="0"/>
                <a:cs typeface="Century Gothic" charset="0"/>
              </a:rPr>
              <a:t>i = 1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9202E-B9E4-7A4F-87B3-872CE9B4E10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26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853" grpId="0"/>
      <p:bldP spid="369854" grpId="0"/>
      <p:bldP spid="369855" grpId="0"/>
      <p:bldP spid="369856" grpId="0"/>
      <p:bldP spid="36985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11</a:t>
            </a:r>
          </a:p>
        </p:txBody>
      </p:sp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Correctness of BUILD-MAX-HEAP</a:t>
            </a:r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152039"/>
            <a:ext cx="8307387" cy="2846388"/>
          </a:xfrm>
        </p:spPr>
        <p:txBody>
          <a:bodyPr/>
          <a:lstStyle/>
          <a:p>
            <a:r>
              <a:rPr lang="en-US" b="1" dirty="0"/>
              <a:t>Loop invariant:</a:t>
            </a:r>
          </a:p>
          <a:p>
            <a:pPr lvl="1"/>
            <a:r>
              <a:rPr lang="en-US" dirty="0"/>
              <a:t>At the start of each iteration of the </a:t>
            </a:r>
            <a:r>
              <a:rPr lang="en-US" b="1" dirty="0"/>
              <a:t>for</a:t>
            </a:r>
            <a:r>
              <a:rPr lang="en-US" dirty="0"/>
              <a:t> loop, each node </a:t>
            </a:r>
            <a:r>
              <a:rPr lang="en-US" dirty="0" err="1">
                <a:latin typeface="Comic Sans MS" charset="0"/>
              </a:rPr>
              <a:t>i</a:t>
            </a:r>
            <a:r>
              <a:rPr lang="en-US" dirty="0">
                <a:latin typeface="Comic Sans MS" charset="0"/>
              </a:rPr>
              <a:t> + 1, </a:t>
            </a:r>
            <a:r>
              <a:rPr lang="en-US" dirty="0" err="1">
                <a:latin typeface="Comic Sans MS" charset="0"/>
              </a:rPr>
              <a:t>i</a:t>
            </a:r>
            <a:r>
              <a:rPr lang="en-US" dirty="0">
                <a:latin typeface="Comic Sans MS" charset="0"/>
              </a:rPr>
              <a:t> + 2,…, n</a:t>
            </a:r>
            <a:r>
              <a:rPr lang="en-US" dirty="0"/>
              <a:t> is the root of a max-heap </a:t>
            </a:r>
          </a:p>
          <a:p>
            <a:r>
              <a:rPr lang="en-US" b="1" dirty="0"/>
              <a:t>Initialization:</a:t>
            </a:r>
          </a:p>
          <a:p>
            <a:pPr lvl="1"/>
            <a:r>
              <a:rPr lang="en-US" dirty="0" err="1">
                <a:latin typeface="Comic Sans MS" charset="0"/>
              </a:rPr>
              <a:t>i</a:t>
            </a:r>
            <a:r>
              <a:rPr lang="en-US" dirty="0">
                <a:latin typeface="Comic Sans MS" charset="0"/>
              </a:rPr>
              <a:t> = </a:t>
            </a:r>
            <a:r>
              <a:rPr lang="en-US" dirty="0">
                <a:latin typeface="Comic Sans MS" charset="0"/>
                <a:sym typeface="Symbol" charset="2"/>
              </a:rPr>
              <a:t>⎣n/2⎦:</a:t>
            </a:r>
            <a:r>
              <a:rPr lang="en-US" dirty="0">
                <a:sym typeface="Symbol" charset="2"/>
              </a:rPr>
              <a:t> Nodes </a:t>
            </a:r>
            <a:r>
              <a:rPr lang="en-US" dirty="0">
                <a:latin typeface="Comic Sans MS" charset="0"/>
                <a:sym typeface="Symbol" charset="2"/>
              </a:rPr>
              <a:t>⎣n/2⎦ + 1, ⎣n/2⎦ + 2, …, n</a:t>
            </a:r>
            <a:r>
              <a:rPr lang="en-US" dirty="0">
                <a:sym typeface="Symbol" charset="2"/>
              </a:rPr>
              <a:t> are leaves ⇒ they are the root of trivial max-heaps</a:t>
            </a:r>
            <a:endParaRPr lang="en-US" dirty="0">
              <a:latin typeface="Comic Sans MS" charset="0"/>
              <a:sym typeface="Symbol" charset="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524250" y="4078288"/>
            <a:ext cx="2943225" cy="2044700"/>
            <a:chOff x="137" y="715"/>
            <a:chExt cx="1854" cy="1288"/>
          </a:xfrm>
        </p:grpSpPr>
        <p:sp>
          <p:nvSpPr>
            <p:cNvPr id="370693" name="Line 5"/>
            <p:cNvSpPr>
              <a:spLocks noChangeAspect="1" noChangeShapeType="1"/>
            </p:cNvSpPr>
            <p:nvPr/>
          </p:nvSpPr>
          <p:spPr bwMode="auto">
            <a:xfrm flipV="1">
              <a:off x="851" y="1653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370694" name="Line 6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370695" name="Line 7"/>
            <p:cNvSpPr>
              <a:spLocks noChangeAspect="1" noChangeShapeType="1"/>
            </p:cNvSpPr>
            <p:nvPr/>
          </p:nvSpPr>
          <p:spPr bwMode="auto">
            <a:xfrm rot="16200000" flipV="1">
              <a:off x="417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370696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370697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370698" name="Line 10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370699" name="Oval 11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2</a:t>
              </a:r>
            </a:p>
          </p:txBody>
        </p:sp>
        <p:sp>
          <p:nvSpPr>
            <p:cNvPr id="370700" name="Oval 12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14</a:t>
              </a:r>
            </a:p>
          </p:txBody>
        </p:sp>
        <p:sp>
          <p:nvSpPr>
            <p:cNvPr id="370701" name="Oval 13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8</a:t>
              </a:r>
            </a:p>
          </p:txBody>
        </p:sp>
        <p:sp>
          <p:nvSpPr>
            <p:cNvPr id="370702" name="Oval 14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1</a:t>
              </a:r>
            </a:p>
          </p:txBody>
        </p:sp>
        <p:sp>
          <p:nvSpPr>
            <p:cNvPr id="370703" name="Oval 15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16</a:t>
              </a:r>
            </a:p>
          </p:txBody>
        </p:sp>
        <p:sp>
          <p:nvSpPr>
            <p:cNvPr id="370704" name="Oval 16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7</a:t>
              </a:r>
            </a:p>
          </p:txBody>
        </p:sp>
        <p:sp>
          <p:nvSpPr>
            <p:cNvPr id="370705" name="Oval 17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4</a:t>
              </a:r>
            </a:p>
          </p:txBody>
        </p:sp>
        <p:sp>
          <p:nvSpPr>
            <p:cNvPr id="370706" name="Oval 18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3</a:t>
              </a:r>
            </a:p>
          </p:txBody>
        </p:sp>
        <p:sp>
          <p:nvSpPr>
            <p:cNvPr id="370707" name="Oval 19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9</a:t>
              </a:r>
            </a:p>
          </p:txBody>
        </p:sp>
        <p:sp>
          <p:nvSpPr>
            <p:cNvPr id="370708" name="Oval 20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10</a:t>
              </a:r>
            </a:p>
          </p:txBody>
        </p:sp>
        <p:sp>
          <p:nvSpPr>
            <p:cNvPr id="370709" name="Text Box 21"/>
            <p:cNvSpPr txBox="1">
              <a:spLocks noChangeArrowheads="1"/>
            </p:cNvSpPr>
            <p:nvPr/>
          </p:nvSpPr>
          <p:spPr bwMode="auto">
            <a:xfrm>
              <a:off x="1152" y="715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000">
                  <a:latin typeface="Century Gothic" charset="0"/>
                  <a:ea typeface="Century Gothic" charset="0"/>
                  <a:cs typeface="Century Gothic" charset="0"/>
                </a:rPr>
                <a:t>1</a:t>
              </a:r>
            </a:p>
          </p:txBody>
        </p:sp>
        <p:sp>
          <p:nvSpPr>
            <p:cNvPr id="370710" name="Text Box 22"/>
            <p:cNvSpPr txBox="1">
              <a:spLocks noChangeArrowheads="1"/>
            </p:cNvSpPr>
            <p:nvPr/>
          </p:nvSpPr>
          <p:spPr bwMode="auto">
            <a:xfrm>
              <a:off x="699" y="1148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000">
                  <a:latin typeface="Century Gothic" charset="0"/>
                  <a:ea typeface="Century Gothic" charset="0"/>
                  <a:cs typeface="Century Gothic" charset="0"/>
                </a:rPr>
                <a:t>2</a:t>
              </a:r>
            </a:p>
          </p:txBody>
        </p:sp>
        <p:sp>
          <p:nvSpPr>
            <p:cNvPr id="370711" name="Text Box 23"/>
            <p:cNvSpPr txBox="1">
              <a:spLocks noChangeArrowheads="1"/>
            </p:cNvSpPr>
            <p:nvPr/>
          </p:nvSpPr>
          <p:spPr bwMode="auto">
            <a:xfrm>
              <a:off x="1552" y="1148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000">
                  <a:latin typeface="Century Gothic" charset="0"/>
                  <a:ea typeface="Century Gothic" charset="0"/>
                  <a:cs typeface="Century Gothic" charset="0"/>
                </a:rPr>
                <a:t>3</a:t>
              </a:r>
            </a:p>
          </p:txBody>
        </p:sp>
        <p:sp>
          <p:nvSpPr>
            <p:cNvPr id="370712" name="Text Box 24"/>
            <p:cNvSpPr txBox="1">
              <a:spLocks noChangeArrowheads="1"/>
            </p:cNvSpPr>
            <p:nvPr/>
          </p:nvSpPr>
          <p:spPr bwMode="auto">
            <a:xfrm>
              <a:off x="406" y="1423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000">
                  <a:latin typeface="Century Gothic" charset="0"/>
                  <a:ea typeface="Century Gothic" charset="0"/>
                  <a:cs typeface="Century Gothic" charset="0"/>
                </a:rPr>
                <a:t>4</a:t>
              </a:r>
            </a:p>
          </p:txBody>
        </p:sp>
        <p:sp>
          <p:nvSpPr>
            <p:cNvPr id="370713" name="Text Box 25"/>
            <p:cNvSpPr txBox="1">
              <a:spLocks noChangeArrowheads="1"/>
            </p:cNvSpPr>
            <p:nvPr/>
          </p:nvSpPr>
          <p:spPr bwMode="auto">
            <a:xfrm>
              <a:off x="992" y="1423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000">
                  <a:latin typeface="Century Gothic" charset="0"/>
                  <a:ea typeface="Century Gothic" charset="0"/>
                  <a:cs typeface="Century Gothic" charset="0"/>
                </a:rPr>
                <a:t>5</a:t>
              </a:r>
            </a:p>
          </p:txBody>
        </p:sp>
        <p:sp>
          <p:nvSpPr>
            <p:cNvPr id="370714" name="Text Box 26"/>
            <p:cNvSpPr txBox="1">
              <a:spLocks noChangeArrowheads="1"/>
            </p:cNvSpPr>
            <p:nvPr/>
          </p:nvSpPr>
          <p:spPr bwMode="auto">
            <a:xfrm>
              <a:off x="1237" y="1423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000">
                  <a:latin typeface="Century Gothic" charset="0"/>
                  <a:ea typeface="Century Gothic" charset="0"/>
                  <a:cs typeface="Century Gothic" charset="0"/>
                </a:rPr>
                <a:t>6</a:t>
              </a:r>
            </a:p>
          </p:txBody>
        </p:sp>
        <p:sp>
          <p:nvSpPr>
            <p:cNvPr id="370715" name="Text Box 27"/>
            <p:cNvSpPr txBox="1">
              <a:spLocks noChangeArrowheads="1"/>
            </p:cNvSpPr>
            <p:nvPr/>
          </p:nvSpPr>
          <p:spPr bwMode="auto">
            <a:xfrm>
              <a:off x="1824" y="1423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000">
                  <a:latin typeface="Century Gothic" charset="0"/>
                  <a:ea typeface="Century Gothic" charset="0"/>
                  <a:cs typeface="Century Gothic" charset="0"/>
                </a:rPr>
                <a:t>7</a:t>
              </a:r>
            </a:p>
          </p:txBody>
        </p:sp>
        <p:sp>
          <p:nvSpPr>
            <p:cNvPr id="370716" name="Text Box 28"/>
            <p:cNvSpPr txBox="1">
              <a:spLocks noChangeArrowheads="1"/>
            </p:cNvSpPr>
            <p:nvPr/>
          </p:nvSpPr>
          <p:spPr bwMode="auto">
            <a:xfrm>
              <a:off x="150" y="1664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000">
                  <a:latin typeface="Century Gothic" charset="0"/>
                  <a:ea typeface="Century Gothic" charset="0"/>
                  <a:cs typeface="Century Gothic" charset="0"/>
                </a:rPr>
                <a:t>8</a:t>
              </a:r>
            </a:p>
          </p:txBody>
        </p:sp>
        <p:sp>
          <p:nvSpPr>
            <p:cNvPr id="370717" name="Text Box 29"/>
            <p:cNvSpPr txBox="1">
              <a:spLocks noChangeArrowheads="1"/>
            </p:cNvSpPr>
            <p:nvPr/>
          </p:nvSpPr>
          <p:spPr bwMode="auto">
            <a:xfrm>
              <a:off x="603" y="1664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000">
                  <a:latin typeface="Century Gothic" charset="0"/>
                  <a:ea typeface="Century Gothic" charset="0"/>
                  <a:cs typeface="Century Gothic" charset="0"/>
                </a:rPr>
                <a:t>9</a:t>
              </a:r>
            </a:p>
          </p:txBody>
        </p:sp>
        <p:sp>
          <p:nvSpPr>
            <p:cNvPr id="370718" name="Text Box 30"/>
            <p:cNvSpPr txBox="1">
              <a:spLocks noChangeArrowheads="1"/>
            </p:cNvSpPr>
            <p:nvPr/>
          </p:nvSpPr>
          <p:spPr bwMode="auto">
            <a:xfrm>
              <a:off x="808" y="1664"/>
              <a:ext cx="20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000">
                  <a:latin typeface="Century Gothic" charset="0"/>
                  <a:ea typeface="Century Gothic" charset="0"/>
                  <a:cs typeface="Century Gothic" charset="0"/>
                </a:rPr>
                <a:t>10</a:t>
              </a:r>
            </a:p>
          </p:txBody>
        </p:sp>
      </p:grpSp>
      <p:sp>
        <p:nvSpPr>
          <p:cNvPr id="370719" name="Freeform 31"/>
          <p:cNvSpPr>
            <a:spLocks/>
          </p:cNvSpPr>
          <p:nvPr/>
        </p:nvSpPr>
        <p:spPr bwMode="auto">
          <a:xfrm>
            <a:off x="3648075" y="4016375"/>
            <a:ext cx="2636838" cy="1811338"/>
          </a:xfrm>
          <a:custGeom>
            <a:avLst/>
            <a:gdLst/>
            <a:ahLst/>
            <a:cxnLst>
              <a:cxn ang="0">
                <a:pos x="300" y="593"/>
              </a:cxn>
              <a:cxn ang="0">
                <a:pos x="260" y="638"/>
              </a:cxn>
              <a:cxn ang="0">
                <a:pos x="158" y="666"/>
              </a:cxn>
              <a:cxn ang="0">
                <a:pos x="85" y="694"/>
              </a:cxn>
              <a:cxn ang="0">
                <a:pos x="57" y="711"/>
              </a:cxn>
              <a:cxn ang="0">
                <a:pos x="12" y="768"/>
              </a:cxn>
              <a:cxn ang="0">
                <a:pos x="0" y="802"/>
              </a:cxn>
              <a:cxn ang="0">
                <a:pos x="40" y="966"/>
              </a:cxn>
              <a:cxn ang="0">
                <a:pos x="62" y="1011"/>
              </a:cxn>
              <a:cxn ang="0">
                <a:pos x="91" y="1056"/>
              </a:cxn>
              <a:cxn ang="0">
                <a:pos x="125" y="1078"/>
              </a:cxn>
              <a:cxn ang="0">
                <a:pos x="108" y="1084"/>
              </a:cxn>
              <a:cxn ang="0">
                <a:pos x="147" y="1095"/>
              </a:cxn>
              <a:cxn ang="0">
                <a:pos x="277" y="1129"/>
              </a:cxn>
              <a:cxn ang="0">
                <a:pos x="322" y="1124"/>
              </a:cxn>
              <a:cxn ang="0">
                <a:pos x="334" y="1135"/>
              </a:cxn>
              <a:cxn ang="0">
                <a:pos x="350" y="1124"/>
              </a:cxn>
              <a:cxn ang="0">
                <a:pos x="418" y="1101"/>
              </a:cxn>
              <a:cxn ang="0">
                <a:pos x="475" y="1078"/>
              </a:cxn>
              <a:cxn ang="0">
                <a:pos x="514" y="1067"/>
              </a:cxn>
              <a:cxn ang="0">
                <a:pos x="791" y="1095"/>
              </a:cxn>
              <a:cxn ang="0">
                <a:pos x="910" y="1141"/>
              </a:cxn>
              <a:cxn ang="0">
                <a:pos x="972" y="1101"/>
              </a:cxn>
              <a:cxn ang="0">
                <a:pos x="977" y="920"/>
              </a:cxn>
              <a:cxn ang="0">
                <a:pos x="989" y="909"/>
              </a:cxn>
              <a:cxn ang="0">
                <a:pos x="1147" y="824"/>
              </a:cxn>
              <a:cxn ang="0">
                <a:pos x="1373" y="847"/>
              </a:cxn>
              <a:cxn ang="0">
                <a:pos x="1587" y="819"/>
              </a:cxn>
              <a:cxn ang="0">
                <a:pos x="1610" y="796"/>
              </a:cxn>
              <a:cxn ang="0">
                <a:pos x="1638" y="751"/>
              </a:cxn>
              <a:cxn ang="0">
                <a:pos x="1644" y="734"/>
              </a:cxn>
              <a:cxn ang="0">
                <a:pos x="1649" y="717"/>
              </a:cxn>
              <a:cxn ang="0">
                <a:pos x="1661" y="683"/>
              </a:cxn>
              <a:cxn ang="0">
                <a:pos x="1632" y="570"/>
              </a:cxn>
              <a:cxn ang="0">
                <a:pos x="1615" y="519"/>
              </a:cxn>
              <a:cxn ang="0">
                <a:pos x="1610" y="469"/>
              </a:cxn>
              <a:cxn ang="0">
                <a:pos x="1598" y="423"/>
              </a:cxn>
              <a:cxn ang="0">
                <a:pos x="1587" y="367"/>
              </a:cxn>
              <a:cxn ang="0">
                <a:pos x="1553" y="299"/>
              </a:cxn>
              <a:cxn ang="0">
                <a:pos x="1519" y="226"/>
              </a:cxn>
              <a:cxn ang="0">
                <a:pos x="1491" y="186"/>
              </a:cxn>
              <a:cxn ang="0">
                <a:pos x="1378" y="102"/>
              </a:cxn>
              <a:cxn ang="0">
                <a:pos x="1265" y="51"/>
              </a:cxn>
              <a:cxn ang="0">
                <a:pos x="1130" y="0"/>
              </a:cxn>
              <a:cxn ang="0">
                <a:pos x="983" y="11"/>
              </a:cxn>
              <a:cxn ang="0">
                <a:pos x="926" y="22"/>
              </a:cxn>
              <a:cxn ang="0">
                <a:pos x="893" y="34"/>
              </a:cxn>
              <a:cxn ang="0">
                <a:pos x="814" y="73"/>
              </a:cxn>
              <a:cxn ang="0">
                <a:pos x="734" y="113"/>
              </a:cxn>
              <a:cxn ang="0">
                <a:pos x="661" y="164"/>
              </a:cxn>
              <a:cxn ang="0">
                <a:pos x="616" y="198"/>
              </a:cxn>
              <a:cxn ang="0">
                <a:pos x="582" y="220"/>
              </a:cxn>
              <a:cxn ang="0">
                <a:pos x="571" y="237"/>
              </a:cxn>
              <a:cxn ang="0">
                <a:pos x="554" y="243"/>
              </a:cxn>
              <a:cxn ang="0">
                <a:pos x="531" y="265"/>
              </a:cxn>
              <a:cxn ang="0">
                <a:pos x="486" y="294"/>
              </a:cxn>
              <a:cxn ang="0">
                <a:pos x="418" y="350"/>
              </a:cxn>
              <a:cxn ang="0">
                <a:pos x="384" y="384"/>
              </a:cxn>
              <a:cxn ang="0">
                <a:pos x="350" y="440"/>
              </a:cxn>
              <a:cxn ang="0">
                <a:pos x="328" y="486"/>
              </a:cxn>
              <a:cxn ang="0">
                <a:pos x="300" y="576"/>
              </a:cxn>
              <a:cxn ang="0">
                <a:pos x="300" y="593"/>
              </a:cxn>
            </a:cxnLst>
            <a:rect l="0" t="0" r="r" b="b"/>
            <a:pathLst>
              <a:path w="1661" h="1141">
                <a:moveTo>
                  <a:pt x="300" y="593"/>
                </a:moveTo>
                <a:cubicBezTo>
                  <a:pt x="286" y="607"/>
                  <a:pt x="276" y="625"/>
                  <a:pt x="260" y="638"/>
                </a:cubicBezTo>
                <a:cubicBezTo>
                  <a:pt x="241" y="654"/>
                  <a:pt x="183" y="662"/>
                  <a:pt x="158" y="666"/>
                </a:cubicBezTo>
                <a:cubicBezTo>
                  <a:pt x="130" y="676"/>
                  <a:pt x="113" y="689"/>
                  <a:pt x="85" y="694"/>
                </a:cubicBezTo>
                <a:cubicBezTo>
                  <a:pt x="57" y="725"/>
                  <a:pt x="94" y="689"/>
                  <a:pt x="57" y="711"/>
                </a:cubicBezTo>
                <a:cubicBezTo>
                  <a:pt x="39" y="722"/>
                  <a:pt x="22" y="753"/>
                  <a:pt x="12" y="768"/>
                </a:cubicBezTo>
                <a:cubicBezTo>
                  <a:pt x="5" y="778"/>
                  <a:pt x="0" y="802"/>
                  <a:pt x="0" y="802"/>
                </a:cubicBezTo>
                <a:cubicBezTo>
                  <a:pt x="5" y="868"/>
                  <a:pt x="11" y="910"/>
                  <a:pt x="40" y="966"/>
                </a:cubicBezTo>
                <a:cubicBezTo>
                  <a:pt x="49" y="983"/>
                  <a:pt x="48" y="996"/>
                  <a:pt x="62" y="1011"/>
                </a:cubicBezTo>
                <a:cubicBezTo>
                  <a:pt x="68" y="1029"/>
                  <a:pt x="75" y="1045"/>
                  <a:pt x="91" y="1056"/>
                </a:cubicBezTo>
                <a:cubicBezTo>
                  <a:pt x="102" y="1064"/>
                  <a:pt x="125" y="1078"/>
                  <a:pt x="125" y="1078"/>
                </a:cubicBezTo>
                <a:cubicBezTo>
                  <a:pt x="119" y="1080"/>
                  <a:pt x="103" y="1080"/>
                  <a:pt x="108" y="1084"/>
                </a:cubicBezTo>
                <a:cubicBezTo>
                  <a:pt x="119" y="1092"/>
                  <a:pt x="134" y="1091"/>
                  <a:pt x="147" y="1095"/>
                </a:cubicBezTo>
                <a:cubicBezTo>
                  <a:pt x="191" y="1108"/>
                  <a:pt x="231" y="1122"/>
                  <a:pt x="277" y="1129"/>
                </a:cubicBezTo>
                <a:cubicBezTo>
                  <a:pt x="292" y="1127"/>
                  <a:pt x="307" y="1122"/>
                  <a:pt x="322" y="1124"/>
                </a:cubicBezTo>
                <a:cubicBezTo>
                  <a:pt x="327" y="1125"/>
                  <a:pt x="329" y="1135"/>
                  <a:pt x="334" y="1135"/>
                </a:cubicBezTo>
                <a:cubicBezTo>
                  <a:pt x="340" y="1135"/>
                  <a:pt x="344" y="1127"/>
                  <a:pt x="350" y="1124"/>
                </a:cubicBezTo>
                <a:cubicBezTo>
                  <a:pt x="371" y="1114"/>
                  <a:pt x="396" y="1109"/>
                  <a:pt x="418" y="1101"/>
                </a:cubicBezTo>
                <a:cubicBezTo>
                  <a:pt x="434" y="1086"/>
                  <a:pt x="454" y="1084"/>
                  <a:pt x="475" y="1078"/>
                </a:cubicBezTo>
                <a:cubicBezTo>
                  <a:pt x="488" y="1074"/>
                  <a:pt x="514" y="1067"/>
                  <a:pt x="514" y="1067"/>
                </a:cubicBezTo>
                <a:cubicBezTo>
                  <a:pt x="676" y="1072"/>
                  <a:pt x="684" y="1063"/>
                  <a:pt x="791" y="1095"/>
                </a:cubicBezTo>
                <a:cubicBezTo>
                  <a:pt x="816" y="1122"/>
                  <a:pt x="874" y="1132"/>
                  <a:pt x="910" y="1141"/>
                </a:cubicBezTo>
                <a:cubicBezTo>
                  <a:pt x="953" y="1129"/>
                  <a:pt x="942" y="1129"/>
                  <a:pt x="972" y="1101"/>
                </a:cubicBezTo>
                <a:cubicBezTo>
                  <a:pt x="974" y="1041"/>
                  <a:pt x="972" y="980"/>
                  <a:pt x="977" y="920"/>
                </a:cubicBezTo>
                <a:cubicBezTo>
                  <a:pt x="977" y="915"/>
                  <a:pt x="986" y="914"/>
                  <a:pt x="989" y="909"/>
                </a:cubicBezTo>
                <a:cubicBezTo>
                  <a:pt x="1031" y="839"/>
                  <a:pt x="1068" y="836"/>
                  <a:pt x="1147" y="824"/>
                </a:cubicBezTo>
                <a:cubicBezTo>
                  <a:pt x="1224" y="829"/>
                  <a:pt x="1297" y="836"/>
                  <a:pt x="1373" y="847"/>
                </a:cubicBezTo>
                <a:cubicBezTo>
                  <a:pt x="1473" y="843"/>
                  <a:pt x="1507" y="843"/>
                  <a:pt x="1587" y="819"/>
                </a:cubicBezTo>
                <a:cubicBezTo>
                  <a:pt x="1594" y="811"/>
                  <a:pt x="1604" y="805"/>
                  <a:pt x="1610" y="796"/>
                </a:cubicBezTo>
                <a:cubicBezTo>
                  <a:pt x="1625" y="772"/>
                  <a:pt x="1609" y="770"/>
                  <a:pt x="1638" y="751"/>
                </a:cubicBezTo>
                <a:cubicBezTo>
                  <a:pt x="1640" y="745"/>
                  <a:pt x="1642" y="740"/>
                  <a:pt x="1644" y="734"/>
                </a:cubicBezTo>
                <a:cubicBezTo>
                  <a:pt x="1646" y="728"/>
                  <a:pt x="1647" y="723"/>
                  <a:pt x="1649" y="717"/>
                </a:cubicBezTo>
                <a:cubicBezTo>
                  <a:pt x="1653" y="706"/>
                  <a:pt x="1661" y="683"/>
                  <a:pt x="1661" y="683"/>
                </a:cubicBezTo>
                <a:cubicBezTo>
                  <a:pt x="1655" y="640"/>
                  <a:pt x="1644" y="611"/>
                  <a:pt x="1632" y="570"/>
                </a:cubicBezTo>
                <a:cubicBezTo>
                  <a:pt x="1627" y="553"/>
                  <a:pt x="1615" y="519"/>
                  <a:pt x="1615" y="519"/>
                </a:cubicBezTo>
                <a:cubicBezTo>
                  <a:pt x="1613" y="502"/>
                  <a:pt x="1613" y="485"/>
                  <a:pt x="1610" y="469"/>
                </a:cubicBezTo>
                <a:cubicBezTo>
                  <a:pt x="1607" y="453"/>
                  <a:pt x="1598" y="423"/>
                  <a:pt x="1598" y="423"/>
                </a:cubicBezTo>
                <a:cubicBezTo>
                  <a:pt x="1595" y="403"/>
                  <a:pt x="1596" y="385"/>
                  <a:pt x="1587" y="367"/>
                </a:cubicBezTo>
                <a:cubicBezTo>
                  <a:pt x="1576" y="345"/>
                  <a:pt x="1559" y="323"/>
                  <a:pt x="1553" y="299"/>
                </a:cubicBezTo>
                <a:cubicBezTo>
                  <a:pt x="1545" y="267"/>
                  <a:pt x="1547" y="244"/>
                  <a:pt x="1519" y="226"/>
                </a:cubicBezTo>
                <a:cubicBezTo>
                  <a:pt x="1513" y="206"/>
                  <a:pt x="1505" y="201"/>
                  <a:pt x="1491" y="186"/>
                </a:cubicBezTo>
                <a:cubicBezTo>
                  <a:pt x="1479" y="146"/>
                  <a:pt x="1417" y="114"/>
                  <a:pt x="1378" y="102"/>
                </a:cubicBezTo>
                <a:cubicBezTo>
                  <a:pt x="1359" y="81"/>
                  <a:pt x="1294" y="60"/>
                  <a:pt x="1265" y="51"/>
                </a:cubicBezTo>
                <a:cubicBezTo>
                  <a:pt x="1236" y="19"/>
                  <a:pt x="1170" y="14"/>
                  <a:pt x="1130" y="0"/>
                </a:cubicBezTo>
                <a:cubicBezTo>
                  <a:pt x="1058" y="4"/>
                  <a:pt x="1040" y="2"/>
                  <a:pt x="983" y="11"/>
                </a:cubicBezTo>
                <a:cubicBezTo>
                  <a:pt x="977" y="12"/>
                  <a:pt x="936" y="19"/>
                  <a:pt x="926" y="22"/>
                </a:cubicBezTo>
                <a:cubicBezTo>
                  <a:pt x="915" y="25"/>
                  <a:pt x="893" y="34"/>
                  <a:pt x="893" y="34"/>
                </a:cubicBezTo>
                <a:cubicBezTo>
                  <a:pt x="872" y="53"/>
                  <a:pt x="842" y="64"/>
                  <a:pt x="814" y="73"/>
                </a:cubicBezTo>
                <a:cubicBezTo>
                  <a:pt x="794" y="93"/>
                  <a:pt x="760" y="100"/>
                  <a:pt x="734" y="113"/>
                </a:cubicBezTo>
                <a:cubicBezTo>
                  <a:pt x="708" y="126"/>
                  <a:pt x="684" y="147"/>
                  <a:pt x="661" y="164"/>
                </a:cubicBezTo>
                <a:cubicBezTo>
                  <a:pt x="657" y="167"/>
                  <a:pt x="626" y="190"/>
                  <a:pt x="616" y="198"/>
                </a:cubicBezTo>
                <a:cubicBezTo>
                  <a:pt x="605" y="206"/>
                  <a:pt x="582" y="220"/>
                  <a:pt x="582" y="220"/>
                </a:cubicBezTo>
                <a:cubicBezTo>
                  <a:pt x="578" y="226"/>
                  <a:pt x="576" y="233"/>
                  <a:pt x="571" y="237"/>
                </a:cubicBezTo>
                <a:cubicBezTo>
                  <a:pt x="566" y="241"/>
                  <a:pt x="558" y="239"/>
                  <a:pt x="554" y="243"/>
                </a:cubicBezTo>
                <a:cubicBezTo>
                  <a:pt x="525" y="272"/>
                  <a:pt x="574" y="252"/>
                  <a:pt x="531" y="265"/>
                </a:cubicBezTo>
                <a:cubicBezTo>
                  <a:pt x="517" y="280"/>
                  <a:pt x="505" y="287"/>
                  <a:pt x="486" y="294"/>
                </a:cubicBezTo>
                <a:cubicBezTo>
                  <a:pt x="476" y="309"/>
                  <a:pt x="435" y="339"/>
                  <a:pt x="418" y="350"/>
                </a:cubicBezTo>
                <a:cubicBezTo>
                  <a:pt x="411" y="373"/>
                  <a:pt x="401" y="369"/>
                  <a:pt x="384" y="384"/>
                </a:cubicBezTo>
                <a:cubicBezTo>
                  <a:pt x="379" y="401"/>
                  <a:pt x="363" y="428"/>
                  <a:pt x="350" y="440"/>
                </a:cubicBezTo>
                <a:cubicBezTo>
                  <a:pt x="344" y="459"/>
                  <a:pt x="341" y="471"/>
                  <a:pt x="328" y="486"/>
                </a:cubicBezTo>
                <a:cubicBezTo>
                  <a:pt x="319" y="516"/>
                  <a:pt x="310" y="546"/>
                  <a:pt x="300" y="576"/>
                </a:cubicBezTo>
                <a:cubicBezTo>
                  <a:pt x="294" y="595"/>
                  <a:pt x="288" y="593"/>
                  <a:pt x="300" y="593"/>
                </a:cubicBezTo>
                <a:close/>
              </a:path>
            </a:pathLst>
          </a:custGeom>
          <a:noFill/>
          <a:ln w="25400" cap="flat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56978-0646-8B45-97E8-AFA95E5BC02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191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11</a:t>
            </a: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Correctness of BUILD-MAX-HEAP</a:t>
            </a:r>
          </a:p>
        </p:txBody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066800"/>
            <a:ext cx="6535737" cy="5454650"/>
          </a:xfrm>
        </p:spPr>
        <p:txBody>
          <a:bodyPr/>
          <a:lstStyle/>
          <a:p>
            <a:r>
              <a:rPr lang="en-US" b="1" dirty="0"/>
              <a:t>Maintenance:</a:t>
            </a:r>
          </a:p>
          <a:p>
            <a:pPr lvl="1"/>
            <a:r>
              <a:rPr lang="en-US" dirty="0">
                <a:sym typeface="Symbol" charset="2"/>
              </a:rPr>
              <a:t>MAX-HEAPIFY makes node </a:t>
            </a:r>
            <a:r>
              <a:rPr lang="en-US" dirty="0" err="1">
                <a:latin typeface="Comic Sans MS" charset="0"/>
                <a:sym typeface="Symbol" charset="2"/>
              </a:rPr>
              <a:t>i</a:t>
            </a:r>
            <a:r>
              <a:rPr lang="en-US" dirty="0">
                <a:sym typeface="Symbol" charset="2"/>
              </a:rPr>
              <a:t> a max-heap root and preserves the property that nodes </a:t>
            </a:r>
            <a:r>
              <a:rPr lang="en-US" dirty="0" err="1">
                <a:latin typeface="Comic Sans MS" charset="0"/>
                <a:sym typeface="Symbol" charset="2"/>
              </a:rPr>
              <a:t>i</a:t>
            </a:r>
            <a:r>
              <a:rPr lang="en-US" dirty="0">
                <a:latin typeface="Comic Sans MS" charset="0"/>
                <a:sym typeface="Symbol" charset="2"/>
              </a:rPr>
              <a:t> + 1, </a:t>
            </a:r>
            <a:r>
              <a:rPr lang="en-US" dirty="0" err="1">
                <a:latin typeface="Comic Sans MS" charset="0"/>
                <a:sym typeface="Symbol" charset="2"/>
              </a:rPr>
              <a:t>i</a:t>
            </a:r>
            <a:r>
              <a:rPr lang="en-US" dirty="0">
                <a:latin typeface="Comic Sans MS" charset="0"/>
                <a:sym typeface="Symbol" charset="2"/>
              </a:rPr>
              <a:t> + 2, …, n</a:t>
            </a:r>
            <a:r>
              <a:rPr lang="en-US" dirty="0">
                <a:sym typeface="Symbol" charset="2"/>
              </a:rPr>
              <a:t> are roots of max-heaps</a:t>
            </a:r>
          </a:p>
          <a:p>
            <a:pPr lvl="1"/>
            <a:r>
              <a:rPr lang="en-US" dirty="0">
                <a:sym typeface="Symbol" charset="2"/>
              </a:rPr>
              <a:t>Decrementing </a:t>
            </a:r>
            <a:r>
              <a:rPr lang="en-US" dirty="0" err="1">
                <a:latin typeface="Comic Sans MS" charset="0"/>
                <a:sym typeface="Symbol" charset="2"/>
              </a:rPr>
              <a:t>i</a:t>
            </a:r>
            <a:r>
              <a:rPr lang="en-US" dirty="0">
                <a:sym typeface="Symbol" charset="2"/>
              </a:rPr>
              <a:t> in the for loop reestablishes the loop invariant</a:t>
            </a:r>
          </a:p>
          <a:p>
            <a:r>
              <a:rPr lang="en-US" b="1" dirty="0"/>
              <a:t>Termination:</a:t>
            </a:r>
          </a:p>
          <a:p>
            <a:pPr lvl="1"/>
            <a:r>
              <a:rPr lang="en-US" dirty="0" err="1"/>
              <a:t>i</a:t>
            </a:r>
            <a:r>
              <a:rPr lang="en-US" dirty="0"/>
              <a:t> = 0 </a:t>
            </a:r>
            <a:r>
              <a:rPr lang="en-US" dirty="0">
                <a:sym typeface="Symbol" charset="2"/>
              </a:rPr>
              <a:t>⇒ each node 1, 2, …, n is the root of a max-heap (by the loop invariant)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200775" y="2066925"/>
            <a:ext cx="2943225" cy="2044700"/>
            <a:chOff x="137" y="715"/>
            <a:chExt cx="1854" cy="1288"/>
          </a:xfrm>
        </p:grpSpPr>
        <p:sp>
          <p:nvSpPr>
            <p:cNvPr id="371717" name="Line 5"/>
            <p:cNvSpPr>
              <a:spLocks noChangeAspect="1" noChangeShapeType="1"/>
            </p:cNvSpPr>
            <p:nvPr/>
          </p:nvSpPr>
          <p:spPr bwMode="auto">
            <a:xfrm flipV="1">
              <a:off x="851" y="1653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371718" name="Line 6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371719" name="Line 7"/>
            <p:cNvSpPr>
              <a:spLocks noChangeAspect="1" noChangeShapeType="1"/>
            </p:cNvSpPr>
            <p:nvPr/>
          </p:nvSpPr>
          <p:spPr bwMode="auto">
            <a:xfrm rot="16200000" flipV="1">
              <a:off x="417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371720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371721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371722" name="Line 10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371723" name="Oval 11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2</a:t>
              </a:r>
            </a:p>
          </p:txBody>
        </p:sp>
        <p:sp>
          <p:nvSpPr>
            <p:cNvPr id="371724" name="Oval 12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14</a:t>
              </a:r>
            </a:p>
          </p:txBody>
        </p:sp>
        <p:sp>
          <p:nvSpPr>
            <p:cNvPr id="371725" name="Oval 13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8</a:t>
              </a:r>
            </a:p>
          </p:txBody>
        </p:sp>
        <p:sp>
          <p:nvSpPr>
            <p:cNvPr id="371726" name="Oval 14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1</a:t>
              </a:r>
            </a:p>
          </p:txBody>
        </p:sp>
        <p:sp>
          <p:nvSpPr>
            <p:cNvPr id="371727" name="Oval 15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16</a:t>
              </a:r>
            </a:p>
          </p:txBody>
        </p:sp>
        <p:sp>
          <p:nvSpPr>
            <p:cNvPr id="371728" name="Oval 16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7</a:t>
              </a:r>
            </a:p>
          </p:txBody>
        </p:sp>
        <p:sp>
          <p:nvSpPr>
            <p:cNvPr id="371729" name="Oval 17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4</a:t>
              </a:r>
            </a:p>
          </p:txBody>
        </p:sp>
        <p:sp>
          <p:nvSpPr>
            <p:cNvPr id="371730" name="Oval 18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3</a:t>
              </a:r>
            </a:p>
          </p:txBody>
        </p:sp>
        <p:sp>
          <p:nvSpPr>
            <p:cNvPr id="371731" name="Oval 19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9</a:t>
              </a:r>
            </a:p>
          </p:txBody>
        </p:sp>
        <p:sp>
          <p:nvSpPr>
            <p:cNvPr id="371732" name="Oval 20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10</a:t>
              </a:r>
            </a:p>
          </p:txBody>
        </p:sp>
        <p:sp>
          <p:nvSpPr>
            <p:cNvPr id="371733" name="Text Box 21"/>
            <p:cNvSpPr txBox="1">
              <a:spLocks noChangeArrowheads="1"/>
            </p:cNvSpPr>
            <p:nvPr/>
          </p:nvSpPr>
          <p:spPr bwMode="auto">
            <a:xfrm>
              <a:off x="1152" y="715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000">
                  <a:latin typeface="Century Gothic" charset="0"/>
                  <a:ea typeface="Century Gothic" charset="0"/>
                  <a:cs typeface="Century Gothic" charset="0"/>
                </a:rPr>
                <a:t>1</a:t>
              </a:r>
            </a:p>
          </p:txBody>
        </p:sp>
        <p:sp>
          <p:nvSpPr>
            <p:cNvPr id="371734" name="Text Box 22"/>
            <p:cNvSpPr txBox="1">
              <a:spLocks noChangeArrowheads="1"/>
            </p:cNvSpPr>
            <p:nvPr/>
          </p:nvSpPr>
          <p:spPr bwMode="auto">
            <a:xfrm>
              <a:off x="699" y="1148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000">
                  <a:latin typeface="Century Gothic" charset="0"/>
                  <a:ea typeface="Century Gothic" charset="0"/>
                  <a:cs typeface="Century Gothic" charset="0"/>
                </a:rPr>
                <a:t>2</a:t>
              </a:r>
            </a:p>
          </p:txBody>
        </p:sp>
        <p:sp>
          <p:nvSpPr>
            <p:cNvPr id="371735" name="Text Box 23"/>
            <p:cNvSpPr txBox="1">
              <a:spLocks noChangeArrowheads="1"/>
            </p:cNvSpPr>
            <p:nvPr/>
          </p:nvSpPr>
          <p:spPr bwMode="auto">
            <a:xfrm>
              <a:off x="1552" y="1148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000">
                  <a:latin typeface="Century Gothic" charset="0"/>
                  <a:ea typeface="Century Gothic" charset="0"/>
                  <a:cs typeface="Century Gothic" charset="0"/>
                </a:rPr>
                <a:t>3</a:t>
              </a:r>
            </a:p>
          </p:txBody>
        </p:sp>
        <p:sp>
          <p:nvSpPr>
            <p:cNvPr id="371736" name="Text Box 24"/>
            <p:cNvSpPr txBox="1">
              <a:spLocks noChangeArrowheads="1"/>
            </p:cNvSpPr>
            <p:nvPr/>
          </p:nvSpPr>
          <p:spPr bwMode="auto">
            <a:xfrm>
              <a:off x="406" y="1423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000">
                  <a:latin typeface="Century Gothic" charset="0"/>
                  <a:ea typeface="Century Gothic" charset="0"/>
                  <a:cs typeface="Century Gothic" charset="0"/>
                </a:rPr>
                <a:t>4</a:t>
              </a:r>
            </a:p>
          </p:txBody>
        </p:sp>
        <p:sp>
          <p:nvSpPr>
            <p:cNvPr id="371737" name="Text Box 25"/>
            <p:cNvSpPr txBox="1">
              <a:spLocks noChangeArrowheads="1"/>
            </p:cNvSpPr>
            <p:nvPr/>
          </p:nvSpPr>
          <p:spPr bwMode="auto">
            <a:xfrm>
              <a:off x="992" y="1423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000">
                  <a:latin typeface="Century Gothic" charset="0"/>
                  <a:ea typeface="Century Gothic" charset="0"/>
                  <a:cs typeface="Century Gothic" charset="0"/>
                </a:rPr>
                <a:t>5</a:t>
              </a:r>
            </a:p>
          </p:txBody>
        </p:sp>
        <p:sp>
          <p:nvSpPr>
            <p:cNvPr id="371738" name="Text Box 26"/>
            <p:cNvSpPr txBox="1">
              <a:spLocks noChangeArrowheads="1"/>
            </p:cNvSpPr>
            <p:nvPr/>
          </p:nvSpPr>
          <p:spPr bwMode="auto">
            <a:xfrm>
              <a:off x="1237" y="1423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000">
                  <a:latin typeface="Century Gothic" charset="0"/>
                  <a:ea typeface="Century Gothic" charset="0"/>
                  <a:cs typeface="Century Gothic" charset="0"/>
                </a:rPr>
                <a:t>6</a:t>
              </a:r>
            </a:p>
          </p:txBody>
        </p:sp>
        <p:sp>
          <p:nvSpPr>
            <p:cNvPr id="371739" name="Text Box 27"/>
            <p:cNvSpPr txBox="1">
              <a:spLocks noChangeArrowheads="1"/>
            </p:cNvSpPr>
            <p:nvPr/>
          </p:nvSpPr>
          <p:spPr bwMode="auto">
            <a:xfrm>
              <a:off x="1824" y="1423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000">
                  <a:latin typeface="Century Gothic" charset="0"/>
                  <a:ea typeface="Century Gothic" charset="0"/>
                  <a:cs typeface="Century Gothic" charset="0"/>
                </a:rPr>
                <a:t>7</a:t>
              </a:r>
            </a:p>
          </p:txBody>
        </p:sp>
        <p:sp>
          <p:nvSpPr>
            <p:cNvPr id="371740" name="Text Box 28"/>
            <p:cNvSpPr txBox="1">
              <a:spLocks noChangeArrowheads="1"/>
            </p:cNvSpPr>
            <p:nvPr/>
          </p:nvSpPr>
          <p:spPr bwMode="auto">
            <a:xfrm>
              <a:off x="150" y="1664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000">
                  <a:latin typeface="Century Gothic" charset="0"/>
                  <a:ea typeface="Century Gothic" charset="0"/>
                  <a:cs typeface="Century Gothic" charset="0"/>
                </a:rPr>
                <a:t>8</a:t>
              </a:r>
            </a:p>
          </p:txBody>
        </p:sp>
        <p:sp>
          <p:nvSpPr>
            <p:cNvPr id="371741" name="Text Box 29"/>
            <p:cNvSpPr txBox="1">
              <a:spLocks noChangeArrowheads="1"/>
            </p:cNvSpPr>
            <p:nvPr/>
          </p:nvSpPr>
          <p:spPr bwMode="auto">
            <a:xfrm>
              <a:off x="603" y="1664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000">
                  <a:latin typeface="Century Gothic" charset="0"/>
                  <a:ea typeface="Century Gothic" charset="0"/>
                  <a:cs typeface="Century Gothic" charset="0"/>
                </a:rPr>
                <a:t>9</a:t>
              </a:r>
            </a:p>
          </p:txBody>
        </p:sp>
        <p:sp>
          <p:nvSpPr>
            <p:cNvPr id="371742" name="Text Box 30"/>
            <p:cNvSpPr txBox="1">
              <a:spLocks noChangeArrowheads="1"/>
            </p:cNvSpPr>
            <p:nvPr/>
          </p:nvSpPr>
          <p:spPr bwMode="auto">
            <a:xfrm>
              <a:off x="808" y="1664"/>
              <a:ext cx="20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000">
                  <a:latin typeface="Century Gothic" charset="0"/>
                  <a:ea typeface="Century Gothic" charset="0"/>
                  <a:cs typeface="Century Gothic" charset="0"/>
                </a:rPr>
                <a:t>10</a:t>
              </a:r>
            </a:p>
          </p:txBody>
        </p:sp>
      </p:grpSp>
      <p:sp>
        <p:nvSpPr>
          <p:cNvPr id="371743" name="Freeform 31"/>
          <p:cNvSpPr>
            <a:spLocks/>
          </p:cNvSpPr>
          <p:nvPr/>
        </p:nvSpPr>
        <p:spPr bwMode="auto">
          <a:xfrm>
            <a:off x="6324600" y="2005013"/>
            <a:ext cx="2636838" cy="1811337"/>
          </a:xfrm>
          <a:custGeom>
            <a:avLst/>
            <a:gdLst/>
            <a:ahLst/>
            <a:cxnLst>
              <a:cxn ang="0">
                <a:pos x="300" y="593"/>
              </a:cxn>
              <a:cxn ang="0">
                <a:pos x="260" y="638"/>
              </a:cxn>
              <a:cxn ang="0">
                <a:pos x="158" y="666"/>
              </a:cxn>
              <a:cxn ang="0">
                <a:pos x="85" y="694"/>
              </a:cxn>
              <a:cxn ang="0">
                <a:pos x="57" y="711"/>
              </a:cxn>
              <a:cxn ang="0">
                <a:pos x="12" y="768"/>
              </a:cxn>
              <a:cxn ang="0">
                <a:pos x="0" y="802"/>
              </a:cxn>
              <a:cxn ang="0">
                <a:pos x="40" y="966"/>
              </a:cxn>
              <a:cxn ang="0">
                <a:pos x="62" y="1011"/>
              </a:cxn>
              <a:cxn ang="0">
                <a:pos x="91" y="1056"/>
              </a:cxn>
              <a:cxn ang="0">
                <a:pos x="125" y="1078"/>
              </a:cxn>
              <a:cxn ang="0">
                <a:pos x="108" y="1084"/>
              </a:cxn>
              <a:cxn ang="0">
                <a:pos x="147" y="1095"/>
              </a:cxn>
              <a:cxn ang="0">
                <a:pos x="277" y="1129"/>
              </a:cxn>
              <a:cxn ang="0">
                <a:pos x="322" y="1124"/>
              </a:cxn>
              <a:cxn ang="0">
                <a:pos x="334" y="1135"/>
              </a:cxn>
              <a:cxn ang="0">
                <a:pos x="350" y="1124"/>
              </a:cxn>
              <a:cxn ang="0">
                <a:pos x="418" y="1101"/>
              </a:cxn>
              <a:cxn ang="0">
                <a:pos x="475" y="1078"/>
              </a:cxn>
              <a:cxn ang="0">
                <a:pos x="514" y="1067"/>
              </a:cxn>
              <a:cxn ang="0">
                <a:pos x="791" y="1095"/>
              </a:cxn>
              <a:cxn ang="0">
                <a:pos x="910" y="1141"/>
              </a:cxn>
              <a:cxn ang="0">
                <a:pos x="972" y="1101"/>
              </a:cxn>
              <a:cxn ang="0">
                <a:pos x="977" y="920"/>
              </a:cxn>
              <a:cxn ang="0">
                <a:pos x="989" y="909"/>
              </a:cxn>
              <a:cxn ang="0">
                <a:pos x="1147" y="824"/>
              </a:cxn>
              <a:cxn ang="0">
                <a:pos x="1373" y="847"/>
              </a:cxn>
              <a:cxn ang="0">
                <a:pos x="1587" y="819"/>
              </a:cxn>
              <a:cxn ang="0">
                <a:pos x="1610" y="796"/>
              </a:cxn>
              <a:cxn ang="0">
                <a:pos x="1638" y="751"/>
              </a:cxn>
              <a:cxn ang="0">
                <a:pos x="1644" y="734"/>
              </a:cxn>
              <a:cxn ang="0">
                <a:pos x="1649" y="717"/>
              </a:cxn>
              <a:cxn ang="0">
                <a:pos x="1661" y="683"/>
              </a:cxn>
              <a:cxn ang="0">
                <a:pos x="1632" y="570"/>
              </a:cxn>
              <a:cxn ang="0">
                <a:pos x="1615" y="519"/>
              </a:cxn>
              <a:cxn ang="0">
                <a:pos x="1610" y="469"/>
              </a:cxn>
              <a:cxn ang="0">
                <a:pos x="1598" y="423"/>
              </a:cxn>
              <a:cxn ang="0">
                <a:pos x="1587" y="367"/>
              </a:cxn>
              <a:cxn ang="0">
                <a:pos x="1553" y="299"/>
              </a:cxn>
              <a:cxn ang="0">
                <a:pos x="1519" y="226"/>
              </a:cxn>
              <a:cxn ang="0">
                <a:pos x="1491" y="186"/>
              </a:cxn>
              <a:cxn ang="0">
                <a:pos x="1378" y="102"/>
              </a:cxn>
              <a:cxn ang="0">
                <a:pos x="1265" y="51"/>
              </a:cxn>
              <a:cxn ang="0">
                <a:pos x="1130" y="0"/>
              </a:cxn>
              <a:cxn ang="0">
                <a:pos x="983" y="11"/>
              </a:cxn>
              <a:cxn ang="0">
                <a:pos x="926" y="22"/>
              </a:cxn>
              <a:cxn ang="0">
                <a:pos x="893" y="34"/>
              </a:cxn>
              <a:cxn ang="0">
                <a:pos x="814" y="73"/>
              </a:cxn>
              <a:cxn ang="0">
                <a:pos x="734" y="113"/>
              </a:cxn>
              <a:cxn ang="0">
                <a:pos x="661" y="164"/>
              </a:cxn>
              <a:cxn ang="0">
                <a:pos x="616" y="198"/>
              </a:cxn>
              <a:cxn ang="0">
                <a:pos x="582" y="220"/>
              </a:cxn>
              <a:cxn ang="0">
                <a:pos x="571" y="237"/>
              </a:cxn>
              <a:cxn ang="0">
                <a:pos x="554" y="243"/>
              </a:cxn>
              <a:cxn ang="0">
                <a:pos x="531" y="265"/>
              </a:cxn>
              <a:cxn ang="0">
                <a:pos x="486" y="294"/>
              </a:cxn>
              <a:cxn ang="0">
                <a:pos x="418" y="350"/>
              </a:cxn>
              <a:cxn ang="0">
                <a:pos x="384" y="384"/>
              </a:cxn>
              <a:cxn ang="0">
                <a:pos x="350" y="440"/>
              </a:cxn>
              <a:cxn ang="0">
                <a:pos x="328" y="486"/>
              </a:cxn>
              <a:cxn ang="0">
                <a:pos x="300" y="576"/>
              </a:cxn>
              <a:cxn ang="0">
                <a:pos x="300" y="593"/>
              </a:cxn>
            </a:cxnLst>
            <a:rect l="0" t="0" r="r" b="b"/>
            <a:pathLst>
              <a:path w="1661" h="1141">
                <a:moveTo>
                  <a:pt x="300" y="593"/>
                </a:moveTo>
                <a:cubicBezTo>
                  <a:pt x="286" y="607"/>
                  <a:pt x="276" y="625"/>
                  <a:pt x="260" y="638"/>
                </a:cubicBezTo>
                <a:cubicBezTo>
                  <a:pt x="241" y="654"/>
                  <a:pt x="183" y="662"/>
                  <a:pt x="158" y="666"/>
                </a:cubicBezTo>
                <a:cubicBezTo>
                  <a:pt x="130" y="676"/>
                  <a:pt x="113" y="689"/>
                  <a:pt x="85" y="694"/>
                </a:cubicBezTo>
                <a:cubicBezTo>
                  <a:pt x="57" y="725"/>
                  <a:pt x="94" y="689"/>
                  <a:pt x="57" y="711"/>
                </a:cubicBezTo>
                <a:cubicBezTo>
                  <a:pt x="39" y="722"/>
                  <a:pt x="22" y="753"/>
                  <a:pt x="12" y="768"/>
                </a:cubicBezTo>
                <a:cubicBezTo>
                  <a:pt x="5" y="778"/>
                  <a:pt x="0" y="802"/>
                  <a:pt x="0" y="802"/>
                </a:cubicBezTo>
                <a:cubicBezTo>
                  <a:pt x="5" y="868"/>
                  <a:pt x="11" y="910"/>
                  <a:pt x="40" y="966"/>
                </a:cubicBezTo>
                <a:cubicBezTo>
                  <a:pt x="49" y="983"/>
                  <a:pt x="48" y="996"/>
                  <a:pt x="62" y="1011"/>
                </a:cubicBezTo>
                <a:cubicBezTo>
                  <a:pt x="68" y="1029"/>
                  <a:pt x="75" y="1045"/>
                  <a:pt x="91" y="1056"/>
                </a:cubicBezTo>
                <a:cubicBezTo>
                  <a:pt x="102" y="1064"/>
                  <a:pt x="125" y="1078"/>
                  <a:pt x="125" y="1078"/>
                </a:cubicBezTo>
                <a:cubicBezTo>
                  <a:pt x="119" y="1080"/>
                  <a:pt x="103" y="1080"/>
                  <a:pt x="108" y="1084"/>
                </a:cubicBezTo>
                <a:cubicBezTo>
                  <a:pt x="119" y="1092"/>
                  <a:pt x="134" y="1091"/>
                  <a:pt x="147" y="1095"/>
                </a:cubicBezTo>
                <a:cubicBezTo>
                  <a:pt x="191" y="1108"/>
                  <a:pt x="231" y="1122"/>
                  <a:pt x="277" y="1129"/>
                </a:cubicBezTo>
                <a:cubicBezTo>
                  <a:pt x="292" y="1127"/>
                  <a:pt x="307" y="1122"/>
                  <a:pt x="322" y="1124"/>
                </a:cubicBezTo>
                <a:cubicBezTo>
                  <a:pt x="327" y="1125"/>
                  <a:pt x="329" y="1135"/>
                  <a:pt x="334" y="1135"/>
                </a:cubicBezTo>
                <a:cubicBezTo>
                  <a:pt x="340" y="1135"/>
                  <a:pt x="344" y="1127"/>
                  <a:pt x="350" y="1124"/>
                </a:cubicBezTo>
                <a:cubicBezTo>
                  <a:pt x="371" y="1114"/>
                  <a:pt x="396" y="1109"/>
                  <a:pt x="418" y="1101"/>
                </a:cubicBezTo>
                <a:cubicBezTo>
                  <a:pt x="434" y="1086"/>
                  <a:pt x="454" y="1084"/>
                  <a:pt x="475" y="1078"/>
                </a:cubicBezTo>
                <a:cubicBezTo>
                  <a:pt x="488" y="1074"/>
                  <a:pt x="514" y="1067"/>
                  <a:pt x="514" y="1067"/>
                </a:cubicBezTo>
                <a:cubicBezTo>
                  <a:pt x="676" y="1072"/>
                  <a:pt x="684" y="1063"/>
                  <a:pt x="791" y="1095"/>
                </a:cubicBezTo>
                <a:cubicBezTo>
                  <a:pt x="816" y="1122"/>
                  <a:pt x="874" y="1132"/>
                  <a:pt x="910" y="1141"/>
                </a:cubicBezTo>
                <a:cubicBezTo>
                  <a:pt x="953" y="1129"/>
                  <a:pt x="942" y="1129"/>
                  <a:pt x="972" y="1101"/>
                </a:cubicBezTo>
                <a:cubicBezTo>
                  <a:pt x="974" y="1041"/>
                  <a:pt x="972" y="980"/>
                  <a:pt x="977" y="920"/>
                </a:cubicBezTo>
                <a:cubicBezTo>
                  <a:pt x="977" y="915"/>
                  <a:pt x="986" y="914"/>
                  <a:pt x="989" y="909"/>
                </a:cubicBezTo>
                <a:cubicBezTo>
                  <a:pt x="1031" y="839"/>
                  <a:pt x="1068" y="836"/>
                  <a:pt x="1147" y="824"/>
                </a:cubicBezTo>
                <a:cubicBezTo>
                  <a:pt x="1224" y="829"/>
                  <a:pt x="1297" y="836"/>
                  <a:pt x="1373" y="847"/>
                </a:cubicBezTo>
                <a:cubicBezTo>
                  <a:pt x="1473" y="843"/>
                  <a:pt x="1507" y="843"/>
                  <a:pt x="1587" y="819"/>
                </a:cubicBezTo>
                <a:cubicBezTo>
                  <a:pt x="1594" y="811"/>
                  <a:pt x="1604" y="805"/>
                  <a:pt x="1610" y="796"/>
                </a:cubicBezTo>
                <a:cubicBezTo>
                  <a:pt x="1625" y="772"/>
                  <a:pt x="1609" y="770"/>
                  <a:pt x="1638" y="751"/>
                </a:cubicBezTo>
                <a:cubicBezTo>
                  <a:pt x="1640" y="745"/>
                  <a:pt x="1642" y="740"/>
                  <a:pt x="1644" y="734"/>
                </a:cubicBezTo>
                <a:cubicBezTo>
                  <a:pt x="1646" y="728"/>
                  <a:pt x="1647" y="723"/>
                  <a:pt x="1649" y="717"/>
                </a:cubicBezTo>
                <a:cubicBezTo>
                  <a:pt x="1653" y="706"/>
                  <a:pt x="1661" y="683"/>
                  <a:pt x="1661" y="683"/>
                </a:cubicBezTo>
                <a:cubicBezTo>
                  <a:pt x="1655" y="640"/>
                  <a:pt x="1644" y="611"/>
                  <a:pt x="1632" y="570"/>
                </a:cubicBezTo>
                <a:cubicBezTo>
                  <a:pt x="1627" y="553"/>
                  <a:pt x="1615" y="519"/>
                  <a:pt x="1615" y="519"/>
                </a:cubicBezTo>
                <a:cubicBezTo>
                  <a:pt x="1613" y="502"/>
                  <a:pt x="1613" y="485"/>
                  <a:pt x="1610" y="469"/>
                </a:cubicBezTo>
                <a:cubicBezTo>
                  <a:pt x="1607" y="453"/>
                  <a:pt x="1598" y="423"/>
                  <a:pt x="1598" y="423"/>
                </a:cubicBezTo>
                <a:cubicBezTo>
                  <a:pt x="1595" y="403"/>
                  <a:pt x="1596" y="385"/>
                  <a:pt x="1587" y="367"/>
                </a:cubicBezTo>
                <a:cubicBezTo>
                  <a:pt x="1576" y="345"/>
                  <a:pt x="1559" y="323"/>
                  <a:pt x="1553" y="299"/>
                </a:cubicBezTo>
                <a:cubicBezTo>
                  <a:pt x="1545" y="267"/>
                  <a:pt x="1547" y="244"/>
                  <a:pt x="1519" y="226"/>
                </a:cubicBezTo>
                <a:cubicBezTo>
                  <a:pt x="1513" y="206"/>
                  <a:pt x="1505" y="201"/>
                  <a:pt x="1491" y="186"/>
                </a:cubicBezTo>
                <a:cubicBezTo>
                  <a:pt x="1479" y="146"/>
                  <a:pt x="1417" y="114"/>
                  <a:pt x="1378" y="102"/>
                </a:cubicBezTo>
                <a:cubicBezTo>
                  <a:pt x="1359" y="81"/>
                  <a:pt x="1294" y="60"/>
                  <a:pt x="1265" y="51"/>
                </a:cubicBezTo>
                <a:cubicBezTo>
                  <a:pt x="1236" y="19"/>
                  <a:pt x="1170" y="14"/>
                  <a:pt x="1130" y="0"/>
                </a:cubicBezTo>
                <a:cubicBezTo>
                  <a:pt x="1058" y="4"/>
                  <a:pt x="1040" y="2"/>
                  <a:pt x="983" y="11"/>
                </a:cubicBezTo>
                <a:cubicBezTo>
                  <a:pt x="977" y="12"/>
                  <a:pt x="936" y="19"/>
                  <a:pt x="926" y="22"/>
                </a:cubicBezTo>
                <a:cubicBezTo>
                  <a:pt x="915" y="25"/>
                  <a:pt x="893" y="34"/>
                  <a:pt x="893" y="34"/>
                </a:cubicBezTo>
                <a:cubicBezTo>
                  <a:pt x="872" y="53"/>
                  <a:pt x="842" y="64"/>
                  <a:pt x="814" y="73"/>
                </a:cubicBezTo>
                <a:cubicBezTo>
                  <a:pt x="794" y="93"/>
                  <a:pt x="760" y="100"/>
                  <a:pt x="734" y="113"/>
                </a:cubicBezTo>
                <a:cubicBezTo>
                  <a:pt x="708" y="126"/>
                  <a:pt x="684" y="147"/>
                  <a:pt x="661" y="164"/>
                </a:cubicBezTo>
                <a:cubicBezTo>
                  <a:pt x="657" y="167"/>
                  <a:pt x="626" y="190"/>
                  <a:pt x="616" y="198"/>
                </a:cubicBezTo>
                <a:cubicBezTo>
                  <a:pt x="605" y="206"/>
                  <a:pt x="582" y="220"/>
                  <a:pt x="582" y="220"/>
                </a:cubicBezTo>
                <a:cubicBezTo>
                  <a:pt x="578" y="226"/>
                  <a:pt x="576" y="233"/>
                  <a:pt x="571" y="237"/>
                </a:cubicBezTo>
                <a:cubicBezTo>
                  <a:pt x="566" y="241"/>
                  <a:pt x="558" y="239"/>
                  <a:pt x="554" y="243"/>
                </a:cubicBezTo>
                <a:cubicBezTo>
                  <a:pt x="525" y="272"/>
                  <a:pt x="574" y="252"/>
                  <a:pt x="531" y="265"/>
                </a:cubicBezTo>
                <a:cubicBezTo>
                  <a:pt x="517" y="280"/>
                  <a:pt x="505" y="287"/>
                  <a:pt x="486" y="294"/>
                </a:cubicBezTo>
                <a:cubicBezTo>
                  <a:pt x="476" y="309"/>
                  <a:pt x="435" y="339"/>
                  <a:pt x="418" y="350"/>
                </a:cubicBezTo>
                <a:cubicBezTo>
                  <a:pt x="411" y="373"/>
                  <a:pt x="401" y="369"/>
                  <a:pt x="384" y="384"/>
                </a:cubicBezTo>
                <a:cubicBezTo>
                  <a:pt x="379" y="401"/>
                  <a:pt x="363" y="428"/>
                  <a:pt x="350" y="440"/>
                </a:cubicBezTo>
                <a:cubicBezTo>
                  <a:pt x="344" y="459"/>
                  <a:pt x="341" y="471"/>
                  <a:pt x="328" y="486"/>
                </a:cubicBezTo>
                <a:cubicBezTo>
                  <a:pt x="319" y="516"/>
                  <a:pt x="310" y="546"/>
                  <a:pt x="300" y="576"/>
                </a:cubicBezTo>
                <a:cubicBezTo>
                  <a:pt x="294" y="595"/>
                  <a:pt x="288" y="593"/>
                  <a:pt x="300" y="593"/>
                </a:cubicBezTo>
                <a:close/>
              </a:path>
            </a:pathLst>
          </a:custGeom>
          <a:noFill/>
          <a:ln w="25400" cap="flat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56978-0646-8B45-97E8-AFA95E5BC02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40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11</a:t>
            </a:r>
            <a:endParaRPr lang="en-US"/>
          </a:p>
        </p:txBody>
      </p:sp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Running Time of BUILD MAX HEAP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681413"/>
            <a:ext cx="8229600" cy="2051050"/>
          </a:xfrm>
        </p:spPr>
        <p:txBody>
          <a:bodyPr/>
          <a:lstStyle/>
          <a:p>
            <a:pPr>
              <a:lnSpc>
                <a:spcPct val="130000"/>
              </a:lnSpc>
              <a:buFontTx/>
              <a:buNone/>
            </a:pPr>
            <a:r>
              <a:rPr lang="en-US" dirty="0">
                <a:sym typeface="Symbol" charset="2"/>
              </a:rPr>
              <a:t>⇒ It would seem that r</a:t>
            </a:r>
            <a:r>
              <a:rPr lang="en-US" dirty="0"/>
              <a:t>unning time is </a:t>
            </a:r>
            <a:r>
              <a:rPr lang="en-US" dirty="0">
                <a:latin typeface="Comic Sans MS" charset="0"/>
              </a:rPr>
              <a:t>O(</a:t>
            </a:r>
            <a:r>
              <a:rPr lang="en-US" dirty="0" err="1">
                <a:latin typeface="Comic Sans MS" charset="0"/>
              </a:rPr>
              <a:t>nlgn</a:t>
            </a:r>
            <a:r>
              <a:rPr lang="en-US" dirty="0">
                <a:latin typeface="Comic Sans MS" charset="0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dirty="0"/>
              <a:t>This is not an asymptotically tight upper bound</a:t>
            </a:r>
          </a:p>
        </p:txBody>
      </p:sp>
      <p:sp>
        <p:nvSpPr>
          <p:cNvPr id="372740" name="Rectangle 4"/>
          <p:cNvSpPr>
            <a:spLocks noChangeArrowheads="1"/>
          </p:cNvSpPr>
          <p:nvPr/>
        </p:nvSpPr>
        <p:spPr bwMode="auto">
          <a:xfrm>
            <a:off x="527050" y="1281113"/>
            <a:ext cx="5334000" cy="221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indent="-533400">
              <a:lnSpc>
                <a:spcPct val="120000"/>
              </a:lnSpc>
              <a:spcBef>
                <a:spcPct val="20000"/>
              </a:spcBef>
            </a:pPr>
            <a:r>
              <a:rPr lang="en-US" sz="2400" dirty="0" err="1">
                <a:solidFill>
                  <a:srgbClr val="DD0111"/>
                </a:solidFill>
                <a:latin typeface="Monotype Corsiva" charset="0"/>
              </a:rPr>
              <a:t>Alg</a:t>
            </a:r>
            <a:r>
              <a:rPr lang="en-US" sz="2400" dirty="0">
                <a:solidFill>
                  <a:srgbClr val="DD0111"/>
                </a:solidFill>
                <a:latin typeface="Monotype Corsiva" charset="0"/>
              </a:rPr>
              <a:t>:</a:t>
            </a:r>
            <a:r>
              <a:rPr lang="en-US" sz="2400" dirty="0">
                <a:solidFill>
                  <a:schemeClr val="accent2"/>
                </a:solidFill>
                <a:latin typeface="Monotype Corsiva" charset="0"/>
              </a:rPr>
              <a:t> </a:t>
            </a:r>
            <a:r>
              <a:rPr lang="en-US" sz="24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BUILD-MAX-HEAP</a:t>
            </a:r>
            <a:r>
              <a:rPr lang="en-US" sz="24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charset="0"/>
              </a:rPr>
              <a:t>(A)</a:t>
            </a:r>
          </a:p>
          <a:p>
            <a:pPr marL="533400" indent="-533400">
              <a:lnSpc>
                <a:spcPct val="120000"/>
              </a:lnSpc>
              <a:spcBef>
                <a:spcPct val="20000"/>
              </a:spcBef>
              <a:buFontTx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charset="0"/>
              </a:rPr>
              <a:t>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= length[A]</a:t>
            </a:r>
          </a:p>
          <a:p>
            <a:pPr marL="533400" indent="-533400">
              <a:lnSpc>
                <a:spcPct val="120000"/>
              </a:lnSpc>
              <a:spcBef>
                <a:spcPct val="20000"/>
              </a:spcBef>
              <a:buFontTx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for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mic Sans MS" charset="0"/>
              </a:rPr>
              <a:t>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charset="0"/>
              </a:rPr>
              <a:t> ←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charset="0"/>
                <a:sym typeface="Symbol" charset="2"/>
              </a:rPr>
              <a:t>⎣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charset="0"/>
              </a:rPr>
              <a:t>n/2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charset="0"/>
                <a:sym typeface="Symbol" charset="2"/>
              </a:rPr>
              <a:t>⎦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downto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charset="0"/>
              </a:rPr>
              <a:t>1</a:t>
            </a:r>
          </a:p>
          <a:p>
            <a:pPr marL="533400" indent="-533400">
              <a:lnSpc>
                <a:spcPct val="120000"/>
              </a:lnSpc>
              <a:spcBef>
                <a:spcPct val="20000"/>
              </a:spcBef>
              <a:buFontTx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do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MAX-HEAPIFY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charset="0"/>
              </a:rPr>
              <a:t>(A,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mic Sans MS" charset="0"/>
              </a:rPr>
              <a:t>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charset="0"/>
              </a:rPr>
              <a:t>, n)</a:t>
            </a:r>
          </a:p>
        </p:txBody>
      </p:sp>
      <p:sp>
        <p:nvSpPr>
          <p:cNvPr id="372741" name="Text Box 5"/>
          <p:cNvSpPr txBox="1">
            <a:spLocks noChangeArrowheads="1"/>
          </p:cNvSpPr>
          <p:nvPr/>
        </p:nvSpPr>
        <p:spPr bwMode="auto">
          <a:xfrm>
            <a:off x="5895975" y="2862263"/>
            <a:ext cx="1055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omic Sans MS" charset="0"/>
              </a:rPr>
              <a:t>O(lgn)</a:t>
            </a:r>
          </a:p>
        </p:txBody>
      </p:sp>
      <p:sp>
        <p:nvSpPr>
          <p:cNvPr id="372742" name="Text Box 6"/>
          <p:cNvSpPr txBox="1">
            <a:spLocks noChangeArrowheads="1"/>
          </p:cNvSpPr>
          <p:nvPr/>
        </p:nvSpPr>
        <p:spPr bwMode="auto">
          <a:xfrm>
            <a:off x="7285038" y="2578100"/>
            <a:ext cx="809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omic Sans MS" charset="0"/>
              </a:rPr>
              <a:t>O(n)</a:t>
            </a:r>
          </a:p>
        </p:txBody>
      </p:sp>
      <p:sp>
        <p:nvSpPr>
          <p:cNvPr id="372743" name="AutoShape 7"/>
          <p:cNvSpPr>
            <a:spLocks/>
          </p:cNvSpPr>
          <p:nvPr/>
        </p:nvSpPr>
        <p:spPr bwMode="auto">
          <a:xfrm>
            <a:off x="6956425" y="2359025"/>
            <a:ext cx="152400" cy="973138"/>
          </a:xfrm>
          <a:prstGeom prst="rightBrace">
            <a:avLst>
              <a:gd name="adj1" fmla="val 5321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56978-0646-8B45-97E8-AFA95E5BC02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49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39" grpId="0" build="p"/>
      <p:bldP spid="372741" grpId="0"/>
      <p:bldP spid="372742" grpId="0"/>
      <p:bldP spid="37274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11</a:t>
            </a:r>
            <a:endParaRPr lang="en-US"/>
          </a:p>
        </p:txBody>
      </p:sp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Running Time of BUILD MAX HEAP</a:t>
            </a:r>
          </a:p>
        </p:txBody>
      </p:sp>
      <p:sp>
        <p:nvSpPr>
          <p:cNvPr id="3737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39713" y="1125538"/>
            <a:ext cx="8578850" cy="935037"/>
          </a:xfrm>
        </p:spPr>
        <p:txBody>
          <a:bodyPr/>
          <a:lstStyle/>
          <a:p>
            <a:r>
              <a:rPr lang="en-US" sz="2400" dirty="0"/>
              <a:t>HEAPIFY takes </a:t>
            </a:r>
            <a:r>
              <a:rPr lang="en-US" sz="2400" dirty="0">
                <a:latin typeface="Comic Sans MS" charset="0"/>
              </a:rPr>
              <a:t>O(h)</a:t>
            </a:r>
            <a:r>
              <a:rPr lang="en-US" sz="2400" dirty="0"/>
              <a:t> </a:t>
            </a:r>
            <a:r>
              <a:rPr lang="en-US" sz="2400" dirty="0">
                <a:sym typeface="Symbol" charset="2"/>
              </a:rPr>
              <a:t>⇒ the cost of HEAPIFY on a node </a:t>
            </a:r>
            <a:r>
              <a:rPr lang="en-US" sz="2400" dirty="0" err="1">
                <a:latin typeface="Comic Sans MS" charset="0"/>
                <a:sym typeface="Symbol" charset="2"/>
              </a:rPr>
              <a:t>i</a:t>
            </a:r>
            <a:r>
              <a:rPr lang="en-US" sz="2400" dirty="0">
                <a:sym typeface="Symbol" charset="2"/>
              </a:rPr>
              <a:t> is proportional to the height of the node </a:t>
            </a:r>
            <a:r>
              <a:rPr lang="en-US" sz="2400" dirty="0" err="1">
                <a:latin typeface="Comic Sans MS" charset="0"/>
                <a:sym typeface="Symbol" charset="2"/>
              </a:rPr>
              <a:t>i</a:t>
            </a:r>
            <a:r>
              <a:rPr lang="en-US" sz="2400" dirty="0">
                <a:sym typeface="Symbol" charset="2"/>
              </a:rPr>
              <a:t> in the tree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049463" y="2867025"/>
            <a:ext cx="3565525" cy="2543175"/>
            <a:chOff x="682" y="1758"/>
            <a:chExt cx="2246" cy="1602"/>
          </a:xfrm>
        </p:grpSpPr>
        <p:sp>
          <p:nvSpPr>
            <p:cNvPr id="373765" name="Line 5"/>
            <p:cNvSpPr>
              <a:spLocks noChangeAspect="1" noChangeShapeType="1"/>
            </p:cNvSpPr>
            <p:nvPr/>
          </p:nvSpPr>
          <p:spPr bwMode="auto">
            <a:xfrm rot="16200000" flipV="1">
              <a:off x="1745" y="1818"/>
              <a:ext cx="449" cy="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373766" name="Line 6"/>
            <p:cNvSpPr>
              <a:spLocks noChangeShapeType="1"/>
            </p:cNvSpPr>
            <p:nvPr/>
          </p:nvSpPr>
          <p:spPr bwMode="auto">
            <a:xfrm flipV="1">
              <a:off x="1440" y="1854"/>
              <a:ext cx="394" cy="3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373767" name="Oval 7"/>
            <p:cNvSpPr>
              <a:spLocks noChangeArrowheads="1"/>
            </p:cNvSpPr>
            <p:nvPr/>
          </p:nvSpPr>
          <p:spPr bwMode="auto">
            <a:xfrm>
              <a:off x="1703" y="1758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1353" y="2112"/>
              <a:ext cx="903" cy="202"/>
              <a:chOff x="1065" y="2112"/>
              <a:chExt cx="903" cy="202"/>
            </a:xfrm>
          </p:grpSpPr>
          <p:sp>
            <p:nvSpPr>
              <p:cNvPr id="373769" name="Oval 9"/>
              <p:cNvSpPr>
                <a:spLocks noChangeArrowheads="1"/>
              </p:cNvSpPr>
              <p:nvPr/>
            </p:nvSpPr>
            <p:spPr bwMode="auto">
              <a:xfrm>
                <a:off x="1065" y="2112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373770" name="Oval 10"/>
              <p:cNvSpPr>
                <a:spLocks noChangeArrowheads="1"/>
              </p:cNvSpPr>
              <p:nvPr/>
            </p:nvSpPr>
            <p:spPr bwMode="auto">
              <a:xfrm>
                <a:off x="1766" y="2112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sp>
          <p:nvSpPr>
            <p:cNvPr id="373771" name="Oval 11"/>
            <p:cNvSpPr>
              <a:spLocks noChangeArrowheads="1"/>
            </p:cNvSpPr>
            <p:nvPr/>
          </p:nvSpPr>
          <p:spPr bwMode="auto">
            <a:xfrm>
              <a:off x="828" y="2635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373772" name="Oval 12"/>
            <p:cNvSpPr>
              <a:spLocks noChangeArrowheads="1"/>
            </p:cNvSpPr>
            <p:nvPr/>
          </p:nvSpPr>
          <p:spPr bwMode="auto">
            <a:xfrm>
              <a:off x="1412" y="2635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373773" name="Oval 13"/>
            <p:cNvSpPr>
              <a:spLocks noChangeArrowheads="1"/>
            </p:cNvSpPr>
            <p:nvPr/>
          </p:nvSpPr>
          <p:spPr bwMode="auto">
            <a:xfrm>
              <a:off x="1996" y="2635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373774" name="Oval 14"/>
            <p:cNvSpPr>
              <a:spLocks noChangeArrowheads="1"/>
            </p:cNvSpPr>
            <p:nvPr/>
          </p:nvSpPr>
          <p:spPr bwMode="auto">
            <a:xfrm>
              <a:off x="2580" y="2635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682" y="3158"/>
              <a:ext cx="494" cy="202"/>
              <a:chOff x="394" y="3158"/>
              <a:chExt cx="494" cy="202"/>
            </a:xfrm>
          </p:grpSpPr>
          <p:sp>
            <p:nvSpPr>
              <p:cNvPr id="373776" name="Oval 16"/>
              <p:cNvSpPr>
                <a:spLocks noChangeArrowheads="1"/>
              </p:cNvSpPr>
              <p:nvPr/>
            </p:nvSpPr>
            <p:spPr bwMode="auto">
              <a:xfrm>
                <a:off x="394" y="3158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373777" name="Oval 17"/>
              <p:cNvSpPr>
                <a:spLocks noChangeArrowheads="1"/>
              </p:cNvSpPr>
              <p:nvPr/>
            </p:nvSpPr>
            <p:spPr bwMode="auto">
              <a:xfrm>
                <a:off x="686" y="3158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grpSp>
          <p:nvGrpSpPr>
            <p:cNvPr id="5" name="Group 18"/>
            <p:cNvGrpSpPr>
              <a:grpSpLocks/>
            </p:cNvGrpSpPr>
            <p:nvPr/>
          </p:nvGrpSpPr>
          <p:grpSpPr bwMode="auto">
            <a:xfrm>
              <a:off x="1266" y="3158"/>
              <a:ext cx="494" cy="202"/>
              <a:chOff x="978" y="3158"/>
              <a:chExt cx="494" cy="202"/>
            </a:xfrm>
          </p:grpSpPr>
          <p:sp>
            <p:nvSpPr>
              <p:cNvPr id="373779" name="Oval 19"/>
              <p:cNvSpPr>
                <a:spLocks noChangeArrowheads="1"/>
              </p:cNvSpPr>
              <p:nvPr/>
            </p:nvSpPr>
            <p:spPr bwMode="auto">
              <a:xfrm>
                <a:off x="978" y="3158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373780" name="Oval 20"/>
              <p:cNvSpPr>
                <a:spLocks noChangeArrowheads="1"/>
              </p:cNvSpPr>
              <p:nvPr/>
            </p:nvSpPr>
            <p:spPr bwMode="auto">
              <a:xfrm>
                <a:off x="1270" y="3158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grpSp>
          <p:nvGrpSpPr>
            <p:cNvPr id="6" name="Group 21"/>
            <p:cNvGrpSpPr>
              <a:grpSpLocks/>
            </p:cNvGrpSpPr>
            <p:nvPr/>
          </p:nvGrpSpPr>
          <p:grpSpPr bwMode="auto">
            <a:xfrm>
              <a:off x="1850" y="3158"/>
              <a:ext cx="494" cy="202"/>
              <a:chOff x="1562" y="3158"/>
              <a:chExt cx="494" cy="202"/>
            </a:xfrm>
          </p:grpSpPr>
          <p:sp>
            <p:nvSpPr>
              <p:cNvPr id="373782" name="Oval 22"/>
              <p:cNvSpPr>
                <a:spLocks noChangeArrowheads="1"/>
              </p:cNvSpPr>
              <p:nvPr/>
            </p:nvSpPr>
            <p:spPr bwMode="auto">
              <a:xfrm>
                <a:off x="1854" y="3158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373783" name="Oval 23"/>
              <p:cNvSpPr>
                <a:spLocks noChangeArrowheads="1"/>
              </p:cNvSpPr>
              <p:nvPr/>
            </p:nvSpPr>
            <p:spPr bwMode="auto">
              <a:xfrm>
                <a:off x="1562" y="3158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grpSp>
          <p:nvGrpSpPr>
            <p:cNvPr id="7" name="Group 24"/>
            <p:cNvGrpSpPr>
              <a:grpSpLocks/>
            </p:cNvGrpSpPr>
            <p:nvPr/>
          </p:nvGrpSpPr>
          <p:grpSpPr bwMode="auto">
            <a:xfrm>
              <a:off x="2434" y="3158"/>
              <a:ext cx="494" cy="202"/>
              <a:chOff x="2146" y="3158"/>
              <a:chExt cx="494" cy="202"/>
            </a:xfrm>
          </p:grpSpPr>
          <p:sp>
            <p:nvSpPr>
              <p:cNvPr id="373785" name="Oval 25"/>
              <p:cNvSpPr>
                <a:spLocks noChangeArrowheads="1"/>
              </p:cNvSpPr>
              <p:nvPr/>
            </p:nvSpPr>
            <p:spPr bwMode="auto">
              <a:xfrm>
                <a:off x="2146" y="3158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373786" name="Oval 26"/>
              <p:cNvSpPr>
                <a:spLocks noChangeArrowheads="1"/>
              </p:cNvSpPr>
              <p:nvPr/>
            </p:nvSpPr>
            <p:spPr bwMode="auto">
              <a:xfrm>
                <a:off x="2438" y="3158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grpSp>
          <p:nvGrpSpPr>
            <p:cNvPr id="8" name="Group 27"/>
            <p:cNvGrpSpPr>
              <a:grpSpLocks/>
            </p:cNvGrpSpPr>
            <p:nvPr/>
          </p:nvGrpSpPr>
          <p:grpSpPr bwMode="auto">
            <a:xfrm>
              <a:off x="1008" y="2304"/>
              <a:ext cx="480" cy="384"/>
              <a:chOff x="1008" y="2304"/>
              <a:chExt cx="480" cy="384"/>
            </a:xfrm>
          </p:grpSpPr>
          <p:sp>
            <p:nvSpPr>
              <p:cNvPr id="373788" name="Line 28"/>
              <p:cNvSpPr>
                <a:spLocks noChangeShapeType="1"/>
              </p:cNvSpPr>
              <p:nvPr/>
            </p:nvSpPr>
            <p:spPr bwMode="auto">
              <a:xfrm flipH="1">
                <a:off x="1008" y="2304"/>
                <a:ext cx="384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373789" name="Line 29"/>
              <p:cNvSpPr>
                <a:spLocks noChangeShapeType="1"/>
              </p:cNvSpPr>
              <p:nvPr/>
            </p:nvSpPr>
            <p:spPr bwMode="auto">
              <a:xfrm>
                <a:off x="1392" y="2304"/>
                <a:ext cx="9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grpSp>
          <p:nvGrpSpPr>
            <p:cNvPr id="9" name="Group 30"/>
            <p:cNvGrpSpPr>
              <a:grpSpLocks/>
            </p:cNvGrpSpPr>
            <p:nvPr/>
          </p:nvGrpSpPr>
          <p:grpSpPr bwMode="auto">
            <a:xfrm flipH="1">
              <a:off x="2112" y="2304"/>
              <a:ext cx="480" cy="384"/>
              <a:chOff x="1008" y="2304"/>
              <a:chExt cx="480" cy="384"/>
            </a:xfrm>
          </p:grpSpPr>
          <p:sp>
            <p:nvSpPr>
              <p:cNvPr id="373791" name="Line 31"/>
              <p:cNvSpPr>
                <a:spLocks noChangeShapeType="1"/>
              </p:cNvSpPr>
              <p:nvPr/>
            </p:nvSpPr>
            <p:spPr bwMode="auto">
              <a:xfrm flipH="1">
                <a:off x="1008" y="2304"/>
                <a:ext cx="384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373792" name="Line 32"/>
              <p:cNvSpPr>
                <a:spLocks noChangeShapeType="1"/>
              </p:cNvSpPr>
              <p:nvPr/>
            </p:nvSpPr>
            <p:spPr bwMode="auto">
              <a:xfrm>
                <a:off x="1392" y="2304"/>
                <a:ext cx="9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sp>
          <p:nvSpPr>
            <p:cNvPr id="373793" name="Line 33"/>
            <p:cNvSpPr>
              <a:spLocks noChangeShapeType="1"/>
            </p:cNvSpPr>
            <p:nvPr/>
          </p:nvSpPr>
          <p:spPr bwMode="auto">
            <a:xfrm flipH="1">
              <a:off x="816" y="2832"/>
              <a:ext cx="9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373794" name="Line 34"/>
            <p:cNvSpPr>
              <a:spLocks noChangeShapeType="1"/>
            </p:cNvSpPr>
            <p:nvPr/>
          </p:nvSpPr>
          <p:spPr bwMode="auto">
            <a:xfrm>
              <a:off x="912" y="2839"/>
              <a:ext cx="9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373795" name="Line 35"/>
            <p:cNvSpPr>
              <a:spLocks noChangeShapeType="1"/>
            </p:cNvSpPr>
            <p:nvPr/>
          </p:nvSpPr>
          <p:spPr bwMode="auto">
            <a:xfrm flipH="1">
              <a:off x="1413" y="2839"/>
              <a:ext cx="9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373796" name="Line 36"/>
            <p:cNvSpPr>
              <a:spLocks noChangeShapeType="1"/>
            </p:cNvSpPr>
            <p:nvPr/>
          </p:nvSpPr>
          <p:spPr bwMode="auto">
            <a:xfrm>
              <a:off x="1509" y="2839"/>
              <a:ext cx="9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373797" name="Line 37"/>
            <p:cNvSpPr>
              <a:spLocks noChangeShapeType="1"/>
            </p:cNvSpPr>
            <p:nvPr/>
          </p:nvSpPr>
          <p:spPr bwMode="auto">
            <a:xfrm flipH="1">
              <a:off x="1999" y="2837"/>
              <a:ext cx="9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373798" name="Line 38"/>
            <p:cNvSpPr>
              <a:spLocks noChangeShapeType="1"/>
            </p:cNvSpPr>
            <p:nvPr/>
          </p:nvSpPr>
          <p:spPr bwMode="auto">
            <a:xfrm>
              <a:off x="2095" y="2837"/>
              <a:ext cx="9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373799" name="Line 39"/>
            <p:cNvSpPr>
              <a:spLocks noChangeShapeType="1"/>
            </p:cNvSpPr>
            <p:nvPr/>
          </p:nvSpPr>
          <p:spPr bwMode="auto">
            <a:xfrm flipH="1">
              <a:off x="2578" y="2835"/>
              <a:ext cx="9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373800" name="Line 40"/>
            <p:cNvSpPr>
              <a:spLocks noChangeShapeType="1"/>
            </p:cNvSpPr>
            <p:nvPr/>
          </p:nvSpPr>
          <p:spPr bwMode="auto">
            <a:xfrm>
              <a:off x="2674" y="2835"/>
              <a:ext cx="9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</p:grpSp>
      <p:sp>
        <p:nvSpPr>
          <p:cNvPr id="373801" name="Text Box 41"/>
          <p:cNvSpPr txBox="1">
            <a:spLocks noChangeArrowheads="1"/>
          </p:cNvSpPr>
          <p:nvPr/>
        </p:nvSpPr>
        <p:spPr bwMode="auto">
          <a:xfrm>
            <a:off x="774700" y="2378075"/>
            <a:ext cx="9140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Height</a:t>
            </a:r>
          </a:p>
        </p:txBody>
      </p:sp>
      <p:sp>
        <p:nvSpPr>
          <p:cNvPr id="373802" name="Text Box 42"/>
          <p:cNvSpPr txBox="1">
            <a:spLocks noChangeArrowheads="1"/>
          </p:cNvSpPr>
          <p:nvPr/>
        </p:nvSpPr>
        <p:spPr bwMode="auto">
          <a:xfrm>
            <a:off x="6013450" y="2378075"/>
            <a:ext cx="7681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Level</a:t>
            </a:r>
          </a:p>
        </p:txBody>
      </p:sp>
      <p:sp>
        <p:nvSpPr>
          <p:cNvPr id="373803" name="Text Box 43"/>
          <p:cNvSpPr txBox="1">
            <a:spLocks noChangeArrowheads="1"/>
          </p:cNvSpPr>
          <p:nvPr/>
        </p:nvSpPr>
        <p:spPr bwMode="auto">
          <a:xfrm>
            <a:off x="850900" y="2792413"/>
            <a:ext cx="15440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h</a:t>
            </a:r>
            <a:r>
              <a:rPr lang="en-US" baseline="-25000" dirty="0">
                <a:latin typeface="Century Gothic" charset="0"/>
                <a:ea typeface="Century Gothic" charset="0"/>
                <a:cs typeface="Century Gothic" charset="0"/>
              </a:rPr>
              <a:t>0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= 3 (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  <a:sym typeface="Symbol" charset="2"/>
              </a:rPr>
              <a:t>⎣</a:t>
            </a:r>
            <a:r>
              <a:rPr lang="en-US" dirty="0" err="1">
                <a:latin typeface="Century Gothic" charset="0"/>
                <a:ea typeface="Century Gothic" charset="0"/>
                <a:cs typeface="Century Gothic" charset="0"/>
                <a:sym typeface="Symbol" charset="2"/>
              </a:rPr>
              <a:t>lgn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  <a:sym typeface="Symbol" charset="2"/>
              </a:rPr>
              <a:t>⎦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)</a:t>
            </a:r>
          </a:p>
        </p:txBody>
      </p:sp>
      <p:sp>
        <p:nvSpPr>
          <p:cNvPr id="373804" name="Text Box 44"/>
          <p:cNvSpPr txBox="1">
            <a:spLocks noChangeArrowheads="1"/>
          </p:cNvSpPr>
          <p:nvPr/>
        </p:nvSpPr>
        <p:spPr bwMode="auto">
          <a:xfrm>
            <a:off x="850900" y="3394075"/>
            <a:ext cx="8066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h</a:t>
            </a:r>
            <a:r>
              <a:rPr lang="en-US" baseline="-25000">
                <a:latin typeface="Century Gothic" charset="0"/>
                <a:ea typeface="Century Gothic" charset="0"/>
                <a:cs typeface="Century Gothic" charset="0"/>
              </a:rPr>
              <a:t>1</a:t>
            </a:r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 = 2</a:t>
            </a:r>
          </a:p>
        </p:txBody>
      </p:sp>
      <p:sp>
        <p:nvSpPr>
          <p:cNvPr id="373805" name="Text Box 45"/>
          <p:cNvSpPr txBox="1">
            <a:spLocks noChangeArrowheads="1"/>
          </p:cNvSpPr>
          <p:nvPr/>
        </p:nvSpPr>
        <p:spPr bwMode="auto">
          <a:xfrm>
            <a:off x="850900" y="4252913"/>
            <a:ext cx="8066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h</a:t>
            </a:r>
            <a:r>
              <a:rPr lang="en-US" baseline="-25000">
                <a:latin typeface="Century Gothic" charset="0"/>
                <a:ea typeface="Century Gothic" charset="0"/>
                <a:cs typeface="Century Gothic" charset="0"/>
              </a:rPr>
              <a:t>2</a:t>
            </a:r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 = 1</a:t>
            </a:r>
          </a:p>
        </p:txBody>
      </p:sp>
      <p:sp>
        <p:nvSpPr>
          <p:cNvPr id="373806" name="Text Box 46"/>
          <p:cNvSpPr txBox="1">
            <a:spLocks noChangeArrowheads="1"/>
          </p:cNvSpPr>
          <p:nvPr/>
        </p:nvSpPr>
        <p:spPr bwMode="auto">
          <a:xfrm>
            <a:off x="850900" y="5062538"/>
            <a:ext cx="8066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h</a:t>
            </a:r>
            <a:r>
              <a:rPr lang="en-US" baseline="-25000">
                <a:latin typeface="Century Gothic" charset="0"/>
                <a:ea typeface="Century Gothic" charset="0"/>
                <a:cs typeface="Century Gothic" charset="0"/>
              </a:rPr>
              <a:t>3</a:t>
            </a:r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 = 0</a:t>
            </a:r>
          </a:p>
        </p:txBody>
      </p:sp>
      <p:sp>
        <p:nvSpPr>
          <p:cNvPr id="373807" name="Text Box 47"/>
          <p:cNvSpPr txBox="1">
            <a:spLocks noChangeArrowheads="1"/>
          </p:cNvSpPr>
          <p:nvPr/>
        </p:nvSpPr>
        <p:spPr bwMode="auto">
          <a:xfrm>
            <a:off x="6070600" y="2792413"/>
            <a:ext cx="622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i = 0</a:t>
            </a:r>
          </a:p>
        </p:txBody>
      </p:sp>
      <p:sp>
        <p:nvSpPr>
          <p:cNvPr id="373808" name="Text Box 48"/>
          <p:cNvSpPr txBox="1">
            <a:spLocks noChangeArrowheads="1"/>
          </p:cNvSpPr>
          <p:nvPr/>
        </p:nvSpPr>
        <p:spPr bwMode="auto">
          <a:xfrm>
            <a:off x="6070600" y="3390900"/>
            <a:ext cx="622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i = 1</a:t>
            </a:r>
          </a:p>
        </p:txBody>
      </p:sp>
      <p:sp>
        <p:nvSpPr>
          <p:cNvPr id="373809" name="Text Box 49"/>
          <p:cNvSpPr txBox="1">
            <a:spLocks noChangeArrowheads="1"/>
          </p:cNvSpPr>
          <p:nvPr/>
        </p:nvSpPr>
        <p:spPr bwMode="auto">
          <a:xfrm>
            <a:off x="6070600" y="4249738"/>
            <a:ext cx="622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i = 2</a:t>
            </a:r>
          </a:p>
        </p:txBody>
      </p:sp>
      <p:sp>
        <p:nvSpPr>
          <p:cNvPr id="373810" name="Text Box 50"/>
          <p:cNvSpPr txBox="1">
            <a:spLocks noChangeArrowheads="1"/>
          </p:cNvSpPr>
          <p:nvPr/>
        </p:nvSpPr>
        <p:spPr bwMode="auto">
          <a:xfrm>
            <a:off x="6070600" y="5064125"/>
            <a:ext cx="14285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latin typeface="Century Gothic" charset="0"/>
                <a:ea typeface="Century Gothic" charset="0"/>
                <a:cs typeface="Century Gothic" charset="0"/>
              </a:rPr>
              <a:t>i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= 3  (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  <a:sym typeface="Symbol" charset="2"/>
              </a:rPr>
              <a:t>⎣</a:t>
            </a:r>
            <a:r>
              <a:rPr lang="en-US" dirty="0" err="1">
                <a:latin typeface="Century Gothic" charset="0"/>
                <a:ea typeface="Century Gothic" charset="0"/>
                <a:cs typeface="Century Gothic" charset="0"/>
                <a:sym typeface="Symbol" charset="2"/>
              </a:rPr>
              <a:t>lgn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  <a:sym typeface="Symbol" charset="2"/>
              </a:rPr>
              <a:t>⎦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)</a:t>
            </a:r>
          </a:p>
        </p:txBody>
      </p:sp>
      <p:sp>
        <p:nvSpPr>
          <p:cNvPr id="373811" name="Line 51"/>
          <p:cNvSpPr>
            <a:spLocks noChangeShapeType="1"/>
          </p:cNvSpPr>
          <p:nvPr/>
        </p:nvSpPr>
        <p:spPr bwMode="auto">
          <a:xfrm>
            <a:off x="655638" y="2735263"/>
            <a:ext cx="1104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73812" name="Line 52"/>
          <p:cNvSpPr>
            <a:spLocks noChangeShapeType="1"/>
          </p:cNvSpPr>
          <p:nvPr/>
        </p:nvSpPr>
        <p:spPr bwMode="auto">
          <a:xfrm>
            <a:off x="5853113" y="2732088"/>
            <a:ext cx="1104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73813" name="Text Box 53"/>
          <p:cNvSpPr txBox="1">
            <a:spLocks noChangeArrowheads="1"/>
          </p:cNvSpPr>
          <p:nvPr/>
        </p:nvSpPr>
        <p:spPr bwMode="auto">
          <a:xfrm>
            <a:off x="7288213" y="2386013"/>
            <a:ext cx="161294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No. of nodes</a:t>
            </a:r>
          </a:p>
        </p:txBody>
      </p:sp>
      <p:sp>
        <p:nvSpPr>
          <p:cNvPr id="373814" name="Text Box 54"/>
          <p:cNvSpPr txBox="1">
            <a:spLocks noChangeArrowheads="1"/>
          </p:cNvSpPr>
          <p:nvPr/>
        </p:nvSpPr>
        <p:spPr bwMode="auto">
          <a:xfrm>
            <a:off x="7767638" y="2800350"/>
            <a:ext cx="3952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2</a:t>
            </a:r>
            <a:r>
              <a:rPr lang="en-US" baseline="30000">
                <a:latin typeface="Century Gothic" charset="0"/>
                <a:ea typeface="Century Gothic" charset="0"/>
                <a:cs typeface="Century Gothic" charset="0"/>
              </a:rPr>
              <a:t>0</a:t>
            </a:r>
            <a:endParaRPr lang="en-US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73815" name="Text Box 55"/>
          <p:cNvSpPr txBox="1">
            <a:spLocks noChangeArrowheads="1"/>
          </p:cNvSpPr>
          <p:nvPr/>
        </p:nvSpPr>
        <p:spPr bwMode="auto">
          <a:xfrm>
            <a:off x="7767638" y="3398838"/>
            <a:ext cx="3952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2</a:t>
            </a:r>
            <a:r>
              <a:rPr lang="en-US" baseline="30000">
                <a:latin typeface="Century Gothic" charset="0"/>
                <a:ea typeface="Century Gothic" charset="0"/>
                <a:cs typeface="Century Gothic" charset="0"/>
              </a:rPr>
              <a:t>1</a:t>
            </a:r>
            <a:endParaRPr lang="en-US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73816" name="Text Box 56"/>
          <p:cNvSpPr txBox="1">
            <a:spLocks noChangeArrowheads="1"/>
          </p:cNvSpPr>
          <p:nvPr/>
        </p:nvSpPr>
        <p:spPr bwMode="auto">
          <a:xfrm>
            <a:off x="7767638" y="4257675"/>
            <a:ext cx="3952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2</a:t>
            </a:r>
            <a:r>
              <a:rPr lang="en-US" baseline="30000">
                <a:latin typeface="Century Gothic" charset="0"/>
                <a:ea typeface="Century Gothic" charset="0"/>
                <a:cs typeface="Century Gothic" charset="0"/>
              </a:rPr>
              <a:t>2</a:t>
            </a:r>
            <a:endParaRPr lang="en-US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73817" name="Text Box 57"/>
          <p:cNvSpPr txBox="1">
            <a:spLocks noChangeArrowheads="1"/>
          </p:cNvSpPr>
          <p:nvPr/>
        </p:nvSpPr>
        <p:spPr bwMode="auto">
          <a:xfrm>
            <a:off x="7767638" y="5067300"/>
            <a:ext cx="3952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2</a:t>
            </a:r>
            <a:r>
              <a:rPr lang="en-US" baseline="30000">
                <a:latin typeface="Century Gothic" charset="0"/>
                <a:ea typeface="Century Gothic" charset="0"/>
                <a:cs typeface="Century Gothic" charset="0"/>
              </a:rPr>
              <a:t>3</a:t>
            </a:r>
            <a:endParaRPr lang="en-US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73818" name="Line 58"/>
          <p:cNvSpPr>
            <a:spLocks noChangeShapeType="1"/>
          </p:cNvSpPr>
          <p:nvPr/>
        </p:nvSpPr>
        <p:spPr bwMode="auto">
          <a:xfrm>
            <a:off x="7127875" y="2740025"/>
            <a:ext cx="17748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73819" name="Text Box 59"/>
          <p:cNvSpPr txBox="1">
            <a:spLocks noChangeArrowheads="1"/>
          </p:cNvSpPr>
          <p:nvPr/>
        </p:nvSpPr>
        <p:spPr bwMode="auto">
          <a:xfrm>
            <a:off x="984250" y="5656263"/>
            <a:ext cx="71786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entury Gothic" charset="0"/>
                <a:ea typeface="Century Gothic" charset="0"/>
                <a:cs typeface="Century Gothic" charset="0"/>
              </a:rPr>
              <a:t>h</a:t>
            </a:r>
            <a:r>
              <a:rPr lang="en-US" sz="2400" baseline="-25000">
                <a:latin typeface="Century Gothic" charset="0"/>
                <a:ea typeface="Century Gothic" charset="0"/>
                <a:cs typeface="Century Gothic" charset="0"/>
              </a:rPr>
              <a:t>i</a:t>
            </a:r>
            <a:r>
              <a:rPr lang="en-US" sz="2400">
                <a:latin typeface="Century Gothic" charset="0"/>
                <a:ea typeface="Century Gothic" charset="0"/>
                <a:cs typeface="Century Gothic" charset="0"/>
              </a:rPr>
              <a:t> = h – </a:t>
            </a:r>
            <a:r>
              <a:rPr lang="en-US" sz="2400" dirty="0" err="1">
                <a:latin typeface="Century Gothic" charset="0"/>
                <a:ea typeface="Century Gothic" charset="0"/>
                <a:cs typeface="Century Gothic" charset="0"/>
              </a:rPr>
              <a:t>i</a:t>
            </a:r>
            <a:r>
              <a:rPr lang="en-US" sz="2400" dirty="0">
                <a:latin typeface="Century Gothic" charset="0"/>
                <a:ea typeface="Century Gothic" charset="0"/>
                <a:cs typeface="Century Gothic" charset="0"/>
              </a:rPr>
              <a:t>   height of the heap rooted at level </a:t>
            </a:r>
            <a:r>
              <a:rPr lang="en-US" sz="2400" dirty="0" err="1">
                <a:latin typeface="Century Gothic" charset="0"/>
                <a:ea typeface="Century Gothic" charset="0"/>
                <a:cs typeface="Century Gothic" charset="0"/>
              </a:rPr>
              <a:t>i</a:t>
            </a:r>
            <a:endParaRPr lang="en-US" sz="2400" dirty="0"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sz="2400" dirty="0" err="1">
                <a:latin typeface="Century Gothic" charset="0"/>
                <a:ea typeface="Century Gothic" charset="0"/>
                <a:cs typeface="Century Gothic" charset="0"/>
              </a:rPr>
              <a:t>n</a:t>
            </a:r>
            <a:r>
              <a:rPr lang="en-US" sz="2400" baseline="-25000" dirty="0" err="1">
                <a:latin typeface="Century Gothic" charset="0"/>
                <a:ea typeface="Century Gothic" charset="0"/>
                <a:cs typeface="Century Gothic" charset="0"/>
              </a:rPr>
              <a:t>i</a:t>
            </a:r>
            <a:r>
              <a:rPr lang="en-US" sz="2400" dirty="0">
                <a:latin typeface="Century Gothic" charset="0"/>
                <a:ea typeface="Century Gothic" charset="0"/>
                <a:cs typeface="Century Gothic" charset="0"/>
              </a:rPr>
              <a:t> = 2</a:t>
            </a:r>
            <a:r>
              <a:rPr lang="en-US" sz="2400" baseline="30000" dirty="0">
                <a:latin typeface="Century Gothic" charset="0"/>
                <a:ea typeface="Century Gothic" charset="0"/>
                <a:cs typeface="Century Gothic" charset="0"/>
              </a:rPr>
              <a:t>i</a:t>
            </a:r>
            <a:r>
              <a:rPr lang="en-US" sz="2400" dirty="0">
                <a:latin typeface="Century Gothic" charset="0"/>
                <a:ea typeface="Century Gothic" charset="0"/>
                <a:cs typeface="Century Gothic" charset="0"/>
              </a:rPr>
              <a:t>	      number of nodes at level </a:t>
            </a:r>
            <a:r>
              <a:rPr lang="en-US" sz="2400" dirty="0" err="1">
                <a:latin typeface="Century Gothic" charset="0"/>
                <a:ea typeface="Century Gothic" charset="0"/>
                <a:cs typeface="Century Gothic" charset="0"/>
              </a:rPr>
              <a:t>i</a:t>
            </a:r>
            <a:endParaRPr lang="en-US" sz="24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graphicFrame>
        <p:nvGraphicFramePr>
          <p:cNvPr id="373820" name="Object 60"/>
          <p:cNvGraphicFramePr>
            <a:graphicFrameLocks noGrp="1" noChangeAspect="1"/>
          </p:cNvGraphicFramePr>
          <p:nvPr>
            <p:ph sz="half" idx="2"/>
          </p:nvPr>
        </p:nvGraphicFramePr>
        <p:xfrm>
          <a:off x="2897188" y="1787525"/>
          <a:ext cx="2166937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91" name="Equation" r:id="rId4" imgW="1054080" imgH="431640" progId="Equation.3">
                  <p:embed/>
                </p:oleObj>
              </mc:Choice>
              <mc:Fallback>
                <p:oleObj name="Equation" r:id="rId4" imgW="10540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7188" y="1787525"/>
                        <a:ext cx="2166937" cy="8874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3821" name="Object 61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108575" y="1849438"/>
          <a:ext cx="1497013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92" name="Equation" r:id="rId6" imgW="825480" imgH="431640" progId="Equation.3">
                  <p:embed/>
                </p:oleObj>
              </mc:Choice>
              <mc:Fallback>
                <p:oleObj name="Equation" r:id="rId6" imgW="8254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8575" y="1849438"/>
                        <a:ext cx="1497013" cy="782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3822" name="Object 62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6634163" y="2016125"/>
          <a:ext cx="9715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93" name="Equation" r:id="rId8" imgW="457200" imgH="203040" progId="Equation.3">
                  <p:embed/>
                </p:oleObj>
              </mc:Choice>
              <mc:Fallback>
                <p:oleObj name="Equation" r:id="rId8" imgW="4572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4163" y="2016125"/>
                        <a:ext cx="97155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DF22C-61EC-3A4B-8BFA-1CEBFB5B19B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08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803" grpId="0"/>
      <p:bldP spid="373804" grpId="0"/>
      <p:bldP spid="373805" grpId="0"/>
      <p:bldP spid="373806" grpId="0"/>
      <p:bldP spid="373814" grpId="0"/>
      <p:bldP spid="373815" grpId="0"/>
      <p:bldP spid="373816" grpId="0"/>
      <p:bldP spid="373817" grpId="0"/>
      <p:bldP spid="3738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11</a:t>
            </a:r>
            <a:endParaRPr lang="en-US"/>
          </a:p>
        </p:txBody>
      </p:sp>
      <p:sp>
        <p:nvSpPr>
          <p:cNvPr id="374786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sz="3600"/>
              <a:t>Running Time of BUILD MAX HEAP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95413" y="1074738"/>
            <a:ext cx="8807449" cy="806450"/>
            <a:chOff x="313" y="768"/>
            <a:chExt cx="5548" cy="508"/>
          </a:xfrm>
        </p:grpSpPr>
        <p:graphicFrame>
          <p:nvGraphicFramePr>
            <p:cNvPr id="374788" name="Object 4"/>
            <p:cNvGraphicFramePr>
              <a:graphicFrameLocks noChangeAspect="1"/>
            </p:cNvGraphicFramePr>
            <p:nvPr/>
          </p:nvGraphicFramePr>
          <p:xfrm>
            <a:off x="313" y="768"/>
            <a:ext cx="1031" cy="5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195" name="Equation" r:id="rId4" imgW="876240" imgH="431640" progId="Equation.3">
                    <p:embed/>
                  </p:oleObj>
                </mc:Choice>
                <mc:Fallback>
                  <p:oleObj name="Equation" r:id="rId4" imgW="87624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" y="768"/>
                          <a:ext cx="1031" cy="50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80808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4789" name="Text Box 5"/>
            <p:cNvSpPr txBox="1">
              <a:spLocks noChangeArrowheads="1"/>
            </p:cNvSpPr>
            <p:nvPr/>
          </p:nvSpPr>
          <p:spPr bwMode="auto">
            <a:xfrm>
              <a:off x="1754" y="894"/>
              <a:ext cx="410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Century Gothic" charset="0"/>
                  <a:ea typeface="Century Gothic" charset="0"/>
                  <a:cs typeface="Century Gothic" charset="0"/>
                </a:rPr>
                <a:t>Cost of HEAPIFY at level </a:t>
              </a:r>
              <a:r>
                <a:rPr lang="en-US" dirty="0" err="1">
                  <a:latin typeface="Century Gothic" charset="0"/>
                  <a:ea typeface="Century Gothic" charset="0"/>
                  <a:cs typeface="Century Gothic" charset="0"/>
                </a:rPr>
                <a:t>i</a:t>
              </a:r>
              <a:r>
                <a:rPr lang="en-US" dirty="0">
                  <a:latin typeface="Century Gothic" charset="0"/>
                  <a:ea typeface="Century Gothic" charset="0"/>
                  <a:cs typeface="Century Gothic" charset="0"/>
                </a:rPr>
                <a:t> </a:t>
              </a:r>
              <a:r>
                <a:rPr lang="en-US" dirty="0">
                  <a:latin typeface="Century Gothic" charset="0"/>
                  <a:ea typeface="Century Gothic" charset="0"/>
                  <a:cs typeface="Century Gothic" charset="0"/>
                  <a:sym typeface="Symbol" charset="2"/>
                </a:rPr>
                <a:t>× number of nodes at that level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916125" y="1920875"/>
            <a:ext cx="7381876" cy="782638"/>
            <a:chOff x="704" y="1350"/>
            <a:chExt cx="4650" cy="493"/>
          </a:xfrm>
        </p:grpSpPr>
        <p:graphicFrame>
          <p:nvGraphicFramePr>
            <p:cNvPr id="374791" name="Object 7"/>
            <p:cNvGraphicFramePr>
              <a:graphicFrameLocks noChangeAspect="1"/>
            </p:cNvGraphicFramePr>
            <p:nvPr/>
          </p:nvGraphicFramePr>
          <p:xfrm>
            <a:off x="704" y="1350"/>
            <a:ext cx="943" cy="4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196" name="Equation" r:id="rId6" imgW="825480" imgH="431640" progId="Equation.3">
                    <p:embed/>
                  </p:oleObj>
                </mc:Choice>
                <mc:Fallback>
                  <p:oleObj name="Equation" r:id="rId6" imgW="82548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4" y="1350"/>
                          <a:ext cx="943" cy="493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80808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4792" name="Text Box 8"/>
            <p:cNvSpPr txBox="1">
              <a:spLocks noChangeArrowheads="1"/>
            </p:cNvSpPr>
            <p:nvPr/>
          </p:nvSpPr>
          <p:spPr bwMode="auto">
            <a:xfrm>
              <a:off x="1759" y="1468"/>
              <a:ext cx="359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Replace the values of n</a:t>
              </a:r>
              <a:r>
                <a:rPr lang="en-US" baseline="-25000">
                  <a:latin typeface="Century Gothic" charset="0"/>
                  <a:ea typeface="Century Gothic" charset="0"/>
                  <a:cs typeface="Century Gothic" charset="0"/>
                </a:rPr>
                <a:t>i</a:t>
              </a:r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 and h</a:t>
              </a:r>
              <a:r>
                <a:rPr lang="en-US" baseline="-25000">
                  <a:latin typeface="Century Gothic" charset="0"/>
                  <a:ea typeface="Century Gothic" charset="0"/>
                  <a:cs typeface="Century Gothic" charset="0"/>
                </a:rPr>
                <a:t>i</a:t>
              </a:r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 computed before</a:t>
              </a:r>
              <a:endParaRPr lang="en-US">
                <a:latin typeface="Century Gothic" charset="0"/>
                <a:ea typeface="Century Gothic" charset="0"/>
                <a:cs typeface="Century Gothic" charset="0"/>
                <a:sym typeface="Symbol" charset="2"/>
              </a:endParaRP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916125" y="2736852"/>
            <a:ext cx="8023228" cy="976313"/>
            <a:chOff x="704" y="1892"/>
            <a:chExt cx="5054" cy="615"/>
          </a:xfrm>
        </p:grpSpPr>
        <p:graphicFrame>
          <p:nvGraphicFramePr>
            <p:cNvPr id="374794" name="Object 10"/>
            <p:cNvGraphicFramePr>
              <a:graphicFrameLocks noChangeAspect="1"/>
            </p:cNvGraphicFramePr>
            <p:nvPr/>
          </p:nvGraphicFramePr>
          <p:xfrm>
            <a:off x="704" y="1892"/>
            <a:ext cx="962" cy="5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197" name="Equation" r:id="rId8" imgW="761760" imgH="431640" progId="Equation.3">
                    <p:embed/>
                  </p:oleObj>
                </mc:Choice>
                <mc:Fallback>
                  <p:oleObj name="Equation" r:id="rId8" imgW="76176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4" y="1892"/>
                          <a:ext cx="962" cy="545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80808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4795" name="Text Box 11"/>
            <p:cNvSpPr txBox="1">
              <a:spLocks noChangeArrowheads="1"/>
            </p:cNvSpPr>
            <p:nvPr/>
          </p:nvSpPr>
          <p:spPr bwMode="auto">
            <a:xfrm>
              <a:off x="1764" y="1956"/>
              <a:ext cx="3994" cy="4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dirty="0">
                  <a:latin typeface="Century Gothic" charset="0"/>
                  <a:ea typeface="Century Gothic" charset="0"/>
                  <a:cs typeface="Century Gothic" charset="0"/>
                </a:rPr>
                <a:t>Multiply by 2</a:t>
              </a:r>
              <a:r>
                <a:rPr lang="en-US" baseline="30000" dirty="0">
                  <a:latin typeface="Century Gothic" charset="0"/>
                  <a:ea typeface="Century Gothic" charset="0"/>
                  <a:cs typeface="Century Gothic" charset="0"/>
                </a:rPr>
                <a:t>h</a:t>
              </a:r>
              <a:r>
                <a:rPr lang="en-US" dirty="0">
                  <a:latin typeface="Century Gothic" charset="0"/>
                  <a:ea typeface="Century Gothic" charset="0"/>
                  <a:cs typeface="Century Gothic" charset="0"/>
                </a:rPr>
                <a:t> both at the numerator and denominator </a:t>
              </a:r>
            </a:p>
            <a:p>
              <a:pPr>
                <a:lnSpc>
                  <a:spcPct val="120000"/>
                </a:lnSpc>
              </a:pPr>
              <a:r>
                <a:rPr lang="en-US" dirty="0">
                  <a:latin typeface="Century Gothic" charset="0"/>
                  <a:ea typeface="Century Gothic" charset="0"/>
                  <a:cs typeface="Century Gothic" charset="0"/>
                </a:rPr>
                <a:t>and write 2</a:t>
              </a:r>
              <a:r>
                <a:rPr lang="en-US" baseline="30000" dirty="0">
                  <a:latin typeface="Century Gothic" charset="0"/>
                  <a:ea typeface="Century Gothic" charset="0"/>
                  <a:cs typeface="Century Gothic" charset="0"/>
                </a:rPr>
                <a:t>i</a:t>
              </a:r>
              <a:r>
                <a:rPr lang="en-US" dirty="0">
                  <a:latin typeface="Century Gothic" charset="0"/>
                  <a:ea typeface="Century Gothic" charset="0"/>
                  <a:cs typeface="Century Gothic" charset="0"/>
                </a:rPr>
                <a:t> as</a:t>
              </a:r>
              <a:endParaRPr lang="en-US" dirty="0">
                <a:latin typeface="Century Gothic" charset="0"/>
                <a:ea typeface="Century Gothic" charset="0"/>
                <a:cs typeface="Century Gothic" charset="0"/>
                <a:sym typeface="Symbol" charset="2"/>
              </a:endParaRPr>
            </a:p>
          </p:txBody>
        </p:sp>
        <p:graphicFrame>
          <p:nvGraphicFramePr>
            <p:cNvPr id="374796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2780" y="2155"/>
            <a:ext cx="227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198" name="Equation" r:id="rId10" imgW="253800" imgH="393480" progId="Equation.3">
                    <p:embed/>
                  </p:oleObj>
                </mc:Choice>
                <mc:Fallback>
                  <p:oleObj name="Equation" r:id="rId10" imgW="25380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0" y="2155"/>
                          <a:ext cx="227" cy="3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916125" y="3619500"/>
            <a:ext cx="4770438" cy="841375"/>
            <a:chOff x="704" y="2434"/>
            <a:chExt cx="3005" cy="530"/>
          </a:xfrm>
        </p:grpSpPr>
        <p:graphicFrame>
          <p:nvGraphicFramePr>
            <p:cNvPr id="374798" name="Object 14"/>
            <p:cNvGraphicFramePr>
              <a:graphicFrameLocks noChangeAspect="1"/>
            </p:cNvGraphicFramePr>
            <p:nvPr/>
          </p:nvGraphicFramePr>
          <p:xfrm>
            <a:off x="704" y="2434"/>
            <a:ext cx="826" cy="5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199" name="Equation" r:id="rId12" imgW="672840" imgH="431640" progId="Equation.3">
                    <p:embed/>
                  </p:oleObj>
                </mc:Choice>
                <mc:Fallback>
                  <p:oleObj name="Equation" r:id="rId12" imgW="67284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4" y="2434"/>
                          <a:ext cx="826" cy="5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4799" name="Text Box 15"/>
            <p:cNvSpPr txBox="1">
              <a:spLocks noChangeArrowheads="1"/>
            </p:cNvSpPr>
            <p:nvPr/>
          </p:nvSpPr>
          <p:spPr bwMode="auto">
            <a:xfrm>
              <a:off x="1764" y="2619"/>
              <a:ext cx="194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Change variables: k = h - i</a:t>
              </a:r>
              <a:endParaRPr lang="en-US">
                <a:latin typeface="Century Gothic" charset="0"/>
                <a:ea typeface="Century Gothic" charset="0"/>
                <a:cs typeface="Century Gothic" charset="0"/>
                <a:sym typeface="Symbol" charset="2"/>
              </a:endParaRPr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916125" y="4524375"/>
            <a:ext cx="8356601" cy="854075"/>
            <a:chOff x="704" y="2976"/>
            <a:chExt cx="5264" cy="538"/>
          </a:xfrm>
        </p:grpSpPr>
        <p:graphicFrame>
          <p:nvGraphicFramePr>
            <p:cNvPr id="374801" name="Object 17"/>
            <p:cNvGraphicFramePr>
              <a:graphicFrameLocks noChangeAspect="1"/>
            </p:cNvGraphicFramePr>
            <p:nvPr/>
          </p:nvGraphicFramePr>
          <p:xfrm>
            <a:off x="704" y="2976"/>
            <a:ext cx="744" cy="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200" name="Equation" r:id="rId14" imgW="596880" imgH="431640" progId="Equation.3">
                    <p:embed/>
                  </p:oleObj>
                </mc:Choice>
                <mc:Fallback>
                  <p:oleObj name="Equation" r:id="rId14" imgW="59688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4" y="2976"/>
                          <a:ext cx="744" cy="5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4802" name="Text Box 18"/>
            <p:cNvSpPr txBox="1">
              <a:spLocks noChangeArrowheads="1"/>
            </p:cNvSpPr>
            <p:nvPr/>
          </p:nvSpPr>
          <p:spPr bwMode="auto">
            <a:xfrm>
              <a:off x="1764" y="3081"/>
              <a:ext cx="4204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Century Gothic" charset="0"/>
                  <a:ea typeface="Century Gothic" charset="0"/>
                  <a:cs typeface="Century Gothic" charset="0"/>
                </a:rPr>
                <a:t>The sum above is smaller than the sum of all elements to </a:t>
              </a:r>
              <a:r>
                <a:rPr lang="en-US" dirty="0">
                  <a:latin typeface="Century Gothic" charset="0"/>
                  <a:ea typeface="Century Gothic" charset="0"/>
                  <a:cs typeface="Century Gothic" charset="0"/>
                  <a:sym typeface="Symbol" charset="2"/>
                </a:rPr>
                <a:t>∞</a:t>
              </a:r>
            </a:p>
            <a:p>
              <a:r>
                <a:rPr lang="en-US" dirty="0">
                  <a:latin typeface="Century Gothic" charset="0"/>
                  <a:ea typeface="Century Gothic" charset="0"/>
                  <a:cs typeface="Century Gothic" charset="0"/>
                  <a:sym typeface="Symbol" charset="2"/>
                </a:rPr>
                <a:t>and h = </a:t>
              </a:r>
              <a:r>
                <a:rPr lang="en-US" dirty="0" err="1">
                  <a:latin typeface="Century Gothic" charset="0"/>
                  <a:ea typeface="Century Gothic" charset="0"/>
                  <a:cs typeface="Century Gothic" charset="0"/>
                  <a:sym typeface="Symbol" charset="2"/>
                </a:rPr>
                <a:t>lgn</a:t>
              </a:r>
              <a:endParaRPr lang="en-US" dirty="0">
                <a:latin typeface="Century Gothic" charset="0"/>
                <a:ea typeface="Century Gothic" charset="0"/>
                <a:cs typeface="Century Gothic" charset="0"/>
                <a:sym typeface="Symbol" charset="2"/>
              </a:endParaRPr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916125" y="5457825"/>
            <a:ext cx="5376863" cy="447675"/>
            <a:chOff x="704" y="3550"/>
            <a:chExt cx="3387" cy="282"/>
          </a:xfrm>
        </p:grpSpPr>
        <p:graphicFrame>
          <p:nvGraphicFramePr>
            <p:cNvPr id="374804" name="Object 20"/>
            <p:cNvGraphicFramePr>
              <a:graphicFrameLocks noChangeAspect="1"/>
            </p:cNvGraphicFramePr>
            <p:nvPr/>
          </p:nvGraphicFramePr>
          <p:xfrm>
            <a:off x="704" y="3560"/>
            <a:ext cx="61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201" name="Equation" r:id="rId16" imgW="457200" imgH="203040" progId="Equation.3">
                    <p:embed/>
                  </p:oleObj>
                </mc:Choice>
                <mc:Fallback>
                  <p:oleObj name="Equation" r:id="rId16" imgW="45720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4" y="3560"/>
                          <a:ext cx="612" cy="272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80808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4805" name="Text Box 21"/>
            <p:cNvSpPr txBox="1">
              <a:spLocks noChangeArrowheads="1"/>
            </p:cNvSpPr>
            <p:nvPr/>
          </p:nvSpPr>
          <p:spPr bwMode="auto">
            <a:xfrm>
              <a:off x="1755" y="3550"/>
              <a:ext cx="233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The sum above is smaller than 2</a:t>
              </a:r>
              <a:endParaRPr lang="en-US">
                <a:latin typeface="Century Gothic" charset="0"/>
                <a:ea typeface="Century Gothic" charset="0"/>
                <a:cs typeface="Century Gothic" charset="0"/>
                <a:sym typeface="Symbol" charset="2"/>
              </a:endParaRPr>
            </a:p>
          </p:txBody>
        </p:sp>
      </p:grpSp>
      <p:sp>
        <p:nvSpPr>
          <p:cNvPr id="374806" name="Text Box 22"/>
          <p:cNvSpPr txBox="1">
            <a:spLocks noChangeArrowheads="1"/>
          </p:cNvSpPr>
          <p:nvPr/>
        </p:nvSpPr>
        <p:spPr bwMode="auto">
          <a:xfrm>
            <a:off x="1168400" y="6022975"/>
            <a:ext cx="68595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entury Gothic" charset="0"/>
                <a:ea typeface="Century Gothic" charset="0"/>
                <a:cs typeface="Century Gothic" charset="0"/>
              </a:rPr>
              <a:t>Running time of BUILD-MAX-HEAP: T(n) = O(n)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25FD-2961-F844-9EED-C1AF66F0152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2742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80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11</a:t>
            </a:r>
          </a:p>
        </p:txBody>
      </p:sp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Job Scheduling Application</a:t>
            </a:r>
          </a:p>
        </p:txBody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59762" cy="5338762"/>
          </a:xfrm>
          <a:noFill/>
          <a:ln/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/>
              <a:t>Job scheduling</a:t>
            </a:r>
          </a:p>
          <a:p>
            <a:pPr lvl="1">
              <a:lnSpc>
                <a:spcPct val="130000"/>
              </a:lnSpc>
            </a:pPr>
            <a:r>
              <a:rPr lang="en-US"/>
              <a:t>The key is the priority of the jobs in the queue</a:t>
            </a:r>
          </a:p>
          <a:p>
            <a:pPr lvl="1">
              <a:lnSpc>
                <a:spcPct val="130000"/>
              </a:lnSpc>
            </a:pPr>
            <a:r>
              <a:rPr lang="en-US"/>
              <a:t>The job with the highest priority needs to be executed next</a:t>
            </a:r>
          </a:p>
          <a:p>
            <a:pPr>
              <a:lnSpc>
                <a:spcPct val="130000"/>
              </a:lnSpc>
            </a:pPr>
            <a:r>
              <a:rPr lang="en-US"/>
              <a:t>Operations</a:t>
            </a:r>
          </a:p>
          <a:p>
            <a:pPr lvl="1">
              <a:lnSpc>
                <a:spcPct val="130000"/>
              </a:lnSpc>
            </a:pPr>
            <a:r>
              <a:rPr lang="en-US"/>
              <a:t>Insert, remove maximum</a:t>
            </a:r>
          </a:p>
          <a:p>
            <a:pPr>
              <a:lnSpc>
                <a:spcPct val="130000"/>
              </a:lnSpc>
            </a:pPr>
            <a:r>
              <a:rPr lang="en-US"/>
              <a:t>Data structures</a:t>
            </a:r>
          </a:p>
          <a:p>
            <a:pPr lvl="1">
              <a:lnSpc>
                <a:spcPct val="130000"/>
              </a:lnSpc>
            </a:pPr>
            <a:r>
              <a:rPr lang="en-US" b="1"/>
              <a:t>Priority queues</a:t>
            </a:r>
            <a:endParaRPr lang="en-US"/>
          </a:p>
          <a:p>
            <a:pPr lvl="1">
              <a:lnSpc>
                <a:spcPct val="130000"/>
              </a:lnSpc>
            </a:pPr>
            <a:r>
              <a:rPr lang="en-US"/>
              <a:t>Ordered array/list, unordered array/list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56978-0646-8B45-97E8-AFA95E5BC02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46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Operations on Priority Queues</a:t>
            </a:r>
          </a:p>
        </p:txBody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7" y="1214438"/>
            <a:ext cx="8474663" cy="5338762"/>
          </a:xfrm>
          <a:noFill/>
          <a:ln/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Max-priority queues support the following operations: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</a:rPr>
              <a:t>INSERT</a:t>
            </a:r>
            <a:r>
              <a:rPr lang="en-US" dirty="0">
                <a:solidFill>
                  <a:schemeClr val="accent2"/>
                </a:solidFill>
                <a:latin typeface="Comic Sans MS" charset="0"/>
              </a:rPr>
              <a:t>(S, x)</a:t>
            </a:r>
            <a:r>
              <a:rPr lang="en-US" dirty="0"/>
              <a:t>: inserts element </a:t>
            </a:r>
            <a:r>
              <a:rPr lang="en-US" dirty="0">
                <a:latin typeface="Comic Sans MS" charset="0"/>
              </a:rPr>
              <a:t>x</a:t>
            </a:r>
            <a:r>
              <a:rPr lang="en-US" dirty="0"/>
              <a:t> into set </a:t>
            </a:r>
            <a:r>
              <a:rPr lang="en-US" dirty="0">
                <a:latin typeface="Comic Sans MS" charset="0"/>
              </a:rPr>
              <a:t>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</a:rPr>
              <a:t>EXTRACT-MAX</a:t>
            </a:r>
            <a:r>
              <a:rPr lang="en-US" dirty="0">
                <a:solidFill>
                  <a:schemeClr val="accent2"/>
                </a:solidFill>
                <a:latin typeface="Comic Sans MS" charset="0"/>
              </a:rPr>
              <a:t>(S)</a:t>
            </a:r>
            <a:r>
              <a:rPr lang="en-US" dirty="0"/>
              <a:t>: removes and returns element of </a:t>
            </a:r>
            <a:r>
              <a:rPr lang="en-US" dirty="0">
                <a:latin typeface="Comic Sans MS" charset="0"/>
              </a:rPr>
              <a:t>S</a:t>
            </a:r>
            <a:r>
              <a:rPr lang="en-US" dirty="0"/>
              <a:t> with largest key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</a:rPr>
              <a:t>MAXIMUM</a:t>
            </a:r>
            <a:r>
              <a:rPr lang="en-US" dirty="0">
                <a:solidFill>
                  <a:schemeClr val="accent2"/>
                </a:solidFill>
                <a:latin typeface="Comic Sans MS" charset="0"/>
              </a:rPr>
              <a:t>(S)</a:t>
            </a:r>
            <a:r>
              <a:rPr lang="en-US" dirty="0"/>
              <a:t>: returns element of </a:t>
            </a:r>
            <a:r>
              <a:rPr lang="en-US" dirty="0">
                <a:latin typeface="Comic Sans MS" charset="0"/>
              </a:rPr>
              <a:t>S</a:t>
            </a:r>
            <a:r>
              <a:rPr lang="en-US" dirty="0"/>
              <a:t> with largest key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</a:rPr>
              <a:t>INCREASE-KEY</a:t>
            </a:r>
            <a:r>
              <a:rPr lang="en-US" dirty="0">
                <a:solidFill>
                  <a:schemeClr val="accent2"/>
                </a:solidFill>
                <a:latin typeface="Comic Sans MS" charset="0"/>
              </a:rPr>
              <a:t>(S, x, k)</a:t>
            </a:r>
            <a:r>
              <a:rPr lang="en-US" dirty="0"/>
              <a:t>: increases value of element </a:t>
            </a:r>
            <a:r>
              <a:rPr lang="en-US" dirty="0">
                <a:latin typeface="Comic Sans MS" charset="0"/>
              </a:rPr>
              <a:t>x</a:t>
            </a:r>
            <a:r>
              <a:rPr lang="en-US" dirty="0"/>
              <a:t>’s key to </a:t>
            </a:r>
            <a:r>
              <a:rPr lang="en-US" dirty="0">
                <a:latin typeface="Comic Sans MS" charset="0"/>
              </a:rPr>
              <a:t>k</a:t>
            </a:r>
            <a:r>
              <a:rPr lang="en-US" dirty="0"/>
              <a:t> (assume </a:t>
            </a:r>
            <a:r>
              <a:rPr lang="en-US" dirty="0">
                <a:latin typeface="Comic Sans MS" charset="0"/>
              </a:rPr>
              <a:t>k ≥ </a:t>
            </a:r>
            <a:r>
              <a:rPr lang="en-US" dirty="0"/>
              <a:t>current key value at </a:t>
            </a:r>
            <a:r>
              <a:rPr lang="en-US" dirty="0">
                <a:latin typeface="Comic Sans MS" charset="0"/>
              </a:rPr>
              <a:t>x</a:t>
            </a:r>
            <a:r>
              <a:rPr lang="en-US" dirty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56978-0646-8B45-97E8-AFA95E5BC02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0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5EB33A-8957-754A-9555-7E0B2F48DD49}" type="slidenum">
              <a:rPr lang="en-US"/>
              <a:pPr/>
              <a:t>21</a:t>
            </a:fld>
            <a:endParaRPr lang="en-US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HEAP-MAXIMUM</a:t>
            </a:r>
          </a:p>
        </p:txBody>
      </p:sp>
      <p:sp>
        <p:nvSpPr>
          <p:cNvPr id="555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219200"/>
            <a:ext cx="7192962" cy="2667000"/>
          </a:xfrm>
        </p:spPr>
        <p:txBody>
          <a:bodyPr/>
          <a:lstStyle/>
          <a:p>
            <a:pPr marL="533400" indent="-533400" eaLnBrk="1" hangingPunct="1">
              <a:buFontTx/>
              <a:buNone/>
            </a:pPr>
            <a:r>
              <a:rPr lang="en-US" dirty="0"/>
              <a:t>Goal:</a:t>
            </a:r>
          </a:p>
          <a:p>
            <a:pPr marL="914400" lvl="1" indent="-457200" eaLnBrk="1" hangingPunct="1"/>
            <a:r>
              <a:rPr lang="en-US" dirty="0"/>
              <a:t>Return the largest element of the heap</a:t>
            </a:r>
          </a:p>
          <a:p>
            <a:pPr marL="533400" indent="-533400" eaLnBrk="1" hangingPunct="1">
              <a:buFontTx/>
              <a:buNone/>
            </a:pPr>
            <a:endParaRPr lang="en-US" dirty="0">
              <a:solidFill>
                <a:srgbClr val="DD0111"/>
              </a:solidFill>
              <a:latin typeface="Monotype Corsiva" charset="0"/>
            </a:endParaRPr>
          </a:p>
          <a:p>
            <a:pPr marL="533400" indent="-533400" eaLnBrk="1" hangingPunct="1">
              <a:buFontTx/>
              <a:buNone/>
            </a:pPr>
            <a:r>
              <a:rPr lang="en-US" dirty="0" err="1">
                <a:solidFill>
                  <a:srgbClr val="DD0111"/>
                </a:solidFill>
                <a:latin typeface="Monotype Corsiva" charset="0"/>
              </a:rPr>
              <a:t>Alg</a:t>
            </a:r>
            <a:r>
              <a:rPr lang="en-US" dirty="0">
                <a:solidFill>
                  <a:srgbClr val="DD0111"/>
                </a:solidFill>
                <a:latin typeface="Monotype Corsiva" charset="0"/>
              </a:rPr>
              <a:t>:</a:t>
            </a:r>
            <a:r>
              <a:rPr lang="en-US" dirty="0"/>
              <a:t> HEAP-MAXIMUM</a:t>
            </a:r>
            <a:r>
              <a:rPr lang="en-US" dirty="0">
                <a:latin typeface="Comic Sans MS" charset="0"/>
              </a:rPr>
              <a:t>(A)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z="2400" dirty="0"/>
              <a:t>	</a:t>
            </a:r>
            <a:r>
              <a:rPr lang="en-US" sz="2400" b="1" dirty="0"/>
              <a:t>return </a:t>
            </a:r>
            <a:r>
              <a:rPr lang="en-US" sz="2400" dirty="0">
                <a:latin typeface="Comic Sans MS" charset="0"/>
              </a:rPr>
              <a:t>A[1]</a:t>
            </a:r>
            <a:endParaRPr lang="en-US" i="1" dirty="0">
              <a:latin typeface="Monotype Corsiva" charset="0"/>
            </a:endParaRPr>
          </a:p>
        </p:txBody>
      </p:sp>
      <p:sp>
        <p:nvSpPr>
          <p:cNvPr id="555012" name="Text Box 4"/>
          <p:cNvSpPr txBox="1">
            <a:spLocks noChangeArrowheads="1"/>
          </p:cNvSpPr>
          <p:nvPr/>
        </p:nvSpPr>
        <p:spPr bwMode="auto">
          <a:xfrm>
            <a:off x="5418667" y="2631281"/>
            <a:ext cx="31522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/>
              <a:t> </a:t>
            </a:r>
            <a:r>
              <a:rPr lang="en-US" sz="2000" dirty="0">
                <a:latin typeface="Century Gothic" charset="0"/>
                <a:ea typeface="Century Gothic" charset="0"/>
                <a:cs typeface="Century Gothic" charset="0"/>
              </a:rPr>
              <a:t>Running time:</a:t>
            </a:r>
            <a:r>
              <a:rPr lang="en-US" sz="2000" i="1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2000" dirty="0">
                <a:latin typeface="Comic Sans MS" charset="0"/>
              </a:rPr>
              <a:t>O(1)</a:t>
            </a:r>
          </a:p>
        </p:txBody>
      </p:sp>
      <p:graphicFrame>
        <p:nvGraphicFramePr>
          <p:cNvPr id="3074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2895600" y="3730625"/>
          <a:ext cx="3511550" cy="209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Paint Shop Pro Image" r:id="rId4" imgW="3512195" imgH="2097561" progId="">
                  <p:embed/>
                </p:oleObj>
              </mc:Choice>
              <mc:Fallback>
                <p:oleObj name="Paint Shop Pro Image" r:id="rId4" imgW="3512195" imgH="209756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730625"/>
                        <a:ext cx="3511550" cy="209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0" name="Text Box 6"/>
          <p:cNvSpPr txBox="1">
            <a:spLocks noChangeArrowheads="1"/>
          </p:cNvSpPr>
          <p:nvPr/>
        </p:nvSpPr>
        <p:spPr bwMode="auto">
          <a:xfrm>
            <a:off x="2362200" y="3654425"/>
            <a:ext cx="1285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/>
              <a:t>Heap A:</a:t>
            </a:r>
          </a:p>
        </p:txBody>
      </p:sp>
      <p:sp>
        <p:nvSpPr>
          <p:cNvPr id="3081" name="Text Box 7"/>
          <p:cNvSpPr txBox="1">
            <a:spLocks noChangeArrowheads="1"/>
          </p:cNvSpPr>
          <p:nvPr/>
        </p:nvSpPr>
        <p:spPr bwMode="auto">
          <a:xfrm>
            <a:off x="2362200" y="5943600"/>
            <a:ext cx="436369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entury Gothic" charset="0"/>
                <a:ea typeface="Century Gothic" charset="0"/>
                <a:cs typeface="Century Gothic" charset="0"/>
              </a:rPr>
              <a:t>Heap-Maximum(A) returns 7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11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/>
              <a:t>CS 477/677 - Lecture 11</a:t>
            </a:r>
            <a:endParaRPr lang="en-US"/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79835C-00A0-664D-8752-176A7E4F3FCE}" type="slidenum">
              <a:rPr lang="en-US"/>
              <a:pPr/>
              <a:t>22</a:t>
            </a:fld>
            <a:endParaRPr lang="en-US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HEAP-EXTRACT-MAX</a:t>
            </a:r>
          </a:p>
        </p:txBody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259763" cy="3810000"/>
          </a:xfrm>
        </p:spPr>
        <p:txBody>
          <a:bodyPr/>
          <a:lstStyle/>
          <a:p>
            <a:pPr marL="533400" indent="-533400" eaLnBrk="1" hangingPunct="1">
              <a:lnSpc>
                <a:spcPct val="120000"/>
              </a:lnSpc>
              <a:buFontTx/>
              <a:buNone/>
            </a:pPr>
            <a:r>
              <a:rPr lang="en-US" sz="2400" dirty="0"/>
              <a:t>Goal:</a:t>
            </a:r>
          </a:p>
          <a:p>
            <a:pPr marL="914400" lvl="1" indent="-457200" eaLnBrk="1" hangingPunct="1">
              <a:lnSpc>
                <a:spcPct val="120000"/>
              </a:lnSpc>
            </a:pPr>
            <a:r>
              <a:rPr lang="en-US" sz="2000" dirty="0"/>
              <a:t>Extract the largest element of the heap (i.e., return the max value and also remove that element from the heap </a:t>
            </a:r>
            <a:endParaRPr lang="en-US" sz="1800" dirty="0"/>
          </a:p>
          <a:p>
            <a:pPr marL="533400" indent="-533400" eaLnBrk="1" hangingPunct="1">
              <a:lnSpc>
                <a:spcPct val="120000"/>
              </a:lnSpc>
              <a:buFontTx/>
              <a:buNone/>
            </a:pPr>
            <a:r>
              <a:rPr lang="en-US" sz="2400" dirty="0"/>
              <a:t>Idea: </a:t>
            </a:r>
          </a:p>
          <a:p>
            <a:pPr marL="914400" lvl="1" indent="-457200" eaLnBrk="1" hangingPunct="1">
              <a:lnSpc>
                <a:spcPct val="120000"/>
              </a:lnSpc>
            </a:pPr>
            <a:r>
              <a:rPr lang="en-US" sz="2000" dirty="0"/>
              <a:t>Exchange the root element with the last</a:t>
            </a:r>
          </a:p>
          <a:p>
            <a:pPr marL="914400" lvl="1" indent="-457200" eaLnBrk="1" hangingPunct="1">
              <a:lnSpc>
                <a:spcPct val="120000"/>
              </a:lnSpc>
            </a:pPr>
            <a:r>
              <a:rPr lang="en-US" sz="2000" dirty="0"/>
              <a:t>Decrease the size of the heap by 1 element</a:t>
            </a:r>
          </a:p>
          <a:p>
            <a:pPr marL="914400" lvl="1" indent="-457200" eaLnBrk="1" hangingPunct="1">
              <a:lnSpc>
                <a:spcPct val="120000"/>
              </a:lnSpc>
            </a:pPr>
            <a:r>
              <a:rPr lang="en-US" sz="2000" dirty="0"/>
              <a:t>Call MAX-HEAPIFY on the new root, on a heap of size n-1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2438400" y="4572000"/>
          <a:ext cx="3511550" cy="209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82" name="Paint Shop Pro Image" r:id="rId4" imgW="3512195" imgH="2097561" progId="">
                  <p:embed/>
                </p:oleObj>
              </mc:Choice>
              <mc:Fallback>
                <p:oleObj name="Paint Shop Pro Image" r:id="rId4" imgW="3512195" imgH="209756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572000"/>
                        <a:ext cx="3511550" cy="209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3" name="Text Box 5"/>
          <p:cNvSpPr txBox="1">
            <a:spLocks noChangeArrowheads="1"/>
          </p:cNvSpPr>
          <p:nvPr/>
        </p:nvSpPr>
        <p:spPr bwMode="auto">
          <a:xfrm>
            <a:off x="1905000" y="4495800"/>
            <a:ext cx="14125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entury Gothic" charset="0"/>
                <a:ea typeface="Century Gothic" charset="0"/>
                <a:cs typeface="Century Gothic" charset="0"/>
              </a:rPr>
              <a:t>Heap A: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191001" y="4572000"/>
            <a:ext cx="3986213" cy="762000"/>
            <a:chOff x="2736" y="2880"/>
            <a:chExt cx="2511" cy="480"/>
          </a:xfrm>
        </p:grpSpPr>
        <p:sp>
          <p:nvSpPr>
            <p:cNvPr id="4105" name="Rectangle 7"/>
            <p:cNvSpPr>
              <a:spLocks noChangeArrowheads="1"/>
            </p:cNvSpPr>
            <p:nvPr/>
          </p:nvSpPr>
          <p:spPr bwMode="auto">
            <a:xfrm>
              <a:off x="2736" y="2880"/>
              <a:ext cx="480" cy="480"/>
            </a:xfrm>
            <a:prstGeom prst="rect">
              <a:avLst/>
            </a:prstGeom>
            <a:noFill/>
            <a:ln w="25400">
              <a:solidFill>
                <a:srgbClr val="DD011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4106" name="Text Box 8"/>
            <p:cNvSpPr txBox="1">
              <a:spLocks noChangeArrowheads="1"/>
            </p:cNvSpPr>
            <p:nvPr/>
          </p:nvSpPr>
          <p:spPr bwMode="auto">
            <a:xfrm>
              <a:off x="3264" y="2880"/>
              <a:ext cx="198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DD0111"/>
                  </a:solidFill>
                  <a:latin typeface="Century Gothic" charset="0"/>
                  <a:ea typeface="Century Gothic" charset="0"/>
                  <a:cs typeface="Century Gothic" charset="0"/>
                </a:rPr>
                <a:t>Root is the largest element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0073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5094" name="Object 6"/>
          <p:cNvGraphicFramePr>
            <a:graphicFrameLocks noGrp="1" noChangeAspect="1"/>
          </p:cNvGraphicFramePr>
          <p:nvPr>
            <p:ph sz="half" idx="2"/>
            <p:extLst/>
          </p:nvPr>
        </p:nvGraphicFramePr>
        <p:xfrm>
          <a:off x="5364163" y="2182813"/>
          <a:ext cx="3511550" cy="209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106" name="Paint Shop Pro Image" r:id="rId3" imgW="3512195" imgH="2097561" progId="PaintShopPro">
                  <p:embed/>
                </p:oleObj>
              </mc:Choice>
              <mc:Fallback>
                <p:oleObj name="Paint Shop Pro Image" r:id="rId3" imgW="3512195" imgH="2097561" progId="PaintShopPro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2182813"/>
                        <a:ext cx="3511550" cy="209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E69D4-F8E5-4645-8564-67051FACF987}" type="slidenum">
              <a:rPr lang="en-US" altLang="en-US"/>
              <a:pPr/>
              <a:t>23</a:t>
            </a:fld>
            <a:endParaRPr lang="en-US" altLang="en-US" dirty="0"/>
          </a:p>
        </p:txBody>
      </p:sp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HEAP-EXTRACT-MAX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214438"/>
            <a:ext cx="8426450" cy="5076825"/>
          </a:xfrm>
        </p:spPr>
        <p:txBody>
          <a:bodyPr/>
          <a:lstStyle/>
          <a:p>
            <a:pPr marL="533400" indent="-533400">
              <a:lnSpc>
                <a:spcPct val="150000"/>
              </a:lnSpc>
              <a:buFontTx/>
              <a:buNone/>
            </a:pPr>
            <a:r>
              <a:rPr lang="en-US" altLang="en-US" dirty="0" err="1">
                <a:solidFill>
                  <a:srgbClr val="DD0111"/>
                </a:solidFill>
                <a:latin typeface="Monotype Corsiva" charset="0"/>
              </a:rPr>
              <a:t>Alg</a:t>
            </a:r>
            <a:r>
              <a:rPr lang="en-US" altLang="en-US" dirty="0">
                <a:solidFill>
                  <a:srgbClr val="DD0111"/>
                </a:solidFill>
                <a:latin typeface="Monotype Corsiva" charset="0"/>
              </a:rPr>
              <a:t>:</a:t>
            </a:r>
            <a:r>
              <a:rPr lang="en-US" altLang="en-US" dirty="0"/>
              <a:t> HEAP-EXTRACT-MAX</a:t>
            </a:r>
            <a:r>
              <a:rPr lang="en-US" altLang="en-US" dirty="0">
                <a:latin typeface="Comic Sans MS" charset="0"/>
              </a:rPr>
              <a:t>(A, n)</a:t>
            </a:r>
          </a:p>
          <a:p>
            <a:pPr marL="533400" indent="-533400">
              <a:lnSpc>
                <a:spcPct val="150000"/>
              </a:lnSpc>
              <a:buFontTx/>
              <a:buAutoNum type="arabicPeriod"/>
            </a:pPr>
            <a:r>
              <a:rPr lang="en-US" altLang="en-US" dirty="0"/>
              <a:t> </a:t>
            </a:r>
            <a:r>
              <a:rPr lang="en-US" altLang="en-US" sz="2400" b="1" dirty="0"/>
              <a:t>if </a:t>
            </a:r>
            <a:r>
              <a:rPr lang="en-US" altLang="en-US" sz="2400" dirty="0">
                <a:latin typeface="Comic Sans MS" charset="0"/>
              </a:rPr>
              <a:t>n &lt; 1</a:t>
            </a:r>
          </a:p>
          <a:p>
            <a:pPr marL="533400" indent="-533400">
              <a:lnSpc>
                <a:spcPct val="150000"/>
              </a:lnSpc>
              <a:buFontTx/>
              <a:buAutoNum type="arabicPeriod"/>
            </a:pPr>
            <a:r>
              <a:rPr lang="en-US" altLang="en-US" sz="2400" dirty="0"/>
              <a:t>     </a:t>
            </a:r>
            <a:r>
              <a:rPr lang="en-US" altLang="en-US" sz="2400" b="1" dirty="0"/>
              <a:t>then error </a:t>
            </a:r>
            <a:r>
              <a:rPr lang="en-US" altLang="en-US" sz="2400" dirty="0"/>
              <a:t>“heap underflow”</a:t>
            </a:r>
          </a:p>
          <a:p>
            <a:pPr marL="533400" indent="-533400">
              <a:lnSpc>
                <a:spcPct val="150000"/>
              </a:lnSpc>
              <a:buFontTx/>
              <a:buAutoNum type="arabicPeriod"/>
            </a:pPr>
            <a:r>
              <a:rPr lang="en-US" altLang="en-US" sz="2400" dirty="0"/>
              <a:t> </a:t>
            </a:r>
            <a:r>
              <a:rPr lang="en-US" altLang="en-US" sz="2400" dirty="0">
                <a:latin typeface="Comic Sans MS" charset="0"/>
              </a:rPr>
              <a:t>max ← A[1]</a:t>
            </a:r>
          </a:p>
          <a:p>
            <a:pPr marL="533400" indent="-533400">
              <a:lnSpc>
                <a:spcPct val="150000"/>
              </a:lnSpc>
              <a:buFontTx/>
              <a:buAutoNum type="arabicPeriod"/>
            </a:pPr>
            <a:r>
              <a:rPr lang="en-US" altLang="en-US" sz="2400" dirty="0"/>
              <a:t> </a:t>
            </a:r>
            <a:r>
              <a:rPr lang="en-US" altLang="en-US" sz="2400" dirty="0">
                <a:latin typeface="Comic Sans MS" charset="0"/>
              </a:rPr>
              <a:t>A[1] ← A[n]</a:t>
            </a:r>
          </a:p>
          <a:p>
            <a:pPr marL="533400" indent="-533400">
              <a:lnSpc>
                <a:spcPct val="150000"/>
              </a:lnSpc>
              <a:buFontTx/>
              <a:buAutoNum type="arabicPeriod"/>
            </a:pPr>
            <a:r>
              <a:rPr lang="en-US" altLang="en-US" sz="2400" dirty="0"/>
              <a:t> MAX-HEAPIFY</a:t>
            </a:r>
            <a:r>
              <a:rPr lang="en-US" altLang="en-US" sz="2400" dirty="0">
                <a:latin typeface="Comic Sans MS" charset="0"/>
              </a:rPr>
              <a:t>(A, 1, n-1)</a:t>
            </a:r>
            <a:r>
              <a:rPr lang="en-US" altLang="en-US" sz="2400" dirty="0"/>
              <a:t>                 remakes heap</a:t>
            </a:r>
          </a:p>
          <a:p>
            <a:pPr marL="533400" indent="-533400">
              <a:lnSpc>
                <a:spcPct val="150000"/>
              </a:lnSpc>
              <a:buFontTx/>
              <a:buAutoNum type="arabicPeriod"/>
            </a:pPr>
            <a:r>
              <a:rPr lang="en-US" altLang="en-US" sz="2400" dirty="0"/>
              <a:t> </a:t>
            </a:r>
            <a:r>
              <a:rPr lang="en-US" altLang="en-US" sz="2400" b="1" dirty="0"/>
              <a:t>return </a:t>
            </a:r>
            <a:r>
              <a:rPr lang="en-US" altLang="en-US" sz="2400" dirty="0">
                <a:latin typeface="Comic Sans MS" charset="0"/>
              </a:rPr>
              <a:t>max</a:t>
            </a:r>
          </a:p>
        </p:txBody>
      </p:sp>
      <p:sp>
        <p:nvSpPr>
          <p:cNvPr id="345092" name="AutoShape 4"/>
          <p:cNvSpPr>
            <a:spLocks noChangeArrowheads="1"/>
          </p:cNvSpPr>
          <p:nvPr/>
        </p:nvSpPr>
        <p:spPr bwMode="auto">
          <a:xfrm rot="13500000">
            <a:off x="5545136" y="4822825"/>
            <a:ext cx="152400" cy="152400"/>
          </a:xfrm>
          <a:prstGeom prst="rtTriangl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093" name="Text Box 5"/>
          <p:cNvSpPr txBox="1">
            <a:spLocks noChangeArrowheads="1"/>
          </p:cNvSpPr>
          <p:nvPr/>
        </p:nvSpPr>
        <p:spPr bwMode="auto">
          <a:xfrm>
            <a:off x="2971800" y="5867400"/>
            <a:ext cx="3352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en-US" dirty="0"/>
              <a:t> </a:t>
            </a:r>
            <a:r>
              <a:rPr lang="en-US" altLang="en-US" sz="2000" dirty="0">
                <a:latin typeface="Century Gothic" charset="0"/>
                <a:ea typeface="Century Gothic" charset="0"/>
                <a:cs typeface="Century Gothic" charset="0"/>
              </a:rPr>
              <a:t>Running time:</a:t>
            </a:r>
            <a:r>
              <a:rPr lang="en-US" altLang="en-US" sz="2000" i="1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altLang="en-US" sz="2000" dirty="0">
                <a:latin typeface="Comic Sans MS" charset="0"/>
              </a:rPr>
              <a:t>O(</a:t>
            </a:r>
            <a:r>
              <a:rPr lang="en-US" altLang="en-US" sz="2000" dirty="0" err="1">
                <a:latin typeface="Comic Sans MS" charset="0"/>
              </a:rPr>
              <a:t>lgn</a:t>
            </a:r>
            <a:r>
              <a:rPr lang="en-US" altLang="en-US" sz="2000" dirty="0">
                <a:latin typeface="Comic Sans MS" charset="0"/>
              </a:rPr>
              <a:t>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0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2" grpId="0" animBg="1"/>
      <p:bldP spid="34509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CA6B-FFD9-224F-A232-C36C6EAD593F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</a:t>
            </a:r>
            <a:r>
              <a:rPr lang="en-US" altLang="en-US" sz="2800"/>
              <a:t>HEAP-EXTRACT-MAX</a:t>
            </a:r>
          </a:p>
        </p:txBody>
      </p:sp>
      <p:grpSp>
        <p:nvGrpSpPr>
          <p:cNvPr id="346115" name="Group 3"/>
          <p:cNvGrpSpPr>
            <a:grpSpLocks/>
          </p:cNvGrpSpPr>
          <p:nvPr/>
        </p:nvGrpSpPr>
        <p:grpSpPr bwMode="auto">
          <a:xfrm>
            <a:off x="381000" y="1447800"/>
            <a:ext cx="2943225" cy="1844675"/>
            <a:chOff x="240" y="912"/>
            <a:chExt cx="1854" cy="1162"/>
          </a:xfrm>
        </p:grpSpPr>
        <p:sp>
          <p:nvSpPr>
            <p:cNvPr id="346116" name="Line 4"/>
            <p:cNvSpPr>
              <a:spLocks noChangeAspect="1" noChangeShapeType="1"/>
            </p:cNvSpPr>
            <p:nvPr/>
          </p:nvSpPr>
          <p:spPr bwMode="auto">
            <a:xfrm flipV="1">
              <a:off x="954" y="1724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6117" name="Line 5"/>
            <p:cNvSpPr>
              <a:spLocks noChangeAspect="1" noChangeShapeType="1"/>
            </p:cNvSpPr>
            <p:nvPr/>
          </p:nvSpPr>
          <p:spPr bwMode="auto">
            <a:xfrm flipV="1">
              <a:off x="1421" y="1437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6118" name="Line 6"/>
            <p:cNvSpPr>
              <a:spLocks noChangeAspect="1" noChangeShapeType="1"/>
            </p:cNvSpPr>
            <p:nvPr/>
          </p:nvSpPr>
          <p:spPr bwMode="auto">
            <a:xfrm rot="16200000" flipV="1">
              <a:off x="520" y="1682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6119" name="Line 7"/>
            <p:cNvSpPr>
              <a:spLocks noChangeAspect="1" noChangeShapeType="1"/>
            </p:cNvSpPr>
            <p:nvPr/>
          </p:nvSpPr>
          <p:spPr bwMode="auto">
            <a:xfrm rot="16200000" flipV="1">
              <a:off x="861" y="1432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6120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1257" y="980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6121" name="Line 9"/>
            <p:cNvSpPr>
              <a:spLocks noChangeShapeType="1"/>
            </p:cNvSpPr>
            <p:nvPr/>
          </p:nvSpPr>
          <p:spPr bwMode="auto">
            <a:xfrm flipV="1">
              <a:off x="346" y="1008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6122" name="Oval 10"/>
            <p:cNvSpPr>
              <a:spLocks noChangeArrowheads="1"/>
            </p:cNvSpPr>
            <p:nvPr/>
          </p:nvSpPr>
          <p:spPr bwMode="auto">
            <a:xfrm>
              <a:off x="490" y="162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8</a:t>
              </a:r>
            </a:p>
          </p:txBody>
        </p:sp>
        <p:sp>
          <p:nvSpPr>
            <p:cNvPr id="346123" name="Oval 11"/>
            <p:cNvSpPr>
              <a:spLocks noChangeArrowheads="1"/>
            </p:cNvSpPr>
            <p:nvPr/>
          </p:nvSpPr>
          <p:spPr bwMode="auto">
            <a:xfrm>
              <a:off x="240" y="187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346124" name="Oval 12"/>
            <p:cNvSpPr>
              <a:spLocks noChangeArrowheads="1"/>
            </p:cNvSpPr>
            <p:nvPr/>
          </p:nvSpPr>
          <p:spPr bwMode="auto">
            <a:xfrm>
              <a:off x="682" y="187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4</a:t>
              </a:r>
            </a:p>
          </p:txBody>
        </p:sp>
        <p:sp>
          <p:nvSpPr>
            <p:cNvPr id="346125" name="Oval 13"/>
            <p:cNvSpPr>
              <a:spLocks noChangeArrowheads="1"/>
            </p:cNvSpPr>
            <p:nvPr/>
          </p:nvSpPr>
          <p:spPr bwMode="auto">
            <a:xfrm>
              <a:off x="778" y="134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14</a:t>
              </a:r>
            </a:p>
          </p:txBody>
        </p:sp>
        <p:sp>
          <p:nvSpPr>
            <p:cNvPr id="346126" name="Oval 14"/>
            <p:cNvSpPr>
              <a:spLocks noChangeArrowheads="1"/>
            </p:cNvSpPr>
            <p:nvPr/>
          </p:nvSpPr>
          <p:spPr bwMode="auto">
            <a:xfrm>
              <a:off x="1066" y="162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7</a:t>
              </a:r>
            </a:p>
          </p:txBody>
        </p:sp>
        <p:sp>
          <p:nvSpPr>
            <p:cNvPr id="346127" name="Oval 15"/>
            <p:cNvSpPr>
              <a:spLocks noChangeArrowheads="1"/>
            </p:cNvSpPr>
            <p:nvPr/>
          </p:nvSpPr>
          <p:spPr bwMode="auto">
            <a:xfrm>
              <a:off x="922" y="187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346128" name="Oval 16"/>
            <p:cNvSpPr>
              <a:spLocks noChangeArrowheads="1"/>
            </p:cNvSpPr>
            <p:nvPr/>
          </p:nvSpPr>
          <p:spPr bwMode="auto">
            <a:xfrm>
              <a:off x="1234" y="91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16</a:t>
              </a:r>
            </a:p>
          </p:txBody>
        </p:sp>
        <p:sp>
          <p:nvSpPr>
            <p:cNvPr id="346129" name="Oval 17"/>
            <p:cNvSpPr>
              <a:spLocks noChangeArrowheads="1"/>
            </p:cNvSpPr>
            <p:nvPr/>
          </p:nvSpPr>
          <p:spPr bwMode="auto">
            <a:xfrm>
              <a:off x="1640" y="134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10</a:t>
              </a:r>
            </a:p>
          </p:txBody>
        </p:sp>
        <p:sp>
          <p:nvSpPr>
            <p:cNvPr id="346130" name="Oval 18"/>
            <p:cNvSpPr>
              <a:spLocks noChangeArrowheads="1"/>
            </p:cNvSpPr>
            <p:nvPr/>
          </p:nvSpPr>
          <p:spPr bwMode="auto">
            <a:xfrm>
              <a:off x="1316" y="162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9</a:t>
              </a:r>
            </a:p>
          </p:txBody>
        </p:sp>
        <p:sp>
          <p:nvSpPr>
            <p:cNvPr id="346131" name="Oval 19"/>
            <p:cNvSpPr>
              <a:spLocks noChangeArrowheads="1"/>
            </p:cNvSpPr>
            <p:nvPr/>
          </p:nvSpPr>
          <p:spPr bwMode="auto">
            <a:xfrm>
              <a:off x="1892" y="162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3</a:t>
              </a:r>
            </a:p>
          </p:txBody>
        </p:sp>
      </p:grpSp>
      <p:sp>
        <p:nvSpPr>
          <p:cNvPr id="346132" name="Text Box 20"/>
          <p:cNvSpPr txBox="1">
            <a:spLocks noChangeArrowheads="1"/>
          </p:cNvSpPr>
          <p:nvPr/>
        </p:nvSpPr>
        <p:spPr bwMode="auto">
          <a:xfrm>
            <a:off x="3886200" y="2133600"/>
            <a:ext cx="1414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rgbClr val="DD0111"/>
                </a:solidFill>
                <a:latin typeface="Comic Sans MS" charset="0"/>
              </a:rPr>
              <a:t>max = 16</a:t>
            </a:r>
          </a:p>
        </p:txBody>
      </p:sp>
      <p:grpSp>
        <p:nvGrpSpPr>
          <p:cNvPr id="346133" name="Group 21"/>
          <p:cNvGrpSpPr>
            <a:grpSpLocks/>
          </p:cNvGrpSpPr>
          <p:nvPr/>
        </p:nvGrpSpPr>
        <p:grpSpPr bwMode="auto">
          <a:xfrm>
            <a:off x="5410200" y="1447800"/>
            <a:ext cx="2943225" cy="1844675"/>
            <a:chOff x="3408" y="912"/>
            <a:chExt cx="1854" cy="1162"/>
          </a:xfrm>
        </p:grpSpPr>
        <p:sp>
          <p:nvSpPr>
            <p:cNvPr id="346134" name="Line 22"/>
            <p:cNvSpPr>
              <a:spLocks noChangeAspect="1" noChangeShapeType="1"/>
            </p:cNvSpPr>
            <p:nvPr/>
          </p:nvSpPr>
          <p:spPr bwMode="auto">
            <a:xfrm flipV="1">
              <a:off x="4589" y="1437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6135" name="Line 23"/>
            <p:cNvSpPr>
              <a:spLocks noChangeAspect="1" noChangeShapeType="1"/>
            </p:cNvSpPr>
            <p:nvPr/>
          </p:nvSpPr>
          <p:spPr bwMode="auto">
            <a:xfrm rot="16200000" flipV="1">
              <a:off x="3688" y="1682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6136" name="Line 24"/>
            <p:cNvSpPr>
              <a:spLocks noChangeAspect="1" noChangeShapeType="1"/>
            </p:cNvSpPr>
            <p:nvPr/>
          </p:nvSpPr>
          <p:spPr bwMode="auto">
            <a:xfrm rot="16200000" flipV="1">
              <a:off x="4029" y="1432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6137" name="Line 25"/>
            <p:cNvSpPr>
              <a:spLocks noChangeAspect="1" noChangeShapeType="1"/>
            </p:cNvSpPr>
            <p:nvPr/>
          </p:nvSpPr>
          <p:spPr bwMode="auto">
            <a:xfrm rot="16200000" flipV="1">
              <a:off x="4425" y="980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6138" name="Line 26"/>
            <p:cNvSpPr>
              <a:spLocks noChangeShapeType="1"/>
            </p:cNvSpPr>
            <p:nvPr/>
          </p:nvSpPr>
          <p:spPr bwMode="auto">
            <a:xfrm flipV="1">
              <a:off x="3514" y="1008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6139" name="Oval 27"/>
            <p:cNvSpPr>
              <a:spLocks noChangeArrowheads="1"/>
            </p:cNvSpPr>
            <p:nvPr/>
          </p:nvSpPr>
          <p:spPr bwMode="auto">
            <a:xfrm>
              <a:off x="3658" y="162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8</a:t>
              </a:r>
            </a:p>
          </p:txBody>
        </p:sp>
        <p:sp>
          <p:nvSpPr>
            <p:cNvPr id="346140" name="Oval 28"/>
            <p:cNvSpPr>
              <a:spLocks noChangeArrowheads="1"/>
            </p:cNvSpPr>
            <p:nvPr/>
          </p:nvSpPr>
          <p:spPr bwMode="auto">
            <a:xfrm>
              <a:off x="3408" y="187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346141" name="Oval 29"/>
            <p:cNvSpPr>
              <a:spLocks noChangeArrowheads="1"/>
            </p:cNvSpPr>
            <p:nvPr/>
          </p:nvSpPr>
          <p:spPr bwMode="auto">
            <a:xfrm>
              <a:off x="3850" y="187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4</a:t>
              </a:r>
            </a:p>
          </p:txBody>
        </p:sp>
        <p:sp>
          <p:nvSpPr>
            <p:cNvPr id="346142" name="Oval 30"/>
            <p:cNvSpPr>
              <a:spLocks noChangeArrowheads="1"/>
            </p:cNvSpPr>
            <p:nvPr/>
          </p:nvSpPr>
          <p:spPr bwMode="auto">
            <a:xfrm>
              <a:off x="3946" y="134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14</a:t>
              </a:r>
            </a:p>
          </p:txBody>
        </p:sp>
        <p:sp>
          <p:nvSpPr>
            <p:cNvPr id="346143" name="Oval 31"/>
            <p:cNvSpPr>
              <a:spLocks noChangeArrowheads="1"/>
            </p:cNvSpPr>
            <p:nvPr/>
          </p:nvSpPr>
          <p:spPr bwMode="auto">
            <a:xfrm>
              <a:off x="4234" y="162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7</a:t>
              </a:r>
            </a:p>
          </p:txBody>
        </p:sp>
        <p:sp>
          <p:nvSpPr>
            <p:cNvPr id="346144" name="Oval 32"/>
            <p:cNvSpPr>
              <a:spLocks noChangeArrowheads="1"/>
            </p:cNvSpPr>
            <p:nvPr/>
          </p:nvSpPr>
          <p:spPr bwMode="auto">
            <a:xfrm>
              <a:off x="4402" y="91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346145" name="Oval 33"/>
            <p:cNvSpPr>
              <a:spLocks noChangeArrowheads="1"/>
            </p:cNvSpPr>
            <p:nvPr/>
          </p:nvSpPr>
          <p:spPr bwMode="auto">
            <a:xfrm>
              <a:off x="4808" y="134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10</a:t>
              </a:r>
            </a:p>
          </p:txBody>
        </p:sp>
        <p:sp>
          <p:nvSpPr>
            <p:cNvPr id="346146" name="Oval 34"/>
            <p:cNvSpPr>
              <a:spLocks noChangeArrowheads="1"/>
            </p:cNvSpPr>
            <p:nvPr/>
          </p:nvSpPr>
          <p:spPr bwMode="auto">
            <a:xfrm>
              <a:off x="4484" y="162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9</a:t>
              </a:r>
            </a:p>
          </p:txBody>
        </p:sp>
        <p:sp>
          <p:nvSpPr>
            <p:cNvPr id="346147" name="Oval 35"/>
            <p:cNvSpPr>
              <a:spLocks noChangeArrowheads="1"/>
            </p:cNvSpPr>
            <p:nvPr/>
          </p:nvSpPr>
          <p:spPr bwMode="auto">
            <a:xfrm>
              <a:off x="5060" y="162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3</a:t>
              </a:r>
            </a:p>
          </p:txBody>
        </p:sp>
      </p:grpSp>
      <p:sp>
        <p:nvSpPr>
          <p:cNvPr id="346148" name="Freeform 36"/>
          <p:cNvSpPr>
            <a:spLocks/>
          </p:cNvSpPr>
          <p:nvPr/>
        </p:nvSpPr>
        <p:spPr bwMode="auto">
          <a:xfrm>
            <a:off x="1600200" y="1752600"/>
            <a:ext cx="457200" cy="1219200"/>
          </a:xfrm>
          <a:custGeom>
            <a:avLst/>
            <a:gdLst>
              <a:gd name="T0" fmla="*/ 288 w 288"/>
              <a:gd name="T1" fmla="*/ 0 h 768"/>
              <a:gd name="T2" fmla="*/ 48 w 288"/>
              <a:gd name="T3" fmla="*/ 288 h 768"/>
              <a:gd name="T4" fmla="*/ 0 w 288"/>
              <a:gd name="T5" fmla="*/ 768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8" h="768">
                <a:moveTo>
                  <a:pt x="288" y="0"/>
                </a:moveTo>
                <a:cubicBezTo>
                  <a:pt x="192" y="80"/>
                  <a:pt x="96" y="160"/>
                  <a:pt x="48" y="288"/>
                </a:cubicBezTo>
                <a:cubicBezTo>
                  <a:pt x="0" y="416"/>
                  <a:pt x="0" y="712"/>
                  <a:pt x="0" y="768"/>
                </a:cubicBezTo>
              </a:path>
            </a:pathLst>
          </a:custGeom>
          <a:noFill/>
          <a:ln w="38100">
            <a:solidFill>
              <a:srgbClr val="DD011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6149" name="Text Box 37"/>
          <p:cNvSpPr txBox="1">
            <a:spLocks noChangeArrowheads="1"/>
          </p:cNvSpPr>
          <p:nvPr/>
        </p:nvSpPr>
        <p:spPr bwMode="auto">
          <a:xfrm>
            <a:off x="5334000" y="3346450"/>
            <a:ext cx="360547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dirty="0">
                <a:latin typeface="Century Gothic" charset="0"/>
                <a:ea typeface="Century Gothic" charset="0"/>
                <a:cs typeface="Century Gothic" charset="0"/>
              </a:rPr>
              <a:t>Heap size decreased with 1</a:t>
            </a:r>
          </a:p>
        </p:txBody>
      </p:sp>
      <p:grpSp>
        <p:nvGrpSpPr>
          <p:cNvPr id="346150" name="Group 38"/>
          <p:cNvGrpSpPr>
            <a:grpSpLocks/>
          </p:cNvGrpSpPr>
          <p:nvPr/>
        </p:nvGrpSpPr>
        <p:grpSpPr bwMode="auto">
          <a:xfrm>
            <a:off x="3886200" y="4343400"/>
            <a:ext cx="2943225" cy="1844675"/>
            <a:chOff x="3408" y="912"/>
            <a:chExt cx="1854" cy="1162"/>
          </a:xfrm>
        </p:grpSpPr>
        <p:sp>
          <p:nvSpPr>
            <p:cNvPr id="346151" name="Line 39"/>
            <p:cNvSpPr>
              <a:spLocks noChangeAspect="1" noChangeShapeType="1"/>
            </p:cNvSpPr>
            <p:nvPr/>
          </p:nvSpPr>
          <p:spPr bwMode="auto">
            <a:xfrm flipV="1">
              <a:off x="4589" y="1437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6152" name="Line 40"/>
            <p:cNvSpPr>
              <a:spLocks noChangeAspect="1" noChangeShapeType="1"/>
            </p:cNvSpPr>
            <p:nvPr/>
          </p:nvSpPr>
          <p:spPr bwMode="auto">
            <a:xfrm rot="16200000" flipV="1">
              <a:off x="3688" y="1682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6153" name="Line 41"/>
            <p:cNvSpPr>
              <a:spLocks noChangeAspect="1" noChangeShapeType="1"/>
            </p:cNvSpPr>
            <p:nvPr/>
          </p:nvSpPr>
          <p:spPr bwMode="auto">
            <a:xfrm rot="16200000" flipV="1">
              <a:off x="4029" y="1432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6154" name="Line 42"/>
            <p:cNvSpPr>
              <a:spLocks noChangeAspect="1" noChangeShapeType="1"/>
            </p:cNvSpPr>
            <p:nvPr/>
          </p:nvSpPr>
          <p:spPr bwMode="auto">
            <a:xfrm rot="16200000" flipV="1">
              <a:off x="4425" y="980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6155" name="Line 43"/>
            <p:cNvSpPr>
              <a:spLocks noChangeShapeType="1"/>
            </p:cNvSpPr>
            <p:nvPr/>
          </p:nvSpPr>
          <p:spPr bwMode="auto">
            <a:xfrm flipV="1">
              <a:off x="3514" y="1008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6156" name="Oval 44"/>
            <p:cNvSpPr>
              <a:spLocks noChangeArrowheads="1"/>
            </p:cNvSpPr>
            <p:nvPr/>
          </p:nvSpPr>
          <p:spPr bwMode="auto">
            <a:xfrm>
              <a:off x="3658" y="162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4</a:t>
              </a:r>
            </a:p>
          </p:txBody>
        </p:sp>
        <p:sp>
          <p:nvSpPr>
            <p:cNvPr id="346157" name="Oval 45"/>
            <p:cNvSpPr>
              <a:spLocks noChangeArrowheads="1"/>
            </p:cNvSpPr>
            <p:nvPr/>
          </p:nvSpPr>
          <p:spPr bwMode="auto">
            <a:xfrm>
              <a:off x="3408" y="187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346158" name="Oval 46"/>
            <p:cNvSpPr>
              <a:spLocks noChangeArrowheads="1"/>
            </p:cNvSpPr>
            <p:nvPr/>
          </p:nvSpPr>
          <p:spPr bwMode="auto">
            <a:xfrm>
              <a:off x="3850" y="187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346159" name="Oval 47"/>
            <p:cNvSpPr>
              <a:spLocks noChangeArrowheads="1"/>
            </p:cNvSpPr>
            <p:nvPr/>
          </p:nvSpPr>
          <p:spPr bwMode="auto">
            <a:xfrm>
              <a:off x="3946" y="134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8</a:t>
              </a:r>
            </a:p>
          </p:txBody>
        </p:sp>
        <p:sp>
          <p:nvSpPr>
            <p:cNvPr id="346160" name="Oval 48"/>
            <p:cNvSpPr>
              <a:spLocks noChangeArrowheads="1"/>
            </p:cNvSpPr>
            <p:nvPr/>
          </p:nvSpPr>
          <p:spPr bwMode="auto">
            <a:xfrm>
              <a:off x="4234" y="162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7</a:t>
              </a:r>
            </a:p>
          </p:txBody>
        </p:sp>
        <p:sp>
          <p:nvSpPr>
            <p:cNvPr id="346161" name="Oval 49"/>
            <p:cNvSpPr>
              <a:spLocks noChangeArrowheads="1"/>
            </p:cNvSpPr>
            <p:nvPr/>
          </p:nvSpPr>
          <p:spPr bwMode="auto">
            <a:xfrm>
              <a:off x="4402" y="91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14</a:t>
              </a:r>
            </a:p>
          </p:txBody>
        </p:sp>
        <p:sp>
          <p:nvSpPr>
            <p:cNvPr id="346162" name="Oval 50"/>
            <p:cNvSpPr>
              <a:spLocks noChangeArrowheads="1"/>
            </p:cNvSpPr>
            <p:nvPr/>
          </p:nvSpPr>
          <p:spPr bwMode="auto">
            <a:xfrm>
              <a:off x="4808" y="134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10</a:t>
              </a:r>
            </a:p>
          </p:txBody>
        </p:sp>
        <p:sp>
          <p:nvSpPr>
            <p:cNvPr id="346163" name="Oval 51"/>
            <p:cNvSpPr>
              <a:spLocks noChangeArrowheads="1"/>
            </p:cNvSpPr>
            <p:nvPr/>
          </p:nvSpPr>
          <p:spPr bwMode="auto">
            <a:xfrm>
              <a:off x="4484" y="162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9</a:t>
              </a:r>
            </a:p>
          </p:txBody>
        </p:sp>
        <p:sp>
          <p:nvSpPr>
            <p:cNvPr id="346164" name="Oval 52"/>
            <p:cNvSpPr>
              <a:spLocks noChangeArrowheads="1"/>
            </p:cNvSpPr>
            <p:nvPr/>
          </p:nvSpPr>
          <p:spPr bwMode="auto">
            <a:xfrm>
              <a:off x="5060" y="162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3</a:t>
              </a:r>
            </a:p>
          </p:txBody>
        </p:sp>
      </p:grpSp>
      <p:sp>
        <p:nvSpPr>
          <p:cNvPr id="346165" name="Text Box 53"/>
          <p:cNvSpPr txBox="1">
            <a:spLocks noChangeArrowheads="1"/>
          </p:cNvSpPr>
          <p:nvPr/>
        </p:nvSpPr>
        <p:spPr bwMode="auto">
          <a:xfrm>
            <a:off x="685800" y="4800600"/>
            <a:ext cx="3209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DD0111"/>
                </a:solidFill>
                <a:latin typeface="Century Gothic" charset="0"/>
                <a:ea typeface="Century Gothic" charset="0"/>
                <a:cs typeface="Century Gothic" charset="0"/>
              </a:rPr>
              <a:t>Call MAX-HEAPIFY</a:t>
            </a:r>
            <a:r>
              <a:rPr lang="en-US" altLang="en-US" dirty="0">
                <a:solidFill>
                  <a:srgbClr val="DD0111"/>
                </a:solidFill>
                <a:latin typeface="Comic Sans MS" charset="0"/>
              </a:rPr>
              <a:t>(A, 1, n-1)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4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32" grpId="0"/>
      <p:bldP spid="346148" grpId="0" animBg="1"/>
      <p:bldP spid="346149" grpId="0"/>
      <p:bldP spid="34616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A2FDB2-7137-AF4C-B065-C98A5B33EA89}" type="slidenum">
              <a:rPr lang="en-US"/>
              <a:pPr/>
              <a:t>25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/>
              <a:t>HEAP-INCREASE-KEY</a:t>
            </a:r>
          </a:p>
        </p:txBody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066800"/>
            <a:ext cx="8229600" cy="5076825"/>
          </a:xfrm>
        </p:spPr>
        <p:txBody>
          <a:bodyPr/>
          <a:lstStyle/>
          <a:p>
            <a:pPr eaLnBrk="1" hangingPunct="1"/>
            <a:r>
              <a:rPr lang="en-US"/>
              <a:t>Goal:</a:t>
            </a:r>
          </a:p>
          <a:p>
            <a:pPr lvl="1" eaLnBrk="1" hangingPunct="1"/>
            <a:r>
              <a:rPr lang="en-US"/>
              <a:t>Increases the key of an element i in the heap</a:t>
            </a:r>
          </a:p>
          <a:p>
            <a:pPr eaLnBrk="1" hangingPunct="1"/>
            <a:r>
              <a:rPr lang="en-US"/>
              <a:t>Idea:</a:t>
            </a:r>
          </a:p>
          <a:p>
            <a:pPr lvl="1" eaLnBrk="1" hangingPunct="1"/>
            <a:r>
              <a:rPr lang="en-US"/>
              <a:t>Increment the key of </a:t>
            </a:r>
            <a:r>
              <a:rPr lang="en-US">
                <a:latin typeface="Comic Sans MS" pitchFamily="-107" charset="0"/>
              </a:rPr>
              <a:t>A[i]</a:t>
            </a:r>
            <a:r>
              <a:rPr lang="en-US"/>
              <a:t> to its new value</a:t>
            </a:r>
          </a:p>
          <a:p>
            <a:pPr lvl="1" eaLnBrk="1" hangingPunct="1"/>
            <a:r>
              <a:rPr lang="en-US"/>
              <a:t>If the max-heap property does not hold anymore: traverse a path toward the root to find the proper place for the newly increased key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48000" y="4343400"/>
            <a:ext cx="2943225" cy="1844675"/>
            <a:chOff x="328" y="1879"/>
            <a:chExt cx="1854" cy="1162"/>
          </a:xfrm>
        </p:grpSpPr>
        <p:sp>
          <p:nvSpPr>
            <p:cNvPr id="12296" name="Line 5"/>
            <p:cNvSpPr>
              <a:spLocks noChangeAspect="1" noChangeShapeType="1"/>
            </p:cNvSpPr>
            <p:nvPr/>
          </p:nvSpPr>
          <p:spPr bwMode="auto">
            <a:xfrm flipV="1">
              <a:off x="1042" y="2691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97" name="Line 6"/>
            <p:cNvSpPr>
              <a:spLocks noChangeAspect="1" noChangeShapeType="1"/>
            </p:cNvSpPr>
            <p:nvPr/>
          </p:nvSpPr>
          <p:spPr bwMode="auto">
            <a:xfrm flipV="1">
              <a:off x="1509" y="2404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98" name="Line 7"/>
            <p:cNvSpPr>
              <a:spLocks noChangeAspect="1" noChangeShapeType="1"/>
            </p:cNvSpPr>
            <p:nvPr/>
          </p:nvSpPr>
          <p:spPr bwMode="auto">
            <a:xfrm rot="16200000" flipV="1">
              <a:off x="608" y="2649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99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949" y="2399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0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1345" y="1947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1" name="Line 10"/>
            <p:cNvSpPr>
              <a:spLocks noChangeShapeType="1"/>
            </p:cNvSpPr>
            <p:nvPr/>
          </p:nvSpPr>
          <p:spPr bwMode="auto">
            <a:xfrm flipV="1">
              <a:off x="434" y="1975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2" name="Oval 11"/>
            <p:cNvSpPr>
              <a:spLocks noChangeArrowheads="1"/>
            </p:cNvSpPr>
            <p:nvPr/>
          </p:nvSpPr>
          <p:spPr bwMode="auto">
            <a:xfrm>
              <a:off x="578" y="2589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12303" name="Oval 12"/>
            <p:cNvSpPr>
              <a:spLocks noChangeArrowheads="1"/>
            </p:cNvSpPr>
            <p:nvPr/>
          </p:nvSpPr>
          <p:spPr bwMode="auto">
            <a:xfrm>
              <a:off x="328" y="2839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12304" name="Oval 13"/>
            <p:cNvSpPr>
              <a:spLocks noChangeArrowheads="1"/>
            </p:cNvSpPr>
            <p:nvPr/>
          </p:nvSpPr>
          <p:spPr bwMode="auto">
            <a:xfrm>
              <a:off x="770" y="2839"/>
              <a:ext cx="202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12305" name="Oval 14"/>
            <p:cNvSpPr>
              <a:spLocks noChangeArrowheads="1"/>
            </p:cNvSpPr>
            <p:nvPr/>
          </p:nvSpPr>
          <p:spPr bwMode="auto">
            <a:xfrm>
              <a:off x="866" y="231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14</a:t>
              </a:r>
            </a:p>
          </p:txBody>
        </p:sp>
        <p:sp>
          <p:nvSpPr>
            <p:cNvPr id="12306" name="Oval 15"/>
            <p:cNvSpPr>
              <a:spLocks noChangeArrowheads="1"/>
            </p:cNvSpPr>
            <p:nvPr/>
          </p:nvSpPr>
          <p:spPr bwMode="auto">
            <a:xfrm>
              <a:off x="1154" y="2589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12307" name="Oval 16"/>
            <p:cNvSpPr>
              <a:spLocks noChangeArrowheads="1"/>
            </p:cNvSpPr>
            <p:nvPr/>
          </p:nvSpPr>
          <p:spPr bwMode="auto">
            <a:xfrm>
              <a:off x="1010" y="2839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12308" name="Oval 17"/>
            <p:cNvSpPr>
              <a:spLocks noChangeArrowheads="1"/>
            </p:cNvSpPr>
            <p:nvPr/>
          </p:nvSpPr>
          <p:spPr bwMode="auto">
            <a:xfrm>
              <a:off x="1322" y="1879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16</a:t>
              </a:r>
            </a:p>
          </p:txBody>
        </p:sp>
        <p:sp>
          <p:nvSpPr>
            <p:cNvPr id="12309" name="Oval 18"/>
            <p:cNvSpPr>
              <a:spLocks noChangeArrowheads="1"/>
            </p:cNvSpPr>
            <p:nvPr/>
          </p:nvSpPr>
          <p:spPr bwMode="auto">
            <a:xfrm>
              <a:off x="1728" y="231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12310" name="Oval 19"/>
            <p:cNvSpPr>
              <a:spLocks noChangeArrowheads="1"/>
            </p:cNvSpPr>
            <p:nvPr/>
          </p:nvSpPr>
          <p:spPr bwMode="auto">
            <a:xfrm>
              <a:off x="1404" y="2589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12311" name="Oval 20"/>
            <p:cNvSpPr>
              <a:spLocks noChangeArrowheads="1"/>
            </p:cNvSpPr>
            <p:nvPr/>
          </p:nvSpPr>
          <p:spPr bwMode="auto">
            <a:xfrm>
              <a:off x="1980" y="2589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12312" name="Text Box 21"/>
            <p:cNvSpPr txBox="1">
              <a:spLocks noChangeArrowheads="1"/>
            </p:cNvSpPr>
            <p:nvPr/>
          </p:nvSpPr>
          <p:spPr bwMode="auto">
            <a:xfrm>
              <a:off x="794" y="2655"/>
              <a:ext cx="15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Monotype Corsiva" pitchFamily="-107" charset="0"/>
                </a:rPr>
                <a:t>i</a:t>
              </a:r>
            </a:p>
          </p:txBody>
        </p:sp>
      </p:grpSp>
      <p:sp>
        <p:nvSpPr>
          <p:cNvPr id="12295" name="Text Box 22"/>
          <p:cNvSpPr txBox="1">
            <a:spLocks noChangeArrowheads="1"/>
          </p:cNvSpPr>
          <p:nvPr/>
        </p:nvSpPr>
        <p:spPr bwMode="auto">
          <a:xfrm>
            <a:off x="1371600" y="5778500"/>
            <a:ext cx="1625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DD0111"/>
                </a:solidFill>
                <a:latin typeface="Comic Sans MS" pitchFamily="-107" charset="0"/>
              </a:rPr>
              <a:t>Key [i]</a:t>
            </a:r>
            <a:r>
              <a:rPr lang="en-US" sz="2000">
                <a:solidFill>
                  <a:srgbClr val="DD0111"/>
                </a:solidFill>
              </a:rPr>
              <a:t> </a:t>
            </a:r>
            <a:r>
              <a:rPr lang="en-US" sz="2000">
                <a:solidFill>
                  <a:srgbClr val="DD0111"/>
                </a:solidFill>
                <a:ea typeface="Arial" pitchFamily="-107" charset="0"/>
                <a:cs typeface="Arial" pitchFamily="-107" charset="0"/>
              </a:rPr>
              <a:t>← 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9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C9FC-A6DA-6840-B5C0-9D3B738D5390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/>
              <a:t>HEAP-INCREASE-KEY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425575"/>
            <a:ext cx="8259762" cy="4722813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 altLang="en-US" dirty="0" err="1">
                <a:solidFill>
                  <a:srgbClr val="DD0111"/>
                </a:solidFill>
                <a:latin typeface="Monotype Corsiva" charset="0"/>
              </a:rPr>
              <a:t>Alg</a:t>
            </a:r>
            <a:r>
              <a:rPr lang="en-US" altLang="en-US" dirty="0">
                <a:solidFill>
                  <a:srgbClr val="DD0111"/>
                </a:solidFill>
                <a:latin typeface="Monotype Corsiva" charset="0"/>
              </a:rPr>
              <a:t>:</a:t>
            </a:r>
            <a:r>
              <a:rPr lang="en-US" altLang="en-US" dirty="0"/>
              <a:t> HEAP-INCREASE-KEY</a:t>
            </a:r>
            <a:r>
              <a:rPr lang="en-US" altLang="en-US" dirty="0">
                <a:latin typeface="Comic Sans MS" charset="0"/>
              </a:rPr>
              <a:t>(A, </a:t>
            </a:r>
            <a:r>
              <a:rPr lang="en-US" altLang="en-US" dirty="0" err="1">
                <a:latin typeface="Comic Sans MS" charset="0"/>
              </a:rPr>
              <a:t>i</a:t>
            </a:r>
            <a:r>
              <a:rPr lang="en-US" altLang="en-US" dirty="0">
                <a:latin typeface="Comic Sans MS" charset="0"/>
              </a:rPr>
              <a:t>, key)</a:t>
            </a:r>
          </a:p>
          <a:p>
            <a:pPr marL="533400" indent="-533400">
              <a:buFontTx/>
              <a:buNone/>
            </a:pPr>
            <a:endParaRPr lang="en-US" altLang="en-US" sz="2400" dirty="0">
              <a:latin typeface="Comic Sans MS" charset="0"/>
            </a:endParaRPr>
          </a:p>
          <a:p>
            <a:pPr marL="533400" indent="-533400">
              <a:buFontTx/>
              <a:buAutoNum type="arabicPeriod"/>
            </a:pPr>
            <a:r>
              <a:rPr lang="en-US" altLang="en-US" sz="2400" dirty="0"/>
              <a:t> </a:t>
            </a:r>
            <a:r>
              <a:rPr lang="en-US" altLang="en-US" sz="2400" b="1" dirty="0"/>
              <a:t>if </a:t>
            </a:r>
            <a:r>
              <a:rPr lang="en-US" altLang="en-US" sz="2400" dirty="0">
                <a:latin typeface="Comic Sans MS" charset="0"/>
              </a:rPr>
              <a:t>key &lt; A[</a:t>
            </a:r>
            <a:r>
              <a:rPr lang="en-US" altLang="en-US" sz="2400" dirty="0" err="1">
                <a:latin typeface="Comic Sans MS" charset="0"/>
              </a:rPr>
              <a:t>i</a:t>
            </a:r>
            <a:r>
              <a:rPr lang="en-US" altLang="en-US" sz="2400" dirty="0">
                <a:latin typeface="Comic Sans MS" charset="0"/>
              </a:rPr>
              <a:t>]</a:t>
            </a:r>
          </a:p>
          <a:p>
            <a:pPr marL="533400" indent="-533400">
              <a:buFontTx/>
              <a:buAutoNum type="arabicPeriod"/>
            </a:pPr>
            <a:r>
              <a:rPr lang="en-US" altLang="en-US" sz="2400" dirty="0"/>
              <a:t>    </a:t>
            </a:r>
            <a:r>
              <a:rPr lang="en-US" altLang="en-US" sz="2400" b="1" dirty="0"/>
              <a:t>then error </a:t>
            </a:r>
            <a:r>
              <a:rPr lang="en-US" altLang="en-US" sz="2400" dirty="0"/>
              <a:t>“new key is smaller than current key”</a:t>
            </a:r>
          </a:p>
          <a:p>
            <a:pPr marL="533400" indent="-533400">
              <a:buFontTx/>
              <a:buAutoNum type="arabicPeriod"/>
            </a:pPr>
            <a:r>
              <a:rPr lang="en-US" altLang="en-US" sz="2400" dirty="0"/>
              <a:t> </a:t>
            </a:r>
            <a:r>
              <a:rPr lang="en-US" altLang="en-US" sz="2400" dirty="0">
                <a:latin typeface="Comic Sans MS" charset="0"/>
              </a:rPr>
              <a:t>A[</a:t>
            </a:r>
            <a:r>
              <a:rPr lang="en-US" altLang="en-US" sz="2400" dirty="0" err="1">
                <a:latin typeface="Comic Sans MS" charset="0"/>
              </a:rPr>
              <a:t>i</a:t>
            </a:r>
            <a:r>
              <a:rPr lang="en-US" altLang="en-US" sz="2400" dirty="0">
                <a:latin typeface="Comic Sans MS" charset="0"/>
              </a:rPr>
              <a:t>] ← key</a:t>
            </a:r>
          </a:p>
          <a:p>
            <a:pPr marL="533400" indent="-533400">
              <a:buFontTx/>
              <a:buAutoNum type="arabicPeriod"/>
            </a:pPr>
            <a:r>
              <a:rPr lang="en-US" altLang="en-US" sz="2400" dirty="0"/>
              <a:t> </a:t>
            </a:r>
            <a:r>
              <a:rPr lang="en-US" altLang="en-US" sz="2400" b="1" dirty="0"/>
              <a:t>while </a:t>
            </a:r>
            <a:r>
              <a:rPr lang="en-US" altLang="en-US" sz="2400" dirty="0" err="1">
                <a:latin typeface="Comic Sans MS" charset="0"/>
              </a:rPr>
              <a:t>i</a:t>
            </a:r>
            <a:r>
              <a:rPr lang="en-US" altLang="en-US" sz="2400" dirty="0">
                <a:latin typeface="Comic Sans MS" charset="0"/>
              </a:rPr>
              <a:t> &gt; 1</a:t>
            </a:r>
            <a:r>
              <a:rPr lang="en-US" altLang="en-US" sz="2400" dirty="0"/>
              <a:t> and </a:t>
            </a:r>
            <a:r>
              <a:rPr lang="en-US" altLang="en-US" sz="2400" dirty="0">
                <a:latin typeface="Comic Sans MS" charset="0"/>
              </a:rPr>
              <a:t>A[PARENT(</a:t>
            </a:r>
            <a:r>
              <a:rPr lang="en-US" altLang="en-US" sz="2400" dirty="0" err="1">
                <a:latin typeface="Comic Sans MS" charset="0"/>
              </a:rPr>
              <a:t>i</a:t>
            </a:r>
            <a:r>
              <a:rPr lang="en-US" altLang="en-US" sz="2400" dirty="0">
                <a:latin typeface="Comic Sans MS" charset="0"/>
              </a:rPr>
              <a:t>)] &lt; A[</a:t>
            </a:r>
            <a:r>
              <a:rPr lang="en-US" altLang="en-US" sz="2400" dirty="0" err="1">
                <a:latin typeface="Comic Sans MS" charset="0"/>
              </a:rPr>
              <a:t>i</a:t>
            </a:r>
            <a:r>
              <a:rPr lang="en-US" altLang="en-US" sz="2400" dirty="0">
                <a:latin typeface="Comic Sans MS" charset="0"/>
              </a:rPr>
              <a:t>]</a:t>
            </a:r>
          </a:p>
          <a:p>
            <a:pPr marL="533400" indent="-533400">
              <a:buFontTx/>
              <a:buAutoNum type="arabicPeriod"/>
            </a:pPr>
            <a:r>
              <a:rPr lang="en-US" altLang="en-US" sz="2400" dirty="0"/>
              <a:t>     </a:t>
            </a:r>
            <a:r>
              <a:rPr lang="en-US" altLang="en-US" sz="2400" b="1" dirty="0"/>
              <a:t>do </a:t>
            </a:r>
            <a:r>
              <a:rPr lang="en-US" altLang="en-US" sz="2400" dirty="0"/>
              <a:t>exchange </a:t>
            </a:r>
            <a:r>
              <a:rPr lang="en-US" altLang="en-US" sz="2400" dirty="0">
                <a:latin typeface="Comic Sans MS" charset="0"/>
              </a:rPr>
              <a:t>A[</a:t>
            </a:r>
            <a:r>
              <a:rPr lang="en-US" altLang="en-US" sz="2400" dirty="0" err="1">
                <a:latin typeface="Comic Sans MS" charset="0"/>
              </a:rPr>
              <a:t>i</a:t>
            </a:r>
            <a:r>
              <a:rPr lang="en-US" altLang="en-US" sz="2400" dirty="0">
                <a:latin typeface="Comic Sans MS" charset="0"/>
              </a:rPr>
              <a:t>] ⟺ A[PARENT(</a:t>
            </a:r>
            <a:r>
              <a:rPr lang="en-US" altLang="en-US" sz="2400" dirty="0" err="1">
                <a:latin typeface="Comic Sans MS" charset="0"/>
              </a:rPr>
              <a:t>i</a:t>
            </a:r>
            <a:r>
              <a:rPr lang="en-US" altLang="en-US" sz="2400" dirty="0">
                <a:latin typeface="Comic Sans MS" charset="0"/>
              </a:rPr>
              <a:t>)]</a:t>
            </a:r>
          </a:p>
          <a:p>
            <a:pPr marL="533400" indent="-533400">
              <a:buFontTx/>
              <a:buAutoNum type="arabicPeriod"/>
            </a:pPr>
            <a:r>
              <a:rPr lang="en-US" altLang="en-US" sz="2400" dirty="0"/>
              <a:t>          </a:t>
            </a:r>
            <a:r>
              <a:rPr lang="en-US" altLang="en-US" sz="2400" dirty="0">
                <a:latin typeface="Monotype Corsiva" charset="0"/>
              </a:rPr>
              <a:t> </a:t>
            </a:r>
            <a:r>
              <a:rPr lang="en-US" altLang="en-US" sz="2400" dirty="0" err="1">
                <a:latin typeface="Comic Sans MS" charset="0"/>
              </a:rPr>
              <a:t>i</a:t>
            </a:r>
            <a:r>
              <a:rPr lang="en-US" altLang="en-US" sz="2400" dirty="0">
                <a:latin typeface="Comic Sans MS" charset="0"/>
              </a:rPr>
              <a:t> ← PARENT(</a:t>
            </a:r>
            <a:r>
              <a:rPr lang="en-US" altLang="en-US" sz="2400" dirty="0" err="1">
                <a:latin typeface="Comic Sans MS" charset="0"/>
              </a:rPr>
              <a:t>i</a:t>
            </a:r>
            <a:r>
              <a:rPr lang="en-US" altLang="en-US" sz="2400" dirty="0">
                <a:latin typeface="Comic Sans MS" charset="0"/>
              </a:rPr>
              <a:t>)</a:t>
            </a:r>
          </a:p>
          <a:p>
            <a:pPr marL="533400" indent="-533400"/>
            <a:endParaRPr lang="en-US" altLang="en-US" sz="2400" dirty="0"/>
          </a:p>
          <a:p>
            <a:pPr marL="533400" indent="-533400"/>
            <a:r>
              <a:rPr lang="en-US" altLang="en-US" sz="2400" dirty="0"/>
              <a:t>Running time: </a:t>
            </a:r>
            <a:r>
              <a:rPr lang="en-US" altLang="en-US" sz="2400" dirty="0">
                <a:latin typeface="Comic Sans MS" charset="0"/>
              </a:rPr>
              <a:t>O(</a:t>
            </a:r>
            <a:r>
              <a:rPr lang="en-US" altLang="en-US" sz="2400" dirty="0" err="1">
                <a:latin typeface="Comic Sans MS" charset="0"/>
              </a:rPr>
              <a:t>lgn</a:t>
            </a:r>
            <a:r>
              <a:rPr lang="en-US" altLang="en-US" sz="2400" dirty="0">
                <a:latin typeface="Comic Sans MS" charset="0"/>
              </a:rPr>
              <a:t>)</a:t>
            </a:r>
          </a:p>
        </p:txBody>
      </p:sp>
      <p:grpSp>
        <p:nvGrpSpPr>
          <p:cNvPr id="348164" name="Group 4"/>
          <p:cNvGrpSpPr>
            <a:grpSpLocks/>
          </p:cNvGrpSpPr>
          <p:nvPr/>
        </p:nvGrpSpPr>
        <p:grpSpPr bwMode="auto">
          <a:xfrm>
            <a:off x="5875338" y="3760788"/>
            <a:ext cx="2943225" cy="1844675"/>
            <a:chOff x="328" y="1879"/>
            <a:chExt cx="1854" cy="1162"/>
          </a:xfrm>
        </p:grpSpPr>
        <p:sp>
          <p:nvSpPr>
            <p:cNvPr id="348165" name="Line 5"/>
            <p:cNvSpPr>
              <a:spLocks noChangeAspect="1" noChangeShapeType="1"/>
            </p:cNvSpPr>
            <p:nvPr/>
          </p:nvSpPr>
          <p:spPr bwMode="auto">
            <a:xfrm flipV="1">
              <a:off x="1042" y="2691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166" name="Line 6"/>
            <p:cNvSpPr>
              <a:spLocks noChangeAspect="1" noChangeShapeType="1"/>
            </p:cNvSpPr>
            <p:nvPr/>
          </p:nvSpPr>
          <p:spPr bwMode="auto">
            <a:xfrm flipV="1">
              <a:off x="1509" y="2404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167" name="Line 7"/>
            <p:cNvSpPr>
              <a:spLocks noChangeAspect="1" noChangeShapeType="1"/>
            </p:cNvSpPr>
            <p:nvPr/>
          </p:nvSpPr>
          <p:spPr bwMode="auto">
            <a:xfrm rot="16200000" flipV="1">
              <a:off x="608" y="2649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168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949" y="2399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169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1345" y="1947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170" name="Line 10"/>
            <p:cNvSpPr>
              <a:spLocks noChangeShapeType="1"/>
            </p:cNvSpPr>
            <p:nvPr/>
          </p:nvSpPr>
          <p:spPr bwMode="auto">
            <a:xfrm flipV="1">
              <a:off x="434" y="1975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171" name="Oval 11"/>
            <p:cNvSpPr>
              <a:spLocks noChangeArrowheads="1"/>
            </p:cNvSpPr>
            <p:nvPr/>
          </p:nvSpPr>
          <p:spPr bwMode="auto">
            <a:xfrm>
              <a:off x="578" y="2589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8</a:t>
              </a:r>
            </a:p>
          </p:txBody>
        </p:sp>
        <p:sp>
          <p:nvSpPr>
            <p:cNvPr id="348172" name="Oval 12"/>
            <p:cNvSpPr>
              <a:spLocks noChangeArrowheads="1"/>
            </p:cNvSpPr>
            <p:nvPr/>
          </p:nvSpPr>
          <p:spPr bwMode="auto">
            <a:xfrm>
              <a:off x="328" y="2839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348173" name="Oval 13"/>
            <p:cNvSpPr>
              <a:spLocks noChangeArrowheads="1"/>
            </p:cNvSpPr>
            <p:nvPr/>
          </p:nvSpPr>
          <p:spPr bwMode="auto">
            <a:xfrm>
              <a:off x="770" y="2839"/>
              <a:ext cx="202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DD011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4</a:t>
              </a:r>
            </a:p>
          </p:txBody>
        </p:sp>
        <p:sp>
          <p:nvSpPr>
            <p:cNvPr id="348174" name="Oval 14"/>
            <p:cNvSpPr>
              <a:spLocks noChangeArrowheads="1"/>
            </p:cNvSpPr>
            <p:nvPr/>
          </p:nvSpPr>
          <p:spPr bwMode="auto">
            <a:xfrm>
              <a:off x="866" y="231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14</a:t>
              </a:r>
            </a:p>
          </p:txBody>
        </p:sp>
        <p:sp>
          <p:nvSpPr>
            <p:cNvPr id="348175" name="Oval 15"/>
            <p:cNvSpPr>
              <a:spLocks noChangeArrowheads="1"/>
            </p:cNvSpPr>
            <p:nvPr/>
          </p:nvSpPr>
          <p:spPr bwMode="auto">
            <a:xfrm>
              <a:off x="1154" y="2589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7</a:t>
              </a:r>
            </a:p>
          </p:txBody>
        </p:sp>
        <p:sp>
          <p:nvSpPr>
            <p:cNvPr id="348176" name="Oval 16"/>
            <p:cNvSpPr>
              <a:spLocks noChangeArrowheads="1"/>
            </p:cNvSpPr>
            <p:nvPr/>
          </p:nvSpPr>
          <p:spPr bwMode="auto">
            <a:xfrm>
              <a:off x="1010" y="2839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348177" name="Oval 17"/>
            <p:cNvSpPr>
              <a:spLocks noChangeArrowheads="1"/>
            </p:cNvSpPr>
            <p:nvPr/>
          </p:nvSpPr>
          <p:spPr bwMode="auto">
            <a:xfrm>
              <a:off x="1322" y="1879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16</a:t>
              </a:r>
            </a:p>
          </p:txBody>
        </p:sp>
        <p:sp>
          <p:nvSpPr>
            <p:cNvPr id="348178" name="Oval 18"/>
            <p:cNvSpPr>
              <a:spLocks noChangeArrowheads="1"/>
            </p:cNvSpPr>
            <p:nvPr/>
          </p:nvSpPr>
          <p:spPr bwMode="auto">
            <a:xfrm>
              <a:off x="1728" y="231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10</a:t>
              </a:r>
            </a:p>
          </p:txBody>
        </p:sp>
        <p:sp>
          <p:nvSpPr>
            <p:cNvPr id="348179" name="Oval 19"/>
            <p:cNvSpPr>
              <a:spLocks noChangeArrowheads="1"/>
            </p:cNvSpPr>
            <p:nvPr/>
          </p:nvSpPr>
          <p:spPr bwMode="auto">
            <a:xfrm>
              <a:off x="1404" y="2589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9</a:t>
              </a:r>
            </a:p>
          </p:txBody>
        </p:sp>
        <p:sp>
          <p:nvSpPr>
            <p:cNvPr id="348180" name="Oval 20"/>
            <p:cNvSpPr>
              <a:spLocks noChangeArrowheads="1"/>
            </p:cNvSpPr>
            <p:nvPr/>
          </p:nvSpPr>
          <p:spPr bwMode="auto">
            <a:xfrm>
              <a:off x="1980" y="2589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3</a:t>
              </a:r>
            </a:p>
          </p:txBody>
        </p:sp>
        <p:sp>
          <p:nvSpPr>
            <p:cNvPr id="348181" name="Text Box 21"/>
            <p:cNvSpPr txBox="1">
              <a:spLocks noChangeArrowheads="1"/>
            </p:cNvSpPr>
            <p:nvPr/>
          </p:nvSpPr>
          <p:spPr bwMode="auto">
            <a:xfrm>
              <a:off x="794" y="2655"/>
              <a:ext cx="15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Monotype Corsiva" charset="0"/>
                </a:rPr>
                <a:t>i</a:t>
              </a:r>
            </a:p>
          </p:txBody>
        </p:sp>
      </p:grpSp>
      <p:sp>
        <p:nvSpPr>
          <p:cNvPr id="348182" name="Text Box 22"/>
          <p:cNvSpPr txBox="1">
            <a:spLocks noChangeArrowheads="1"/>
          </p:cNvSpPr>
          <p:nvPr/>
        </p:nvSpPr>
        <p:spPr bwMode="auto">
          <a:xfrm>
            <a:off x="6573838" y="5686425"/>
            <a:ext cx="1625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rgbClr val="DD0111"/>
                </a:solidFill>
                <a:latin typeface="Comic Sans MS" charset="0"/>
              </a:rPr>
              <a:t>Key [i]</a:t>
            </a:r>
            <a:r>
              <a:rPr lang="en-US" altLang="en-US" sz="2000">
                <a:solidFill>
                  <a:srgbClr val="DD0111"/>
                </a:solidFill>
              </a:rPr>
              <a:t> </a:t>
            </a:r>
            <a:r>
              <a:rPr lang="en-US" altLang="en-US" sz="2000">
                <a:solidFill>
                  <a:srgbClr val="DD0111"/>
                </a:solidFill>
                <a:ea typeface="Arial" charset="0"/>
                <a:cs typeface="Arial" charset="0"/>
              </a:rPr>
              <a:t>← 15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0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7B84-5431-9B45-805E-56B06306B2F5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</a:t>
            </a:r>
            <a:r>
              <a:rPr lang="en-US" altLang="en-US" sz="2800"/>
              <a:t>HEAP-INCREASE-KEY</a:t>
            </a:r>
          </a:p>
        </p:txBody>
      </p:sp>
      <p:grpSp>
        <p:nvGrpSpPr>
          <p:cNvPr id="349187" name="Group 3"/>
          <p:cNvGrpSpPr>
            <a:grpSpLocks/>
          </p:cNvGrpSpPr>
          <p:nvPr/>
        </p:nvGrpSpPr>
        <p:grpSpPr bwMode="auto">
          <a:xfrm>
            <a:off x="5133975" y="4098925"/>
            <a:ext cx="2943225" cy="1844675"/>
            <a:chOff x="3445" y="2582"/>
            <a:chExt cx="1854" cy="1162"/>
          </a:xfrm>
        </p:grpSpPr>
        <p:sp>
          <p:nvSpPr>
            <p:cNvPr id="349188" name="Line 4"/>
            <p:cNvSpPr>
              <a:spLocks noChangeAspect="1" noChangeShapeType="1"/>
            </p:cNvSpPr>
            <p:nvPr/>
          </p:nvSpPr>
          <p:spPr bwMode="auto">
            <a:xfrm flipV="1">
              <a:off x="4159" y="3394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89" name="Line 5"/>
            <p:cNvSpPr>
              <a:spLocks noChangeAspect="1" noChangeShapeType="1"/>
            </p:cNvSpPr>
            <p:nvPr/>
          </p:nvSpPr>
          <p:spPr bwMode="auto">
            <a:xfrm flipV="1">
              <a:off x="4626" y="3107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90" name="Line 6"/>
            <p:cNvSpPr>
              <a:spLocks noChangeAspect="1" noChangeShapeType="1"/>
            </p:cNvSpPr>
            <p:nvPr/>
          </p:nvSpPr>
          <p:spPr bwMode="auto">
            <a:xfrm rot="16200000" flipV="1">
              <a:off x="3725" y="3352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91" name="Line 7"/>
            <p:cNvSpPr>
              <a:spLocks noChangeAspect="1" noChangeShapeType="1"/>
            </p:cNvSpPr>
            <p:nvPr/>
          </p:nvSpPr>
          <p:spPr bwMode="auto">
            <a:xfrm rot="16200000" flipV="1">
              <a:off x="4066" y="3102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92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4462" y="2650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93" name="Line 9"/>
            <p:cNvSpPr>
              <a:spLocks noChangeShapeType="1"/>
            </p:cNvSpPr>
            <p:nvPr/>
          </p:nvSpPr>
          <p:spPr bwMode="auto">
            <a:xfrm flipV="1">
              <a:off x="3551" y="2678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94" name="Oval 10"/>
            <p:cNvSpPr>
              <a:spLocks noChangeArrowheads="1"/>
            </p:cNvSpPr>
            <p:nvPr/>
          </p:nvSpPr>
          <p:spPr bwMode="auto">
            <a:xfrm>
              <a:off x="3695" y="329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14</a:t>
              </a:r>
            </a:p>
          </p:txBody>
        </p:sp>
        <p:sp>
          <p:nvSpPr>
            <p:cNvPr id="349195" name="Oval 11"/>
            <p:cNvSpPr>
              <a:spLocks noChangeArrowheads="1"/>
            </p:cNvSpPr>
            <p:nvPr/>
          </p:nvSpPr>
          <p:spPr bwMode="auto">
            <a:xfrm>
              <a:off x="3445" y="354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349196" name="Oval 12"/>
            <p:cNvSpPr>
              <a:spLocks noChangeArrowheads="1"/>
            </p:cNvSpPr>
            <p:nvPr/>
          </p:nvSpPr>
          <p:spPr bwMode="auto">
            <a:xfrm>
              <a:off x="3887" y="354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8</a:t>
              </a:r>
            </a:p>
          </p:txBody>
        </p:sp>
        <p:sp>
          <p:nvSpPr>
            <p:cNvPr id="349197" name="Oval 13"/>
            <p:cNvSpPr>
              <a:spLocks noChangeArrowheads="1"/>
            </p:cNvSpPr>
            <p:nvPr/>
          </p:nvSpPr>
          <p:spPr bwMode="auto">
            <a:xfrm>
              <a:off x="3983" y="3014"/>
              <a:ext cx="202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DD011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15</a:t>
              </a:r>
            </a:p>
          </p:txBody>
        </p:sp>
        <p:sp>
          <p:nvSpPr>
            <p:cNvPr id="349198" name="Oval 14"/>
            <p:cNvSpPr>
              <a:spLocks noChangeArrowheads="1"/>
            </p:cNvSpPr>
            <p:nvPr/>
          </p:nvSpPr>
          <p:spPr bwMode="auto">
            <a:xfrm>
              <a:off x="4271" y="329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7</a:t>
              </a:r>
            </a:p>
          </p:txBody>
        </p:sp>
        <p:sp>
          <p:nvSpPr>
            <p:cNvPr id="349199" name="Oval 15"/>
            <p:cNvSpPr>
              <a:spLocks noChangeArrowheads="1"/>
            </p:cNvSpPr>
            <p:nvPr/>
          </p:nvSpPr>
          <p:spPr bwMode="auto">
            <a:xfrm>
              <a:off x="4127" y="354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349200" name="Oval 16"/>
            <p:cNvSpPr>
              <a:spLocks noChangeArrowheads="1"/>
            </p:cNvSpPr>
            <p:nvPr/>
          </p:nvSpPr>
          <p:spPr bwMode="auto">
            <a:xfrm>
              <a:off x="4439" y="258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16</a:t>
              </a:r>
            </a:p>
          </p:txBody>
        </p:sp>
        <p:sp>
          <p:nvSpPr>
            <p:cNvPr id="349201" name="Oval 17"/>
            <p:cNvSpPr>
              <a:spLocks noChangeArrowheads="1"/>
            </p:cNvSpPr>
            <p:nvPr/>
          </p:nvSpPr>
          <p:spPr bwMode="auto">
            <a:xfrm>
              <a:off x="4845" y="301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10</a:t>
              </a:r>
            </a:p>
          </p:txBody>
        </p:sp>
        <p:sp>
          <p:nvSpPr>
            <p:cNvPr id="349202" name="Oval 18"/>
            <p:cNvSpPr>
              <a:spLocks noChangeArrowheads="1"/>
            </p:cNvSpPr>
            <p:nvPr/>
          </p:nvSpPr>
          <p:spPr bwMode="auto">
            <a:xfrm>
              <a:off x="4521" y="329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9</a:t>
              </a:r>
            </a:p>
          </p:txBody>
        </p:sp>
        <p:sp>
          <p:nvSpPr>
            <p:cNvPr id="349203" name="Oval 19"/>
            <p:cNvSpPr>
              <a:spLocks noChangeArrowheads="1"/>
            </p:cNvSpPr>
            <p:nvPr/>
          </p:nvSpPr>
          <p:spPr bwMode="auto">
            <a:xfrm>
              <a:off x="5097" y="329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3</a:t>
              </a:r>
            </a:p>
          </p:txBody>
        </p:sp>
        <p:sp>
          <p:nvSpPr>
            <p:cNvPr id="349204" name="Text Box 20"/>
            <p:cNvSpPr txBox="1">
              <a:spLocks noChangeArrowheads="1"/>
            </p:cNvSpPr>
            <p:nvPr/>
          </p:nvSpPr>
          <p:spPr bwMode="auto">
            <a:xfrm>
              <a:off x="3984" y="2832"/>
              <a:ext cx="15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Monotype Corsiva" charset="0"/>
                </a:rPr>
                <a:t>i</a:t>
              </a:r>
            </a:p>
          </p:txBody>
        </p:sp>
      </p:grpSp>
      <p:grpSp>
        <p:nvGrpSpPr>
          <p:cNvPr id="349205" name="Group 21"/>
          <p:cNvGrpSpPr>
            <a:grpSpLocks/>
          </p:cNvGrpSpPr>
          <p:nvPr/>
        </p:nvGrpSpPr>
        <p:grpSpPr bwMode="auto">
          <a:xfrm>
            <a:off x="862013" y="1355725"/>
            <a:ext cx="2943225" cy="2349500"/>
            <a:chOff x="543" y="854"/>
            <a:chExt cx="1854" cy="1480"/>
          </a:xfrm>
        </p:grpSpPr>
        <p:grpSp>
          <p:nvGrpSpPr>
            <p:cNvPr id="349206" name="Group 22"/>
            <p:cNvGrpSpPr>
              <a:grpSpLocks/>
            </p:cNvGrpSpPr>
            <p:nvPr/>
          </p:nvGrpSpPr>
          <p:grpSpPr bwMode="auto">
            <a:xfrm>
              <a:off x="543" y="854"/>
              <a:ext cx="1854" cy="1162"/>
              <a:chOff x="328" y="1879"/>
              <a:chExt cx="1854" cy="1162"/>
            </a:xfrm>
          </p:grpSpPr>
          <p:sp>
            <p:nvSpPr>
              <p:cNvPr id="349207" name="Line 23"/>
              <p:cNvSpPr>
                <a:spLocks noChangeAspect="1" noChangeShapeType="1"/>
              </p:cNvSpPr>
              <p:nvPr/>
            </p:nvSpPr>
            <p:spPr bwMode="auto">
              <a:xfrm flipV="1">
                <a:off x="1042" y="2691"/>
                <a:ext cx="259" cy="2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208" name="Line 24"/>
              <p:cNvSpPr>
                <a:spLocks noChangeAspect="1" noChangeShapeType="1"/>
              </p:cNvSpPr>
              <p:nvPr/>
            </p:nvSpPr>
            <p:spPr bwMode="auto">
              <a:xfrm flipV="1">
                <a:off x="1509" y="2404"/>
                <a:ext cx="322" cy="3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209" name="Line 25"/>
              <p:cNvSpPr>
                <a:spLocks noChangeAspect="1" noChangeShapeType="1"/>
              </p:cNvSpPr>
              <p:nvPr/>
            </p:nvSpPr>
            <p:spPr bwMode="auto">
              <a:xfrm rot="16200000" flipV="1">
                <a:off x="608" y="2649"/>
                <a:ext cx="322" cy="3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210" name="Line 26"/>
              <p:cNvSpPr>
                <a:spLocks noChangeAspect="1" noChangeShapeType="1"/>
              </p:cNvSpPr>
              <p:nvPr/>
            </p:nvSpPr>
            <p:spPr bwMode="auto">
              <a:xfrm rot="16200000" flipV="1">
                <a:off x="949" y="2399"/>
                <a:ext cx="322" cy="3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211" name="Line 27"/>
              <p:cNvSpPr>
                <a:spLocks noChangeAspect="1" noChangeShapeType="1"/>
              </p:cNvSpPr>
              <p:nvPr/>
            </p:nvSpPr>
            <p:spPr bwMode="auto">
              <a:xfrm rot="16200000" flipV="1">
                <a:off x="1345" y="1947"/>
                <a:ext cx="806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212" name="Line 28"/>
              <p:cNvSpPr>
                <a:spLocks noChangeShapeType="1"/>
              </p:cNvSpPr>
              <p:nvPr/>
            </p:nvSpPr>
            <p:spPr bwMode="auto">
              <a:xfrm flipV="1">
                <a:off x="434" y="1975"/>
                <a:ext cx="1008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213" name="Oval 29"/>
              <p:cNvSpPr>
                <a:spLocks noChangeArrowheads="1"/>
              </p:cNvSpPr>
              <p:nvPr/>
            </p:nvSpPr>
            <p:spPr bwMode="auto">
              <a:xfrm>
                <a:off x="578" y="2589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8</a:t>
                </a:r>
              </a:p>
            </p:txBody>
          </p:sp>
          <p:sp>
            <p:nvSpPr>
              <p:cNvPr id="349214" name="Oval 30"/>
              <p:cNvSpPr>
                <a:spLocks noChangeArrowheads="1"/>
              </p:cNvSpPr>
              <p:nvPr/>
            </p:nvSpPr>
            <p:spPr bwMode="auto">
              <a:xfrm>
                <a:off x="328" y="2839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2</a:t>
                </a:r>
              </a:p>
            </p:txBody>
          </p:sp>
          <p:sp>
            <p:nvSpPr>
              <p:cNvPr id="349215" name="Oval 31"/>
              <p:cNvSpPr>
                <a:spLocks noChangeArrowheads="1"/>
              </p:cNvSpPr>
              <p:nvPr/>
            </p:nvSpPr>
            <p:spPr bwMode="auto">
              <a:xfrm>
                <a:off x="770" y="2839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DD011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4</a:t>
                </a:r>
              </a:p>
            </p:txBody>
          </p:sp>
          <p:sp>
            <p:nvSpPr>
              <p:cNvPr id="349216" name="Oval 32"/>
              <p:cNvSpPr>
                <a:spLocks noChangeArrowheads="1"/>
              </p:cNvSpPr>
              <p:nvPr/>
            </p:nvSpPr>
            <p:spPr bwMode="auto">
              <a:xfrm>
                <a:off x="866" y="2311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14</a:t>
                </a:r>
              </a:p>
            </p:txBody>
          </p:sp>
          <p:sp>
            <p:nvSpPr>
              <p:cNvPr id="349217" name="Oval 33"/>
              <p:cNvSpPr>
                <a:spLocks noChangeArrowheads="1"/>
              </p:cNvSpPr>
              <p:nvPr/>
            </p:nvSpPr>
            <p:spPr bwMode="auto">
              <a:xfrm>
                <a:off x="1154" y="2589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7</a:t>
                </a:r>
              </a:p>
            </p:txBody>
          </p:sp>
          <p:sp>
            <p:nvSpPr>
              <p:cNvPr id="349218" name="Oval 34"/>
              <p:cNvSpPr>
                <a:spLocks noChangeArrowheads="1"/>
              </p:cNvSpPr>
              <p:nvPr/>
            </p:nvSpPr>
            <p:spPr bwMode="auto">
              <a:xfrm>
                <a:off x="1010" y="2839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</a:t>
                </a:r>
              </a:p>
            </p:txBody>
          </p:sp>
          <p:sp>
            <p:nvSpPr>
              <p:cNvPr id="349219" name="Oval 35"/>
              <p:cNvSpPr>
                <a:spLocks noChangeArrowheads="1"/>
              </p:cNvSpPr>
              <p:nvPr/>
            </p:nvSpPr>
            <p:spPr bwMode="auto">
              <a:xfrm>
                <a:off x="1322" y="1879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16</a:t>
                </a:r>
              </a:p>
            </p:txBody>
          </p:sp>
          <p:sp>
            <p:nvSpPr>
              <p:cNvPr id="349220" name="Oval 36"/>
              <p:cNvSpPr>
                <a:spLocks noChangeArrowheads="1"/>
              </p:cNvSpPr>
              <p:nvPr/>
            </p:nvSpPr>
            <p:spPr bwMode="auto">
              <a:xfrm>
                <a:off x="1728" y="2311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10</a:t>
                </a:r>
              </a:p>
            </p:txBody>
          </p:sp>
          <p:sp>
            <p:nvSpPr>
              <p:cNvPr id="349221" name="Oval 37"/>
              <p:cNvSpPr>
                <a:spLocks noChangeArrowheads="1"/>
              </p:cNvSpPr>
              <p:nvPr/>
            </p:nvSpPr>
            <p:spPr bwMode="auto">
              <a:xfrm>
                <a:off x="1404" y="2589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9</a:t>
                </a:r>
              </a:p>
            </p:txBody>
          </p:sp>
          <p:sp>
            <p:nvSpPr>
              <p:cNvPr id="349222" name="Oval 38"/>
              <p:cNvSpPr>
                <a:spLocks noChangeArrowheads="1"/>
              </p:cNvSpPr>
              <p:nvPr/>
            </p:nvSpPr>
            <p:spPr bwMode="auto">
              <a:xfrm>
                <a:off x="1980" y="2589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3</a:t>
                </a:r>
              </a:p>
            </p:txBody>
          </p:sp>
          <p:sp>
            <p:nvSpPr>
              <p:cNvPr id="349223" name="Text Box 39"/>
              <p:cNvSpPr txBox="1">
                <a:spLocks noChangeArrowheads="1"/>
              </p:cNvSpPr>
              <p:nvPr/>
            </p:nvSpPr>
            <p:spPr bwMode="auto">
              <a:xfrm>
                <a:off x="794" y="2655"/>
                <a:ext cx="15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>
                    <a:latin typeface="Monotype Corsiva" charset="0"/>
                  </a:rPr>
                  <a:t>i</a:t>
                </a:r>
              </a:p>
            </p:txBody>
          </p:sp>
        </p:grpSp>
        <p:sp>
          <p:nvSpPr>
            <p:cNvPr id="349224" name="Text Box 40"/>
            <p:cNvSpPr txBox="1">
              <a:spLocks noChangeArrowheads="1"/>
            </p:cNvSpPr>
            <p:nvPr/>
          </p:nvSpPr>
          <p:spPr bwMode="auto">
            <a:xfrm>
              <a:off x="1008" y="2122"/>
              <a:ext cx="79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rgbClr val="DD0111"/>
                  </a:solidFill>
                  <a:latin typeface="Monotype Corsiva" charset="0"/>
                </a:rPr>
                <a:t>Key </a:t>
              </a:r>
              <a:r>
                <a:rPr lang="en-US" altLang="en-US" sz="1600">
                  <a:solidFill>
                    <a:srgbClr val="DD0111"/>
                  </a:solidFill>
                </a:rPr>
                <a:t>[</a:t>
              </a:r>
              <a:r>
                <a:rPr lang="en-US" altLang="en-US" sz="1600">
                  <a:solidFill>
                    <a:srgbClr val="DD0111"/>
                  </a:solidFill>
                  <a:latin typeface="Monotype Corsiva" charset="0"/>
                </a:rPr>
                <a:t>i </a:t>
              </a:r>
              <a:r>
                <a:rPr lang="en-US" altLang="en-US" sz="1600">
                  <a:solidFill>
                    <a:srgbClr val="DD0111"/>
                  </a:solidFill>
                </a:rPr>
                <a:t>] </a:t>
              </a:r>
              <a:r>
                <a:rPr lang="en-US" altLang="en-US" sz="1600">
                  <a:solidFill>
                    <a:srgbClr val="DD0111"/>
                  </a:solidFill>
                  <a:ea typeface="Arial" charset="0"/>
                  <a:cs typeface="Arial" charset="0"/>
                </a:rPr>
                <a:t>← 15</a:t>
              </a:r>
            </a:p>
          </p:txBody>
        </p:sp>
      </p:grpSp>
      <p:grpSp>
        <p:nvGrpSpPr>
          <p:cNvPr id="349225" name="Group 41"/>
          <p:cNvGrpSpPr>
            <a:grpSpLocks/>
          </p:cNvGrpSpPr>
          <p:nvPr/>
        </p:nvGrpSpPr>
        <p:grpSpPr bwMode="auto">
          <a:xfrm>
            <a:off x="5133975" y="1355725"/>
            <a:ext cx="2943225" cy="1844675"/>
            <a:chOff x="3445" y="854"/>
            <a:chExt cx="1854" cy="1162"/>
          </a:xfrm>
        </p:grpSpPr>
        <p:grpSp>
          <p:nvGrpSpPr>
            <p:cNvPr id="349226" name="Group 42"/>
            <p:cNvGrpSpPr>
              <a:grpSpLocks/>
            </p:cNvGrpSpPr>
            <p:nvPr/>
          </p:nvGrpSpPr>
          <p:grpSpPr bwMode="auto">
            <a:xfrm>
              <a:off x="3445" y="854"/>
              <a:ext cx="1854" cy="1162"/>
              <a:chOff x="328" y="1879"/>
              <a:chExt cx="1854" cy="1162"/>
            </a:xfrm>
          </p:grpSpPr>
          <p:sp>
            <p:nvSpPr>
              <p:cNvPr id="349227" name="Line 43"/>
              <p:cNvSpPr>
                <a:spLocks noChangeAspect="1" noChangeShapeType="1"/>
              </p:cNvSpPr>
              <p:nvPr/>
            </p:nvSpPr>
            <p:spPr bwMode="auto">
              <a:xfrm flipV="1">
                <a:off x="1042" y="2691"/>
                <a:ext cx="259" cy="2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228" name="Line 44"/>
              <p:cNvSpPr>
                <a:spLocks noChangeAspect="1" noChangeShapeType="1"/>
              </p:cNvSpPr>
              <p:nvPr/>
            </p:nvSpPr>
            <p:spPr bwMode="auto">
              <a:xfrm flipV="1">
                <a:off x="1509" y="2404"/>
                <a:ext cx="322" cy="3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229" name="Line 45"/>
              <p:cNvSpPr>
                <a:spLocks noChangeAspect="1" noChangeShapeType="1"/>
              </p:cNvSpPr>
              <p:nvPr/>
            </p:nvSpPr>
            <p:spPr bwMode="auto">
              <a:xfrm rot="16200000" flipV="1">
                <a:off x="608" y="2649"/>
                <a:ext cx="322" cy="3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230" name="Line 46"/>
              <p:cNvSpPr>
                <a:spLocks noChangeAspect="1" noChangeShapeType="1"/>
              </p:cNvSpPr>
              <p:nvPr/>
            </p:nvSpPr>
            <p:spPr bwMode="auto">
              <a:xfrm rot="16200000" flipV="1">
                <a:off x="949" y="2399"/>
                <a:ext cx="322" cy="3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231" name="Line 47"/>
              <p:cNvSpPr>
                <a:spLocks noChangeAspect="1" noChangeShapeType="1"/>
              </p:cNvSpPr>
              <p:nvPr/>
            </p:nvSpPr>
            <p:spPr bwMode="auto">
              <a:xfrm rot="16200000" flipV="1">
                <a:off x="1345" y="1947"/>
                <a:ext cx="806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232" name="Line 48"/>
              <p:cNvSpPr>
                <a:spLocks noChangeShapeType="1"/>
              </p:cNvSpPr>
              <p:nvPr/>
            </p:nvSpPr>
            <p:spPr bwMode="auto">
              <a:xfrm flipV="1">
                <a:off x="434" y="1975"/>
                <a:ext cx="1008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233" name="Oval 49"/>
              <p:cNvSpPr>
                <a:spLocks noChangeArrowheads="1"/>
              </p:cNvSpPr>
              <p:nvPr/>
            </p:nvSpPr>
            <p:spPr bwMode="auto">
              <a:xfrm>
                <a:off x="578" y="2589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8</a:t>
                </a:r>
              </a:p>
            </p:txBody>
          </p:sp>
          <p:sp>
            <p:nvSpPr>
              <p:cNvPr id="349234" name="Oval 50"/>
              <p:cNvSpPr>
                <a:spLocks noChangeArrowheads="1"/>
              </p:cNvSpPr>
              <p:nvPr/>
            </p:nvSpPr>
            <p:spPr bwMode="auto">
              <a:xfrm>
                <a:off x="328" y="2839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2</a:t>
                </a:r>
              </a:p>
            </p:txBody>
          </p:sp>
          <p:sp>
            <p:nvSpPr>
              <p:cNvPr id="349235" name="Oval 51"/>
              <p:cNvSpPr>
                <a:spLocks noChangeArrowheads="1"/>
              </p:cNvSpPr>
              <p:nvPr/>
            </p:nvSpPr>
            <p:spPr bwMode="auto">
              <a:xfrm>
                <a:off x="770" y="2839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DD011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15</a:t>
                </a:r>
              </a:p>
            </p:txBody>
          </p:sp>
          <p:sp>
            <p:nvSpPr>
              <p:cNvPr id="349236" name="Oval 52"/>
              <p:cNvSpPr>
                <a:spLocks noChangeArrowheads="1"/>
              </p:cNvSpPr>
              <p:nvPr/>
            </p:nvSpPr>
            <p:spPr bwMode="auto">
              <a:xfrm>
                <a:off x="866" y="2311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14</a:t>
                </a:r>
              </a:p>
            </p:txBody>
          </p:sp>
          <p:sp>
            <p:nvSpPr>
              <p:cNvPr id="349237" name="Oval 53"/>
              <p:cNvSpPr>
                <a:spLocks noChangeArrowheads="1"/>
              </p:cNvSpPr>
              <p:nvPr/>
            </p:nvSpPr>
            <p:spPr bwMode="auto">
              <a:xfrm>
                <a:off x="1154" y="2589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7</a:t>
                </a:r>
              </a:p>
            </p:txBody>
          </p:sp>
          <p:sp>
            <p:nvSpPr>
              <p:cNvPr id="349238" name="Oval 54"/>
              <p:cNvSpPr>
                <a:spLocks noChangeArrowheads="1"/>
              </p:cNvSpPr>
              <p:nvPr/>
            </p:nvSpPr>
            <p:spPr bwMode="auto">
              <a:xfrm>
                <a:off x="1010" y="2839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</a:t>
                </a:r>
              </a:p>
            </p:txBody>
          </p:sp>
          <p:sp>
            <p:nvSpPr>
              <p:cNvPr id="349239" name="Oval 55"/>
              <p:cNvSpPr>
                <a:spLocks noChangeArrowheads="1"/>
              </p:cNvSpPr>
              <p:nvPr/>
            </p:nvSpPr>
            <p:spPr bwMode="auto">
              <a:xfrm>
                <a:off x="1322" y="1879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16</a:t>
                </a:r>
              </a:p>
            </p:txBody>
          </p:sp>
          <p:sp>
            <p:nvSpPr>
              <p:cNvPr id="349240" name="Oval 56"/>
              <p:cNvSpPr>
                <a:spLocks noChangeArrowheads="1"/>
              </p:cNvSpPr>
              <p:nvPr/>
            </p:nvSpPr>
            <p:spPr bwMode="auto">
              <a:xfrm>
                <a:off x="1728" y="2311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10</a:t>
                </a:r>
              </a:p>
            </p:txBody>
          </p:sp>
          <p:sp>
            <p:nvSpPr>
              <p:cNvPr id="349241" name="Oval 57"/>
              <p:cNvSpPr>
                <a:spLocks noChangeArrowheads="1"/>
              </p:cNvSpPr>
              <p:nvPr/>
            </p:nvSpPr>
            <p:spPr bwMode="auto">
              <a:xfrm>
                <a:off x="1404" y="2589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9</a:t>
                </a:r>
              </a:p>
            </p:txBody>
          </p:sp>
          <p:sp>
            <p:nvSpPr>
              <p:cNvPr id="349242" name="Oval 58"/>
              <p:cNvSpPr>
                <a:spLocks noChangeArrowheads="1"/>
              </p:cNvSpPr>
              <p:nvPr/>
            </p:nvSpPr>
            <p:spPr bwMode="auto">
              <a:xfrm>
                <a:off x="1980" y="2589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3</a:t>
                </a:r>
              </a:p>
            </p:txBody>
          </p:sp>
          <p:sp>
            <p:nvSpPr>
              <p:cNvPr id="349243" name="Text Box 59"/>
              <p:cNvSpPr txBox="1">
                <a:spLocks noChangeArrowheads="1"/>
              </p:cNvSpPr>
              <p:nvPr/>
            </p:nvSpPr>
            <p:spPr bwMode="auto">
              <a:xfrm>
                <a:off x="794" y="2655"/>
                <a:ext cx="15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>
                    <a:latin typeface="Monotype Corsiva" charset="0"/>
                  </a:rPr>
                  <a:t>i</a:t>
                </a:r>
              </a:p>
            </p:txBody>
          </p:sp>
        </p:grpSp>
        <p:sp>
          <p:nvSpPr>
            <p:cNvPr id="349244" name="Freeform 60"/>
            <p:cNvSpPr>
              <a:spLocks/>
            </p:cNvSpPr>
            <p:nvPr/>
          </p:nvSpPr>
          <p:spPr bwMode="auto">
            <a:xfrm>
              <a:off x="3728" y="1776"/>
              <a:ext cx="112" cy="144"/>
            </a:xfrm>
            <a:custGeom>
              <a:avLst/>
              <a:gdLst>
                <a:gd name="T0" fmla="*/ 16 w 112"/>
                <a:gd name="T1" fmla="*/ 0 h 144"/>
                <a:gd name="T2" fmla="*/ 16 w 112"/>
                <a:gd name="T3" fmla="*/ 96 h 144"/>
                <a:gd name="T4" fmla="*/ 112 w 112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" h="144">
                  <a:moveTo>
                    <a:pt x="16" y="0"/>
                  </a:moveTo>
                  <a:cubicBezTo>
                    <a:pt x="8" y="36"/>
                    <a:pt x="0" y="72"/>
                    <a:pt x="16" y="96"/>
                  </a:cubicBezTo>
                  <a:cubicBezTo>
                    <a:pt x="32" y="120"/>
                    <a:pt x="72" y="132"/>
                    <a:pt x="112" y="144"/>
                  </a:cubicBezTo>
                </a:path>
              </a:pathLst>
            </a:custGeom>
            <a:noFill/>
            <a:ln w="9525">
              <a:solidFill>
                <a:srgbClr val="DD011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9245" name="Group 61"/>
          <p:cNvGrpSpPr>
            <a:grpSpLocks/>
          </p:cNvGrpSpPr>
          <p:nvPr/>
        </p:nvGrpSpPr>
        <p:grpSpPr bwMode="auto">
          <a:xfrm>
            <a:off x="862013" y="4098925"/>
            <a:ext cx="2943225" cy="1844675"/>
            <a:chOff x="543" y="2582"/>
            <a:chExt cx="1854" cy="1162"/>
          </a:xfrm>
        </p:grpSpPr>
        <p:sp>
          <p:nvSpPr>
            <p:cNvPr id="349246" name="Line 62"/>
            <p:cNvSpPr>
              <a:spLocks noChangeAspect="1" noChangeShapeType="1"/>
            </p:cNvSpPr>
            <p:nvPr/>
          </p:nvSpPr>
          <p:spPr bwMode="auto">
            <a:xfrm flipV="1">
              <a:off x="1257" y="3394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247" name="Line 63"/>
            <p:cNvSpPr>
              <a:spLocks noChangeAspect="1" noChangeShapeType="1"/>
            </p:cNvSpPr>
            <p:nvPr/>
          </p:nvSpPr>
          <p:spPr bwMode="auto">
            <a:xfrm flipV="1">
              <a:off x="1724" y="3107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248" name="Line 64"/>
            <p:cNvSpPr>
              <a:spLocks noChangeAspect="1" noChangeShapeType="1"/>
            </p:cNvSpPr>
            <p:nvPr/>
          </p:nvSpPr>
          <p:spPr bwMode="auto">
            <a:xfrm rot="16200000" flipV="1">
              <a:off x="823" y="3352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249" name="Line 65"/>
            <p:cNvSpPr>
              <a:spLocks noChangeAspect="1" noChangeShapeType="1"/>
            </p:cNvSpPr>
            <p:nvPr/>
          </p:nvSpPr>
          <p:spPr bwMode="auto">
            <a:xfrm rot="16200000" flipV="1">
              <a:off x="1164" y="3102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250" name="Line 66"/>
            <p:cNvSpPr>
              <a:spLocks noChangeAspect="1" noChangeShapeType="1"/>
            </p:cNvSpPr>
            <p:nvPr/>
          </p:nvSpPr>
          <p:spPr bwMode="auto">
            <a:xfrm rot="16200000" flipV="1">
              <a:off x="1560" y="2650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251" name="Line 67"/>
            <p:cNvSpPr>
              <a:spLocks noChangeShapeType="1"/>
            </p:cNvSpPr>
            <p:nvPr/>
          </p:nvSpPr>
          <p:spPr bwMode="auto">
            <a:xfrm flipV="1">
              <a:off x="649" y="2678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252" name="Oval 68"/>
            <p:cNvSpPr>
              <a:spLocks noChangeArrowheads="1"/>
            </p:cNvSpPr>
            <p:nvPr/>
          </p:nvSpPr>
          <p:spPr bwMode="auto">
            <a:xfrm>
              <a:off x="793" y="3292"/>
              <a:ext cx="202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DD011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15</a:t>
              </a:r>
            </a:p>
          </p:txBody>
        </p:sp>
        <p:sp>
          <p:nvSpPr>
            <p:cNvPr id="349253" name="Oval 69"/>
            <p:cNvSpPr>
              <a:spLocks noChangeArrowheads="1"/>
            </p:cNvSpPr>
            <p:nvPr/>
          </p:nvSpPr>
          <p:spPr bwMode="auto">
            <a:xfrm>
              <a:off x="543" y="354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349254" name="Oval 70"/>
            <p:cNvSpPr>
              <a:spLocks noChangeArrowheads="1"/>
            </p:cNvSpPr>
            <p:nvPr/>
          </p:nvSpPr>
          <p:spPr bwMode="auto">
            <a:xfrm>
              <a:off x="985" y="354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8</a:t>
              </a:r>
            </a:p>
          </p:txBody>
        </p:sp>
        <p:sp>
          <p:nvSpPr>
            <p:cNvPr id="349255" name="Oval 71"/>
            <p:cNvSpPr>
              <a:spLocks noChangeArrowheads="1"/>
            </p:cNvSpPr>
            <p:nvPr/>
          </p:nvSpPr>
          <p:spPr bwMode="auto">
            <a:xfrm>
              <a:off x="1081" y="301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14</a:t>
              </a:r>
            </a:p>
          </p:txBody>
        </p:sp>
        <p:sp>
          <p:nvSpPr>
            <p:cNvPr id="349256" name="Oval 72"/>
            <p:cNvSpPr>
              <a:spLocks noChangeArrowheads="1"/>
            </p:cNvSpPr>
            <p:nvPr/>
          </p:nvSpPr>
          <p:spPr bwMode="auto">
            <a:xfrm>
              <a:off x="1369" y="329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7</a:t>
              </a:r>
            </a:p>
          </p:txBody>
        </p:sp>
        <p:sp>
          <p:nvSpPr>
            <p:cNvPr id="349257" name="Oval 73"/>
            <p:cNvSpPr>
              <a:spLocks noChangeArrowheads="1"/>
            </p:cNvSpPr>
            <p:nvPr/>
          </p:nvSpPr>
          <p:spPr bwMode="auto">
            <a:xfrm>
              <a:off x="1225" y="354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349258" name="Oval 74"/>
            <p:cNvSpPr>
              <a:spLocks noChangeArrowheads="1"/>
            </p:cNvSpPr>
            <p:nvPr/>
          </p:nvSpPr>
          <p:spPr bwMode="auto">
            <a:xfrm>
              <a:off x="1537" y="258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16</a:t>
              </a:r>
            </a:p>
          </p:txBody>
        </p:sp>
        <p:sp>
          <p:nvSpPr>
            <p:cNvPr id="349259" name="Oval 75"/>
            <p:cNvSpPr>
              <a:spLocks noChangeArrowheads="1"/>
            </p:cNvSpPr>
            <p:nvPr/>
          </p:nvSpPr>
          <p:spPr bwMode="auto">
            <a:xfrm>
              <a:off x="1943" y="301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10</a:t>
              </a:r>
            </a:p>
          </p:txBody>
        </p:sp>
        <p:sp>
          <p:nvSpPr>
            <p:cNvPr id="349260" name="Oval 76"/>
            <p:cNvSpPr>
              <a:spLocks noChangeArrowheads="1"/>
            </p:cNvSpPr>
            <p:nvPr/>
          </p:nvSpPr>
          <p:spPr bwMode="auto">
            <a:xfrm>
              <a:off x="1619" y="329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9</a:t>
              </a:r>
            </a:p>
          </p:txBody>
        </p:sp>
        <p:sp>
          <p:nvSpPr>
            <p:cNvPr id="349261" name="Oval 77"/>
            <p:cNvSpPr>
              <a:spLocks noChangeArrowheads="1"/>
            </p:cNvSpPr>
            <p:nvPr/>
          </p:nvSpPr>
          <p:spPr bwMode="auto">
            <a:xfrm>
              <a:off x="2195" y="329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3</a:t>
              </a:r>
            </a:p>
          </p:txBody>
        </p:sp>
        <p:sp>
          <p:nvSpPr>
            <p:cNvPr id="349262" name="Text Box 78"/>
            <p:cNvSpPr txBox="1">
              <a:spLocks noChangeArrowheads="1"/>
            </p:cNvSpPr>
            <p:nvPr/>
          </p:nvSpPr>
          <p:spPr bwMode="auto">
            <a:xfrm>
              <a:off x="816" y="3120"/>
              <a:ext cx="15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Monotype Corsiva" charset="0"/>
                </a:rPr>
                <a:t>i</a:t>
              </a:r>
            </a:p>
          </p:txBody>
        </p:sp>
        <p:sp>
          <p:nvSpPr>
            <p:cNvPr id="349263" name="Freeform 79"/>
            <p:cNvSpPr>
              <a:spLocks/>
            </p:cNvSpPr>
            <p:nvPr/>
          </p:nvSpPr>
          <p:spPr bwMode="auto">
            <a:xfrm>
              <a:off x="816" y="3072"/>
              <a:ext cx="240" cy="192"/>
            </a:xfrm>
            <a:custGeom>
              <a:avLst/>
              <a:gdLst>
                <a:gd name="T0" fmla="*/ 0 w 240"/>
                <a:gd name="T1" fmla="*/ 192 h 192"/>
                <a:gd name="T2" fmla="*/ 48 w 240"/>
                <a:gd name="T3" fmla="*/ 48 h 192"/>
                <a:gd name="T4" fmla="*/ 240 w 240"/>
                <a:gd name="T5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0" h="192">
                  <a:moveTo>
                    <a:pt x="0" y="192"/>
                  </a:moveTo>
                  <a:cubicBezTo>
                    <a:pt x="4" y="136"/>
                    <a:pt x="8" y="80"/>
                    <a:pt x="48" y="48"/>
                  </a:cubicBezTo>
                  <a:cubicBezTo>
                    <a:pt x="88" y="16"/>
                    <a:pt x="164" y="8"/>
                    <a:pt x="240" y="0"/>
                  </a:cubicBezTo>
                </a:path>
              </a:pathLst>
            </a:custGeom>
            <a:noFill/>
            <a:ln w="9525">
              <a:solidFill>
                <a:srgbClr val="DD011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783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803DAD-2F4F-3345-A714-C78FF157739B}" type="slidenum">
              <a:rPr lang="en-US"/>
              <a:pPr/>
              <a:t>28</a:t>
            </a:fld>
            <a:endParaRPr lang="en-US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7162800" y="2871788"/>
            <a:ext cx="566738" cy="633412"/>
            <a:chOff x="4512" y="2352"/>
            <a:chExt cx="357" cy="399"/>
          </a:xfrm>
        </p:grpSpPr>
        <p:sp>
          <p:nvSpPr>
            <p:cNvPr id="15402" name="Line 3"/>
            <p:cNvSpPr>
              <a:spLocks noChangeAspect="1" noChangeShapeType="1"/>
            </p:cNvSpPr>
            <p:nvPr/>
          </p:nvSpPr>
          <p:spPr bwMode="auto">
            <a:xfrm rot="16200000" flipV="1">
              <a:off x="4505" y="2359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03" name="Oval 4"/>
            <p:cNvSpPr>
              <a:spLocks noChangeArrowheads="1"/>
            </p:cNvSpPr>
            <p:nvPr/>
          </p:nvSpPr>
          <p:spPr bwMode="auto">
            <a:xfrm>
              <a:off x="4667" y="2549"/>
              <a:ext cx="202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/>
                <a:t>-</a:t>
              </a:r>
              <a:r>
                <a:rPr lang="en-US" dirty="0">
                  <a:sym typeface="Symbol" pitchFamily="-107" charset="2"/>
                </a:rPr>
                <a:t>∞</a:t>
              </a:r>
            </a:p>
          </p:txBody>
        </p:sp>
      </p:grpSp>
      <p:sp>
        <p:nvSpPr>
          <p:cNvPr id="1536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MAX-HEAP-INSERT</a:t>
            </a:r>
          </a:p>
        </p:txBody>
      </p:sp>
      <p:sp>
        <p:nvSpPr>
          <p:cNvPr id="56935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74635" y="1214438"/>
            <a:ext cx="5592762" cy="5338762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dirty="0"/>
              <a:t>Goal: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dirty="0"/>
              <a:t>Inserts a new element into a max-heap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/>
              <a:t>Idea: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dirty="0"/>
              <a:t>Expand the max-heap with a new element whose key is -</a:t>
            </a:r>
            <a:r>
              <a:rPr lang="en-US" dirty="0">
                <a:sym typeface="Symbol" pitchFamily="-107" charset="2"/>
              </a:rPr>
              <a:t>∞</a:t>
            </a:r>
          </a:p>
          <a:p>
            <a:pPr lvl="1" eaLnBrk="1" hangingPunct="1">
              <a:lnSpc>
                <a:spcPct val="120000"/>
              </a:lnSpc>
            </a:pPr>
            <a:r>
              <a:rPr lang="en-US" dirty="0">
                <a:sym typeface="Symbol" pitchFamily="-107" charset="2"/>
              </a:rPr>
              <a:t>Calls HEAP-INCREASE-KEY to set the key of the new node to its correct value and maintain the max-heap property</a:t>
            </a:r>
          </a:p>
        </p:txBody>
      </p:sp>
      <p:sp>
        <p:nvSpPr>
          <p:cNvPr id="15367" name="Line 7"/>
          <p:cNvSpPr>
            <a:spLocks noChangeAspect="1" noChangeShapeType="1"/>
          </p:cNvSpPr>
          <p:nvPr/>
        </p:nvSpPr>
        <p:spPr bwMode="auto">
          <a:xfrm flipV="1">
            <a:off x="6924675" y="2941638"/>
            <a:ext cx="411163" cy="392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8" name="Line 8"/>
          <p:cNvSpPr>
            <a:spLocks noChangeAspect="1" noChangeShapeType="1"/>
          </p:cNvSpPr>
          <p:nvPr/>
        </p:nvSpPr>
        <p:spPr bwMode="auto">
          <a:xfrm flipV="1">
            <a:off x="7666038" y="2486025"/>
            <a:ext cx="511175" cy="487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9" name="Line 9"/>
          <p:cNvSpPr>
            <a:spLocks noChangeAspect="1" noChangeShapeType="1"/>
          </p:cNvSpPr>
          <p:nvPr/>
        </p:nvSpPr>
        <p:spPr bwMode="auto">
          <a:xfrm rot="16200000" flipV="1">
            <a:off x="6234906" y="2875757"/>
            <a:ext cx="511175" cy="487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70" name="Line 10"/>
          <p:cNvSpPr>
            <a:spLocks noChangeAspect="1" noChangeShapeType="1"/>
          </p:cNvSpPr>
          <p:nvPr/>
        </p:nvSpPr>
        <p:spPr bwMode="auto">
          <a:xfrm rot="16200000" flipV="1">
            <a:off x="6776244" y="2478881"/>
            <a:ext cx="511175" cy="487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71" name="Line 11"/>
          <p:cNvSpPr>
            <a:spLocks noChangeAspect="1" noChangeShapeType="1"/>
          </p:cNvSpPr>
          <p:nvPr/>
        </p:nvSpPr>
        <p:spPr bwMode="auto">
          <a:xfrm rot="16200000" flipV="1">
            <a:off x="7405687" y="1760538"/>
            <a:ext cx="1279525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72" name="Line 12"/>
          <p:cNvSpPr>
            <a:spLocks noChangeShapeType="1"/>
          </p:cNvSpPr>
          <p:nvPr/>
        </p:nvSpPr>
        <p:spPr bwMode="auto">
          <a:xfrm flipV="1">
            <a:off x="5959475" y="1804988"/>
            <a:ext cx="16002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73" name="Oval 13"/>
          <p:cNvSpPr>
            <a:spLocks noChangeArrowheads="1"/>
          </p:cNvSpPr>
          <p:nvPr/>
        </p:nvSpPr>
        <p:spPr bwMode="auto">
          <a:xfrm>
            <a:off x="6188075" y="2779713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15374" name="Oval 14"/>
          <p:cNvSpPr>
            <a:spLocks noChangeArrowheads="1"/>
          </p:cNvSpPr>
          <p:nvPr/>
        </p:nvSpPr>
        <p:spPr bwMode="auto">
          <a:xfrm>
            <a:off x="5791200" y="3176588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5375" name="Oval 15"/>
          <p:cNvSpPr>
            <a:spLocks noChangeArrowheads="1"/>
          </p:cNvSpPr>
          <p:nvPr/>
        </p:nvSpPr>
        <p:spPr bwMode="auto">
          <a:xfrm>
            <a:off x="6492875" y="3176588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5376" name="Oval 16"/>
          <p:cNvSpPr>
            <a:spLocks noChangeArrowheads="1"/>
          </p:cNvSpPr>
          <p:nvPr/>
        </p:nvSpPr>
        <p:spPr bwMode="auto">
          <a:xfrm>
            <a:off x="6645275" y="2338388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15377" name="Oval 17"/>
          <p:cNvSpPr>
            <a:spLocks noChangeArrowheads="1"/>
          </p:cNvSpPr>
          <p:nvPr/>
        </p:nvSpPr>
        <p:spPr bwMode="auto">
          <a:xfrm>
            <a:off x="7102475" y="2779713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15378" name="Oval 18"/>
          <p:cNvSpPr>
            <a:spLocks noChangeArrowheads="1"/>
          </p:cNvSpPr>
          <p:nvPr/>
        </p:nvSpPr>
        <p:spPr bwMode="auto">
          <a:xfrm>
            <a:off x="6873875" y="3176588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5379" name="Oval 19"/>
          <p:cNvSpPr>
            <a:spLocks noChangeArrowheads="1"/>
          </p:cNvSpPr>
          <p:nvPr/>
        </p:nvSpPr>
        <p:spPr bwMode="auto">
          <a:xfrm>
            <a:off x="7369175" y="1652588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16</a:t>
            </a:r>
          </a:p>
        </p:txBody>
      </p:sp>
      <p:sp>
        <p:nvSpPr>
          <p:cNvPr id="15380" name="Oval 20"/>
          <p:cNvSpPr>
            <a:spLocks noChangeArrowheads="1"/>
          </p:cNvSpPr>
          <p:nvPr/>
        </p:nvSpPr>
        <p:spPr bwMode="auto">
          <a:xfrm>
            <a:off x="8013700" y="2338388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15381" name="Oval 21"/>
          <p:cNvSpPr>
            <a:spLocks noChangeArrowheads="1"/>
          </p:cNvSpPr>
          <p:nvPr/>
        </p:nvSpPr>
        <p:spPr bwMode="auto">
          <a:xfrm>
            <a:off x="7499350" y="2779713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15382" name="Oval 22"/>
          <p:cNvSpPr>
            <a:spLocks noChangeArrowheads="1"/>
          </p:cNvSpPr>
          <p:nvPr/>
        </p:nvSpPr>
        <p:spPr bwMode="auto">
          <a:xfrm>
            <a:off x="8413750" y="2779713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3</a:t>
            </a:r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5791200" y="3733800"/>
            <a:ext cx="2943225" cy="1852613"/>
            <a:chOff x="3648" y="2352"/>
            <a:chExt cx="1854" cy="1167"/>
          </a:xfrm>
        </p:grpSpPr>
        <p:sp>
          <p:nvSpPr>
            <p:cNvPr id="15384" name="Line 24"/>
            <p:cNvSpPr>
              <a:spLocks noChangeAspect="1" noChangeShapeType="1"/>
            </p:cNvSpPr>
            <p:nvPr/>
          </p:nvSpPr>
          <p:spPr bwMode="auto">
            <a:xfrm rot="16200000" flipV="1">
              <a:off x="4505" y="3127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85" name="Oval 25"/>
            <p:cNvSpPr>
              <a:spLocks noChangeArrowheads="1"/>
            </p:cNvSpPr>
            <p:nvPr/>
          </p:nvSpPr>
          <p:spPr bwMode="auto">
            <a:xfrm>
              <a:off x="4667" y="3317"/>
              <a:ext cx="202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15</a:t>
              </a:r>
              <a:endParaRPr lang="en-US">
                <a:sym typeface="Symbol" pitchFamily="-107" charset="2"/>
              </a:endParaRPr>
            </a:p>
          </p:txBody>
        </p:sp>
        <p:sp>
          <p:nvSpPr>
            <p:cNvPr id="15386" name="Line 26"/>
            <p:cNvSpPr>
              <a:spLocks noChangeAspect="1" noChangeShapeType="1"/>
            </p:cNvSpPr>
            <p:nvPr/>
          </p:nvSpPr>
          <p:spPr bwMode="auto">
            <a:xfrm flipV="1">
              <a:off x="4362" y="3164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87" name="Line 27"/>
            <p:cNvSpPr>
              <a:spLocks noChangeAspect="1" noChangeShapeType="1"/>
            </p:cNvSpPr>
            <p:nvPr/>
          </p:nvSpPr>
          <p:spPr bwMode="auto">
            <a:xfrm flipV="1">
              <a:off x="4829" y="2877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88" name="Line 28"/>
            <p:cNvSpPr>
              <a:spLocks noChangeAspect="1" noChangeShapeType="1"/>
            </p:cNvSpPr>
            <p:nvPr/>
          </p:nvSpPr>
          <p:spPr bwMode="auto">
            <a:xfrm rot="16200000" flipV="1">
              <a:off x="3928" y="3122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89" name="Line 29"/>
            <p:cNvSpPr>
              <a:spLocks noChangeAspect="1" noChangeShapeType="1"/>
            </p:cNvSpPr>
            <p:nvPr/>
          </p:nvSpPr>
          <p:spPr bwMode="auto">
            <a:xfrm rot="16200000" flipV="1">
              <a:off x="4269" y="2872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90" name="Line 30"/>
            <p:cNvSpPr>
              <a:spLocks noChangeAspect="1" noChangeShapeType="1"/>
            </p:cNvSpPr>
            <p:nvPr/>
          </p:nvSpPr>
          <p:spPr bwMode="auto">
            <a:xfrm rot="16200000" flipV="1">
              <a:off x="4665" y="2420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91" name="Line 31"/>
            <p:cNvSpPr>
              <a:spLocks noChangeShapeType="1"/>
            </p:cNvSpPr>
            <p:nvPr/>
          </p:nvSpPr>
          <p:spPr bwMode="auto">
            <a:xfrm flipV="1">
              <a:off x="3754" y="2448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92" name="Oval 32"/>
            <p:cNvSpPr>
              <a:spLocks noChangeArrowheads="1"/>
            </p:cNvSpPr>
            <p:nvPr/>
          </p:nvSpPr>
          <p:spPr bwMode="auto">
            <a:xfrm>
              <a:off x="3898" y="306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15393" name="Oval 33"/>
            <p:cNvSpPr>
              <a:spLocks noChangeArrowheads="1"/>
            </p:cNvSpPr>
            <p:nvPr/>
          </p:nvSpPr>
          <p:spPr bwMode="auto">
            <a:xfrm>
              <a:off x="3648" y="331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15394" name="Oval 34"/>
            <p:cNvSpPr>
              <a:spLocks noChangeArrowheads="1"/>
            </p:cNvSpPr>
            <p:nvPr/>
          </p:nvSpPr>
          <p:spPr bwMode="auto">
            <a:xfrm>
              <a:off x="4090" y="331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15395" name="Oval 35"/>
            <p:cNvSpPr>
              <a:spLocks noChangeArrowheads="1"/>
            </p:cNvSpPr>
            <p:nvPr/>
          </p:nvSpPr>
          <p:spPr bwMode="auto">
            <a:xfrm>
              <a:off x="4186" y="278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14</a:t>
              </a:r>
            </a:p>
          </p:txBody>
        </p:sp>
        <p:sp>
          <p:nvSpPr>
            <p:cNvPr id="15396" name="Oval 36"/>
            <p:cNvSpPr>
              <a:spLocks noChangeArrowheads="1"/>
            </p:cNvSpPr>
            <p:nvPr/>
          </p:nvSpPr>
          <p:spPr bwMode="auto">
            <a:xfrm>
              <a:off x="4474" y="306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15397" name="Oval 37"/>
            <p:cNvSpPr>
              <a:spLocks noChangeArrowheads="1"/>
            </p:cNvSpPr>
            <p:nvPr/>
          </p:nvSpPr>
          <p:spPr bwMode="auto">
            <a:xfrm>
              <a:off x="4330" y="331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15398" name="Oval 38"/>
            <p:cNvSpPr>
              <a:spLocks noChangeArrowheads="1"/>
            </p:cNvSpPr>
            <p:nvPr/>
          </p:nvSpPr>
          <p:spPr bwMode="auto">
            <a:xfrm>
              <a:off x="4642" y="235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16</a:t>
              </a:r>
            </a:p>
          </p:txBody>
        </p:sp>
        <p:sp>
          <p:nvSpPr>
            <p:cNvPr id="15399" name="Oval 39"/>
            <p:cNvSpPr>
              <a:spLocks noChangeArrowheads="1"/>
            </p:cNvSpPr>
            <p:nvPr/>
          </p:nvSpPr>
          <p:spPr bwMode="auto">
            <a:xfrm>
              <a:off x="5048" y="278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15400" name="Oval 40"/>
            <p:cNvSpPr>
              <a:spLocks noChangeArrowheads="1"/>
            </p:cNvSpPr>
            <p:nvPr/>
          </p:nvSpPr>
          <p:spPr bwMode="auto">
            <a:xfrm>
              <a:off x="4724" y="306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15401" name="Oval 41"/>
            <p:cNvSpPr>
              <a:spLocks noChangeArrowheads="1"/>
            </p:cNvSpPr>
            <p:nvPr/>
          </p:nvSpPr>
          <p:spPr bwMode="auto">
            <a:xfrm>
              <a:off x="5300" y="306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3</a:t>
              </a: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40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09E9-B02E-D047-8D0B-83EFDAF7B125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MAX-HEAP-INSERT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752600"/>
            <a:ext cx="8229600" cy="3505200"/>
          </a:xfrm>
        </p:spPr>
        <p:txBody>
          <a:bodyPr/>
          <a:lstStyle/>
          <a:p>
            <a:pPr marL="533400" indent="-533400">
              <a:lnSpc>
                <a:spcPct val="150000"/>
              </a:lnSpc>
              <a:buFontTx/>
              <a:buNone/>
            </a:pPr>
            <a:r>
              <a:rPr lang="en-US" altLang="en-US" sz="3200" dirty="0" err="1">
                <a:solidFill>
                  <a:srgbClr val="DD0111"/>
                </a:solidFill>
                <a:latin typeface="Monotype Corsiva" charset="0"/>
              </a:rPr>
              <a:t>Alg</a:t>
            </a:r>
            <a:r>
              <a:rPr lang="en-US" altLang="en-US" sz="3200" dirty="0">
                <a:solidFill>
                  <a:srgbClr val="DD0111"/>
                </a:solidFill>
                <a:latin typeface="Monotype Corsiva" charset="0"/>
              </a:rPr>
              <a:t>:</a:t>
            </a:r>
            <a:r>
              <a:rPr lang="en-US" altLang="en-US" sz="3200" dirty="0"/>
              <a:t> MAX-HEAP-INSERT</a:t>
            </a:r>
            <a:r>
              <a:rPr lang="en-US" altLang="en-US" sz="3200" dirty="0">
                <a:latin typeface="Comic Sans MS" charset="0"/>
              </a:rPr>
              <a:t>(A, key, n)</a:t>
            </a:r>
            <a:endParaRPr lang="en-US" altLang="en-US" sz="2400" dirty="0">
              <a:latin typeface="Comic Sans MS" charset="0"/>
            </a:endParaRPr>
          </a:p>
          <a:p>
            <a:pPr marL="533400" indent="-533400">
              <a:lnSpc>
                <a:spcPct val="150000"/>
              </a:lnSpc>
              <a:buFontTx/>
              <a:buAutoNum type="arabicPeriod"/>
            </a:pPr>
            <a:r>
              <a:rPr lang="en-US" altLang="en-US" dirty="0"/>
              <a:t> </a:t>
            </a:r>
            <a:r>
              <a:rPr lang="en-US" altLang="en-US" dirty="0">
                <a:latin typeface="Comic Sans MS" charset="0"/>
              </a:rPr>
              <a:t>heap-size[A]</a:t>
            </a:r>
            <a:r>
              <a:rPr lang="en-US" altLang="en-US" dirty="0"/>
              <a:t> ← </a:t>
            </a:r>
            <a:r>
              <a:rPr lang="en-US" altLang="en-US" dirty="0">
                <a:latin typeface="Comic Sans MS" charset="0"/>
              </a:rPr>
              <a:t>n + 1</a:t>
            </a:r>
          </a:p>
          <a:p>
            <a:pPr marL="533400" indent="-533400">
              <a:lnSpc>
                <a:spcPct val="150000"/>
              </a:lnSpc>
              <a:buFontTx/>
              <a:buAutoNum type="arabicPeriod"/>
            </a:pPr>
            <a:r>
              <a:rPr lang="en-US" altLang="en-US" dirty="0"/>
              <a:t> </a:t>
            </a:r>
            <a:r>
              <a:rPr lang="en-US" altLang="en-US" dirty="0">
                <a:latin typeface="Comic Sans MS" charset="0"/>
              </a:rPr>
              <a:t>A[n + 1] ← -</a:t>
            </a:r>
            <a:r>
              <a:rPr lang="en-US" dirty="0">
                <a:sym typeface="Symbol" pitchFamily="-107" charset="2"/>
              </a:rPr>
              <a:t> ∞</a:t>
            </a:r>
            <a:r>
              <a:rPr lang="en-US" altLang="en-US" dirty="0"/>
              <a:t> </a:t>
            </a:r>
          </a:p>
          <a:p>
            <a:pPr marL="533400" indent="-533400">
              <a:lnSpc>
                <a:spcPct val="150000"/>
              </a:lnSpc>
              <a:buFontTx/>
              <a:buAutoNum type="arabicPeriod"/>
            </a:pPr>
            <a:r>
              <a:rPr lang="en-US" altLang="en-US" dirty="0"/>
              <a:t> HEAP-INCREASE-KEY</a:t>
            </a:r>
            <a:r>
              <a:rPr lang="en-US" altLang="en-US" dirty="0">
                <a:latin typeface="Comic Sans MS" charset="0"/>
              </a:rPr>
              <a:t>(A, n + 1, key)</a:t>
            </a:r>
          </a:p>
        </p:txBody>
      </p:sp>
      <p:sp>
        <p:nvSpPr>
          <p:cNvPr id="351236" name="Text Box 4"/>
          <p:cNvSpPr txBox="1">
            <a:spLocks noChangeArrowheads="1"/>
          </p:cNvSpPr>
          <p:nvPr/>
        </p:nvSpPr>
        <p:spPr bwMode="auto">
          <a:xfrm>
            <a:off x="2362200" y="5334000"/>
            <a:ext cx="3657600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en-US" dirty="0"/>
              <a:t> </a:t>
            </a:r>
            <a:r>
              <a:rPr lang="en-US" altLang="en-US" sz="2400" dirty="0">
                <a:latin typeface="Century Gothic" charset="0"/>
                <a:ea typeface="Century Gothic" charset="0"/>
                <a:cs typeface="Century Gothic" charset="0"/>
              </a:rPr>
              <a:t>Running time: </a:t>
            </a:r>
            <a:r>
              <a:rPr lang="en-US" altLang="en-US" sz="2400" dirty="0">
                <a:latin typeface="Comic Sans MS" charset="0"/>
              </a:rPr>
              <a:t>O(</a:t>
            </a:r>
            <a:r>
              <a:rPr lang="en-US" altLang="en-US" sz="2400" dirty="0" err="1">
                <a:latin typeface="Comic Sans MS" charset="0"/>
              </a:rPr>
              <a:t>lgn</a:t>
            </a:r>
            <a:r>
              <a:rPr lang="en-US" altLang="en-US" sz="2400" dirty="0">
                <a:latin typeface="Comic Sans MS" charset="0"/>
              </a:rPr>
              <a:t>)</a:t>
            </a:r>
          </a:p>
        </p:txBody>
      </p:sp>
      <p:grpSp>
        <p:nvGrpSpPr>
          <p:cNvPr id="351237" name="Group 5"/>
          <p:cNvGrpSpPr>
            <a:grpSpLocks/>
          </p:cNvGrpSpPr>
          <p:nvPr/>
        </p:nvGrpSpPr>
        <p:grpSpPr bwMode="auto">
          <a:xfrm>
            <a:off x="7315200" y="3024188"/>
            <a:ext cx="566738" cy="633412"/>
            <a:chOff x="4512" y="2352"/>
            <a:chExt cx="357" cy="399"/>
          </a:xfrm>
        </p:grpSpPr>
        <p:sp>
          <p:nvSpPr>
            <p:cNvPr id="351238" name="Line 6"/>
            <p:cNvSpPr>
              <a:spLocks noChangeAspect="1" noChangeShapeType="1"/>
            </p:cNvSpPr>
            <p:nvPr/>
          </p:nvSpPr>
          <p:spPr bwMode="auto">
            <a:xfrm rot="16200000" flipV="1">
              <a:off x="4505" y="2359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239" name="Oval 7"/>
            <p:cNvSpPr>
              <a:spLocks noChangeArrowheads="1"/>
            </p:cNvSpPr>
            <p:nvPr/>
          </p:nvSpPr>
          <p:spPr bwMode="auto">
            <a:xfrm>
              <a:off x="4667" y="2549"/>
              <a:ext cx="202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-</a:t>
              </a:r>
              <a:r>
                <a:rPr lang="en-US" dirty="0">
                  <a:sym typeface="Symbol" pitchFamily="-107" charset="2"/>
                </a:rPr>
                <a:t>∞</a:t>
              </a:r>
              <a:endParaRPr lang="en-US" altLang="en-US" dirty="0">
                <a:sym typeface="Symbol" charset="2"/>
              </a:endParaRPr>
            </a:p>
          </p:txBody>
        </p:sp>
      </p:grpSp>
      <p:sp>
        <p:nvSpPr>
          <p:cNvPr id="351240" name="Line 8"/>
          <p:cNvSpPr>
            <a:spLocks noChangeAspect="1" noChangeShapeType="1"/>
          </p:cNvSpPr>
          <p:nvPr/>
        </p:nvSpPr>
        <p:spPr bwMode="auto">
          <a:xfrm flipV="1">
            <a:off x="7077075" y="3094038"/>
            <a:ext cx="411163" cy="392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241" name="Line 9"/>
          <p:cNvSpPr>
            <a:spLocks noChangeAspect="1" noChangeShapeType="1"/>
          </p:cNvSpPr>
          <p:nvPr/>
        </p:nvSpPr>
        <p:spPr bwMode="auto">
          <a:xfrm flipV="1">
            <a:off x="7818438" y="2638425"/>
            <a:ext cx="511175" cy="487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242" name="Line 10"/>
          <p:cNvSpPr>
            <a:spLocks noChangeAspect="1" noChangeShapeType="1"/>
          </p:cNvSpPr>
          <p:nvPr/>
        </p:nvSpPr>
        <p:spPr bwMode="auto">
          <a:xfrm rot="16200000" flipV="1">
            <a:off x="6387306" y="3028157"/>
            <a:ext cx="511175" cy="487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243" name="Line 11"/>
          <p:cNvSpPr>
            <a:spLocks noChangeAspect="1" noChangeShapeType="1"/>
          </p:cNvSpPr>
          <p:nvPr/>
        </p:nvSpPr>
        <p:spPr bwMode="auto">
          <a:xfrm rot="16200000" flipV="1">
            <a:off x="6928644" y="2631281"/>
            <a:ext cx="511175" cy="487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244" name="Line 12"/>
          <p:cNvSpPr>
            <a:spLocks noChangeAspect="1" noChangeShapeType="1"/>
          </p:cNvSpPr>
          <p:nvPr/>
        </p:nvSpPr>
        <p:spPr bwMode="auto">
          <a:xfrm rot="16200000" flipV="1">
            <a:off x="7558087" y="1912938"/>
            <a:ext cx="1279525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245" name="Line 13"/>
          <p:cNvSpPr>
            <a:spLocks noChangeShapeType="1"/>
          </p:cNvSpPr>
          <p:nvPr/>
        </p:nvSpPr>
        <p:spPr bwMode="auto">
          <a:xfrm flipV="1">
            <a:off x="6111875" y="1957388"/>
            <a:ext cx="16002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246" name="Oval 14"/>
          <p:cNvSpPr>
            <a:spLocks noChangeArrowheads="1"/>
          </p:cNvSpPr>
          <p:nvPr/>
        </p:nvSpPr>
        <p:spPr bwMode="auto">
          <a:xfrm>
            <a:off x="6340475" y="2932113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351247" name="Oval 15"/>
          <p:cNvSpPr>
            <a:spLocks noChangeArrowheads="1"/>
          </p:cNvSpPr>
          <p:nvPr/>
        </p:nvSpPr>
        <p:spPr bwMode="auto">
          <a:xfrm>
            <a:off x="5943600" y="3328988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</a:t>
            </a:r>
          </a:p>
        </p:txBody>
      </p:sp>
      <p:sp>
        <p:nvSpPr>
          <p:cNvPr id="351248" name="Oval 16"/>
          <p:cNvSpPr>
            <a:spLocks noChangeArrowheads="1"/>
          </p:cNvSpPr>
          <p:nvPr/>
        </p:nvSpPr>
        <p:spPr bwMode="auto">
          <a:xfrm>
            <a:off x="6645275" y="3328988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</a:t>
            </a:r>
          </a:p>
        </p:txBody>
      </p:sp>
      <p:sp>
        <p:nvSpPr>
          <p:cNvPr id="351249" name="Oval 17"/>
          <p:cNvSpPr>
            <a:spLocks noChangeArrowheads="1"/>
          </p:cNvSpPr>
          <p:nvPr/>
        </p:nvSpPr>
        <p:spPr bwMode="auto">
          <a:xfrm>
            <a:off x="6797675" y="2490788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14</a:t>
            </a:r>
          </a:p>
        </p:txBody>
      </p:sp>
      <p:sp>
        <p:nvSpPr>
          <p:cNvPr id="351250" name="Oval 18"/>
          <p:cNvSpPr>
            <a:spLocks noChangeArrowheads="1"/>
          </p:cNvSpPr>
          <p:nvPr/>
        </p:nvSpPr>
        <p:spPr bwMode="auto">
          <a:xfrm>
            <a:off x="7254875" y="2932113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351251" name="Oval 19"/>
          <p:cNvSpPr>
            <a:spLocks noChangeArrowheads="1"/>
          </p:cNvSpPr>
          <p:nvPr/>
        </p:nvSpPr>
        <p:spPr bwMode="auto">
          <a:xfrm>
            <a:off x="7026275" y="3328988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sp>
        <p:nvSpPr>
          <p:cNvPr id="351252" name="Oval 20"/>
          <p:cNvSpPr>
            <a:spLocks noChangeArrowheads="1"/>
          </p:cNvSpPr>
          <p:nvPr/>
        </p:nvSpPr>
        <p:spPr bwMode="auto">
          <a:xfrm>
            <a:off x="7521575" y="1804988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16</a:t>
            </a:r>
          </a:p>
        </p:txBody>
      </p:sp>
      <p:sp>
        <p:nvSpPr>
          <p:cNvPr id="351253" name="Oval 21"/>
          <p:cNvSpPr>
            <a:spLocks noChangeArrowheads="1"/>
          </p:cNvSpPr>
          <p:nvPr/>
        </p:nvSpPr>
        <p:spPr bwMode="auto">
          <a:xfrm>
            <a:off x="8166100" y="2490788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351254" name="Oval 22"/>
          <p:cNvSpPr>
            <a:spLocks noChangeArrowheads="1"/>
          </p:cNvSpPr>
          <p:nvPr/>
        </p:nvSpPr>
        <p:spPr bwMode="auto">
          <a:xfrm>
            <a:off x="7651750" y="2932113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9</a:t>
            </a:r>
          </a:p>
        </p:txBody>
      </p:sp>
      <p:sp>
        <p:nvSpPr>
          <p:cNvPr id="351255" name="Oval 23"/>
          <p:cNvSpPr>
            <a:spLocks noChangeArrowheads="1"/>
          </p:cNvSpPr>
          <p:nvPr/>
        </p:nvSpPr>
        <p:spPr bwMode="auto">
          <a:xfrm>
            <a:off x="8566150" y="2932113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56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11</a:t>
            </a:r>
          </a:p>
        </p:txBody>
      </p:sp>
      <p:sp>
        <p:nvSpPr>
          <p:cNvPr id="558082" name="Line 2"/>
          <p:cNvSpPr>
            <a:spLocks noChangeShapeType="1"/>
          </p:cNvSpPr>
          <p:nvPr/>
        </p:nvSpPr>
        <p:spPr bwMode="auto">
          <a:xfrm>
            <a:off x="2444750" y="5348288"/>
            <a:ext cx="234950" cy="201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Heap Data Structure</a:t>
            </a:r>
          </a:p>
        </p:txBody>
      </p:sp>
      <p:sp>
        <p:nvSpPr>
          <p:cNvPr id="5580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405704" cy="5076825"/>
          </a:xfrm>
        </p:spPr>
        <p:txBody>
          <a:bodyPr/>
          <a:lstStyle/>
          <a:p>
            <a:r>
              <a:rPr lang="en-US" dirty="0" err="1">
                <a:solidFill>
                  <a:srgbClr val="DD0111"/>
                </a:solidFill>
                <a:latin typeface="Monotype Corsiva" charset="0"/>
              </a:rPr>
              <a:t>Def</a:t>
            </a:r>
            <a:r>
              <a:rPr lang="en-US" dirty="0">
                <a:solidFill>
                  <a:srgbClr val="DD0111"/>
                </a:solidFill>
                <a:latin typeface="Monotype Corsiva" charset="0"/>
              </a:rPr>
              <a:t>:</a:t>
            </a:r>
            <a:r>
              <a:rPr lang="en-US" dirty="0">
                <a:latin typeface="Monotype Corsiva" charset="0"/>
              </a:rPr>
              <a:t> </a:t>
            </a:r>
            <a:r>
              <a:rPr lang="en-US" dirty="0"/>
              <a:t>A </a:t>
            </a:r>
            <a:r>
              <a:rPr lang="en-US" b="1" dirty="0"/>
              <a:t>heap</a:t>
            </a:r>
            <a:r>
              <a:rPr lang="en-US" dirty="0"/>
              <a:t> is a nearly complete binary tree with the following two properties:</a:t>
            </a:r>
          </a:p>
          <a:p>
            <a:pPr lvl="1"/>
            <a:r>
              <a:rPr lang="en-US" b="1" dirty="0"/>
              <a:t>Structural property:</a:t>
            </a:r>
            <a:r>
              <a:rPr lang="en-US" dirty="0"/>
              <a:t> all levels are full, except possibly the last one, which is filled from left to right</a:t>
            </a:r>
          </a:p>
          <a:p>
            <a:pPr lvl="1"/>
            <a:r>
              <a:rPr lang="en-US" b="1" dirty="0"/>
              <a:t>Order (heap) property:</a:t>
            </a:r>
            <a:r>
              <a:rPr lang="en-US" dirty="0"/>
              <a:t> for any node </a:t>
            </a:r>
            <a:r>
              <a:rPr lang="en-US" dirty="0">
                <a:latin typeface="Comic Sans MS" charset="0"/>
              </a:rPr>
              <a:t>x</a:t>
            </a:r>
          </a:p>
          <a:p>
            <a:pPr lvl="1">
              <a:buFontTx/>
              <a:buNone/>
            </a:pPr>
            <a:r>
              <a:rPr lang="en-US" dirty="0"/>
              <a:t>				</a:t>
            </a:r>
            <a:r>
              <a:rPr lang="en-US" dirty="0">
                <a:latin typeface="Comic Sans MS" charset="0"/>
              </a:rPr>
              <a:t>Parent(x) ≥ x</a:t>
            </a:r>
          </a:p>
        </p:txBody>
      </p:sp>
      <p:sp>
        <p:nvSpPr>
          <p:cNvPr id="558085" name="Line 5"/>
          <p:cNvSpPr>
            <a:spLocks noChangeShapeType="1"/>
          </p:cNvSpPr>
          <p:nvPr/>
        </p:nvSpPr>
        <p:spPr bwMode="auto">
          <a:xfrm flipV="1">
            <a:off x="1849438" y="4535488"/>
            <a:ext cx="1295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58086" name="Text Box 6"/>
          <p:cNvSpPr txBox="1">
            <a:spLocks noChangeArrowheads="1"/>
          </p:cNvSpPr>
          <p:nvPr/>
        </p:nvSpPr>
        <p:spPr bwMode="auto">
          <a:xfrm>
            <a:off x="2630398" y="5983288"/>
            <a:ext cx="8066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Heap</a:t>
            </a:r>
          </a:p>
        </p:txBody>
      </p:sp>
      <p:sp>
        <p:nvSpPr>
          <p:cNvPr id="558087" name="Line 7"/>
          <p:cNvSpPr>
            <a:spLocks noChangeAspect="1" noChangeShapeType="1"/>
          </p:cNvSpPr>
          <p:nvPr/>
        </p:nvSpPr>
        <p:spPr bwMode="auto">
          <a:xfrm rot="16200000" flipV="1">
            <a:off x="2971006" y="4479132"/>
            <a:ext cx="760413" cy="723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58088" name="Oval 8"/>
          <p:cNvSpPr>
            <a:spLocks noChangeArrowheads="1"/>
          </p:cNvSpPr>
          <p:nvPr/>
        </p:nvSpPr>
        <p:spPr bwMode="auto">
          <a:xfrm>
            <a:off x="1741488" y="5510213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5</a:t>
            </a:r>
          </a:p>
        </p:txBody>
      </p:sp>
      <p:sp>
        <p:nvSpPr>
          <p:cNvPr id="558089" name="Oval 9"/>
          <p:cNvSpPr>
            <a:spLocks noChangeArrowheads="1"/>
          </p:cNvSpPr>
          <p:nvPr/>
        </p:nvSpPr>
        <p:spPr bwMode="auto">
          <a:xfrm>
            <a:off x="2198688" y="5068888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7</a:t>
            </a:r>
          </a:p>
        </p:txBody>
      </p:sp>
      <p:sp>
        <p:nvSpPr>
          <p:cNvPr id="558090" name="Oval 10"/>
          <p:cNvSpPr>
            <a:spLocks noChangeArrowheads="1"/>
          </p:cNvSpPr>
          <p:nvPr/>
        </p:nvSpPr>
        <p:spPr bwMode="auto">
          <a:xfrm>
            <a:off x="2922588" y="4383088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8</a:t>
            </a:r>
          </a:p>
        </p:txBody>
      </p:sp>
      <p:sp>
        <p:nvSpPr>
          <p:cNvPr id="558091" name="Oval 11"/>
          <p:cNvSpPr>
            <a:spLocks noChangeArrowheads="1"/>
          </p:cNvSpPr>
          <p:nvPr/>
        </p:nvSpPr>
        <p:spPr bwMode="auto">
          <a:xfrm>
            <a:off x="3567113" y="5068888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4</a:t>
            </a:r>
          </a:p>
        </p:txBody>
      </p:sp>
      <p:sp>
        <p:nvSpPr>
          <p:cNvPr id="558092" name="Text Box 12"/>
          <p:cNvSpPr txBox="1">
            <a:spLocks noChangeArrowheads="1"/>
          </p:cNvSpPr>
          <p:nvPr/>
        </p:nvSpPr>
        <p:spPr bwMode="auto">
          <a:xfrm>
            <a:off x="4405313" y="4738688"/>
            <a:ext cx="342265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>
                <a:latin typeface="Century Gothic" charset="0"/>
                <a:ea typeface="Century Gothic" charset="0"/>
                <a:cs typeface="Century Gothic" charset="0"/>
              </a:rPr>
              <a:t>It doesn’t matter that 4 in level 1 is smaller than 5 in level 2</a:t>
            </a:r>
          </a:p>
        </p:txBody>
      </p:sp>
      <p:sp>
        <p:nvSpPr>
          <p:cNvPr id="558093" name="Oval 13"/>
          <p:cNvSpPr>
            <a:spLocks noChangeArrowheads="1"/>
          </p:cNvSpPr>
          <p:nvPr/>
        </p:nvSpPr>
        <p:spPr bwMode="auto">
          <a:xfrm>
            <a:off x="2595563" y="5510213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56978-0646-8B45-97E8-AFA95E5BC02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336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09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DE1A6-E7A4-7441-9A34-1A26DE137AB2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</a:t>
            </a:r>
            <a:r>
              <a:rPr lang="en-US" altLang="en-US" sz="2800"/>
              <a:t>MAX-HEAP-INSERT</a:t>
            </a:r>
          </a:p>
        </p:txBody>
      </p:sp>
      <p:grpSp>
        <p:nvGrpSpPr>
          <p:cNvPr id="352259" name="Group 3"/>
          <p:cNvGrpSpPr>
            <a:grpSpLocks/>
          </p:cNvGrpSpPr>
          <p:nvPr/>
        </p:nvGrpSpPr>
        <p:grpSpPr bwMode="auto">
          <a:xfrm>
            <a:off x="1635125" y="3106738"/>
            <a:ext cx="566738" cy="633412"/>
            <a:chOff x="4512" y="2352"/>
            <a:chExt cx="357" cy="399"/>
          </a:xfrm>
        </p:grpSpPr>
        <p:sp>
          <p:nvSpPr>
            <p:cNvPr id="352260" name="Line 4"/>
            <p:cNvSpPr>
              <a:spLocks noChangeAspect="1" noChangeShapeType="1"/>
            </p:cNvSpPr>
            <p:nvPr/>
          </p:nvSpPr>
          <p:spPr bwMode="auto">
            <a:xfrm rot="16200000" flipV="1">
              <a:off x="4505" y="2359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261" name="Oval 5"/>
            <p:cNvSpPr>
              <a:spLocks noChangeArrowheads="1"/>
            </p:cNvSpPr>
            <p:nvPr/>
          </p:nvSpPr>
          <p:spPr bwMode="auto">
            <a:xfrm>
              <a:off x="4667" y="2549"/>
              <a:ext cx="202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-</a:t>
              </a:r>
              <a:r>
                <a:rPr lang="en-US" dirty="0">
                  <a:sym typeface="Symbol" pitchFamily="-107" charset="2"/>
                </a:rPr>
                <a:t>∞</a:t>
              </a:r>
              <a:endParaRPr lang="en-US" altLang="en-US" dirty="0">
                <a:sym typeface="Symbol" charset="2"/>
              </a:endParaRPr>
            </a:p>
          </p:txBody>
        </p:sp>
      </p:grpSp>
      <p:grpSp>
        <p:nvGrpSpPr>
          <p:cNvPr id="352262" name="Group 6"/>
          <p:cNvGrpSpPr>
            <a:grpSpLocks/>
          </p:cNvGrpSpPr>
          <p:nvPr/>
        </p:nvGrpSpPr>
        <p:grpSpPr bwMode="auto">
          <a:xfrm>
            <a:off x="263525" y="1179513"/>
            <a:ext cx="3133726" cy="2552700"/>
            <a:chOff x="166" y="743"/>
            <a:chExt cx="1974" cy="1608"/>
          </a:xfrm>
        </p:grpSpPr>
        <p:sp>
          <p:nvSpPr>
            <p:cNvPr id="352263" name="Line 7"/>
            <p:cNvSpPr>
              <a:spLocks noChangeAspect="1" noChangeShapeType="1"/>
            </p:cNvSpPr>
            <p:nvPr/>
          </p:nvSpPr>
          <p:spPr bwMode="auto">
            <a:xfrm flipV="1">
              <a:off x="880" y="2001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264" name="Line 8"/>
            <p:cNvSpPr>
              <a:spLocks noChangeAspect="1" noChangeShapeType="1"/>
            </p:cNvSpPr>
            <p:nvPr/>
          </p:nvSpPr>
          <p:spPr bwMode="auto">
            <a:xfrm flipV="1">
              <a:off x="1347" y="1714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265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446" y="1959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266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787" y="1709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267" name="Line 11"/>
            <p:cNvSpPr>
              <a:spLocks noChangeAspect="1" noChangeShapeType="1"/>
            </p:cNvSpPr>
            <p:nvPr/>
          </p:nvSpPr>
          <p:spPr bwMode="auto">
            <a:xfrm rot="16200000" flipV="1">
              <a:off x="1183" y="1257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268" name="Line 12"/>
            <p:cNvSpPr>
              <a:spLocks noChangeShapeType="1"/>
            </p:cNvSpPr>
            <p:nvPr/>
          </p:nvSpPr>
          <p:spPr bwMode="auto">
            <a:xfrm flipV="1">
              <a:off x="272" y="1285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269" name="Oval 13"/>
            <p:cNvSpPr>
              <a:spLocks noChangeArrowheads="1"/>
            </p:cNvSpPr>
            <p:nvPr/>
          </p:nvSpPr>
          <p:spPr bwMode="auto">
            <a:xfrm>
              <a:off x="416" y="1899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8</a:t>
              </a:r>
            </a:p>
          </p:txBody>
        </p:sp>
        <p:sp>
          <p:nvSpPr>
            <p:cNvPr id="352270" name="Oval 14"/>
            <p:cNvSpPr>
              <a:spLocks noChangeArrowheads="1"/>
            </p:cNvSpPr>
            <p:nvPr/>
          </p:nvSpPr>
          <p:spPr bwMode="auto">
            <a:xfrm>
              <a:off x="166" y="2149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352271" name="Oval 15"/>
            <p:cNvSpPr>
              <a:spLocks noChangeArrowheads="1"/>
            </p:cNvSpPr>
            <p:nvPr/>
          </p:nvSpPr>
          <p:spPr bwMode="auto">
            <a:xfrm>
              <a:off x="608" y="2149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4</a:t>
              </a:r>
            </a:p>
          </p:txBody>
        </p:sp>
        <p:sp>
          <p:nvSpPr>
            <p:cNvPr id="352272" name="Oval 16"/>
            <p:cNvSpPr>
              <a:spLocks noChangeArrowheads="1"/>
            </p:cNvSpPr>
            <p:nvPr/>
          </p:nvSpPr>
          <p:spPr bwMode="auto">
            <a:xfrm>
              <a:off x="704" y="162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14</a:t>
              </a:r>
            </a:p>
          </p:txBody>
        </p:sp>
        <p:sp>
          <p:nvSpPr>
            <p:cNvPr id="352273" name="Oval 17"/>
            <p:cNvSpPr>
              <a:spLocks noChangeArrowheads="1"/>
            </p:cNvSpPr>
            <p:nvPr/>
          </p:nvSpPr>
          <p:spPr bwMode="auto">
            <a:xfrm>
              <a:off x="992" y="1899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7</a:t>
              </a:r>
            </a:p>
          </p:txBody>
        </p:sp>
        <p:sp>
          <p:nvSpPr>
            <p:cNvPr id="352274" name="Oval 18"/>
            <p:cNvSpPr>
              <a:spLocks noChangeArrowheads="1"/>
            </p:cNvSpPr>
            <p:nvPr/>
          </p:nvSpPr>
          <p:spPr bwMode="auto">
            <a:xfrm>
              <a:off x="848" y="2149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352275" name="Oval 19"/>
            <p:cNvSpPr>
              <a:spLocks noChangeArrowheads="1"/>
            </p:cNvSpPr>
            <p:nvPr/>
          </p:nvSpPr>
          <p:spPr bwMode="auto">
            <a:xfrm>
              <a:off x="1160" y="1189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16</a:t>
              </a:r>
            </a:p>
          </p:txBody>
        </p:sp>
        <p:sp>
          <p:nvSpPr>
            <p:cNvPr id="352276" name="Oval 20"/>
            <p:cNvSpPr>
              <a:spLocks noChangeArrowheads="1"/>
            </p:cNvSpPr>
            <p:nvPr/>
          </p:nvSpPr>
          <p:spPr bwMode="auto">
            <a:xfrm>
              <a:off x="1566" y="162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10</a:t>
              </a:r>
            </a:p>
          </p:txBody>
        </p:sp>
        <p:sp>
          <p:nvSpPr>
            <p:cNvPr id="352277" name="Oval 21"/>
            <p:cNvSpPr>
              <a:spLocks noChangeArrowheads="1"/>
            </p:cNvSpPr>
            <p:nvPr/>
          </p:nvSpPr>
          <p:spPr bwMode="auto">
            <a:xfrm>
              <a:off x="1242" y="1899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9</a:t>
              </a:r>
            </a:p>
          </p:txBody>
        </p:sp>
        <p:sp>
          <p:nvSpPr>
            <p:cNvPr id="352278" name="Oval 22"/>
            <p:cNvSpPr>
              <a:spLocks noChangeArrowheads="1"/>
            </p:cNvSpPr>
            <p:nvPr/>
          </p:nvSpPr>
          <p:spPr bwMode="auto">
            <a:xfrm>
              <a:off x="1818" y="1899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3</a:t>
              </a:r>
            </a:p>
          </p:txBody>
        </p:sp>
        <p:sp>
          <p:nvSpPr>
            <p:cNvPr id="352279" name="Text Box 23"/>
            <p:cNvSpPr txBox="1">
              <a:spLocks noChangeArrowheads="1"/>
            </p:cNvSpPr>
            <p:nvPr/>
          </p:nvSpPr>
          <p:spPr bwMode="auto">
            <a:xfrm>
              <a:off x="592" y="743"/>
              <a:ext cx="1548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>
                  <a:latin typeface="Century Gothic" charset="0"/>
                  <a:ea typeface="Century Gothic" charset="0"/>
                  <a:cs typeface="Century Gothic" charset="0"/>
                </a:rPr>
                <a:t>Insert value 15:</a:t>
              </a:r>
            </a:p>
            <a:p>
              <a:r>
                <a:rPr lang="en-US" altLang="en-US" dirty="0">
                  <a:latin typeface="Century Gothic" charset="0"/>
                  <a:ea typeface="Century Gothic" charset="0"/>
                  <a:cs typeface="Century Gothic" charset="0"/>
                </a:rPr>
                <a:t>- Start by inserting -</a:t>
              </a:r>
              <a:r>
                <a:rPr lang="en-US" dirty="0">
                  <a:latin typeface="Century Gothic" charset="0"/>
                  <a:ea typeface="Century Gothic" charset="0"/>
                  <a:cs typeface="Century Gothic" charset="0"/>
                  <a:sym typeface="Symbol" pitchFamily="-107" charset="2"/>
                </a:rPr>
                <a:t>∞</a:t>
              </a:r>
              <a:endParaRPr lang="en-US" altLang="en-US" dirty="0">
                <a:latin typeface="Century Gothic" charset="0"/>
                <a:ea typeface="Century Gothic" charset="0"/>
                <a:cs typeface="Century Gothic" charset="0"/>
                <a:sym typeface="Symbol" charset="2"/>
              </a:endParaRPr>
            </a:p>
          </p:txBody>
        </p:sp>
      </p:grpSp>
      <p:grpSp>
        <p:nvGrpSpPr>
          <p:cNvPr id="352280" name="Group 24"/>
          <p:cNvGrpSpPr>
            <a:grpSpLocks/>
          </p:cNvGrpSpPr>
          <p:nvPr/>
        </p:nvGrpSpPr>
        <p:grpSpPr bwMode="auto">
          <a:xfrm>
            <a:off x="4341813" y="1179513"/>
            <a:ext cx="4502150" cy="2557462"/>
            <a:chOff x="2735" y="743"/>
            <a:chExt cx="2836" cy="1611"/>
          </a:xfrm>
        </p:grpSpPr>
        <p:sp>
          <p:nvSpPr>
            <p:cNvPr id="352281" name="Line 25"/>
            <p:cNvSpPr>
              <a:spLocks noChangeAspect="1" noChangeShapeType="1"/>
            </p:cNvSpPr>
            <p:nvPr/>
          </p:nvSpPr>
          <p:spPr bwMode="auto">
            <a:xfrm rot="16200000" flipV="1">
              <a:off x="3592" y="1962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282" name="Oval 26"/>
            <p:cNvSpPr>
              <a:spLocks noChangeArrowheads="1"/>
            </p:cNvSpPr>
            <p:nvPr/>
          </p:nvSpPr>
          <p:spPr bwMode="auto">
            <a:xfrm>
              <a:off x="3754" y="2152"/>
              <a:ext cx="202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15</a:t>
              </a:r>
              <a:endParaRPr lang="en-US" altLang="en-US">
                <a:sym typeface="Symbol" charset="2"/>
              </a:endParaRPr>
            </a:p>
          </p:txBody>
        </p:sp>
        <p:sp>
          <p:nvSpPr>
            <p:cNvPr id="352283" name="Line 27"/>
            <p:cNvSpPr>
              <a:spLocks noChangeAspect="1" noChangeShapeType="1"/>
            </p:cNvSpPr>
            <p:nvPr/>
          </p:nvSpPr>
          <p:spPr bwMode="auto">
            <a:xfrm flipV="1">
              <a:off x="3449" y="1999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284" name="Line 28"/>
            <p:cNvSpPr>
              <a:spLocks noChangeAspect="1" noChangeShapeType="1"/>
            </p:cNvSpPr>
            <p:nvPr/>
          </p:nvSpPr>
          <p:spPr bwMode="auto">
            <a:xfrm flipV="1">
              <a:off x="3916" y="1712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285" name="Line 29"/>
            <p:cNvSpPr>
              <a:spLocks noChangeAspect="1" noChangeShapeType="1"/>
            </p:cNvSpPr>
            <p:nvPr/>
          </p:nvSpPr>
          <p:spPr bwMode="auto">
            <a:xfrm rot="16200000" flipV="1">
              <a:off x="3015" y="1957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286" name="Line 30"/>
            <p:cNvSpPr>
              <a:spLocks noChangeAspect="1" noChangeShapeType="1"/>
            </p:cNvSpPr>
            <p:nvPr/>
          </p:nvSpPr>
          <p:spPr bwMode="auto">
            <a:xfrm rot="16200000" flipV="1">
              <a:off x="3356" y="1707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287" name="Line 31"/>
            <p:cNvSpPr>
              <a:spLocks noChangeAspect="1" noChangeShapeType="1"/>
            </p:cNvSpPr>
            <p:nvPr/>
          </p:nvSpPr>
          <p:spPr bwMode="auto">
            <a:xfrm rot="16200000" flipV="1">
              <a:off x="3752" y="1255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288" name="Line 32"/>
            <p:cNvSpPr>
              <a:spLocks noChangeShapeType="1"/>
            </p:cNvSpPr>
            <p:nvPr/>
          </p:nvSpPr>
          <p:spPr bwMode="auto">
            <a:xfrm flipV="1">
              <a:off x="2841" y="1283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289" name="Oval 33"/>
            <p:cNvSpPr>
              <a:spLocks noChangeArrowheads="1"/>
            </p:cNvSpPr>
            <p:nvPr/>
          </p:nvSpPr>
          <p:spPr bwMode="auto">
            <a:xfrm>
              <a:off x="2985" y="1897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8</a:t>
              </a:r>
            </a:p>
          </p:txBody>
        </p:sp>
        <p:sp>
          <p:nvSpPr>
            <p:cNvPr id="352290" name="Oval 34"/>
            <p:cNvSpPr>
              <a:spLocks noChangeArrowheads="1"/>
            </p:cNvSpPr>
            <p:nvPr/>
          </p:nvSpPr>
          <p:spPr bwMode="auto">
            <a:xfrm>
              <a:off x="2735" y="2147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352291" name="Oval 35"/>
            <p:cNvSpPr>
              <a:spLocks noChangeArrowheads="1"/>
            </p:cNvSpPr>
            <p:nvPr/>
          </p:nvSpPr>
          <p:spPr bwMode="auto">
            <a:xfrm>
              <a:off x="3177" y="2147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4</a:t>
              </a:r>
            </a:p>
          </p:txBody>
        </p:sp>
        <p:sp>
          <p:nvSpPr>
            <p:cNvPr id="352292" name="Oval 36"/>
            <p:cNvSpPr>
              <a:spLocks noChangeArrowheads="1"/>
            </p:cNvSpPr>
            <p:nvPr/>
          </p:nvSpPr>
          <p:spPr bwMode="auto">
            <a:xfrm>
              <a:off x="3273" y="1619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14</a:t>
              </a:r>
            </a:p>
          </p:txBody>
        </p:sp>
        <p:sp>
          <p:nvSpPr>
            <p:cNvPr id="352293" name="Oval 37"/>
            <p:cNvSpPr>
              <a:spLocks noChangeArrowheads="1"/>
            </p:cNvSpPr>
            <p:nvPr/>
          </p:nvSpPr>
          <p:spPr bwMode="auto">
            <a:xfrm>
              <a:off x="3561" y="1897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7</a:t>
              </a:r>
            </a:p>
          </p:txBody>
        </p:sp>
        <p:sp>
          <p:nvSpPr>
            <p:cNvPr id="352294" name="Oval 38"/>
            <p:cNvSpPr>
              <a:spLocks noChangeArrowheads="1"/>
            </p:cNvSpPr>
            <p:nvPr/>
          </p:nvSpPr>
          <p:spPr bwMode="auto">
            <a:xfrm>
              <a:off x="3417" y="2147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352295" name="Oval 39"/>
            <p:cNvSpPr>
              <a:spLocks noChangeArrowheads="1"/>
            </p:cNvSpPr>
            <p:nvPr/>
          </p:nvSpPr>
          <p:spPr bwMode="auto">
            <a:xfrm>
              <a:off x="3729" y="1187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16</a:t>
              </a:r>
            </a:p>
          </p:txBody>
        </p:sp>
        <p:sp>
          <p:nvSpPr>
            <p:cNvPr id="352296" name="Oval 40"/>
            <p:cNvSpPr>
              <a:spLocks noChangeArrowheads="1"/>
            </p:cNvSpPr>
            <p:nvPr/>
          </p:nvSpPr>
          <p:spPr bwMode="auto">
            <a:xfrm>
              <a:off x="4135" y="1619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10</a:t>
              </a:r>
            </a:p>
          </p:txBody>
        </p:sp>
        <p:sp>
          <p:nvSpPr>
            <p:cNvPr id="352297" name="Oval 41"/>
            <p:cNvSpPr>
              <a:spLocks noChangeArrowheads="1"/>
            </p:cNvSpPr>
            <p:nvPr/>
          </p:nvSpPr>
          <p:spPr bwMode="auto">
            <a:xfrm>
              <a:off x="3811" y="1897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9</a:t>
              </a:r>
            </a:p>
          </p:txBody>
        </p:sp>
        <p:sp>
          <p:nvSpPr>
            <p:cNvPr id="352298" name="Oval 42"/>
            <p:cNvSpPr>
              <a:spLocks noChangeArrowheads="1"/>
            </p:cNvSpPr>
            <p:nvPr/>
          </p:nvSpPr>
          <p:spPr bwMode="auto">
            <a:xfrm>
              <a:off x="4387" y="1897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3</a:t>
              </a:r>
            </a:p>
          </p:txBody>
        </p:sp>
        <p:sp>
          <p:nvSpPr>
            <p:cNvPr id="352299" name="Text Box 43"/>
            <p:cNvSpPr txBox="1">
              <a:spLocks noChangeArrowheads="1"/>
            </p:cNvSpPr>
            <p:nvPr/>
          </p:nvSpPr>
          <p:spPr bwMode="auto">
            <a:xfrm>
              <a:off x="2755" y="743"/>
              <a:ext cx="281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Century Gothic" charset="0"/>
                  <a:ea typeface="Century Gothic" charset="0"/>
                  <a:cs typeface="Century Gothic" charset="0"/>
                </a:rPr>
                <a:t>Increase the key to 15</a:t>
              </a:r>
            </a:p>
            <a:p>
              <a:r>
                <a:rPr lang="en-US" altLang="en-US" dirty="0">
                  <a:latin typeface="Century Gothic" charset="0"/>
                  <a:ea typeface="Century Gothic" charset="0"/>
                  <a:cs typeface="Century Gothic" charset="0"/>
                </a:rPr>
                <a:t>Call HEAP-INCREASE-KEY on A[11] = 15</a:t>
              </a:r>
            </a:p>
          </p:txBody>
        </p:sp>
      </p:grpSp>
      <p:grpSp>
        <p:nvGrpSpPr>
          <p:cNvPr id="352300" name="Group 44"/>
          <p:cNvGrpSpPr>
            <a:grpSpLocks/>
          </p:cNvGrpSpPr>
          <p:nvPr/>
        </p:nvGrpSpPr>
        <p:grpSpPr bwMode="auto">
          <a:xfrm>
            <a:off x="327025" y="3965045"/>
            <a:ext cx="2943225" cy="2557462"/>
            <a:chOff x="206" y="2519"/>
            <a:chExt cx="1854" cy="1611"/>
          </a:xfrm>
        </p:grpSpPr>
        <p:sp>
          <p:nvSpPr>
            <p:cNvPr id="352301" name="Line 45"/>
            <p:cNvSpPr>
              <a:spLocks noChangeAspect="1" noChangeShapeType="1"/>
            </p:cNvSpPr>
            <p:nvPr/>
          </p:nvSpPr>
          <p:spPr bwMode="auto">
            <a:xfrm rot="16200000" flipV="1">
              <a:off x="1063" y="3738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302" name="Oval 46"/>
            <p:cNvSpPr>
              <a:spLocks noChangeArrowheads="1"/>
            </p:cNvSpPr>
            <p:nvPr/>
          </p:nvSpPr>
          <p:spPr bwMode="auto">
            <a:xfrm>
              <a:off x="1225" y="3928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7</a:t>
              </a:r>
              <a:endParaRPr lang="en-US" altLang="en-US">
                <a:sym typeface="Symbol" charset="2"/>
              </a:endParaRPr>
            </a:p>
          </p:txBody>
        </p:sp>
        <p:sp>
          <p:nvSpPr>
            <p:cNvPr id="352303" name="Line 47"/>
            <p:cNvSpPr>
              <a:spLocks noChangeAspect="1" noChangeShapeType="1"/>
            </p:cNvSpPr>
            <p:nvPr/>
          </p:nvSpPr>
          <p:spPr bwMode="auto">
            <a:xfrm flipV="1">
              <a:off x="920" y="3775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304" name="Line 48"/>
            <p:cNvSpPr>
              <a:spLocks noChangeAspect="1" noChangeShapeType="1"/>
            </p:cNvSpPr>
            <p:nvPr/>
          </p:nvSpPr>
          <p:spPr bwMode="auto">
            <a:xfrm flipV="1">
              <a:off x="1387" y="3488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305" name="Line 49"/>
            <p:cNvSpPr>
              <a:spLocks noChangeAspect="1" noChangeShapeType="1"/>
            </p:cNvSpPr>
            <p:nvPr/>
          </p:nvSpPr>
          <p:spPr bwMode="auto">
            <a:xfrm rot="16200000" flipV="1">
              <a:off x="486" y="3733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306" name="Line 50"/>
            <p:cNvSpPr>
              <a:spLocks noChangeAspect="1" noChangeShapeType="1"/>
            </p:cNvSpPr>
            <p:nvPr/>
          </p:nvSpPr>
          <p:spPr bwMode="auto">
            <a:xfrm rot="16200000" flipV="1">
              <a:off x="827" y="3483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307" name="Line 51"/>
            <p:cNvSpPr>
              <a:spLocks noChangeAspect="1" noChangeShapeType="1"/>
            </p:cNvSpPr>
            <p:nvPr/>
          </p:nvSpPr>
          <p:spPr bwMode="auto">
            <a:xfrm rot="16200000" flipV="1">
              <a:off x="1223" y="3031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308" name="Line 52"/>
            <p:cNvSpPr>
              <a:spLocks noChangeShapeType="1"/>
            </p:cNvSpPr>
            <p:nvPr/>
          </p:nvSpPr>
          <p:spPr bwMode="auto">
            <a:xfrm flipV="1">
              <a:off x="312" y="3059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309" name="Oval 53"/>
            <p:cNvSpPr>
              <a:spLocks noChangeArrowheads="1"/>
            </p:cNvSpPr>
            <p:nvPr/>
          </p:nvSpPr>
          <p:spPr bwMode="auto">
            <a:xfrm>
              <a:off x="456" y="3673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8</a:t>
              </a:r>
            </a:p>
          </p:txBody>
        </p:sp>
        <p:sp>
          <p:nvSpPr>
            <p:cNvPr id="352310" name="Oval 54"/>
            <p:cNvSpPr>
              <a:spLocks noChangeArrowheads="1"/>
            </p:cNvSpPr>
            <p:nvPr/>
          </p:nvSpPr>
          <p:spPr bwMode="auto">
            <a:xfrm>
              <a:off x="206" y="3923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352311" name="Oval 55"/>
            <p:cNvSpPr>
              <a:spLocks noChangeArrowheads="1"/>
            </p:cNvSpPr>
            <p:nvPr/>
          </p:nvSpPr>
          <p:spPr bwMode="auto">
            <a:xfrm>
              <a:off x="648" y="3923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4</a:t>
              </a:r>
            </a:p>
          </p:txBody>
        </p:sp>
        <p:sp>
          <p:nvSpPr>
            <p:cNvPr id="352312" name="Oval 56"/>
            <p:cNvSpPr>
              <a:spLocks noChangeArrowheads="1"/>
            </p:cNvSpPr>
            <p:nvPr/>
          </p:nvSpPr>
          <p:spPr bwMode="auto">
            <a:xfrm>
              <a:off x="744" y="3395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14</a:t>
              </a:r>
            </a:p>
          </p:txBody>
        </p:sp>
        <p:sp>
          <p:nvSpPr>
            <p:cNvPr id="352313" name="Oval 57"/>
            <p:cNvSpPr>
              <a:spLocks noChangeArrowheads="1"/>
            </p:cNvSpPr>
            <p:nvPr/>
          </p:nvSpPr>
          <p:spPr bwMode="auto">
            <a:xfrm>
              <a:off x="1032" y="3673"/>
              <a:ext cx="202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15</a:t>
              </a:r>
            </a:p>
          </p:txBody>
        </p:sp>
        <p:sp>
          <p:nvSpPr>
            <p:cNvPr id="352314" name="Oval 58"/>
            <p:cNvSpPr>
              <a:spLocks noChangeArrowheads="1"/>
            </p:cNvSpPr>
            <p:nvPr/>
          </p:nvSpPr>
          <p:spPr bwMode="auto">
            <a:xfrm>
              <a:off x="888" y="3923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352315" name="Oval 59"/>
            <p:cNvSpPr>
              <a:spLocks noChangeArrowheads="1"/>
            </p:cNvSpPr>
            <p:nvPr/>
          </p:nvSpPr>
          <p:spPr bwMode="auto">
            <a:xfrm>
              <a:off x="1200" y="2963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16</a:t>
              </a:r>
            </a:p>
          </p:txBody>
        </p:sp>
        <p:sp>
          <p:nvSpPr>
            <p:cNvPr id="352316" name="Oval 60"/>
            <p:cNvSpPr>
              <a:spLocks noChangeArrowheads="1"/>
            </p:cNvSpPr>
            <p:nvPr/>
          </p:nvSpPr>
          <p:spPr bwMode="auto">
            <a:xfrm>
              <a:off x="1606" y="3395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10</a:t>
              </a:r>
            </a:p>
          </p:txBody>
        </p:sp>
        <p:sp>
          <p:nvSpPr>
            <p:cNvPr id="352317" name="Oval 61"/>
            <p:cNvSpPr>
              <a:spLocks noChangeArrowheads="1"/>
            </p:cNvSpPr>
            <p:nvPr/>
          </p:nvSpPr>
          <p:spPr bwMode="auto">
            <a:xfrm>
              <a:off x="1282" y="3673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9</a:t>
              </a:r>
            </a:p>
          </p:txBody>
        </p:sp>
        <p:sp>
          <p:nvSpPr>
            <p:cNvPr id="352318" name="Oval 62"/>
            <p:cNvSpPr>
              <a:spLocks noChangeArrowheads="1"/>
            </p:cNvSpPr>
            <p:nvPr/>
          </p:nvSpPr>
          <p:spPr bwMode="auto">
            <a:xfrm>
              <a:off x="1858" y="3673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3</a:t>
              </a:r>
            </a:p>
          </p:txBody>
        </p:sp>
        <p:sp>
          <p:nvSpPr>
            <p:cNvPr id="352319" name="Text Box 63"/>
            <p:cNvSpPr txBox="1">
              <a:spLocks noChangeArrowheads="1"/>
            </p:cNvSpPr>
            <p:nvPr/>
          </p:nvSpPr>
          <p:spPr bwMode="auto">
            <a:xfrm>
              <a:off x="492" y="2519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altLang="en-US"/>
            </a:p>
          </p:txBody>
        </p:sp>
      </p:grpSp>
      <p:grpSp>
        <p:nvGrpSpPr>
          <p:cNvPr id="352320" name="Group 64"/>
          <p:cNvGrpSpPr>
            <a:grpSpLocks/>
          </p:cNvGrpSpPr>
          <p:nvPr/>
        </p:nvGrpSpPr>
        <p:grpSpPr bwMode="auto">
          <a:xfrm>
            <a:off x="4695826" y="3880907"/>
            <a:ext cx="3584576" cy="2557463"/>
            <a:chOff x="2958" y="2466"/>
            <a:chExt cx="2258" cy="1611"/>
          </a:xfrm>
        </p:grpSpPr>
        <p:sp>
          <p:nvSpPr>
            <p:cNvPr id="352321" name="Line 65"/>
            <p:cNvSpPr>
              <a:spLocks noChangeAspect="1" noChangeShapeType="1"/>
            </p:cNvSpPr>
            <p:nvPr/>
          </p:nvSpPr>
          <p:spPr bwMode="auto">
            <a:xfrm rot="16200000" flipV="1">
              <a:off x="3815" y="3685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322" name="Oval 66"/>
            <p:cNvSpPr>
              <a:spLocks noChangeArrowheads="1"/>
            </p:cNvSpPr>
            <p:nvPr/>
          </p:nvSpPr>
          <p:spPr bwMode="auto">
            <a:xfrm>
              <a:off x="3977" y="3875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7</a:t>
              </a:r>
              <a:endParaRPr lang="en-US" altLang="en-US">
                <a:sym typeface="Symbol" charset="2"/>
              </a:endParaRPr>
            </a:p>
          </p:txBody>
        </p:sp>
        <p:sp>
          <p:nvSpPr>
            <p:cNvPr id="352323" name="Line 67"/>
            <p:cNvSpPr>
              <a:spLocks noChangeAspect="1" noChangeShapeType="1"/>
            </p:cNvSpPr>
            <p:nvPr/>
          </p:nvSpPr>
          <p:spPr bwMode="auto">
            <a:xfrm flipV="1">
              <a:off x="3672" y="3722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324" name="Line 68"/>
            <p:cNvSpPr>
              <a:spLocks noChangeAspect="1" noChangeShapeType="1"/>
            </p:cNvSpPr>
            <p:nvPr/>
          </p:nvSpPr>
          <p:spPr bwMode="auto">
            <a:xfrm flipV="1">
              <a:off x="4139" y="3435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325" name="Line 69"/>
            <p:cNvSpPr>
              <a:spLocks noChangeAspect="1" noChangeShapeType="1"/>
            </p:cNvSpPr>
            <p:nvPr/>
          </p:nvSpPr>
          <p:spPr bwMode="auto">
            <a:xfrm rot="16200000" flipV="1">
              <a:off x="3238" y="3680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326" name="Line 70"/>
            <p:cNvSpPr>
              <a:spLocks noChangeAspect="1" noChangeShapeType="1"/>
            </p:cNvSpPr>
            <p:nvPr/>
          </p:nvSpPr>
          <p:spPr bwMode="auto">
            <a:xfrm rot="16200000" flipV="1">
              <a:off x="3579" y="3430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327" name="Line 71"/>
            <p:cNvSpPr>
              <a:spLocks noChangeAspect="1" noChangeShapeType="1"/>
            </p:cNvSpPr>
            <p:nvPr/>
          </p:nvSpPr>
          <p:spPr bwMode="auto">
            <a:xfrm rot="16200000" flipV="1">
              <a:off x="3975" y="2978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328" name="Line 72"/>
            <p:cNvSpPr>
              <a:spLocks noChangeShapeType="1"/>
            </p:cNvSpPr>
            <p:nvPr/>
          </p:nvSpPr>
          <p:spPr bwMode="auto">
            <a:xfrm flipV="1">
              <a:off x="3064" y="3006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329" name="Oval 73"/>
            <p:cNvSpPr>
              <a:spLocks noChangeArrowheads="1"/>
            </p:cNvSpPr>
            <p:nvPr/>
          </p:nvSpPr>
          <p:spPr bwMode="auto">
            <a:xfrm>
              <a:off x="3208" y="362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8</a:t>
              </a:r>
            </a:p>
          </p:txBody>
        </p:sp>
        <p:sp>
          <p:nvSpPr>
            <p:cNvPr id="352330" name="Oval 74"/>
            <p:cNvSpPr>
              <a:spLocks noChangeArrowheads="1"/>
            </p:cNvSpPr>
            <p:nvPr/>
          </p:nvSpPr>
          <p:spPr bwMode="auto">
            <a:xfrm>
              <a:off x="2958" y="387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352331" name="Oval 75"/>
            <p:cNvSpPr>
              <a:spLocks noChangeArrowheads="1"/>
            </p:cNvSpPr>
            <p:nvPr/>
          </p:nvSpPr>
          <p:spPr bwMode="auto">
            <a:xfrm>
              <a:off x="3400" y="387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4</a:t>
              </a:r>
            </a:p>
          </p:txBody>
        </p:sp>
        <p:sp>
          <p:nvSpPr>
            <p:cNvPr id="352332" name="Oval 76"/>
            <p:cNvSpPr>
              <a:spLocks noChangeArrowheads="1"/>
            </p:cNvSpPr>
            <p:nvPr/>
          </p:nvSpPr>
          <p:spPr bwMode="auto">
            <a:xfrm>
              <a:off x="3496" y="334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15</a:t>
              </a:r>
            </a:p>
          </p:txBody>
        </p:sp>
        <p:sp>
          <p:nvSpPr>
            <p:cNvPr id="352333" name="Oval 77"/>
            <p:cNvSpPr>
              <a:spLocks noChangeArrowheads="1"/>
            </p:cNvSpPr>
            <p:nvPr/>
          </p:nvSpPr>
          <p:spPr bwMode="auto">
            <a:xfrm>
              <a:off x="3784" y="362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14</a:t>
              </a:r>
            </a:p>
          </p:txBody>
        </p:sp>
        <p:sp>
          <p:nvSpPr>
            <p:cNvPr id="352334" name="Oval 78"/>
            <p:cNvSpPr>
              <a:spLocks noChangeArrowheads="1"/>
            </p:cNvSpPr>
            <p:nvPr/>
          </p:nvSpPr>
          <p:spPr bwMode="auto">
            <a:xfrm>
              <a:off x="3640" y="387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352335" name="Oval 79"/>
            <p:cNvSpPr>
              <a:spLocks noChangeArrowheads="1"/>
            </p:cNvSpPr>
            <p:nvPr/>
          </p:nvSpPr>
          <p:spPr bwMode="auto">
            <a:xfrm>
              <a:off x="3952" y="291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16</a:t>
              </a:r>
            </a:p>
          </p:txBody>
        </p:sp>
        <p:sp>
          <p:nvSpPr>
            <p:cNvPr id="352336" name="Oval 80"/>
            <p:cNvSpPr>
              <a:spLocks noChangeArrowheads="1"/>
            </p:cNvSpPr>
            <p:nvPr/>
          </p:nvSpPr>
          <p:spPr bwMode="auto">
            <a:xfrm>
              <a:off x="4358" y="334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10</a:t>
              </a:r>
            </a:p>
          </p:txBody>
        </p:sp>
        <p:sp>
          <p:nvSpPr>
            <p:cNvPr id="352337" name="Oval 81"/>
            <p:cNvSpPr>
              <a:spLocks noChangeArrowheads="1"/>
            </p:cNvSpPr>
            <p:nvPr/>
          </p:nvSpPr>
          <p:spPr bwMode="auto">
            <a:xfrm>
              <a:off x="4034" y="362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9</a:t>
              </a:r>
            </a:p>
          </p:txBody>
        </p:sp>
        <p:sp>
          <p:nvSpPr>
            <p:cNvPr id="352338" name="Oval 82"/>
            <p:cNvSpPr>
              <a:spLocks noChangeArrowheads="1"/>
            </p:cNvSpPr>
            <p:nvPr/>
          </p:nvSpPr>
          <p:spPr bwMode="auto">
            <a:xfrm>
              <a:off x="4610" y="362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3</a:t>
              </a:r>
            </a:p>
          </p:txBody>
        </p:sp>
        <p:sp>
          <p:nvSpPr>
            <p:cNvPr id="352339" name="Text Box 83"/>
            <p:cNvSpPr txBox="1">
              <a:spLocks noChangeArrowheads="1"/>
            </p:cNvSpPr>
            <p:nvPr/>
          </p:nvSpPr>
          <p:spPr bwMode="auto">
            <a:xfrm>
              <a:off x="3013" y="2466"/>
              <a:ext cx="2203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Century Gothic" charset="0"/>
                  <a:ea typeface="Century Gothic" charset="0"/>
                  <a:cs typeface="Century Gothic" charset="0"/>
                </a:rPr>
                <a:t>The restored heap containing</a:t>
              </a:r>
            </a:p>
            <a:p>
              <a:r>
                <a:rPr lang="en-US" altLang="en-US" dirty="0">
                  <a:latin typeface="Century Gothic" charset="0"/>
                  <a:ea typeface="Century Gothic" charset="0"/>
                  <a:cs typeface="Century Gothic" charset="0"/>
                </a:rPr>
                <a:t>the newly added element</a:t>
              </a: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8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en-US"/>
              <a:t>CS 477/677 - Lecture 11</a:t>
            </a: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572F-64CA-3441-A831-99B18E1A77D6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en-US" dirty="0"/>
              <a:t>We can perform the following operations on heaps:</a:t>
            </a:r>
          </a:p>
          <a:p>
            <a:pPr lvl="1">
              <a:lnSpc>
                <a:spcPct val="130000"/>
              </a:lnSpc>
            </a:pPr>
            <a:r>
              <a:rPr lang="en-US" altLang="en-US" dirty="0"/>
              <a:t>MAX-HEAPIFY				</a:t>
            </a:r>
            <a:r>
              <a:rPr lang="en-US" altLang="en-US" dirty="0">
                <a:latin typeface="Comic Sans MS" charset="0"/>
              </a:rPr>
              <a:t>O(</a:t>
            </a:r>
            <a:r>
              <a:rPr lang="en-US" altLang="en-US" dirty="0" err="1">
                <a:latin typeface="Comic Sans MS" charset="0"/>
              </a:rPr>
              <a:t>lgn</a:t>
            </a:r>
            <a:r>
              <a:rPr lang="en-US" altLang="en-US" dirty="0">
                <a:latin typeface="Comic Sans MS" charset="0"/>
              </a:rPr>
              <a:t>)</a:t>
            </a:r>
          </a:p>
          <a:p>
            <a:pPr lvl="1">
              <a:lnSpc>
                <a:spcPct val="130000"/>
              </a:lnSpc>
            </a:pPr>
            <a:r>
              <a:rPr lang="en-US" altLang="en-US" dirty="0"/>
              <a:t>BUILD-MAX-HEAP			</a:t>
            </a:r>
            <a:r>
              <a:rPr lang="en-US" altLang="en-US" dirty="0">
                <a:latin typeface="Comic Sans MS" charset="0"/>
              </a:rPr>
              <a:t>O(n)</a:t>
            </a:r>
          </a:p>
          <a:p>
            <a:pPr lvl="1">
              <a:lnSpc>
                <a:spcPct val="130000"/>
              </a:lnSpc>
            </a:pPr>
            <a:r>
              <a:rPr lang="en-US" altLang="en-US" dirty="0"/>
              <a:t>HEAP-SORT				</a:t>
            </a:r>
            <a:r>
              <a:rPr lang="en-US" altLang="en-US" dirty="0">
                <a:latin typeface="Comic Sans MS" charset="0"/>
              </a:rPr>
              <a:t>O(</a:t>
            </a:r>
            <a:r>
              <a:rPr lang="en-US" altLang="en-US" dirty="0" err="1">
                <a:latin typeface="Comic Sans MS" charset="0"/>
              </a:rPr>
              <a:t>nlgn</a:t>
            </a:r>
            <a:r>
              <a:rPr lang="en-US" altLang="en-US" dirty="0">
                <a:latin typeface="Comic Sans MS" charset="0"/>
              </a:rPr>
              <a:t>)</a:t>
            </a:r>
          </a:p>
          <a:p>
            <a:pPr lvl="1">
              <a:lnSpc>
                <a:spcPct val="130000"/>
              </a:lnSpc>
            </a:pPr>
            <a:r>
              <a:rPr lang="en-US" altLang="en-US" dirty="0"/>
              <a:t>MAX-HEAP-INSERT			</a:t>
            </a:r>
            <a:r>
              <a:rPr lang="en-US" altLang="en-US" dirty="0">
                <a:latin typeface="Comic Sans MS" charset="0"/>
              </a:rPr>
              <a:t>O(</a:t>
            </a:r>
            <a:r>
              <a:rPr lang="en-US" altLang="en-US" dirty="0" err="1">
                <a:latin typeface="Comic Sans MS" charset="0"/>
              </a:rPr>
              <a:t>lgn</a:t>
            </a:r>
            <a:r>
              <a:rPr lang="en-US" altLang="en-US" dirty="0">
                <a:latin typeface="Comic Sans MS" charset="0"/>
              </a:rPr>
              <a:t>)</a:t>
            </a:r>
          </a:p>
          <a:p>
            <a:pPr lvl="1">
              <a:lnSpc>
                <a:spcPct val="130000"/>
              </a:lnSpc>
            </a:pPr>
            <a:r>
              <a:rPr lang="en-US" altLang="en-US" dirty="0"/>
              <a:t>HEAP-EXTRACT-MAX		</a:t>
            </a:r>
            <a:r>
              <a:rPr lang="en-US" altLang="en-US" dirty="0">
                <a:latin typeface="Comic Sans MS" charset="0"/>
              </a:rPr>
              <a:t>O(</a:t>
            </a:r>
            <a:r>
              <a:rPr lang="en-US" altLang="en-US" dirty="0" err="1">
                <a:latin typeface="Comic Sans MS" charset="0"/>
              </a:rPr>
              <a:t>lgn</a:t>
            </a:r>
            <a:r>
              <a:rPr lang="en-US" altLang="en-US" dirty="0">
                <a:latin typeface="Comic Sans MS" charset="0"/>
              </a:rPr>
              <a:t>)</a:t>
            </a:r>
          </a:p>
          <a:p>
            <a:pPr lvl="1">
              <a:lnSpc>
                <a:spcPct val="130000"/>
              </a:lnSpc>
            </a:pPr>
            <a:r>
              <a:rPr lang="en-US" altLang="en-US" dirty="0"/>
              <a:t>HEAP-INCREASE-KEY		</a:t>
            </a:r>
            <a:r>
              <a:rPr lang="en-US" altLang="en-US" dirty="0">
                <a:latin typeface="Comic Sans MS" charset="0"/>
              </a:rPr>
              <a:t>O(</a:t>
            </a:r>
            <a:r>
              <a:rPr lang="en-US" altLang="en-US" dirty="0" err="1">
                <a:latin typeface="Comic Sans MS" charset="0"/>
              </a:rPr>
              <a:t>lgn</a:t>
            </a:r>
            <a:r>
              <a:rPr lang="en-US" altLang="en-US" dirty="0">
                <a:latin typeface="Comic Sans MS" charset="0"/>
              </a:rPr>
              <a:t>)</a:t>
            </a:r>
          </a:p>
          <a:p>
            <a:pPr lvl="1">
              <a:lnSpc>
                <a:spcPct val="130000"/>
              </a:lnSpc>
            </a:pPr>
            <a:r>
              <a:rPr lang="en-US" altLang="en-US" dirty="0"/>
              <a:t>HEAP-MAXIMUM			</a:t>
            </a:r>
            <a:r>
              <a:rPr lang="en-US" altLang="en-US" dirty="0">
                <a:latin typeface="Comic Sans MS" charset="0"/>
              </a:rPr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5246882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>
                <a:latin typeface="Arial" pitchFamily="-107" charset="0"/>
              </a:rPr>
              <a:t>CS 477/677 - Lecture 11</a:t>
            </a:r>
            <a:endParaRPr lang="en-US">
              <a:latin typeface="Arial" pitchFamily="-107" charset="0"/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Binary Search Trees</a:t>
            </a:r>
          </a:p>
        </p:txBody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0813" y="1114425"/>
            <a:ext cx="5883275" cy="5421313"/>
          </a:xfrm>
        </p:spPr>
        <p:txBody>
          <a:bodyPr/>
          <a:lstStyle/>
          <a:p>
            <a:pPr eaLnBrk="1" hangingPunct="1"/>
            <a:r>
              <a:rPr lang="en-US"/>
              <a:t>Tree representation:</a:t>
            </a:r>
          </a:p>
          <a:p>
            <a:pPr lvl="1" eaLnBrk="1" hangingPunct="1"/>
            <a:r>
              <a:rPr lang="en-US"/>
              <a:t>A linked data structure in which each node is an object</a:t>
            </a:r>
          </a:p>
          <a:p>
            <a:pPr eaLnBrk="1" hangingPunct="1"/>
            <a:r>
              <a:rPr lang="en-US"/>
              <a:t>Node representation:</a:t>
            </a:r>
          </a:p>
          <a:p>
            <a:pPr lvl="1" eaLnBrk="1" hangingPunct="1"/>
            <a:r>
              <a:rPr lang="en-US">
                <a:latin typeface="Comic Sans MS" pitchFamily="-107" charset="0"/>
              </a:rPr>
              <a:t>Key</a:t>
            </a:r>
            <a:r>
              <a:rPr lang="en-US"/>
              <a:t> field</a:t>
            </a:r>
          </a:p>
          <a:p>
            <a:pPr lvl="1" eaLnBrk="1" hangingPunct="1"/>
            <a:r>
              <a:rPr lang="en-US"/>
              <a:t>Satellite data</a:t>
            </a:r>
          </a:p>
          <a:p>
            <a:pPr lvl="1" eaLnBrk="1" hangingPunct="1"/>
            <a:r>
              <a:rPr lang="en-US">
                <a:latin typeface="Comic Sans MS" pitchFamily="-107" charset="0"/>
              </a:rPr>
              <a:t>Left:</a:t>
            </a:r>
            <a:r>
              <a:rPr lang="en-US"/>
              <a:t> pointer to left child</a:t>
            </a:r>
          </a:p>
          <a:p>
            <a:pPr lvl="1" eaLnBrk="1" hangingPunct="1"/>
            <a:r>
              <a:rPr lang="en-US">
                <a:latin typeface="Comic Sans MS" pitchFamily="-107" charset="0"/>
              </a:rPr>
              <a:t>Right:</a:t>
            </a:r>
            <a:r>
              <a:rPr lang="en-US"/>
              <a:t> pointer to right child</a:t>
            </a:r>
          </a:p>
          <a:p>
            <a:pPr lvl="1" eaLnBrk="1" hangingPunct="1"/>
            <a:r>
              <a:rPr lang="en-US">
                <a:latin typeface="Comic Sans MS" pitchFamily="-107" charset="0"/>
              </a:rPr>
              <a:t>p:</a:t>
            </a:r>
            <a:r>
              <a:rPr lang="en-US"/>
              <a:t> pointer to parent (</a:t>
            </a:r>
            <a:r>
              <a:rPr lang="en-US">
                <a:latin typeface="Comic Sans MS" pitchFamily="-107" charset="0"/>
              </a:rPr>
              <a:t>p [root [T]] = NIL</a:t>
            </a:r>
            <a:r>
              <a:rPr lang="en-US"/>
              <a:t>)</a:t>
            </a:r>
          </a:p>
          <a:p>
            <a:pPr eaLnBrk="1" hangingPunct="1"/>
            <a:r>
              <a:rPr lang="en-US"/>
              <a:t>Satisfies the binary search tree property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503863" y="1033463"/>
            <a:ext cx="3478212" cy="4818062"/>
            <a:chOff x="3467" y="651"/>
            <a:chExt cx="2191" cy="3035"/>
          </a:xfrm>
        </p:grpSpPr>
        <p:sp>
          <p:nvSpPr>
            <p:cNvPr id="23559" name="AutoShape 5"/>
            <p:cNvSpPr>
              <a:spLocks noChangeArrowheads="1"/>
            </p:cNvSpPr>
            <p:nvPr/>
          </p:nvSpPr>
          <p:spPr bwMode="auto">
            <a:xfrm>
              <a:off x="4822" y="902"/>
              <a:ext cx="644" cy="28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60" name="AutoShape 6"/>
            <p:cNvSpPr>
              <a:spLocks noChangeArrowheads="1"/>
            </p:cNvSpPr>
            <p:nvPr/>
          </p:nvSpPr>
          <p:spPr bwMode="auto">
            <a:xfrm>
              <a:off x="3809" y="1556"/>
              <a:ext cx="1315" cy="638"/>
            </a:xfrm>
            <a:prstGeom prst="roundRect">
              <a:avLst>
                <a:gd name="adj" fmla="val 16667"/>
              </a:avLst>
            </a:prstGeom>
            <a:solidFill>
              <a:srgbClr val="E5F3F5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61" name="AutoShape 7"/>
            <p:cNvSpPr>
              <a:spLocks noChangeArrowheads="1"/>
            </p:cNvSpPr>
            <p:nvPr/>
          </p:nvSpPr>
          <p:spPr bwMode="auto">
            <a:xfrm>
              <a:off x="3467" y="2569"/>
              <a:ext cx="935" cy="32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omic Sans MS" pitchFamily="-107" charset="0"/>
                </a:rPr>
                <a:t>Left child</a:t>
              </a:r>
            </a:p>
          </p:txBody>
        </p:sp>
        <p:sp>
          <p:nvSpPr>
            <p:cNvPr id="23562" name="AutoShape 8"/>
            <p:cNvSpPr>
              <a:spLocks noChangeArrowheads="1"/>
            </p:cNvSpPr>
            <p:nvPr/>
          </p:nvSpPr>
          <p:spPr bwMode="auto">
            <a:xfrm>
              <a:off x="4531" y="2564"/>
              <a:ext cx="935" cy="32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omic Sans MS" pitchFamily="-107" charset="0"/>
                </a:rPr>
                <a:t>Right child</a:t>
              </a:r>
            </a:p>
          </p:txBody>
        </p:sp>
        <p:sp>
          <p:nvSpPr>
            <p:cNvPr id="23563" name="Line 9"/>
            <p:cNvSpPr>
              <a:spLocks noChangeShapeType="1"/>
            </p:cNvSpPr>
            <p:nvPr/>
          </p:nvSpPr>
          <p:spPr bwMode="auto">
            <a:xfrm>
              <a:off x="4086" y="1565"/>
              <a:ext cx="0" cy="6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64" name="Line 10"/>
            <p:cNvSpPr>
              <a:spLocks noChangeShapeType="1"/>
            </p:cNvSpPr>
            <p:nvPr/>
          </p:nvSpPr>
          <p:spPr bwMode="auto">
            <a:xfrm>
              <a:off x="4861" y="1549"/>
              <a:ext cx="0" cy="6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65" name="Text Box 11"/>
            <p:cNvSpPr txBox="1">
              <a:spLocks noChangeArrowheads="1"/>
            </p:cNvSpPr>
            <p:nvPr/>
          </p:nvSpPr>
          <p:spPr bwMode="auto">
            <a:xfrm>
              <a:off x="3866" y="1766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7" charset="0"/>
                </a:rPr>
                <a:t>L</a:t>
              </a:r>
            </a:p>
          </p:txBody>
        </p:sp>
        <p:sp>
          <p:nvSpPr>
            <p:cNvPr id="23566" name="Text Box 12"/>
            <p:cNvSpPr txBox="1">
              <a:spLocks noChangeArrowheads="1"/>
            </p:cNvSpPr>
            <p:nvPr/>
          </p:nvSpPr>
          <p:spPr bwMode="auto">
            <a:xfrm>
              <a:off x="4890" y="1766"/>
              <a:ext cx="20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7" charset="0"/>
                </a:rPr>
                <a:t>R</a:t>
              </a:r>
            </a:p>
          </p:txBody>
        </p:sp>
        <p:sp>
          <p:nvSpPr>
            <p:cNvPr id="23567" name="Line 13"/>
            <p:cNvSpPr>
              <a:spLocks noChangeShapeType="1"/>
            </p:cNvSpPr>
            <p:nvPr/>
          </p:nvSpPr>
          <p:spPr bwMode="auto">
            <a:xfrm>
              <a:off x="4080" y="1877"/>
              <a:ext cx="7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68" name="Line 14"/>
            <p:cNvSpPr>
              <a:spLocks noChangeShapeType="1"/>
            </p:cNvSpPr>
            <p:nvPr/>
          </p:nvSpPr>
          <p:spPr bwMode="auto">
            <a:xfrm>
              <a:off x="4459" y="1877"/>
              <a:ext cx="0" cy="3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69" name="Text Box 15"/>
            <p:cNvSpPr txBox="1">
              <a:spLocks noChangeArrowheads="1"/>
            </p:cNvSpPr>
            <p:nvPr/>
          </p:nvSpPr>
          <p:spPr bwMode="auto">
            <a:xfrm>
              <a:off x="4189" y="1617"/>
              <a:ext cx="55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7" charset="0"/>
                </a:rPr>
                <a:t>parent</a:t>
              </a:r>
            </a:p>
          </p:txBody>
        </p:sp>
        <p:sp>
          <p:nvSpPr>
            <p:cNvPr id="23570" name="Text Box 16"/>
            <p:cNvSpPr txBox="1">
              <a:spLocks noChangeArrowheads="1"/>
            </p:cNvSpPr>
            <p:nvPr/>
          </p:nvSpPr>
          <p:spPr bwMode="auto">
            <a:xfrm>
              <a:off x="4104" y="1916"/>
              <a:ext cx="3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7" charset="0"/>
                </a:rPr>
                <a:t>key</a:t>
              </a:r>
            </a:p>
          </p:txBody>
        </p:sp>
        <p:sp>
          <p:nvSpPr>
            <p:cNvPr id="23571" name="Text Box 17"/>
            <p:cNvSpPr txBox="1">
              <a:spLocks noChangeArrowheads="1"/>
            </p:cNvSpPr>
            <p:nvPr/>
          </p:nvSpPr>
          <p:spPr bwMode="auto">
            <a:xfrm>
              <a:off x="4456" y="1916"/>
              <a:ext cx="41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7" charset="0"/>
                </a:rPr>
                <a:t>data</a:t>
              </a:r>
            </a:p>
          </p:txBody>
        </p:sp>
        <p:sp>
          <p:nvSpPr>
            <p:cNvPr id="23572" name="Line 18"/>
            <p:cNvSpPr>
              <a:spLocks noChangeShapeType="1"/>
            </p:cNvSpPr>
            <p:nvPr/>
          </p:nvSpPr>
          <p:spPr bwMode="auto">
            <a:xfrm flipH="1">
              <a:off x="4486" y="1186"/>
              <a:ext cx="664" cy="36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73" name="Line 19"/>
            <p:cNvSpPr>
              <a:spLocks noChangeShapeType="1"/>
            </p:cNvSpPr>
            <p:nvPr/>
          </p:nvSpPr>
          <p:spPr bwMode="auto">
            <a:xfrm flipH="1">
              <a:off x="3971" y="2196"/>
              <a:ext cx="488" cy="37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74" name="Line 20"/>
            <p:cNvSpPr>
              <a:spLocks noChangeShapeType="1"/>
            </p:cNvSpPr>
            <p:nvPr/>
          </p:nvSpPr>
          <p:spPr bwMode="auto">
            <a:xfrm>
              <a:off x="4459" y="2194"/>
              <a:ext cx="488" cy="37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75" name="Freeform 21"/>
            <p:cNvSpPr>
              <a:spLocks/>
            </p:cNvSpPr>
            <p:nvPr/>
          </p:nvSpPr>
          <p:spPr bwMode="auto">
            <a:xfrm>
              <a:off x="3713" y="2067"/>
              <a:ext cx="238" cy="501"/>
            </a:xfrm>
            <a:custGeom>
              <a:avLst/>
              <a:gdLst>
                <a:gd name="T0" fmla="*/ 238 w 238"/>
                <a:gd name="T1" fmla="*/ 0 h 501"/>
                <a:gd name="T2" fmla="*/ 28 w 238"/>
                <a:gd name="T3" fmla="*/ 190 h 501"/>
                <a:gd name="T4" fmla="*/ 68 w 238"/>
                <a:gd name="T5" fmla="*/ 501 h 501"/>
                <a:gd name="T6" fmla="*/ 0 60000 65536"/>
                <a:gd name="T7" fmla="*/ 0 60000 65536"/>
                <a:gd name="T8" fmla="*/ 0 60000 65536"/>
                <a:gd name="T9" fmla="*/ 0 w 238"/>
                <a:gd name="T10" fmla="*/ 0 h 501"/>
                <a:gd name="T11" fmla="*/ 238 w 238"/>
                <a:gd name="T12" fmla="*/ 501 h 50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8" h="501">
                  <a:moveTo>
                    <a:pt x="238" y="0"/>
                  </a:moveTo>
                  <a:cubicBezTo>
                    <a:pt x="147" y="53"/>
                    <a:pt x="56" y="107"/>
                    <a:pt x="28" y="190"/>
                  </a:cubicBezTo>
                  <a:cubicBezTo>
                    <a:pt x="0" y="273"/>
                    <a:pt x="34" y="387"/>
                    <a:pt x="68" y="501"/>
                  </a:cubicBezTo>
                </a:path>
              </a:pathLst>
            </a:custGeom>
            <a:noFill/>
            <a:ln w="19050">
              <a:solidFill>
                <a:srgbClr val="DD0111"/>
              </a:solidFill>
              <a:prstDash val="dash"/>
              <a:round/>
              <a:headEnd type="oval" w="med" len="med"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76" name="Freeform 22"/>
            <p:cNvSpPr>
              <a:spLocks/>
            </p:cNvSpPr>
            <p:nvPr/>
          </p:nvSpPr>
          <p:spPr bwMode="auto">
            <a:xfrm flipH="1">
              <a:off x="4992" y="2065"/>
              <a:ext cx="238" cy="501"/>
            </a:xfrm>
            <a:custGeom>
              <a:avLst/>
              <a:gdLst>
                <a:gd name="T0" fmla="*/ 238 w 238"/>
                <a:gd name="T1" fmla="*/ 0 h 501"/>
                <a:gd name="T2" fmla="*/ 28 w 238"/>
                <a:gd name="T3" fmla="*/ 190 h 501"/>
                <a:gd name="T4" fmla="*/ 68 w 238"/>
                <a:gd name="T5" fmla="*/ 501 h 501"/>
                <a:gd name="T6" fmla="*/ 0 60000 65536"/>
                <a:gd name="T7" fmla="*/ 0 60000 65536"/>
                <a:gd name="T8" fmla="*/ 0 60000 65536"/>
                <a:gd name="T9" fmla="*/ 0 w 238"/>
                <a:gd name="T10" fmla="*/ 0 h 501"/>
                <a:gd name="T11" fmla="*/ 238 w 238"/>
                <a:gd name="T12" fmla="*/ 501 h 50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8" h="501">
                  <a:moveTo>
                    <a:pt x="238" y="0"/>
                  </a:moveTo>
                  <a:cubicBezTo>
                    <a:pt x="147" y="53"/>
                    <a:pt x="56" y="107"/>
                    <a:pt x="28" y="190"/>
                  </a:cubicBezTo>
                  <a:cubicBezTo>
                    <a:pt x="0" y="273"/>
                    <a:pt x="34" y="387"/>
                    <a:pt x="68" y="501"/>
                  </a:cubicBezTo>
                </a:path>
              </a:pathLst>
            </a:custGeom>
            <a:noFill/>
            <a:ln w="19050">
              <a:solidFill>
                <a:srgbClr val="DD0111"/>
              </a:solidFill>
              <a:prstDash val="dash"/>
              <a:round/>
              <a:headEnd type="oval" w="med" len="med"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77" name="Freeform 23"/>
            <p:cNvSpPr>
              <a:spLocks/>
            </p:cNvSpPr>
            <p:nvPr/>
          </p:nvSpPr>
          <p:spPr bwMode="auto">
            <a:xfrm>
              <a:off x="4114" y="1084"/>
              <a:ext cx="697" cy="644"/>
            </a:xfrm>
            <a:custGeom>
              <a:avLst/>
              <a:gdLst>
                <a:gd name="T0" fmla="*/ 74 w 697"/>
                <a:gd name="T1" fmla="*/ 644 h 644"/>
                <a:gd name="T2" fmla="*/ 13 w 697"/>
                <a:gd name="T3" fmla="*/ 244 h 644"/>
                <a:gd name="T4" fmla="*/ 155 w 697"/>
                <a:gd name="T5" fmla="*/ 41 h 644"/>
                <a:gd name="T6" fmla="*/ 697 w 697"/>
                <a:gd name="T7" fmla="*/ 0 h 6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97"/>
                <a:gd name="T13" fmla="*/ 0 h 644"/>
                <a:gd name="T14" fmla="*/ 697 w 697"/>
                <a:gd name="T15" fmla="*/ 644 h 6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97" h="644">
                  <a:moveTo>
                    <a:pt x="74" y="644"/>
                  </a:moveTo>
                  <a:cubicBezTo>
                    <a:pt x="37" y="494"/>
                    <a:pt x="0" y="344"/>
                    <a:pt x="13" y="244"/>
                  </a:cubicBezTo>
                  <a:cubicBezTo>
                    <a:pt x="26" y="144"/>
                    <a:pt x="41" y="82"/>
                    <a:pt x="155" y="41"/>
                  </a:cubicBezTo>
                  <a:cubicBezTo>
                    <a:pt x="269" y="0"/>
                    <a:pt x="608" y="6"/>
                    <a:pt x="697" y="0"/>
                  </a:cubicBezTo>
                </a:path>
              </a:pathLst>
            </a:custGeom>
            <a:noFill/>
            <a:ln w="19050">
              <a:solidFill>
                <a:srgbClr val="DD0111"/>
              </a:solidFill>
              <a:prstDash val="dash"/>
              <a:round/>
              <a:headEnd type="oval" w="med" len="med"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78" name="Line 24"/>
            <p:cNvSpPr>
              <a:spLocks noChangeShapeType="1"/>
            </p:cNvSpPr>
            <p:nvPr/>
          </p:nvSpPr>
          <p:spPr bwMode="auto">
            <a:xfrm flipH="1">
              <a:off x="3781" y="2900"/>
              <a:ext cx="149" cy="4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79" name="Line 25"/>
            <p:cNvSpPr>
              <a:spLocks noChangeShapeType="1"/>
            </p:cNvSpPr>
            <p:nvPr/>
          </p:nvSpPr>
          <p:spPr bwMode="auto">
            <a:xfrm>
              <a:off x="3933" y="2898"/>
              <a:ext cx="149" cy="4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80" name="Line 26"/>
            <p:cNvSpPr>
              <a:spLocks noChangeShapeType="1"/>
            </p:cNvSpPr>
            <p:nvPr/>
          </p:nvSpPr>
          <p:spPr bwMode="auto">
            <a:xfrm flipH="1">
              <a:off x="4850" y="2898"/>
              <a:ext cx="149" cy="4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81" name="Line 27"/>
            <p:cNvSpPr>
              <a:spLocks noChangeShapeType="1"/>
            </p:cNvSpPr>
            <p:nvPr/>
          </p:nvSpPr>
          <p:spPr bwMode="auto">
            <a:xfrm>
              <a:off x="5002" y="2896"/>
              <a:ext cx="149" cy="4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82" name="Line 28"/>
            <p:cNvSpPr>
              <a:spLocks noChangeShapeType="1"/>
            </p:cNvSpPr>
            <p:nvPr/>
          </p:nvSpPr>
          <p:spPr bwMode="auto">
            <a:xfrm>
              <a:off x="3917" y="3375"/>
              <a:ext cx="0" cy="31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83" name="Line 29"/>
            <p:cNvSpPr>
              <a:spLocks noChangeShapeType="1"/>
            </p:cNvSpPr>
            <p:nvPr/>
          </p:nvSpPr>
          <p:spPr bwMode="auto">
            <a:xfrm>
              <a:off x="5007" y="3375"/>
              <a:ext cx="0" cy="31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84" name="Line 30"/>
            <p:cNvSpPr>
              <a:spLocks noChangeShapeType="1"/>
            </p:cNvSpPr>
            <p:nvPr/>
          </p:nvSpPr>
          <p:spPr bwMode="auto">
            <a:xfrm flipH="1">
              <a:off x="5137" y="651"/>
              <a:ext cx="521" cy="25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F085-7C4E-094E-9F91-CA968EECDBE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92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>
                <a:latin typeface="Arial" pitchFamily="-107" charset="0"/>
              </a:rPr>
              <a:t>CS 477/677 - Lecture 11</a:t>
            </a:r>
            <a:endParaRPr lang="en-US">
              <a:latin typeface="Arial" pitchFamily="-107" charset="0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Binary Search Tree Example</a:t>
            </a:r>
          </a:p>
        </p:txBody>
      </p:sp>
      <p:sp>
        <p:nvSpPr>
          <p:cNvPr id="587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2052638"/>
            <a:ext cx="5592762" cy="3738562"/>
          </a:xfrm>
        </p:spPr>
        <p:txBody>
          <a:bodyPr/>
          <a:lstStyle/>
          <a:p>
            <a:pPr eaLnBrk="1" hangingPunct="1"/>
            <a:r>
              <a:rPr lang="en-US"/>
              <a:t>Binary search tree property:</a:t>
            </a:r>
          </a:p>
          <a:p>
            <a:pPr eaLnBrk="1" hangingPunct="1"/>
            <a:endParaRPr lang="en-US" sz="900"/>
          </a:p>
          <a:p>
            <a:pPr lvl="1" eaLnBrk="1" hangingPunct="1"/>
            <a:r>
              <a:rPr lang="en-US"/>
              <a:t>If </a:t>
            </a:r>
            <a:r>
              <a:rPr lang="en-US">
                <a:latin typeface="Comic Sans MS" pitchFamily="-107" charset="0"/>
              </a:rPr>
              <a:t>y</a:t>
            </a:r>
            <a:r>
              <a:rPr lang="en-US"/>
              <a:t> is in left subtree of </a:t>
            </a:r>
            <a:r>
              <a:rPr lang="en-US">
                <a:latin typeface="Comic Sans MS" pitchFamily="-107" charset="0"/>
              </a:rPr>
              <a:t>x</a:t>
            </a:r>
            <a:r>
              <a:rPr lang="en-US"/>
              <a:t>, </a:t>
            </a:r>
          </a:p>
          <a:p>
            <a:pPr lvl="2" eaLnBrk="1" hangingPunct="1">
              <a:buFontTx/>
              <a:buNone/>
            </a:pPr>
            <a:r>
              <a:rPr lang="en-US" sz="2400"/>
              <a:t>then </a:t>
            </a:r>
            <a:r>
              <a:rPr lang="en-US" sz="2400">
                <a:latin typeface="Comic Sans MS" pitchFamily="-107" charset="0"/>
              </a:rPr>
              <a:t>key [y] ≤ key [x]</a:t>
            </a:r>
          </a:p>
          <a:p>
            <a:pPr lvl="2" eaLnBrk="1" hangingPunct="1">
              <a:buFontTx/>
              <a:buNone/>
            </a:pPr>
            <a:endParaRPr lang="en-US" sz="2400"/>
          </a:p>
          <a:p>
            <a:pPr lvl="1" eaLnBrk="1" hangingPunct="1"/>
            <a:r>
              <a:rPr lang="en-US"/>
              <a:t>If </a:t>
            </a:r>
            <a:r>
              <a:rPr lang="en-US">
                <a:latin typeface="Comic Sans MS" pitchFamily="-107" charset="0"/>
              </a:rPr>
              <a:t>y</a:t>
            </a:r>
            <a:r>
              <a:rPr lang="en-US"/>
              <a:t> is in right subtree of </a:t>
            </a:r>
            <a:r>
              <a:rPr lang="en-US">
                <a:latin typeface="Comic Sans MS" pitchFamily="-107" charset="0"/>
              </a:rPr>
              <a:t>x</a:t>
            </a:r>
            <a:r>
              <a:rPr lang="en-US"/>
              <a:t>, </a:t>
            </a:r>
          </a:p>
          <a:p>
            <a:pPr lvl="2" eaLnBrk="1" hangingPunct="1">
              <a:buFontTx/>
              <a:buNone/>
            </a:pPr>
            <a:r>
              <a:rPr lang="en-US" sz="2400"/>
              <a:t>then </a:t>
            </a:r>
            <a:r>
              <a:rPr lang="en-US" sz="2400">
                <a:latin typeface="Comic Sans MS" pitchFamily="-107" charset="0"/>
              </a:rPr>
              <a:t>key [y] ≥ key [x]</a:t>
            </a:r>
          </a:p>
        </p:txBody>
      </p:sp>
      <p:grpSp>
        <p:nvGrpSpPr>
          <p:cNvPr id="24582" name="Group 4"/>
          <p:cNvGrpSpPr>
            <a:grpSpLocks/>
          </p:cNvGrpSpPr>
          <p:nvPr/>
        </p:nvGrpSpPr>
        <p:grpSpPr bwMode="auto">
          <a:xfrm>
            <a:off x="5791200" y="2743200"/>
            <a:ext cx="2546350" cy="1447800"/>
            <a:chOff x="682" y="1950"/>
            <a:chExt cx="1604" cy="912"/>
          </a:xfrm>
        </p:grpSpPr>
        <p:sp>
          <p:nvSpPr>
            <p:cNvPr id="24583" name="Line 5"/>
            <p:cNvSpPr>
              <a:spLocks noChangeAspect="1" noChangeShapeType="1"/>
            </p:cNvSpPr>
            <p:nvPr/>
          </p:nvSpPr>
          <p:spPr bwMode="auto">
            <a:xfrm rot="16200000" flipV="1">
              <a:off x="1053" y="2470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84" name="Line 6"/>
            <p:cNvSpPr>
              <a:spLocks noChangeAspect="1" noChangeShapeType="1"/>
            </p:cNvSpPr>
            <p:nvPr/>
          </p:nvSpPr>
          <p:spPr bwMode="auto">
            <a:xfrm rot="16200000" flipV="1">
              <a:off x="1449" y="2018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85" name="Line 7"/>
            <p:cNvSpPr>
              <a:spLocks noChangeShapeType="1"/>
            </p:cNvSpPr>
            <p:nvPr/>
          </p:nvSpPr>
          <p:spPr bwMode="auto">
            <a:xfrm flipV="1">
              <a:off x="768" y="2046"/>
              <a:ext cx="778" cy="7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86" name="Oval 8"/>
            <p:cNvSpPr>
              <a:spLocks noChangeArrowheads="1"/>
            </p:cNvSpPr>
            <p:nvPr/>
          </p:nvSpPr>
          <p:spPr bwMode="auto">
            <a:xfrm>
              <a:off x="682" y="266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24587" name="Oval 9"/>
            <p:cNvSpPr>
              <a:spLocks noChangeArrowheads="1"/>
            </p:cNvSpPr>
            <p:nvPr/>
          </p:nvSpPr>
          <p:spPr bwMode="auto">
            <a:xfrm>
              <a:off x="970" y="238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24588" name="Oval 10"/>
            <p:cNvSpPr>
              <a:spLocks noChangeArrowheads="1"/>
            </p:cNvSpPr>
            <p:nvPr/>
          </p:nvSpPr>
          <p:spPr bwMode="auto">
            <a:xfrm>
              <a:off x="1258" y="266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24589" name="Oval 11"/>
            <p:cNvSpPr>
              <a:spLocks noChangeArrowheads="1"/>
            </p:cNvSpPr>
            <p:nvPr/>
          </p:nvSpPr>
          <p:spPr bwMode="auto">
            <a:xfrm>
              <a:off x="1426" y="195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24590" name="Oval 12"/>
            <p:cNvSpPr>
              <a:spLocks noChangeArrowheads="1"/>
            </p:cNvSpPr>
            <p:nvPr/>
          </p:nvSpPr>
          <p:spPr bwMode="auto">
            <a:xfrm>
              <a:off x="1832" y="238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24591" name="Oval 13"/>
            <p:cNvSpPr>
              <a:spLocks noChangeArrowheads="1"/>
            </p:cNvSpPr>
            <p:nvPr/>
          </p:nvSpPr>
          <p:spPr bwMode="auto">
            <a:xfrm>
              <a:off x="2084" y="266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9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F085-7C4E-094E-9F91-CA968EECDBE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>
                <a:latin typeface="Arial" pitchFamily="-107" charset="0"/>
              </a:rPr>
              <a:t>CS 477/677 - Lecture 11</a:t>
            </a:r>
            <a:endParaRPr lang="en-US">
              <a:latin typeface="Arial" pitchFamily="-107" charset="0"/>
            </a:endParaRP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Binary Search Trees</a:t>
            </a:r>
          </a:p>
        </p:txBody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335962" cy="5076825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dirty="0"/>
              <a:t>Support many dynamic set operations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dirty="0"/>
              <a:t>SEARCH, MINIMUM, MAXIMUM, PREDECESSOR, SUCCESSOR, INSERT, DELETE</a:t>
            </a:r>
          </a:p>
          <a:p>
            <a:pPr eaLnBrk="1" hangingPunct="1">
              <a:lnSpc>
                <a:spcPct val="130000"/>
              </a:lnSpc>
            </a:pPr>
            <a:r>
              <a:rPr lang="en-US" dirty="0"/>
              <a:t>Running time of basic operations on binary search trees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dirty="0"/>
              <a:t>On average: </a:t>
            </a:r>
            <a:r>
              <a:rPr lang="en-US" dirty="0" err="1">
                <a:latin typeface="Comic Sans MS" pitchFamily="-107" charset="0"/>
                <a:sym typeface="Symbol" pitchFamily="-107" charset="2"/>
              </a:rPr>
              <a:t>Θ</a:t>
            </a:r>
            <a:r>
              <a:rPr lang="en-US" dirty="0">
                <a:latin typeface="Comic Sans MS" pitchFamily="-107" charset="0"/>
                <a:sym typeface="Symbol" pitchFamily="-107" charset="2"/>
              </a:rPr>
              <a:t>(</a:t>
            </a:r>
            <a:r>
              <a:rPr lang="en-US" dirty="0" err="1">
                <a:latin typeface="Comic Sans MS" pitchFamily="-107" charset="0"/>
                <a:sym typeface="Symbol" pitchFamily="-107" charset="2"/>
              </a:rPr>
              <a:t>lgn</a:t>
            </a:r>
            <a:r>
              <a:rPr lang="en-US" dirty="0">
                <a:latin typeface="Comic Sans MS" pitchFamily="-107" charset="0"/>
                <a:sym typeface="Symbol" pitchFamily="-107" charset="2"/>
              </a:rPr>
              <a:t>)</a:t>
            </a:r>
          </a:p>
          <a:p>
            <a:pPr lvl="2" eaLnBrk="1" hangingPunct="1">
              <a:lnSpc>
                <a:spcPct val="130000"/>
              </a:lnSpc>
            </a:pPr>
            <a:r>
              <a:rPr lang="en-US" dirty="0">
                <a:sym typeface="Symbol" pitchFamily="-107" charset="2"/>
              </a:rPr>
              <a:t>The expected height of the tree is </a:t>
            </a:r>
            <a:r>
              <a:rPr lang="en-US" dirty="0" err="1">
                <a:latin typeface="Comic Sans MS" pitchFamily="-107" charset="0"/>
                <a:sym typeface="Symbol" pitchFamily="-107" charset="2"/>
              </a:rPr>
              <a:t>lgn</a:t>
            </a:r>
            <a:endParaRPr lang="en-US" dirty="0">
              <a:latin typeface="Comic Sans MS" pitchFamily="-107" charset="0"/>
              <a:sym typeface="Symbol" pitchFamily="-107" charset="2"/>
            </a:endParaRPr>
          </a:p>
          <a:p>
            <a:pPr lvl="1" eaLnBrk="1" hangingPunct="1">
              <a:lnSpc>
                <a:spcPct val="130000"/>
              </a:lnSpc>
            </a:pPr>
            <a:r>
              <a:rPr lang="en-US" dirty="0">
                <a:sym typeface="Symbol" pitchFamily="-107" charset="2"/>
              </a:rPr>
              <a:t>In the worst case: </a:t>
            </a:r>
            <a:r>
              <a:rPr lang="en-US" dirty="0" err="1">
                <a:latin typeface="Comic Sans MS" pitchFamily="-107" charset="0"/>
                <a:sym typeface="Symbol" pitchFamily="-107" charset="2"/>
              </a:rPr>
              <a:t>Θ</a:t>
            </a:r>
            <a:r>
              <a:rPr lang="en-US" dirty="0">
                <a:latin typeface="Comic Sans MS" pitchFamily="-107" charset="0"/>
                <a:sym typeface="Symbol" pitchFamily="-107" charset="2"/>
              </a:rPr>
              <a:t>(n)</a:t>
            </a:r>
          </a:p>
          <a:p>
            <a:pPr lvl="2" eaLnBrk="1" hangingPunct="1">
              <a:lnSpc>
                <a:spcPct val="130000"/>
              </a:lnSpc>
            </a:pPr>
            <a:r>
              <a:rPr lang="en-US" dirty="0">
                <a:sym typeface="Symbol" pitchFamily="-107" charset="2"/>
              </a:rPr>
              <a:t>The tree is a linear chain of </a:t>
            </a:r>
            <a:r>
              <a:rPr lang="en-US" dirty="0">
                <a:latin typeface="Comic Sans MS" pitchFamily="-107" charset="0"/>
                <a:sym typeface="Symbol" pitchFamily="-107" charset="2"/>
              </a:rPr>
              <a:t>n</a:t>
            </a:r>
            <a:r>
              <a:rPr lang="en-US" dirty="0">
                <a:sym typeface="Symbol" pitchFamily="-107" charset="2"/>
              </a:rPr>
              <a:t> nodes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F085-7C4E-094E-9F91-CA968EECDBE2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38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68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>
                <a:latin typeface="Arial" pitchFamily="-107" charset="0"/>
              </a:rPr>
              <a:t>CS 477/677 - Lecture 11</a:t>
            </a:r>
            <a:endParaRPr lang="en-US">
              <a:latin typeface="Arial" pitchFamily="-107" charset="0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Red-Black Trees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“Balanced” binary trees guarantee an </a:t>
            </a:r>
            <a:r>
              <a:rPr lang="en-US" dirty="0">
                <a:latin typeface="Comic Sans MS" pitchFamily="-107" charset="0"/>
              </a:rPr>
              <a:t>O(</a:t>
            </a:r>
            <a:r>
              <a:rPr lang="en-US" dirty="0" err="1">
                <a:latin typeface="Comic Sans MS" pitchFamily="-107" charset="0"/>
              </a:rPr>
              <a:t>lgn</a:t>
            </a:r>
            <a:r>
              <a:rPr lang="en-US" dirty="0">
                <a:latin typeface="Comic Sans MS" pitchFamily="-107" charset="0"/>
              </a:rPr>
              <a:t>)</a:t>
            </a:r>
            <a:r>
              <a:rPr lang="en-US" dirty="0"/>
              <a:t> running time on the basic dynamic-set operations</a:t>
            </a:r>
          </a:p>
          <a:p>
            <a:pPr eaLnBrk="1" hangingPunct="1"/>
            <a:r>
              <a:rPr lang="en-US" dirty="0"/>
              <a:t>Red-black tree</a:t>
            </a:r>
          </a:p>
          <a:p>
            <a:pPr lvl="1" eaLnBrk="1" hangingPunct="1"/>
            <a:r>
              <a:rPr lang="en-US" dirty="0"/>
              <a:t>Binary tree with an additional attribute for its nodes: </a:t>
            </a:r>
            <a:r>
              <a:rPr lang="en-US" dirty="0">
                <a:latin typeface="Comic Sans MS" pitchFamily="-107" charset="0"/>
              </a:rPr>
              <a:t>color</a:t>
            </a:r>
            <a:r>
              <a:rPr lang="en-US" dirty="0"/>
              <a:t> which can be </a:t>
            </a:r>
            <a:r>
              <a:rPr lang="en-US" b="1" dirty="0">
                <a:solidFill>
                  <a:srgbClr val="DD0111"/>
                </a:solidFill>
              </a:rPr>
              <a:t>red</a:t>
            </a:r>
            <a:r>
              <a:rPr lang="en-US" dirty="0"/>
              <a:t> or </a:t>
            </a:r>
            <a:r>
              <a:rPr lang="en-US" b="1" dirty="0"/>
              <a:t>black</a:t>
            </a:r>
            <a:endParaRPr lang="en-US" dirty="0"/>
          </a:p>
          <a:p>
            <a:pPr lvl="1" eaLnBrk="1" hangingPunct="1"/>
            <a:r>
              <a:rPr lang="en-US" dirty="0"/>
              <a:t>Constrains the way nodes can be colored on any path from the root to a leaf</a:t>
            </a:r>
          </a:p>
          <a:p>
            <a:pPr lvl="2" eaLnBrk="1" hangingPunct="1"/>
            <a:r>
              <a:rPr lang="en-US" dirty="0"/>
              <a:t>Ensures that no path is more than twice as long as another  </a:t>
            </a:r>
            <a:r>
              <a:rPr lang="en-US" dirty="0">
                <a:sym typeface="Symbol" pitchFamily="-107" charset="2"/>
              </a:rPr>
              <a:t>⇒ the tree is balanced</a:t>
            </a:r>
          </a:p>
          <a:p>
            <a:pPr lvl="1" eaLnBrk="1" hangingPunct="1"/>
            <a:r>
              <a:rPr lang="en-US" dirty="0"/>
              <a:t>The nodes inherit all the other attributes from the binary-search trees: </a:t>
            </a:r>
            <a:r>
              <a:rPr lang="en-US" dirty="0">
                <a:latin typeface="Comic Sans MS" pitchFamily="-107" charset="0"/>
              </a:rPr>
              <a:t>key, left, right, 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F085-7C4E-094E-9F91-CA968EECDBE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684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>
                <a:latin typeface="Arial" pitchFamily="-107" charset="0"/>
              </a:rPr>
              <a:t>CS 477/677 - Lecture 11</a:t>
            </a:r>
            <a:endParaRPr lang="en-US">
              <a:latin typeface="Arial" pitchFamily="-107" charset="0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Red-Black Trees Properties</a:t>
            </a:r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8919" y="1214438"/>
            <a:ext cx="9029469" cy="5076825"/>
          </a:xfrm>
        </p:spPr>
        <p:txBody>
          <a:bodyPr/>
          <a:lstStyle/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dirty="0"/>
              <a:t>Every </a:t>
            </a:r>
            <a:r>
              <a:rPr lang="en-US" dirty="0">
                <a:latin typeface="Comic Sans MS" pitchFamily="-107" charset="0"/>
              </a:rPr>
              <a:t>node</a:t>
            </a:r>
            <a:r>
              <a:rPr lang="en-US" dirty="0"/>
              <a:t> is either </a:t>
            </a:r>
            <a:r>
              <a:rPr lang="en-US" b="1" dirty="0">
                <a:solidFill>
                  <a:srgbClr val="DD0111"/>
                </a:solidFill>
              </a:rPr>
              <a:t>red</a:t>
            </a:r>
            <a:r>
              <a:rPr lang="en-US" dirty="0"/>
              <a:t> or </a:t>
            </a:r>
            <a:r>
              <a:rPr lang="en-US" b="1" dirty="0"/>
              <a:t>black</a:t>
            </a:r>
            <a:endParaRPr lang="en-US" dirty="0"/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dirty="0"/>
              <a:t>The </a:t>
            </a:r>
            <a:r>
              <a:rPr lang="en-US" dirty="0">
                <a:latin typeface="Comic Sans MS" pitchFamily="-107" charset="0"/>
              </a:rPr>
              <a:t>root</a:t>
            </a:r>
            <a:r>
              <a:rPr lang="en-US" dirty="0"/>
              <a:t> is </a:t>
            </a:r>
            <a:r>
              <a:rPr lang="en-US" b="1" dirty="0"/>
              <a:t>black</a:t>
            </a:r>
            <a:endParaRPr lang="en-US" dirty="0"/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dirty="0"/>
              <a:t>Every </a:t>
            </a:r>
            <a:r>
              <a:rPr lang="en-US" dirty="0">
                <a:latin typeface="Comic Sans MS" pitchFamily="-107" charset="0"/>
              </a:rPr>
              <a:t>leaf</a:t>
            </a:r>
            <a:r>
              <a:rPr lang="en-US" dirty="0"/>
              <a:t> (</a:t>
            </a:r>
            <a:r>
              <a:rPr lang="en-US" dirty="0">
                <a:latin typeface="Comic Sans MS" pitchFamily="-107" charset="0"/>
              </a:rPr>
              <a:t>NIL</a:t>
            </a:r>
            <a:r>
              <a:rPr lang="en-US" dirty="0"/>
              <a:t>) is </a:t>
            </a:r>
            <a:r>
              <a:rPr lang="en-US" b="1" dirty="0"/>
              <a:t>black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dirty="0"/>
              <a:t>If a node is red, then both its children are black</a:t>
            </a:r>
          </a:p>
          <a:p>
            <a:pPr marL="914400" lvl="1" indent="-457200" eaLnBrk="1" hangingPunct="1">
              <a:lnSpc>
                <a:spcPct val="120000"/>
              </a:lnSpc>
              <a:buFontTx/>
              <a:buChar char="•"/>
            </a:pPr>
            <a:r>
              <a:rPr lang="en-US" dirty="0"/>
              <a:t>No two red nodes in a row on a simple path from the root to a leaf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dirty="0"/>
              <a:t>For each node, all paths from the node to descendant leaves contain the same number of black nodes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F085-7C4E-094E-9F91-CA968EECDBE2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75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7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>
                <a:latin typeface="Arial" pitchFamily="-107" charset="0"/>
              </a:rPr>
              <a:t>CS 477/677 - Lecture 11</a:t>
            </a:r>
            <a:endParaRPr lang="en-US">
              <a:latin typeface="Arial" pitchFamily="-107" charset="0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</a:t>
            </a:r>
            <a:r>
              <a:rPr lang="en-US" sz="2800"/>
              <a:t>RED-BLACK TREE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4492625"/>
            <a:ext cx="8543925" cy="2155825"/>
          </a:xfrm>
        </p:spPr>
        <p:txBody>
          <a:bodyPr/>
          <a:lstStyle/>
          <a:p>
            <a:pPr eaLnBrk="1" hangingPunct="1"/>
            <a:r>
              <a:rPr lang="en-US" sz="2400"/>
              <a:t>For convenience we use a sentinel </a:t>
            </a:r>
            <a:r>
              <a:rPr lang="en-US" sz="2400">
                <a:latin typeface="Comic Sans MS" pitchFamily="-107" charset="0"/>
              </a:rPr>
              <a:t>NIL[T]</a:t>
            </a:r>
            <a:r>
              <a:rPr lang="en-US" sz="2400"/>
              <a:t> to represent all the </a:t>
            </a:r>
            <a:r>
              <a:rPr lang="en-US" sz="2400">
                <a:latin typeface="Comic Sans MS" pitchFamily="-107" charset="0"/>
              </a:rPr>
              <a:t>NIL</a:t>
            </a:r>
            <a:r>
              <a:rPr lang="en-US" sz="2400"/>
              <a:t> nodes at the leafs</a:t>
            </a:r>
          </a:p>
          <a:p>
            <a:pPr lvl="1" eaLnBrk="1" hangingPunct="1"/>
            <a:r>
              <a:rPr lang="en-US" sz="2000">
                <a:latin typeface="Comic Sans MS" pitchFamily="-107" charset="0"/>
              </a:rPr>
              <a:t>NIL[T]</a:t>
            </a:r>
            <a:r>
              <a:rPr lang="en-US" sz="2000"/>
              <a:t> has the same fields as an ordinary node</a:t>
            </a:r>
          </a:p>
          <a:p>
            <a:pPr lvl="1" eaLnBrk="1" hangingPunct="1"/>
            <a:r>
              <a:rPr lang="en-US" sz="2000">
                <a:latin typeface="Comic Sans MS" pitchFamily="-107" charset="0"/>
              </a:rPr>
              <a:t>Color[NIL[T]] = BLACK</a:t>
            </a:r>
          </a:p>
          <a:p>
            <a:pPr lvl="1" eaLnBrk="1" hangingPunct="1"/>
            <a:r>
              <a:rPr lang="en-US" sz="2000"/>
              <a:t>The other fields may be set to arbitrary values</a:t>
            </a:r>
          </a:p>
        </p:txBody>
      </p:sp>
      <p:sp>
        <p:nvSpPr>
          <p:cNvPr id="20486" name="Oval 4"/>
          <p:cNvSpPr>
            <a:spLocks noChangeArrowheads="1"/>
          </p:cNvSpPr>
          <p:nvPr/>
        </p:nvSpPr>
        <p:spPr bwMode="auto">
          <a:xfrm>
            <a:off x="3341688" y="1433513"/>
            <a:ext cx="465137" cy="44926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20487" name="Oval 5"/>
          <p:cNvSpPr>
            <a:spLocks noChangeArrowheads="1"/>
          </p:cNvSpPr>
          <p:nvPr/>
        </p:nvSpPr>
        <p:spPr bwMode="auto">
          <a:xfrm>
            <a:off x="2209800" y="2112963"/>
            <a:ext cx="465138" cy="44926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17</a:t>
            </a:r>
          </a:p>
        </p:txBody>
      </p:sp>
      <p:sp>
        <p:nvSpPr>
          <p:cNvPr id="20488" name="Oval 6"/>
          <p:cNvSpPr>
            <a:spLocks noChangeArrowheads="1"/>
          </p:cNvSpPr>
          <p:nvPr/>
        </p:nvSpPr>
        <p:spPr bwMode="auto">
          <a:xfrm>
            <a:off x="4471988" y="2112963"/>
            <a:ext cx="465137" cy="449262"/>
          </a:xfrm>
          <a:prstGeom prst="ellipse">
            <a:avLst/>
          </a:prstGeom>
          <a:noFill/>
          <a:ln w="38100">
            <a:solidFill>
              <a:srgbClr val="DD011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41</a:t>
            </a:r>
          </a:p>
        </p:txBody>
      </p:sp>
      <p:sp>
        <p:nvSpPr>
          <p:cNvPr id="20489" name="Oval 7"/>
          <p:cNvSpPr>
            <a:spLocks noChangeArrowheads="1"/>
          </p:cNvSpPr>
          <p:nvPr/>
        </p:nvSpPr>
        <p:spPr bwMode="auto">
          <a:xfrm>
            <a:off x="3341688" y="2817813"/>
            <a:ext cx="465137" cy="44926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20490" name="Oval 8"/>
          <p:cNvSpPr>
            <a:spLocks noChangeArrowheads="1"/>
          </p:cNvSpPr>
          <p:nvPr/>
        </p:nvSpPr>
        <p:spPr bwMode="auto">
          <a:xfrm>
            <a:off x="5591175" y="2817813"/>
            <a:ext cx="465138" cy="44926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47</a:t>
            </a:r>
          </a:p>
        </p:txBody>
      </p:sp>
      <p:sp>
        <p:nvSpPr>
          <p:cNvPr id="20491" name="Oval 9"/>
          <p:cNvSpPr>
            <a:spLocks noChangeArrowheads="1"/>
          </p:cNvSpPr>
          <p:nvPr/>
        </p:nvSpPr>
        <p:spPr bwMode="auto">
          <a:xfrm>
            <a:off x="4356100" y="3497263"/>
            <a:ext cx="465138" cy="449262"/>
          </a:xfrm>
          <a:prstGeom prst="ellipse">
            <a:avLst/>
          </a:prstGeom>
          <a:noFill/>
          <a:ln w="38100">
            <a:solidFill>
              <a:srgbClr val="DD011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38</a:t>
            </a:r>
          </a:p>
        </p:txBody>
      </p:sp>
      <p:sp>
        <p:nvSpPr>
          <p:cNvPr id="20492" name="Oval 10"/>
          <p:cNvSpPr>
            <a:spLocks noChangeArrowheads="1"/>
          </p:cNvSpPr>
          <p:nvPr/>
        </p:nvSpPr>
        <p:spPr bwMode="auto">
          <a:xfrm>
            <a:off x="6605588" y="3497263"/>
            <a:ext cx="465137" cy="449262"/>
          </a:xfrm>
          <a:prstGeom prst="ellipse">
            <a:avLst/>
          </a:prstGeom>
          <a:noFill/>
          <a:ln w="38100">
            <a:solidFill>
              <a:srgbClr val="DD011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20493" name="Line 11"/>
          <p:cNvSpPr>
            <a:spLocks noChangeShapeType="1"/>
          </p:cNvSpPr>
          <p:nvPr/>
        </p:nvSpPr>
        <p:spPr bwMode="auto">
          <a:xfrm rot="3600000">
            <a:off x="3001169" y="1572419"/>
            <a:ext cx="7937" cy="822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4" name="Line 12"/>
          <p:cNvSpPr>
            <a:spLocks noChangeShapeType="1"/>
          </p:cNvSpPr>
          <p:nvPr/>
        </p:nvSpPr>
        <p:spPr bwMode="auto">
          <a:xfrm rot="18000000" flipH="1">
            <a:off x="4134644" y="1572419"/>
            <a:ext cx="7937" cy="822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5" name="Line 13"/>
          <p:cNvSpPr>
            <a:spLocks noChangeShapeType="1"/>
          </p:cNvSpPr>
          <p:nvPr/>
        </p:nvSpPr>
        <p:spPr bwMode="auto">
          <a:xfrm rot="3600000">
            <a:off x="4147344" y="2286794"/>
            <a:ext cx="7937" cy="822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6" name="Line 14"/>
          <p:cNvSpPr>
            <a:spLocks noChangeShapeType="1"/>
          </p:cNvSpPr>
          <p:nvPr/>
        </p:nvSpPr>
        <p:spPr bwMode="auto">
          <a:xfrm rot="18000000" flipH="1">
            <a:off x="5255419" y="2286794"/>
            <a:ext cx="7937" cy="822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7" name="Line 15"/>
          <p:cNvSpPr>
            <a:spLocks noChangeShapeType="1"/>
          </p:cNvSpPr>
          <p:nvPr/>
        </p:nvSpPr>
        <p:spPr bwMode="auto">
          <a:xfrm rot="18000000" flipH="1">
            <a:off x="4092575" y="2994025"/>
            <a:ext cx="7938" cy="731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8" name="Line 16"/>
          <p:cNvSpPr>
            <a:spLocks noChangeShapeType="1"/>
          </p:cNvSpPr>
          <p:nvPr/>
        </p:nvSpPr>
        <p:spPr bwMode="auto">
          <a:xfrm rot="18000000" flipH="1">
            <a:off x="6353175" y="2994025"/>
            <a:ext cx="7938" cy="731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9" name="AutoShape 17"/>
          <p:cNvSpPr>
            <a:spLocks noChangeArrowheads="1"/>
          </p:cNvSpPr>
          <p:nvPr/>
        </p:nvSpPr>
        <p:spPr bwMode="auto">
          <a:xfrm>
            <a:off x="1895475" y="2771775"/>
            <a:ext cx="508000" cy="255588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NIL</a:t>
            </a:r>
          </a:p>
        </p:txBody>
      </p:sp>
      <p:sp>
        <p:nvSpPr>
          <p:cNvPr id="20500" name="AutoShape 18"/>
          <p:cNvSpPr>
            <a:spLocks noChangeArrowheads="1"/>
          </p:cNvSpPr>
          <p:nvPr/>
        </p:nvSpPr>
        <p:spPr bwMode="auto">
          <a:xfrm>
            <a:off x="2495550" y="2771775"/>
            <a:ext cx="508000" cy="255588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NIL</a:t>
            </a:r>
          </a:p>
        </p:txBody>
      </p:sp>
      <p:sp>
        <p:nvSpPr>
          <p:cNvPr id="20501" name="AutoShape 19"/>
          <p:cNvSpPr>
            <a:spLocks noChangeArrowheads="1"/>
          </p:cNvSpPr>
          <p:nvPr/>
        </p:nvSpPr>
        <p:spPr bwMode="auto">
          <a:xfrm>
            <a:off x="2486025" y="3651250"/>
            <a:ext cx="508000" cy="255588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NIL</a:t>
            </a:r>
          </a:p>
        </p:txBody>
      </p:sp>
      <p:sp>
        <p:nvSpPr>
          <p:cNvPr id="20502" name="AutoShape 20"/>
          <p:cNvSpPr>
            <a:spLocks noChangeArrowheads="1"/>
          </p:cNvSpPr>
          <p:nvPr/>
        </p:nvSpPr>
        <p:spPr bwMode="auto">
          <a:xfrm>
            <a:off x="4059238" y="4192588"/>
            <a:ext cx="508000" cy="255587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NIL</a:t>
            </a:r>
          </a:p>
        </p:txBody>
      </p:sp>
      <p:sp>
        <p:nvSpPr>
          <p:cNvPr id="20503" name="AutoShape 21"/>
          <p:cNvSpPr>
            <a:spLocks noChangeArrowheads="1"/>
          </p:cNvSpPr>
          <p:nvPr/>
        </p:nvSpPr>
        <p:spPr bwMode="auto">
          <a:xfrm>
            <a:off x="4659313" y="4192588"/>
            <a:ext cx="508000" cy="255587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NIL</a:t>
            </a:r>
          </a:p>
        </p:txBody>
      </p:sp>
      <p:sp>
        <p:nvSpPr>
          <p:cNvPr id="20504" name="AutoShape 22"/>
          <p:cNvSpPr>
            <a:spLocks noChangeArrowheads="1"/>
          </p:cNvSpPr>
          <p:nvPr/>
        </p:nvSpPr>
        <p:spPr bwMode="auto">
          <a:xfrm>
            <a:off x="6334125" y="4183063"/>
            <a:ext cx="508000" cy="255587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NIL</a:t>
            </a:r>
          </a:p>
        </p:txBody>
      </p:sp>
      <p:sp>
        <p:nvSpPr>
          <p:cNvPr id="20505" name="AutoShape 23"/>
          <p:cNvSpPr>
            <a:spLocks noChangeArrowheads="1"/>
          </p:cNvSpPr>
          <p:nvPr/>
        </p:nvSpPr>
        <p:spPr bwMode="auto">
          <a:xfrm>
            <a:off x="6934200" y="4183063"/>
            <a:ext cx="508000" cy="255587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NIL</a:t>
            </a:r>
          </a:p>
        </p:txBody>
      </p:sp>
      <p:sp>
        <p:nvSpPr>
          <p:cNvPr id="20506" name="AutoShape 24"/>
          <p:cNvSpPr>
            <a:spLocks noChangeArrowheads="1"/>
          </p:cNvSpPr>
          <p:nvPr/>
        </p:nvSpPr>
        <p:spPr bwMode="auto">
          <a:xfrm>
            <a:off x="5114925" y="3633788"/>
            <a:ext cx="508000" cy="255587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NIL</a:t>
            </a:r>
          </a:p>
        </p:txBody>
      </p:sp>
      <p:sp>
        <p:nvSpPr>
          <p:cNvPr id="20507" name="Line 25"/>
          <p:cNvSpPr>
            <a:spLocks noChangeShapeType="1"/>
          </p:cNvSpPr>
          <p:nvPr/>
        </p:nvSpPr>
        <p:spPr bwMode="auto">
          <a:xfrm flipH="1">
            <a:off x="2135188" y="2536825"/>
            <a:ext cx="203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8" name="Line 26"/>
          <p:cNvSpPr>
            <a:spLocks noChangeShapeType="1"/>
          </p:cNvSpPr>
          <p:nvPr/>
        </p:nvSpPr>
        <p:spPr bwMode="auto">
          <a:xfrm>
            <a:off x="2551113" y="2530475"/>
            <a:ext cx="203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9" name="Line 27"/>
          <p:cNvSpPr>
            <a:spLocks noChangeShapeType="1"/>
          </p:cNvSpPr>
          <p:nvPr/>
        </p:nvSpPr>
        <p:spPr bwMode="auto">
          <a:xfrm flipH="1">
            <a:off x="4284663" y="3937000"/>
            <a:ext cx="203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10" name="Line 28"/>
          <p:cNvSpPr>
            <a:spLocks noChangeShapeType="1"/>
          </p:cNvSpPr>
          <p:nvPr/>
        </p:nvSpPr>
        <p:spPr bwMode="auto">
          <a:xfrm>
            <a:off x="4700588" y="3937000"/>
            <a:ext cx="203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11" name="Line 29"/>
          <p:cNvSpPr>
            <a:spLocks noChangeShapeType="1"/>
          </p:cNvSpPr>
          <p:nvPr/>
        </p:nvSpPr>
        <p:spPr bwMode="auto">
          <a:xfrm flipH="1">
            <a:off x="6545263" y="3937000"/>
            <a:ext cx="203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12" name="Line 30"/>
          <p:cNvSpPr>
            <a:spLocks noChangeShapeType="1"/>
          </p:cNvSpPr>
          <p:nvPr/>
        </p:nvSpPr>
        <p:spPr bwMode="auto">
          <a:xfrm>
            <a:off x="6961188" y="3937000"/>
            <a:ext cx="203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13" name="Line 31"/>
          <p:cNvSpPr>
            <a:spLocks noChangeShapeType="1"/>
          </p:cNvSpPr>
          <p:nvPr/>
        </p:nvSpPr>
        <p:spPr bwMode="auto">
          <a:xfrm flipH="1">
            <a:off x="2686050" y="3205163"/>
            <a:ext cx="685800" cy="439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14" name="Line 32"/>
          <p:cNvSpPr>
            <a:spLocks noChangeShapeType="1"/>
          </p:cNvSpPr>
          <p:nvPr/>
        </p:nvSpPr>
        <p:spPr bwMode="auto">
          <a:xfrm flipH="1">
            <a:off x="5319713" y="3222625"/>
            <a:ext cx="338137" cy="388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F085-7C4E-094E-9F91-CA968EECDBE2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014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>
                <a:latin typeface="Arial" pitchFamily="-107" charset="0"/>
              </a:rPr>
              <a:t>CS 477/677 - Lecture 11</a:t>
            </a:r>
            <a:endParaRPr lang="en-US">
              <a:latin typeface="Arial" pitchFamily="-107" charset="0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Black-Height of a Node</a:t>
            </a:r>
            <a:endParaRPr lang="en-US" sz="2800"/>
          </a:p>
        </p:txBody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4492625"/>
            <a:ext cx="8543925" cy="2155825"/>
          </a:xfrm>
        </p:spPr>
        <p:txBody>
          <a:bodyPr/>
          <a:lstStyle/>
          <a:p>
            <a:pPr eaLnBrk="1" hangingPunct="1"/>
            <a:r>
              <a:rPr lang="en-US" b="1"/>
              <a:t>Height of a node:</a:t>
            </a:r>
            <a:r>
              <a:rPr lang="en-US"/>
              <a:t> </a:t>
            </a:r>
            <a:r>
              <a:rPr lang="en-US" sz="2400"/>
              <a:t>the number of edges in a longest path to a leaf</a:t>
            </a:r>
          </a:p>
          <a:p>
            <a:pPr eaLnBrk="1" hangingPunct="1"/>
            <a:r>
              <a:rPr lang="en-US" b="1"/>
              <a:t>Black-height </a:t>
            </a:r>
            <a:r>
              <a:rPr lang="en-US"/>
              <a:t>of a node </a:t>
            </a:r>
            <a:r>
              <a:rPr lang="en-US">
                <a:latin typeface="Comic Sans MS" pitchFamily="-107" charset="0"/>
              </a:rPr>
              <a:t>x: </a:t>
            </a:r>
            <a:r>
              <a:rPr lang="en-US" sz="2400">
                <a:latin typeface="Comic Sans MS" pitchFamily="-107" charset="0"/>
              </a:rPr>
              <a:t>bh(x)</a:t>
            </a:r>
            <a:r>
              <a:rPr lang="en-US" sz="2400"/>
              <a:t> is the number of black nodes (including NIL) on a path from </a:t>
            </a:r>
            <a:r>
              <a:rPr lang="en-US" sz="2400">
                <a:latin typeface="Comic Sans MS" pitchFamily="-107" charset="0"/>
              </a:rPr>
              <a:t>x</a:t>
            </a:r>
            <a:r>
              <a:rPr lang="en-US" sz="2400"/>
              <a:t> to leaf, not counting </a:t>
            </a:r>
            <a:r>
              <a:rPr lang="en-US" sz="2400">
                <a:latin typeface="Comic Sans MS" pitchFamily="-107" charset="0"/>
              </a:rPr>
              <a:t>x</a:t>
            </a:r>
            <a:endParaRPr lang="en-US" sz="240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895475" y="1433513"/>
            <a:ext cx="5546725" cy="3014662"/>
            <a:chOff x="2190" y="868"/>
            <a:chExt cx="3494" cy="1899"/>
          </a:xfrm>
        </p:grpSpPr>
        <p:sp>
          <p:nvSpPr>
            <p:cNvPr id="21518" name="Oval 5"/>
            <p:cNvSpPr>
              <a:spLocks noChangeArrowheads="1"/>
            </p:cNvSpPr>
            <p:nvPr/>
          </p:nvSpPr>
          <p:spPr bwMode="auto">
            <a:xfrm>
              <a:off x="3101" y="868"/>
              <a:ext cx="293" cy="2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21519" name="Oval 6"/>
            <p:cNvSpPr>
              <a:spLocks noChangeArrowheads="1"/>
            </p:cNvSpPr>
            <p:nvPr/>
          </p:nvSpPr>
          <p:spPr bwMode="auto">
            <a:xfrm>
              <a:off x="2388" y="1296"/>
              <a:ext cx="293" cy="2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17</a:t>
              </a:r>
            </a:p>
          </p:txBody>
        </p:sp>
        <p:sp>
          <p:nvSpPr>
            <p:cNvPr id="21520" name="Oval 7"/>
            <p:cNvSpPr>
              <a:spLocks noChangeArrowheads="1"/>
            </p:cNvSpPr>
            <p:nvPr/>
          </p:nvSpPr>
          <p:spPr bwMode="auto">
            <a:xfrm>
              <a:off x="3813" y="1296"/>
              <a:ext cx="293" cy="283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41</a:t>
              </a:r>
            </a:p>
          </p:txBody>
        </p:sp>
        <p:sp>
          <p:nvSpPr>
            <p:cNvPr id="21521" name="Oval 8"/>
            <p:cNvSpPr>
              <a:spLocks noChangeArrowheads="1"/>
            </p:cNvSpPr>
            <p:nvPr/>
          </p:nvSpPr>
          <p:spPr bwMode="auto">
            <a:xfrm>
              <a:off x="3101" y="1740"/>
              <a:ext cx="293" cy="2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21522" name="Oval 9"/>
            <p:cNvSpPr>
              <a:spLocks noChangeArrowheads="1"/>
            </p:cNvSpPr>
            <p:nvPr/>
          </p:nvSpPr>
          <p:spPr bwMode="auto">
            <a:xfrm>
              <a:off x="4518" y="1740"/>
              <a:ext cx="293" cy="2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47</a:t>
              </a:r>
            </a:p>
          </p:txBody>
        </p:sp>
        <p:sp>
          <p:nvSpPr>
            <p:cNvPr id="21523" name="Oval 10"/>
            <p:cNvSpPr>
              <a:spLocks noChangeArrowheads="1"/>
            </p:cNvSpPr>
            <p:nvPr/>
          </p:nvSpPr>
          <p:spPr bwMode="auto">
            <a:xfrm>
              <a:off x="3740" y="2168"/>
              <a:ext cx="293" cy="283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38</a:t>
              </a:r>
            </a:p>
          </p:txBody>
        </p:sp>
        <p:sp>
          <p:nvSpPr>
            <p:cNvPr id="21524" name="Oval 11"/>
            <p:cNvSpPr>
              <a:spLocks noChangeArrowheads="1"/>
            </p:cNvSpPr>
            <p:nvPr/>
          </p:nvSpPr>
          <p:spPr bwMode="auto">
            <a:xfrm>
              <a:off x="5157" y="2168"/>
              <a:ext cx="293" cy="283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21525" name="Line 12"/>
            <p:cNvSpPr>
              <a:spLocks noChangeShapeType="1"/>
            </p:cNvSpPr>
            <p:nvPr/>
          </p:nvSpPr>
          <p:spPr bwMode="auto">
            <a:xfrm rot="3600000">
              <a:off x="2886" y="956"/>
              <a:ext cx="5" cy="5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26" name="Line 13"/>
            <p:cNvSpPr>
              <a:spLocks noChangeShapeType="1"/>
            </p:cNvSpPr>
            <p:nvPr/>
          </p:nvSpPr>
          <p:spPr bwMode="auto">
            <a:xfrm rot="18000000" flipH="1">
              <a:off x="3600" y="956"/>
              <a:ext cx="5" cy="5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27" name="Line 14"/>
            <p:cNvSpPr>
              <a:spLocks noChangeShapeType="1"/>
            </p:cNvSpPr>
            <p:nvPr/>
          </p:nvSpPr>
          <p:spPr bwMode="auto">
            <a:xfrm rot="3600000">
              <a:off x="3608" y="1406"/>
              <a:ext cx="5" cy="5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28" name="Line 15"/>
            <p:cNvSpPr>
              <a:spLocks noChangeShapeType="1"/>
            </p:cNvSpPr>
            <p:nvPr/>
          </p:nvSpPr>
          <p:spPr bwMode="auto">
            <a:xfrm rot="18000000" flipH="1">
              <a:off x="4306" y="1406"/>
              <a:ext cx="5" cy="5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29" name="Line 16"/>
            <p:cNvSpPr>
              <a:spLocks noChangeShapeType="1"/>
            </p:cNvSpPr>
            <p:nvPr/>
          </p:nvSpPr>
          <p:spPr bwMode="auto">
            <a:xfrm rot="18000000" flipH="1">
              <a:off x="3574" y="1851"/>
              <a:ext cx="5" cy="4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30" name="Line 17"/>
            <p:cNvSpPr>
              <a:spLocks noChangeShapeType="1"/>
            </p:cNvSpPr>
            <p:nvPr/>
          </p:nvSpPr>
          <p:spPr bwMode="auto">
            <a:xfrm rot="18000000" flipH="1">
              <a:off x="4998" y="1851"/>
              <a:ext cx="5" cy="4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31" name="AutoShape 18"/>
            <p:cNvSpPr>
              <a:spLocks noChangeArrowheads="1"/>
            </p:cNvSpPr>
            <p:nvPr/>
          </p:nvSpPr>
          <p:spPr bwMode="auto">
            <a:xfrm>
              <a:off x="2190" y="1711"/>
              <a:ext cx="320" cy="16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/>
                <a:t>NIL</a:t>
              </a:r>
            </a:p>
          </p:txBody>
        </p:sp>
        <p:sp>
          <p:nvSpPr>
            <p:cNvPr id="21532" name="AutoShape 19"/>
            <p:cNvSpPr>
              <a:spLocks noChangeArrowheads="1"/>
            </p:cNvSpPr>
            <p:nvPr/>
          </p:nvSpPr>
          <p:spPr bwMode="auto">
            <a:xfrm>
              <a:off x="2568" y="1711"/>
              <a:ext cx="320" cy="16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/>
                <a:t>NIL</a:t>
              </a:r>
            </a:p>
          </p:txBody>
        </p:sp>
        <p:sp>
          <p:nvSpPr>
            <p:cNvPr id="21533" name="AutoShape 20"/>
            <p:cNvSpPr>
              <a:spLocks noChangeArrowheads="1"/>
            </p:cNvSpPr>
            <p:nvPr/>
          </p:nvSpPr>
          <p:spPr bwMode="auto">
            <a:xfrm>
              <a:off x="2562" y="2265"/>
              <a:ext cx="320" cy="16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/>
                <a:t>NIL</a:t>
              </a:r>
            </a:p>
          </p:txBody>
        </p:sp>
        <p:sp>
          <p:nvSpPr>
            <p:cNvPr id="21534" name="AutoShape 21"/>
            <p:cNvSpPr>
              <a:spLocks noChangeArrowheads="1"/>
            </p:cNvSpPr>
            <p:nvPr/>
          </p:nvSpPr>
          <p:spPr bwMode="auto">
            <a:xfrm>
              <a:off x="3553" y="2606"/>
              <a:ext cx="320" cy="16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/>
                <a:t>NIL</a:t>
              </a:r>
            </a:p>
          </p:txBody>
        </p:sp>
        <p:sp>
          <p:nvSpPr>
            <p:cNvPr id="21535" name="AutoShape 22"/>
            <p:cNvSpPr>
              <a:spLocks noChangeArrowheads="1"/>
            </p:cNvSpPr>
            <p:nvPr/>
          </p:nvSpPr>
          <p:spPr bwMode="auto">
            <a:xfrm>
              <a:off x="3931" y="2606"/>
              <a:ext cx="320" cy="16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/>
                <a:t>NIL</a:t>
              </a:r>
            </a:p>
          </p:txBody>
        </p:sp>
        <p:sp>
          <p:nvSpPr>
            <p:cNvPr id="21536" name="AutoShape 23"/>
            <p:cNvSpPr>
              <a:spLocks noChangeArrowheads="1"/>
            </p:cNvSpPr>
            <p:nvPr/>
          </p:nvSpPr>
          <p:spPr bwMode="auto">
            <a:xfrm>
              <a:off x="4986" y="2600"/>
              <a:ext cx="320" cy="16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/>
                <a:t>NIL</a:t>
              </a:r>
            </a:p>
          </p:txBody>
        </p:sp>
        <p:sp>
          <p:nvSpPr>
            <p:cNvPr id="21537" name="AutoShape 24"/>
            <p:cNvSpPr>
              <a:spLocks noChangeArrowheads="1"/>
            </p:cNvSpPr>
            <p:nvPr/>
          </p:nvSpPr>
          <p:spPr bwMode="auto">
            <a:xfrm>
              <a:off x="5364" y="2600"/>
              <a:ext cx="320" cy="16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/>
                <a:t>NIL</a:t>
              </a:r>
            </a:p>
          </p:txBody>
        </p:sp>
        <p:sp>
          <p:nvSpPr>
            <p:cNvPr id="21538" name="AutoShape 25"/>
            <p:cNvSpPr>
              <a:spLocks noChangeArrowheads="1"/>
            </p:cNvSpPr>
            <p:nvPr/>
          </p:nvSpPr>
          <p:spPr bwMode="auto">
            <a:xfrm>
              <a:off x="4218" y="2254"/>
              <a:ext cx="320" cy="16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/>
                <a:t>NIL</a:t>
              </a:r>
            </a:p>
          </p:txBody>
        </p:sp>
        <p:sp>
          <p:nvSpPr>
            <p:cNvPr id="21539" name="Line 26"/>
            <p:cNvSpPr>
              <a:spLocks noChangeShapeType="1"/>
            </p:cNvSpPr>
            <p:nvPr/>
          </p:nvSpPr>
          <p:spPr bwMode="auto">
            <a:xfrm flipH="1">
              <a:off x="2341" y="1563"/>
              <a:ext cx="12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40" name="Line 27"/>
            <p:cNvSpPr>
              <a:spLocks noChangeShapeType="1"/>
            </p:cNvSpPr>
            <p:nvPr/>
          </p:nvSpPr>
          <p:spPr bwMode="auto">
            <a:xfrm>
              <a:off x="2603" y="1559"/>
              <a:ext cx="12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41" name="Line 28"/>
            <p:cNvSpPr>
              <a:spLocks noChangeShapeType="1"/>
            </p:cNvSpPr>
            <p:nvPr/>
          </p:nvSpPr>
          <p:spPr bwMode="auto">
            <a:xfrm flipH="1">
              <a:off x="3695" y="2445"/>
              <a:ext cx="12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42" name="Line 29"/>
            <p:cNvSpPr>
              <a:spLocks noChangeShapeType="1"/>
            </p:cNvSpPr>
            <p:nvPr/>
          </p:nvSpPr>
          <p:spPr bwMode="auto">
            <a:xfrm>
              <a:off x="3957" y="2445"/>
              <a:ext cx="12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43" name="Line 30"/>
            <p:cNvSpPr>
              <a:spLocks noChangeShapeType="1"/>
            </p:cNvSpPr>
            <p:nvPr/>
          </p:nvSpPr>
          <p:spPr bwMode="auto">
            <a:xfrm flipH="1">
              <a:off x="5119" y="2445"/>
              <a:ext cx="12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44" name="Line 31"/>
            <p:cNvSpPr>
              <a:spLocks noChangeShapeType="1"/>
            </p:cNvSpPr>
            <p:nvPr/>
          </p:nvSpPr>
          <p:spPr bwMode="auto">
            <a:xfrm>
              <a:off x="5381" y="2445"/>
              <a:ext cx="12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45" name="Line 32"/>
            <p:cNvSpPr>
              <a:spLocks noChangeShapeType="1"/>
            </p:cNvSpPr>
            <p:nvPr/>
          </p:nvSpPr>
          <p:spPr bwMode="auto">
            <a:xfrm flipH="1">
              <a:off x="2688" y="1984"/>
              <a:ext cx="432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46" name="Line 33"/>
            <p:cNvSpPr>
              <a:spLocks noChangeShapeType="1"/>
            </p:cNvSpPr>
            <p:nvPr/>
          </p:nvSpPr>
          <p:spPr bwMode="auto">
            <a:xfrm flipH="1">
              <a:off x="4347" y="1995"/>
              <a:ext cx="213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22946" name="Text Box 34"/>
          <p:cNvSpPr txBox="1">
            <a:spLocks noChangeArrowheads="1"/>
          </p:cNvSpPr>
          <p:nvPr/>
        </p:nvSpPr>
        <p:spPr bwMode="auto">
          <a:xfrm>
            <a:off x="3854450" y="1230313"/>
            <a:ext cx="7699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omic Sans MS" pitchFamily="-107" charset="0"/>
              </a:rPr>
              <a:t>h = 4</a:t>
            </a:r>
          </a:p>
          <a:p>
            <a:r>
              <a:rPr lang="en-US" sz="1600">
                <a:latin typeface="Comic Sans MS" pitchFamily="-107" charset="0"/>
              </a:rPr>
              <a:t>bh = 2</a:t>
            </a:r>
          </a:p>
        </p:txBody>
      </p:sp>
      <p:sp>
        <p:nvSpPr>
          <p:cNvPr id="422947" name="Text Box 35"/>
          <p:cNvSpPr txBox="1">
            <a:spLocks noChangeArrowheads="1"/>
          </p:cNvSpPr>
          <p:nvPr/>
        </p:nvSpPr>
        <p:spPr bwMode="auto">
          <a:xfrm>
            <a:off x="4987925" y="1941513"/>
            <a:ext cx="7699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omic Sans MS" pitchFamily="-107" charset="0"/>
              </a:rPr>
              <a:t>h = 3</a:t>
            </a:r>
          </a:p>
          <a:p>
            <a:r>
              <a:rPr lang="en-US" sz="1600">
                <a:latin typeface="Comic Sans MS" pitchFamily="-107" charset="0"/>
              </a:rPr>
              <a:t>bh = 2</a:t>
            </a:r>
          </a:p>
        </p:txBody>
      </p:sp>
      <p:sp>
        <p:nvSpPr>
          <p:cNvPr id="422948" name="Text Box 36"/>
          <p:cNvSpPr txBox="1">
            <a:spLocks noChangeArrowheads="1"/>
          </p:cNvSpPr>
          <p:nvPr/>
        </p:nvSpPr>
        <p:spPr bwMode="auto">
          <a:xfrm>
            <a:off x="6089650" y="2662238"/>
            <a:ext cx="73818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omic Sans MS" pitchFamily="-107" charset="0"/>
              </a:rPr>
              <a:t>h = 2</a:t>
            </a:r>
          </a:p>
          <a:p>
            <a:r>
              <a:rPr lang="en-US" sz="1600">
                <a:latin typeface="Comic Sans MS" pitchFamily="-107" charset="0"/>
              </a:rPr>
              <a:t>bh = 1</a:t>
            </a:r>
          </a:p>
        </p:txBody>
      </p:sp>
      <p:sp>
        <p:nvSpPr>
          <p:cNvPr id="422949" name="Text Box 37"/>
          <p:cNvSpPr txBox="1">
            <a:spLocks noChangeArrowheads="1"/>
          </p:cNvSpPr>
          <p:nvPr/>
        </p:nvSpPr>
        <p:spPr bwMode="auto">
          <a:xfrm>
            <a:off x="7113588" y="3432175"/>
            <a:ext cx="73818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omic Sans MS" pitchFamily="-107" charset="0"/>
              </a:rPr>
              <a:t>h = 1</a:t>
            </a:r>
          </a:p>
          <a:p>
            <a:r>
              <a:rPr lang="en-US" sz="1600">
                <a:latin typeface="Comic Sans MS" pitchFamily="-107" charset="0"/>
              </a:rPr>
              <a:t>bh = 1</a:t>
            </a:r>
          </a:p>
        </p:txBody>
      </p:sp>
      <p:sp>
        <p:nvSpPr>
          <p:cNvPr id="422950" name="Text Box 38"/>
          <p:cNvSpPr txBox="1">
            <a:spLocks noChangeArrowheads="1"/>
          </p:cNvSpPr>
          <p:nvPr/>
        </p:nvSpPr>
        <p:spPr bwMode="auto">
          <a:xfrm>
            <a:off x="1449388" y="2009775"/>
            <a:ext cx="73818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omic Sans MS" pitchFamily="-107" charset="0"/>
              </a:rPr>
              <a:t>h = 1</a:t>
            </a:r>
          </a:p>
          <a:p>
            <a:r>
              <a:rPr lang="en-US" sz="1600">
                <a:latin typeface="Comic Sans MS" pitchFamily="-107" charset="0"/>
              </a:rPr>
              <a:t>bh = 1</a:t>
            </a:r>
          </a:p>
        </p:txBody>
      </p:sp>
      <p:sp>
        <p:nvSpPr>
          <p:cNvPr id="422951" name="Text Box 39"/>
          <p:cNvSpPr txBox="1">
            <a:spLocks noChangeArrowheads="1"/>
          </p:cNvSpPr>
          <p:nvPr/>
        </p:nvSpPr>
        <p:spPr bwMode="auto">
          <a:xfrm>
            <a:off x="3811588" y="2752725"/>
            <a:ext cx="73818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omic Sans MS" pitchFamily="-107" charset="0"/>
              </a:rPr>
              <a:t>h = 2</a:t>
            </a:r>
          </a:p>
          <a:p>
            <a:r>
              <a:rPr lang="en-US" sz="1600">
                <a:latin typeface="Comic Sans MS" pitchFamily="-107" charset="0"/>
              </a:rPr>
              <a:t>bh = 1</a:t>
            </a:r>
          </a:p>
        </p:txBody>
      </p:sp>
      <p:sp>
        <p:nvSpPr>
          <p:cNvPr id="422952" name="Text Box 40"/>
          <p:cNvSpPr txBox="1">
            <a:spLocks noChangeArrowheads="1"/>
          </p:cNvSpPr>
          <p:nvPr/>
        </p:nvSpPr>
        <p:spPr bwMode="auto">
          <a:xfrm>
            <a:off x="4656138" y="3079750"/>
            <a:ext cx="73818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omic Sans MS" pitchFamily="-107" charset="0"/>
              </a:rPr>
              <a:t>h = 1</a:t>
            </a:r>
          </a:p>
          <a:p>
            <a:r>
              <a:rPr lang="en-US" sz="1600">
                <a:latin typeface="Comic Sans MS" pitchFamily="-107" charset="0"/>
              </a:rPr>
              <a:t>bh = 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F085-7C4E-094E-9F91-CA968EECDBE2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32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46" grpId="0"/>
      <p:bldP spid="422947" grpId="0"/>
      <p:bldP spid="422948" grpId="0"/>
      <p:bldP spid="422949" grpId="0"/>
      <p:bldP spid="422950" grpId="0"/>
      <p:bldP spid="422951" grpId="0"/>
      <p:bldP spid="42295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11</a:t>
            </a:r>
            <a:endParaRPr lang="en-US"/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Readings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08463" y="2776538"/>
            <a:ext cx="4332287" cy="2039937"/>
          </a:xfrm>
        </p:spPr>
        <p:txBody>
          <a:bodyPr/>
          <a:lstStyle/>
          <a:p>
            <a:r>
              <a:rPr lang="en-US" sz="2400" dirty="0"/>
              <a:t>Chapter 6, 7, 8</a:t>
            </a:r>
          </a:p>
        </p:txBody>
      </p:sp>
      <p:pic>
        <p:nvPicPr>
          <p:cNvPr id="190468" name="Picture 4" descr="mrayztno[1]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1271588" y="2141538"/>
            <a:ext cx="3095625" cy="2708275"/>
          </a:xfrm>
          <a:noFill/>
          <a:ln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E6CA-E5DD-7148-9225-3475819DBBAD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26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11</a:t>
            </a: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Definitions</a:t>
            </a:r>
          </a:p>
        </p:txBody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/>
              <a:t>Height </a:t>
            </a:r>
            <a:r>
              <a:rPr lang="en-US" sz="2400" dirty="0"/>
              <a:t>of a node = </a:t>
            </a:r>
            <a:r>
              <a:rPr lang="en-US" sz="2400" dirty="0">
                <a:solidFill>
                  <a:schemeClr val="tx1"/>
                </a:solidFill>
              </a:rPr>
              <a:t>the number of edges on a longest simple path from the node down to a leaf</a:t>
            </a:r>
          </a:p>
          <a:p>
            <a:r>
              <a:rPr lang="en-US" sz="2400" b="1" dirty="0"/>
              <a:t>Depth</a:t>
            </a:r>
            <a:r>
              <a:rPr lang="en-US" sz="2400" dirty="0"/>
              <a:t> of a node = </a:t>
            </a:r>
            <a:r>
              <a:rPr lang="en-US" sz="2400" dirty="0">
                <a:solidFill>
                  <a:schemeClr val="tx1"/>
                </a:solidFill>
              </a:rPr>
              <a:t>the length of a path from the root to the node</a:t>
            </a:r>
          </a:p>
          <a:p>
            <a:r>
              <a:rPr lang="en-US" sz="2400" b="1" dirty="0"/>
              <a:t>Height </a:t>
            </a:r>
            <a:r>
              <a:rPr lang="en-US" sz="2400" dirty="0"/>
              <a:t>of tree = </a:t>
            </a:r>
            <a:r>
              <a:rPr lang="en-US" sz="2400" dirty="0">
                <a:solidFill>
                  <a:schemeClr val="tx1"/>
                </a:solidFill>
              </a:rPr>
              <a:t>height of root node </a:t>
            </a:r>
          </a:p>
          <a:p>
            <a:pPr>
              <a:buFontTx/>
              <a:buNone/>
            </a:pPr>
            <a:r>
              <a:rPr lang="en-US" sz="2400" dirty="0">
                <a:solidFill>
                  <a:schemeClr val="tx1"/>
                </a:solidFill>
              </a:rPr>
              <a:t>			        = </a:t>
            </a:r>
            <a:r>
              <a:rPr lang="en-US" sz="2400" dirty="0">
                <a:solidFill>
                  <a:schemeClr val="tx1"/>
                </a:solidFill>
                <a:latin typeface="Comic Sans MS" charset="0"/>
                <a:sym typeface="Symbol" charset="2"/>
              </a:rPr>
              <a:t>⎣</a:t>
            </a:r>
            <a:r>
              <a:rPr lang="en-US" sz="2400" dirty="0" err="1">
                <a:solidFill>
                  <a:schemeClr val="tx1"/>
                </a:solidFill>
                <a:latin typeface="Comic Sans MS" charset="0"/>
                <a:sym typeface="Symbol" charset="2"/>
              </a:rPr>
              <a:t>lgn</a:t>
            </a:r>
            <a:r>
              <a:rPr lang="en-US" sz="2400" dirty="0">
                <a:solidFill>
                  <a:schemeClr val="tx1"/>
                </a:solidFill>
                <a:latin typeface="Comic Sans MS" charset="0"/>
                <a:sym typeface="Symbol" charset="2"/>
              </a:rPr>
              <a:t>⎦</a:t>
            </a:r>
            <a:r>
              <a:rPr lang="en-US" sz="2400" dirty="0">
                <a:solidFill>
                  <a:schemeClr val="tx1"/>
                </a:solidFill>
              </a:rPr>
              <a:t>, for a heap of </a:t>
            </a:r>
            <a:r>
              <a:rPr lang="en-US" sz="2400" dirty="0">
                <a:solidFill>
                  <a:schemeClr val="tx1"/>
                </a:solidFill>
                <a:latin typeface="Comic Sans MS" charset="0"/>
              </a:rPr>
              <a:t>n</a:t>
            </a:r>
            <a:r>
              <a:rPr lang="en-US" sz="2400" dirty="0">
                <a:solidFill>
                  <a:schemeClr val="tx1"/>
                </a:solidFill>
              </a:rPr>
              <a:t> elements</a:t>
            </a:r>
          </a:p>
        </p:txBody>
      </p:sp>
      <p:sp>
        <p:nvSpPr>
          <p:cNvPr id="560132" name="Line 4"/>
          <p:cNvSpPr>
            <a:spLocks noChangeAspect="1" noChangeShapeType="1"/>
          </p:cNvSpPr>
          <p:nvPr/>
        </p:nvSpPr>
        <p:spPr bwMode="auto">
          <a:xfrm flipV="1">
            <a:off x="4722813" y="4791075"/>
            <a:ext cx="511175" cy="487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60133" name="Line 5"/>
          <p:cNvSpPr>
            <a:spLocks noChangeAspect="1" noChangeShapeType="1"/>
          </p:cNvSpPr>
          <p:nvPr/>
        </p:nvSpPr>
        <p:spPr bwMode="auto">
          <a:xfrm rot="16200000" flipV="1">
            <a:off x="3291681" y="5180807"/>
            <a:ext cx="511175" cy="487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60134" name="Line 6"/>
          <p:cNvSpPr>
            <a:spLocks noChangeAspect="1" noChangeShapeType="1"/>
          </p:cNvSpPr>
          <p:nvPr/>
        </p:nvSpPr>
        <p:spPr bwMode="auto">
          <a:xfrm rot="16200000" flipV="1">
            <a:off x="3833019" y="4783931"/>
            <a:ext cx="511175" cy="487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60135" name="Line 7"/>
          <p:cNvSpPr>
            <a:spLocks noChangeAspect="1" noChangeShapeType="1"/>
          </p:cNvSpPr>
          <p:nvPr/>
        </p:nvSpPr>
        <p:spPr bwMode="auto">
          <a:xfrm rot="16200000" flipV="1">
            <a:off x="4462462" y="4065588"/>
            <a:ext cx="1279525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60136" name="Line 8"/>
          <p:cNvSpPr>
            <a:spLocks noChangeShapeType="1"/>
          </p:cNvSpPr>
          <p:nvPr/>
        </p:nvSpPr>
        <p:spPr bwMode="auto">
          <a:xfrm flipV="1">
            <a:off x="3016250" y="4110038"/>
            <a:ext cx="16002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60137" name="Oval 9"/>
          <p:cNvSpPr>
            <a:spLocks noChangeArrowheads="1"/>
          </p:cNvSpPr>
          <p:nvPr/>
        </p:nvSpPr>
        <p:spPr bwMode="auto">
          <a:xfrm>
            <a:off x="3244850" y="5084763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2</a:t>
            </a:r>
          </a:p>
        </p:txBody>
      </p:sp>
      <p:sp>
        <p:nvSpPr>
          <p:cNvPr id="560138" name="Oval 10"/>
          <p:cNvSpPr>
            <a:spLocks noChangeArrowheads="1"/>
          </p:cNvSpPr>
          <p:nvPr/>
        </p:nvSpPr>
        <p:spPr bwMode="auto">
          <a:xfrm>
            <a:off x="2847975" y="5481638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14</a:t>
            </a:r>
          </a:p>
        </p:txBody>
      </p:sp>
      <p:sp>
        <p:nvSpPr>
          <p:cNvPr id="560139" name="Oval 11"/>
          <p:cNvSpPr>
            <a:spLocks noChangeArrowheads="1"/>
          </p:cNvSpPr>
          <p:nvPr/>
        </p:nvSpPr>
        <p:spPr bwMode="auto">
          <a:xfrm>
            <a:off x="3549650" y="5481638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8</a:t>
            </a:r>
          </a:p>
        </p:txBody>
      </p:sp>
      <p:sp>
        <p:nvSpPr>
          <p:cNvPr id="560140" name="Oval 12"/>
          <p:cNvSpPr>
            <a:spLocks noChangeArrowheads="1"/>
          </p:cNvSpPr>
          <p:nvPr/>
        </p:nvSpPr>
        <p:spPr bwMode="auto">
          <a:xfrm>
            <a:off x="3702050" y="4643438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1</a:t>
            </a:r>
          </a:p>
        </p:txBody>
      </p:sp>
      <p:sp>
        <p:nvSpPr>
          <p:cNvPr id="560141" name="Oval 13"/>
          <p:cNvSpPr>
            <a:spLocks noChangeArrowheads="1"/>
          </p:cNvSpPr>
          <p:nvPr/>
        </p:nvSpPr>
        <p:spPr bwMode="auto">
          <a:xfrm>
            <a:off x="4159250" y="5084763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16</a:t>
            </a:r>
          </a:p>
        </p:txBody>
      </p:sp>
      <p:sp>
        <p:nvSpPr>
          <p:cNvPr id="560142" name="Oval 14"/>
          <p:cNvSpPr>
            <a:spLocks noChangeArrowheads="1"/>
          </p:cNvSpPr>
          <p:nvPr/>
        </p:nvSpPr>
        <p:spPr bwMode="auto">
          <a:xfrm>
            <a:off x="4425950" y="3957638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4</a:t>
            </a:r>
          </a:p>
        </p:txBody>
      </p:sp>
      <p:sp>
        <p:nvSpPr>
          <p:cNvPr id="560143" name="Oval 15"/>
          <p:cNvSpPr>
            <a:spLocks noChangeArrowheads="1"/>
          </p:cNvSpPr>
          <p:nvPr/>
        </p:nvSpPr>
        <p:spPr bwMode="auto">
          <a:xfrm>
            <a:off x="5070475" y="4643438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3</a:t>
            </a:r>
          </a:p>
        </p:txBody>
      </p:sp>
      <p:sp>
        <p:nvSpPr>
          <p:cNvPr id="560144" name="Oval 16"/>
          <p:cNvSpPr>
            <a:spLocks noChangeArrowheads="1"/>
          </p:cNvSpPr>
          <p:nvPr/>
        </p:nvSpPr>
        <p:spPr bwMode="auto">
          <a:xfrm>
            <a:off x="4556125" y="5084763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9</a:t>
            </a:r>
          </a:p>
        </p:txBody>
      </p:sp>
      <p:sp>
        <p:nvSpPr>
          <p:cNvPr id="560145" name="Oval 17"/>
          <p:cNvSpPr>
            <a:spLocks noChangeArrowheads="1"/>
          </p:cNvSpPr>
          <p:nvPr/>
        </p:nvSpPr>
        <p:spPr bwMode="auto">
          <a:xfrm>
            <a:off x="5470525" y="5084763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10</a:t>
            </a:r>
          </a:p>
        </p:txBody>
      </p:sp>
      <p:sp>
        <p:nvSpPr>
          <p:cNvPr id="560146" name="Text Box 18"/>
          <p:cNvSpPr txBox="1">
            <a:spLocks noChangeArrowheads="1"/>
          </p:cNvSpPr>
          <p:nvPr/>
        </p:nvSpPr>
        <p:spPr bwMode="auto">
          <a:xfrm>
            <a:off x="5486400" y="3897313"/>
            <a:ext cx="210987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Height of root = 3</a:t>
            </a:r>
          </a:p>
        </p:txBody>
      </p:sp>
      <p:sp>
        <p:nvSpPr>
          <p:cNvPr id="560147" name="Line 19"/>
          <p:cNvSpPr>
            <a:spLocks noChangeShapeType="1"/>
          </p:cNvSpPr>
          <p:nvPr/>
        </p:nvSpPr>
        <p:spPr bwMode="auto">
          <a:xfrm flipH="1">
            <a:off x="4876800" y="412591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60148" name="Text Box 20"/>
          <p:cNvSpPr txBox="1">
            <a:spLocks noChangeArrowheads="1"/>
          </p:cNvSpPr>
          <p:nvPr/>
        </p:nvSpPr>
        <p:spPr bwMode="auto">
          <a:xfrm>
            <a:off x="533400" y="4978400"/>
            <a:ext cx="18950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Height of (2)= 1</a:t>
            </a:r>
          </a:p>
        </p:txBody>
      </p:sp>
      <p:sp>
        <p:nvSpPr>
          <p:cNvPr id="560149" name="Line 21"/>
          <p:cNvSpPr>
            <a:spLocks noChangeShapeType="1"/>
          </p:cNvSpPr>
          <p:nvPr/>
        </p:nvSpPr>
        <p:spPr bwMode="auto">
          <a:xfrm>
            <a:off x="2514600" y="5207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60150" name="Text Box 22"/>
          <p:cNvSpPr txBox="1">
            <a:spLocks noChangeArrowheads="1"/>
          </p:cNvSpPr>
          <p:nvPr/>
        </p:nvSpPr>
        <p:spPr bwMode="auto">
          <a:xfrm>
            <a:off x="6542088" y="5056188"/>
            <a:ext cx="19928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Depth of (10)= 2</a:t>
            </a:r>
          </a:p>
        </p:txBody>
      </p:sp>
      <p:sp>
        <p:nvSpPr>
          <p:cNvPr id="560151" name="Line 23"/>
          <p:cNvSpPr>
            <a:spLocks noChangeShapeType="1"/>
          </p:cNvSpPr>
          <p:nvPr/>
        </p:nvSpPr>
        <p:spPr bwMode="auto">
          <a:xfrm flipH="1">
            <a:off x="5859463" y="52451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56978-0646-8B45-97E8-AFA95E5BC02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3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46" grpId="0"/>
      <p:bldP spid="560147" grpId="0" animBg="1"/>
      <p:bldP spid="560148" grpId="0"/>
      <p:bldP spid="560149" grpId="0" animBg="1"/>
      <p:bldP spid="560150" grpId="0"/>
      <p:bldP spid="56015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11</a:t>
            </a:r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 Representation of Heaps</a:t>
            </a:r>
          </a:p>
        </p:txBody>
      </p:sp>
      <p:graphicFrame>
        <p:nvGraphicFramePr>
          <p:cNvPr id="562179" name="Object 3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5026025" y="2743200"/>
          <a:ext cx="3738563" cy="246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157" name="Paint Shop Pro Image" r:id="rId4" imgW="6829268" imgH="4497561" progId="">
                  <p:embed/>
                </p:oleObj>
              </mc:Choice>
              <mc:Fallback>
                <p:oleObj name="Paint Shop Pro Image" r:id="rId4" imgW="6829268" imgH="4497561" progId="">
                  <p:embed/>
                  <p:pic>
                    <p:nvPicPr>
                      <p:cNvPr id="56217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6025" y="2743200"/>
                        <a:ext cx="3738563" cy="2462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2180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876800" y="1371600"/>
          <a:ext cx="4038600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158" name="Paint Shop Pro Image" r:id="rId6" imgW="5590244" imgH="1590675" progId="">
                  <p:embed/>
                </p:oleObj>
              </mc:Choice>
              <mc:Fallback>
                <p:oleObj name="Paint Shop Pro Image" r:id="rId6" imgW="5590244" imgH="1590675" progId="">
                  <p:embed/>
                  <p:pic>
                    <p:nvPicPr>
                      <p:cNvPr id="56218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371600"/>
                        <a:ext cx="4038600" cy="114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2181" name="Rectangle 5"/>
          <p:cNvSpPr>
            <a:spLocks noGrp="1" noChangeArrowheads="1"/>
          </p:cNvSpPr>
          <p:nvPr>
            <p:ph type="body" sz="half" idx="3"/>
          </p:nvPr>
        </p:nvSpPr>
        <p:spPr>
          <a:xfrm>
            <a:off x="228600" y="1117600"/>
            <a:ext cx="4572000" cy="525938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/>
              <a:t>A heap can be stored as an array </a:t>
            </a:r>
            <a:r>
              <a:rPr lang="en-US" sz="2400" i="1" dirty="0"/>
              <a:t>A</a:t>
            </a:r>
            <a:r>
              <a:rPr lang="en-US" sz="2400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Root of tree is </a:t>
            </a:r>
            <a:r>
              <a:rPr lang="en-US" sz="2000" dirty="0">
                <a:latin typeface="Comic Sans MS" charset="0"/>
              </a:rPr>
              <a:t>A[1]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Left child of </a:t>
            </a:r>
            <a:r>
              <a:rPr lang="en-US" sz="2000" dirty="0">
                <a:latin typeface="Comic Sans MS" charset="0"/>
              </a:rPr>
              <a:t>A[</a:t>
            </a:r>
            <a:r>
              <a:rPr lang="en-US" sz="2000" dirty="0" err="1">
                <a:latin typeface="Comic Sans MS" charset="0"/>
              </a:rPr>
              <a:t>i</a:t>
            </a:r>
            <a:r>
              <a:rPr lang="en-US" sz="2000" dirty="0">
                <a:latin typeface="Comic Sans MS" charset="0"/>
              </a:rPr>
              <a:t>] = A[2i]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Right child of </a:t>
            </a:r>
            <a:r>
              <a:rPr lang="en-US" sz="2000" dirty="0">
                <a:latin typeface="Comic Sans MS" charset="0"/>
              </a:rPr>
              <a:t>A[</a:t>
            </a:r>
            <a:r>
              <a:rPr lang="en-US" sz="2000" dirty="0" err="1">
                <a:latin typeface="Comic Sans MS" charset="0"/>
              </a:rPr>
              <a:t>i</a:t>
            </a:r>
            <a:r>
              <a:rPr lang="en-US" sz="2000" dirty="0">
                <a:latin typeface="Comic Sans MS" charset="0"/>
              </a:rPr>
              <a:t>] = A[2i + 1]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Parent of </a:t>
            </a:r>
            <a:r>
              <a:rPr lang="en-US" sz="2000" dirty="0">
                <a:latin typeface="Comic Sans MS" charset="0"/>
              </a:rPr>
              <a:t>A[</a:t>
            </a:r>
            <a:r>
              <a:rPr lang="en-US" sz="2000" dirty="0" err="1">
                <a:latin typeface="Comic Sans MS" charset="0"/>
              </a:rPr>
              <a:t>i</a:t>
            </a:r>
            <a:r>
              <a:rPr lang="en-US" sz="2000" dirty="0">
                <a:latin typeface="Comic Sans MS" charset="0"/>
              </a:rPr>
              <a:t>] = A[ </a:t>
            </a:r>
            <a:r>
              <a:rPr lang="en-US" sz="2000" dirty="0">
                <a:latin typeface="Comic Sans MS" charset="0"/>
                <a:sym typeface="Symbol" charset="2"/>
              </a:rPr>
              <a:t>⎣</a:t>
            </a:r>
            <a:r>
              <a:rPr lang="en-US" sz="2000" dirty="0" err="1">
                <a:latin typeface="Comic Sans MS" charset="0"/>
              </a:rPr>
              <a:t>i</a:t>
            </a:r>
            <a:r>
              <a:rPr lang="en-US" sz="2000" dirty="0">
                <a:latin typeface="Comic Sans MS" charset="0"/>
              </a:rPr>
              <a:t>/2</a:t>
            </a:r>
            <a:r>
              <a:rPr lang="en-US" sz="2000" dirty="0">
                <a:latin typeface="Comic Sans MS" charset="0"/>
                <a:sym typeface="Symbol" charset="2"/>
              </a:rPr>
              <a:t>⎦</a:t>
            </a:r>
            <a:r>
              <a:rPr lang="en-US" sz="2000" dirty="0">
                <a:latin typeface="Comic Sans MS" charset="0"/>
              </a:rPr>
              <a:t>]</a:t>
            </a:r>
          </a:p>
          <a:p>
            <a:pPr lvl="1">
              <a:lnSpc>
                <a:spcPct val="120000"/>
              </a:lnSpc>
            </a:pPr>
            <a:r>
              <a:rPr lang="en-US" sz="2000" dirty="0" err="1"/>
              <a:t>Heapsize</a:t>
            </a:r>
            <a:r>
              <a:rPr lang="en-US" sz="2000" dirty="0"/>
              <a:t>[A] </a:t>
            </a:r>
            <a:r>
              <a:rPr lang="en-US" sz="2000" dirty="0">
                <a:ea typeface="Arial" charset="0"/>
                <a:cs typeface="Arial" charset="0"/>
              </a:rPr>
              <a:t>≤</a:t>
            </a:r>
            <a:r>
              <a:rPr lang="en-US" sz="2000" dirty="0"/>
              <a:t> length[A]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The elements in the </a:t>
            </a:r>
            <a:r>
              <a:rPr lang="en-US" sz="2400" dirty="0" err="1"/>
              <a:t>subarray</a:t>
            </a:r>
            <a:r>
              <a:rPr lang="en-US" sz="2400" dirty="0"/>
              <a:t> </a:t>
            </a:r>
            <a:r>
              <a:rPr lang="en-US" sz="2400" dirty="0">
                <a:latin typeface="Comic Sans MS" charset="0"/>
              </a:rPr>
              <a:t>A[(</a:t>
            </a:r>
            <a:r>
              <a:rPr lang="en-US" sz="2400" dirty="0">
                <a:latin typeface="Comic Sans MS" charset="0"/>
                <a:sym typeface="Symbol" charset="2"/>
              </a:rPr>
              <a:t>⎣n/2⎦ + 1</a:t>
            </a:r>
            <a:r>
              <a:rPr lang="en-US" sz="2400" dirty="0">
                <a:latin typeface="Comic Sans MS" charset="0"/>
              </a:rPr>
              <a:t>) .. n]</a:t>
            </a:r>
            <a:r>
              <a:rPr lang="en-US" sz="2400" dirty="0"/>
              <a:t> are leaves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The root is the maximum element of the heap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F3669-FB5A-1946-8523-51396F1533D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19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8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11</a:t>
            </a:r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Heap Types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b="1"/>
              <a:t>Max-heaps</a:t>
            </a:r>
            <a:r>
              <a:rPr lang="en-US"/>
              <a:t> (largest element at root), have the </a:t>
            </a:r>
            <a:r>
              <a:rPr lang="en-US" i="1"/>
              <a:t>max-heap property:</a:t>
            </a:r>
            <a:r>
              <a:rPr lang="en-US" b="1"/>
              <a:t> </a:t>
            </a:r>
          </a:p>
          <a:p>
            <a:pPr lvl="1">
              <a:lnSpc>
                <a:spcPct val="120000"/>
              </a:lnSpc>
            </a:pPr>
            <a:r>
              <a:rPr lang="en-US"/>
              <a:t>for all nodes </a:t>
            </a:r>
            <a:r>
              <a:rPr lang="en-US">
                <a:latin typeface="Comic Sans MS" charset="0"/>
              </a:rPr>
              <a:t>i</a:t>
            </a:r>
            <a:r>
              <a:rPr lang="en-US"/>
              <a:t>, excluding the root: 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>
                <a:latin typeface="Comic Sans MS" charset="0"/>
              </a:rPr>
              <a:t>			A[PARENT(i)] ≥ A[i]</a:t>
            </a:r>
          </a:p>
          <a:p>
            <a:pPr lvl="1">
              <a:lnSpc>
                <a:spcPct val="120000"/>
              </a:lnSpc>
            </a:pPr>
            <a:endParaRPr lang="en-US">
              <a:latin typeface="Comic Sans MS" charset="0"/>
            </a:endParaRPr>
          </a:p>
          <a:p>
            <a:pPr>
              <a:lnSpc>
                <a:spcPct val="120000"/>
              </a:lnSpc>
            </a:pPr>
            <a:r>
              <a:rPr lang="en-US" b="1"/>
              <a:t>Min-heaps</a:t>
            </a:r>
            <a:r>
              <a:rPr lang="en-US"/>
              <a:t> (smallest element at root), have the </a:t>
            </a:r>
            <a:r>
              <a:rPr lang="en-US" i="1"/>
              <a:t>min-heap property:</a:t>
            </a:r>
          </a:p>
          <a:p>
            <a:pPr lvl="1">
              <a:lnSpc>
                <a:spcPct val="120000"/>
              </a:lnSpc>
            </a:pPr>
            <a:r>
              <a:rPr lang="en-US"/>
              <a:t>for all nodes </a:t>
            </a:r>
            <a:r>
              <a:rPr lang="en-US">
                <a:latin typeface="Comic Sans MS" charset="0"/>
              </a:rPr>
              <a:t>i</a:t>
            </a:r>
            <a:r>
              <a:rPr lang="en-US"/>
              <a:t>, excluding the root: 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>
                <a:latin typeface="Comic Sans MS" charset="0"/>
              </a:rPr>
              <a:t>			A[PARENT(i)] ≤ A[i]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56978-0646-8B45-97E8-AFA95E5BC02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96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11</a:t>
            </a:r>
          </a:p>
        </p:txBody>
      </p:sp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Operations on Heaps</a:t>
            </a:r>
          </a:p>
        </p:txBody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7" y="1252538"/>
            <a:ext cx="8452199" cy="530066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>
                <a:solidFill>
                  <a:schemeClr val="tx1"/>
                </a:solidFill>
              </a:rPr>
              <a:t>Maintain the max-heap property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336699"/>
                </a:solidFill>
              </a:rPr>
              <a:t>MAX-HEAPIFY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</a:rPr>
              <a:t>Create a max-heap from an unordered array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336699"/>
                </a:solidFill>
              </a:rPr>
              <a:t>BUILD-MAX-HEAP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</a:rPr>
              <a:t>Sort an array in place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336699"/>
                </a:solidFill>
              </a:rPr>
              <a:t>HEAPSORT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</a:rPr>
              <a:t>Priority queue operations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56978-0646-8B45-97E8-AFA95E5BC02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36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11</a:t>
            </a:r>
          </a:p>
        </p:txBody>
      </p:sp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Operations on Priority Queues</a:t>
            </a:r>
          </a:p>
        </p:txBody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7" y="1214438"/>
            <a:ext cx="8474663" cy="5338762"/>
          </a:xfrm>
          <a:noFill/>
          <a:ln/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Max-priority queues support the following operations: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</a:rPr>
              <a:t>INSERT</a:t>
            </a:r>
            <a:r>
              <a:rPr lang="en-US" dirty="0">
                <a:solidFill>
                  <a:schemeClr val="accent2"/>
                </a:solidFill>
                <a:latin typeface="Comic Sans MS" charset="0"/>
              </a:rPr>
              <a:t>(S, x)</a:t>
            </a:r>
            <a:r>
              <a:rPr lang="en-US" dirty="0"/>
              <a:t>: inserts element </a:t>
            </a:r>
            <a:r>
              <a:rPr lang="en-US" dirty="0">
                <a:latin typeface="Comic Sans MS" charset="0"/>
              </a:rPr>
              <a:t>x</a:t>
            </a:r>
            <a:r>
              <a:rPr lang="en-US" dirty="0"/>
              <a:t> into set </a:t>
            </a:r>
            <a:r>
              <a:rPr lang="en-US" dirty="0">
                <a:latin typeface="Comic Sans MS" charset="0"/>
              </a:rPr>
              <a:t>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</a:rPr>
              <a:t>EXTRACT-MAX</a:t>
            </a:r>
            <a:r>
              <a:rPr lang="en-US" dirty="0">
                <a:solidFill>
                  <a:schemeClr val="accent2"/>
                </a:solidFill>
                <a:latin typeface="Comic Sans MS" charset="0"/>
              </a:rPr>
              <a:t>(S)</a:t>
            </a:r>
            <a:r>
              <a:rPr lang="en-US" dirty="0"/>
              <a:t>: removes and returns element of </a:t>
            </a:r>
            <a:r>
              <a:rPr lang="en-US" dirty="0">
                <a:latin typeface="Comic Sans MS" charset="0"/>
              </a:rPr>
              <a:t>S</a:t>
            </a:r>
            <a:r>
              <a:rPr lang="en-US" dirty="0"/>
              <a:t> with largest key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</a:rPr>
              <a:t>MAXIMUM</a:t>
            </a:r>
            <a:r>
              <a:rPr lang="en-US" dirty="0">
                <a:solidFill>
                  <a:schemeClr val="accent2"/>
                </a:solidFill>
                <a:latin typeface="Comic Sans MS" charset="0"/>
              </a:rPr>
              <a:t>(S)</a:t>
            </a:r>
            <a:r>
              <a:rPr lang="en-US" dirty="0"/>
              <a:t>: returns element of </a:t>
            </a:r>
            <a:r>
              <a:rPr lang="en-US" dirty="0">
                <a:latin typeface="Comic Sans MS" charset="0"/>
              </a:rPr>
              <a:t>S</a:t>
            </a:r>
            <a:r>
              <a:rPr lang="en-US" dirty="0"/>
              <a:t> with largest key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</a:rPr>
              <a:t>INCREASE-KEY</a:t>
            </a:r>
            <a:r>
              <a:rPr lang="en-US" dirty="0">
                <a:solidFill>
                  <a:schemeClr val="accent2"/>
                </a:solidFill>
                <a:latin typeface="Comic Sans MS" charset="0"/>
              </a:rPr>
              <a:t>(S, x, k)</a:t>
            </a:r>
            <a:r>
              <a:rPr lang="en-US" dirty="0"/>
              <a:t>: increases value of element </a:t>
            </a:r>
            <a:r>
              <a:rPr lang="en-US" dirty="0">
                <a:latin typeface="Comic Sans MS" charset="0"/>
              </a:rPr>
              <a:t>x</a:t>
            </a:r>
            <a:r>
              <a:rPr lang="en-US" dirty="0"/>
              <a:t>’s key to </a:t>
            </a:r>
            <a:r>
              <a:rPr lang="en-US" dirty="0">
                <a:latin typeface="Comic Sans MS" charset="0"/>
              </a:rPr>
              <a:t>k</a:t>
            </a:r>
            <a:r>
              <a:rPr lang="en-US" dirty="0"/>
              <a:t> (assume </a:t>
            </a:r>
            <a:r>
              <a:rPr lang="en-US" dirty="0">
                <a:latin typeface="Comic Sans MS" charset="0"/>
              </a:rPr>
              <a:t>k ≥ </a:t>
            </a:r>
            <a:r>
              <a:rPr lang="en-US" dirty="0"/>
              <a:t>current key value at </a:t>
            </a:r>
            <a:r>
              <a:rPr lang="en-US" dirty="0">
                <a:latin typeface="Comic Sans MS" charset="0"/>
              </a:rPr>
              <a:t>x</a:t>
            </a:r>
            <a:r>
              <a:rPr lang="en-US" dirty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56978-0646-8B45-97E8-AFA95E5BC02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95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477/677 - Lecture 11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41E9C-A3AC-F846-AE29-598F9B1722E8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Maintaining the Heap Property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7175" y="1282700"/>
            <a:ext cx="5865813" cy="5334000"/>
          </a:xfrm>
        </p:spPr>
        <p:txBody>
          <a:bodyPr/>
          <a:lstStyle/>
          <a:p>
            <a:pPr marL="457200" indent="-457200"/>
            <a:r>
              <a:rPr lang="en-US" altLang="en-US" sz="2400"/>
              <a:t>Suppose a node is smaller than a child</a:t>
            </a:r>
          </a:p>
          <a:p>
            <a:pPr marL="838200" lvl="1" indent="-381000"/>
            <a:r>
              <a:rPr lang="en-US" altLang="en-US" sz="2000"/>
              <a:t>Left and Right subtrees of </a:t>
            </a:r>
            <a:r>
              <a:rPr lang="en-US" altLang="en-US" sz="2000">
                <a:latin typeface="Comic Sans MS" charset="0"/>
              </a:rPr>
              <a:t>i</a:t>
            </a:r>
            <a:r>
              <a:rPr lang="en-US" altLang="en-US" sz="2000"/>
              <a:t> are max-heaps</a:t>
            </a:r>
          </a:p>
          <a:p>
            <a:pPr marL="457200" indent="-457200"/>
            <a:r>
              <a:rPr lang="en-US" altLang="en-US" sz="2400"/>
              <a:t>Invariant: </a:t>
            </a:r>
          </a:p>
          <a:p>
            <a:pPr marL="838200" lvl="1" indent="-381000"/>
            <a:r>
              <a:rPr lang="en-US" altLang="en-US" sz="2000"/>
              <a:t>the heap condition is violated only at that node</a:t>
            </a:r>
          </a:p>
          <a:p>
            <a:pPr marL="457200" indent="-457200"/>
            <a:r>
              <a:rPr lang="en-US" altLang="en-US" sz="2400"/>
              <a:t>To eliminate the violation:</a:t>
            </a:r>
          </a:p>
          <a:p>
            <a:pPr marL="838200" lvl="1" indent="-381000"/>
            <a:r>
              <a:rPr lang="en-US" altLang="en-US" sz="2000"/>
              <a:t>Exchange with larger child</a:t>
            </a:r>
          </a:p>
          <a:p>
            <a:pPr marL="838200" lvl="1" indent="-381000"/>
            <a:r>
              <a:rPr lang="en-US" altLang="en-US" sz="2000"/>
              <a:t>Move down the tree</a:t>
            </a:r>
          </a:p>
          <a:p>
            <a:pPr marL="838200" lvl="1" indent="-381000"/>
            <a:r>
              <a:rPr lang="en-US" altLang="en-US" sz="2000"/>
              <a:t>Continue until node is not smaller than children</a:t>
            </a:r>
          </a:p>
        </p:txBody>
      </p:sp>
      <p:graphicFrame>
        <p:nvGraphicFramePr>
          <p:cNvPr id="32154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6351588" y="2141538"/>
          <a:ext cx="2514600" cy="215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175" name="Paint Shop Pro Image" r:id="rId3" imgW="2790244" imgH="2390244" progId="PaintShopPro">
                  <p:embed/>
                </p:oleObj>
              </mc:Choice>
              <mc:Fallback>
                <p:oleObj name="Paint Shop Pro Image" r:id="rId3" imgW="2790244" imgH="2390244" progId="PaintShopPro">
                  <p:embed/>
                  <p:pic>
                    <p:nvPicPr>
                      <p:cNvPr id="3215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1588" y="2141538"/>
                        <a:ext cx="2514600" cy="215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8754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3632</TotalTime>
  <Words>2894</Words>
  <Application>Microsoft Macintosh PowerPoint</Application>
  <PresentationFormat>On-screen Show (4:3)</PresentationFormat>
  <Paragraphs>843</Paragraphs>
  <Slides>39</Slides>
  <Notes>29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ＭＳ Ｐゴシック</vt:lpstr>
      <vt:lpstr>Arial</vt:lpstr>
      <vt:lpstr>Century Gothic</vt:lpstr>
      <vt:lpstr>Comic Sans MS</vt:lpstr>
      <vt:lpstr>Monotype Corsiva</vt:lpstr>
      <vt:lpstr>Symbol</vt:lpstr>
      <vt:lpstr>Default Design</vt:lpstr>
      <vt:lpstr>Equation</vt:lpstr>
      <vt:lpstr>Paint Shop Pro Image</vt:lpstr>
      <vt:lpstr>Analysis of Algorithms CS 477/677</vt:lpstr>
      <vt:lpstr>A Job Scheduling Application</vt:lpstr>
      <vt:lpstr>The Heap Data Structure</vt:lpstr>
      <vt:lpstr>Definitions</vt:lpstr>
      <vt:lpstr>Array Representation of Heaps</vt:lpstr>
      <vt:lpstr>Heap Types</vt:lpstr>
      <vt:lpstr>Operations on Heaps</vt:lpstr>
      <vt:lpstr>Operations on Priority Queues</vt:lpstr>
      <vt:lpstr>Maintaining the Heap Property</vt:lpstr>
      <vt:lpstr>Maintaining the Heap Property</vt:lpstr>
      <vt:lpstr>Example</vt:lpstr>
      <vt:lpstr>MAX-HEAPIFY Running Time</vt:lpstr>
      <vt:lpstr>Building a Heap</vt:lpstr>
      <vt:lpstr>Example:         A</vt:lpstr>
      <vt:lpstr>Correctness of BUILD-MAX-HEAP</vt:lpstr>
      <vt:lpstr>Correctness of BUILD-MAX-HEAP</vt:lpstr>
      <vt:lpstr>Running Time of BUILD MAX HEAP</vt:lpstr>
      <vt:lpstr>Running Time of BUILD MAX HEAP</vt:lpstr>
      <vt:lpstr>Running Time of BUILD MAX HEAP</vt:lpstr>
      <vt:lpstr>Operations on Priority Queues</vt:lpstr>
      <vt:lpstr>HEAP-MAXIMUM</vt:lpstr>
      <vt:lpstr>HEAP-EXTRACT-MAX</vt:lpstr>
      <vt:lpstr>HEAP-EXTRACT-MAX</vt:lpstr>
      <vt:lpstr>Example: HEAP-EXTRACT-MAX</vt:lpstr>
      <vt:lpstr>HEAP-INCREASE-KEY</vt:lpstr>
      <vt:lpstr>HEAP-INCREASE-KEY</vt:lpstr>
      <vt:lpstr>Example: HEAP-INCREASE-KEY</vt:lpstr>
      <vt:lpstr>MAX-HEAP-INSERT</vt:lpstr>
      <vt:lpstr>MAX-HEAP-INSERT</vt:lpstr>
      <vt:lpstr>Example: MAX-HEAP-INSERT</vt:lpstr>
      <vt:lpstr>Summary</vt:lpstr>
      <vt:lpstr>Binary Search Trees</vt:lpstr>
      <vt:lpstr>Binary Search Tree Example</vt:lpstr>
      <vt:lpstr>Binary Search Trees</vt:lpstr>
      <vt:lpstr>Red-Black Trees</vt:lpstr>
      <vt:lpstr>Red-Black Trees Properties</vt:lpstr>
      <vt:lpstr>Example: RED-BLACK TREE</vt:lpstr>
      <vt:lpstr>Black-Height of a Node</vt:lpstr>
      <vt:lpstr>Readings</vt:lpstr>
    </vt:vector>
  </TitlesOfParts>
  <Company>University of Nevada, Reno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 CS 465/665</dc:title>
  <dc:creator> Monica Nicolescu</dc:creator>
  <cp:lastModifiedBy>Microsoft Office User</cp:lastModifiedBy>
  <cp:revision>681</cp:revision>
  <cp:lastPrinted>2018-02-27T18:20:28Z</cp:lastPrinted>
  <dcterms:created xsi:type="dcterms:W3CDTF">2011-01-18T17:28:39Z</dcterms:created>
  <dcterms:modified xsi:type="dcterms:W3CDTF">2018-10-03T16:50:52Z</dcterms:modified>
</cp:coreProperties>
</file>