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577" r:id="rId3"/>
    <p:sldId id="578" r:id="rId4"/>
    <p:sldId id="579" r:id="rId5"/>
    <p:sldId id="490" r:id="rId6"/>
    <p:sldId id="491" r:id="rId7"/>
    <p:sldId id="492" r:id="rId8"/>
    <p:sldId id="493" r:id="rId9"/>
    <p:sldId id="494" r:id="rId10"/>
    <p:sldId id="495" r:id="rId11"/>
    <p:sldId id="496" r:id="rId12"/>
    <p:sldId id="497" r:id="rId13"/>
    <p:sldId id="498" r:id="rId14"/>
    <p:sldId id="580" r:id="rId15"/>
    <p:sldId id="581" r:id="rId16"/>
    <p:sldId id="582" r:id="rId17"/>
    <p:sldId id="583" r:id="rId18"/>
    <p:sldId id="584" r:id="rId19"/>
    <p:sldId id="585" r:id="rId20"/>
    <p:sldId id="586" r:id="rId21"/>
    <p:sldId id="587" r:id="rId22"/>
    <p:sldId id="588" r:id="rId23"/>
    <p:sldId id="589" r:id="rId24"/>
    <p:sldId id="590" r:id="rId25"/>
    <p:sldId id="591" r:id="rId26"/>
    <p:sldId id="592" r:id="rId27"/>
    <p:sldId id="593" r:id="rId28"/>
    <p:sldId id="594" r:id="rId29"/>
    <p:sldId id="595" r:id="rId30"/>
    <p:sldId id="596" r:id="rId31"/>
    <p:sldId id="597" r:id="rId32"/>
    <p:sldId id="598" r:id="rId33"/>
    <p:sldId id="599" r:id="rId34"/>
    <p:sldId id="533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DD0111"/>
    <a:srgbClr val="008080"/>
    <a:srgbClr val="CC0000"/>
    <a:srgbClr val="006699"/>
    <a:srgbClr val="0000FF"/>
    <a:srgbClr val="0066FF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0251" autoAdjust="0"/>
    <p:restoredTop sz="94674" autoAdjust="0"/>
  </p:normalViewPr>
  <p:slideViewPr>
    <p:cSldViewPr snapToGrid="0">
      <p:cViewPr varScale="1">
        <p:scale>
          <a:sx n="124" d="100"/>
          <a:sy n="124" d="100"/>
        </p:scale>
        <p:origin x="152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19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9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758A944-DF1D-734F-9309-4AD4FEC440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149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710812-67AE-FE4D-9D9A-C73870DE50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225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5CA0E7-94E2-C941-B143-F3AB1AB4DDC0}" type="slidenum">
              <a:rPr lang="en-US"/>
              <a:pPr/>
              <a:t>1</a:t>
            </a:fld>
            <a:endParaRPr lang="en-US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3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2F2CFC-7B6B-5F4E-8451-C8068F65AD31}" type="slidenum">
              <a:rPr lang="en-US"/>
              <a:pPr/>
              <a:t>10</a:t>
            </a:fld>
            <a:endParaRPr 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628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3A77AE-B9AB-844F-AFC0-F0516A4EA782}" type="slidenum">
              <a:rPr lang="en-US"/>
              <a:pPr/>
              <a:t>11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164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9E3408-495B-4A49-9A51-61D86C92AD04}" type="slidenum">
              <a:rPr lang="en-US"/>
              <a:pPr/>
              <a:t>12</a:t>
            </a:fld>
            <a:endParaRPr 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747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D2A028-E6C6-C349-AF96-97F825337050}" type="slidenum">
              <a:rPr lang="en-US"/>
              <a:pPr/>
              <a:t>13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3323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F71E61-3959-6949-A1C8-536DF1C12ED6}" type="slidenum">
              <a:rPr lang="en-US"/>
              <a:pPr/>
              <a:t>14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9695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02F301-4031-7142-A8D7-987AA71A0767}" type="slidenum">
              <a:rPr lang="en-US"/>
              <a:pPr/>
              <a:t>15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7210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C6F223-CE6B-644E-A39B-1BF196C823BF}" type="slidenum">
              <a:rPr lang="en-US"/>
              <a:pPr/>
              <a:t>16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1325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5880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AE2798-CD0A-8542-93F9-B5410F0C7EB5}" type="slidenum">
              <a:rPr lang="en-US"/>
              <a:pPr/>
              <a:t>18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9602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E8E52-4E86-824B-91BF-DBC9575DE896}" type="slidenum">
              <a:rPr lang="en-US"/>
              <a:pPr/>
              <a:t>19</a:t>
            </a:fld>
            <a:endParaRPr 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64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4DF149-8F59-144E-BDF2-98BA72699DF9}" type="slidenum">
              <a:rPr lang="en-US"/>
              <a:pPr/>
              <a:t>2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4163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5976EB-92F9-F343-AEDF-7C96EE7C4638}" type="slidenum">
              <a:rPr lang="en-US"/>
              <a:pPr/>
              <a:t>20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5429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3C0739-EFD4-DA4D-8709-9FD597B3BFE5}" type="slidenum">
              <a:rPr lang="en-US"/>
              <a:pPr/>
              <a:t>21</a:t>
            </a:fld>
            <a:endParaRPr 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8608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3C5BCC-9EA3-BD48-91EF-DC718BB652B2}" type="slidenum">
              <a:rPr lang="en-US"/>
              <a:pPr/>
              <a:t>22</a:t>
            </a:fld>
            <a:endParaRPr lang="en-US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4034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C1031F-0F39-B045-ADB0-C61F53203AF2}" type="slidenum">
              <a:rPr lang="en-US"/>
              <a:pPr/>
              <a:t>23</a:t>
            </a:fld>
            <a:endParaRPr 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6018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38D1A7-4041-6142-8AA5-05A1591357D5}" type="slidenum">
              <a:rPr lang="en-US"/>
              <a:pPr/>
              <a:t>24</a:t>
            </a:fld>
            <a:endParaRPr lang="en-US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8515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107C64-BE60-F64A-AD17-5B03607DCD63}" type="slidenum">
              <a:rPr lang="en-US"/>
              <a:pPr/>
              <a:t>25</a:t>
            </a:fld>
            <a:endParaRPr lang="en-US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9626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A790DB-3E83-324D-AE6B-A8BBC4F93C71}" type="slidenum">
              <a:rPr lang="en-US"/>
              <a:pPr/>
              <a:t>26</a:t>
            </a:fld>
            <a:endParaRPr lang="en-US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9552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57E3D9-49F4-4544-80AE-2DC26E4EA3F3}" type="slidenum">
              <a:rPr lang="en-US"/>
              <a:pPr/>
              <a:t>27</a:t>
            </a:fld>
            <a:endParaRPr 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8543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17E3C8-08A6-C142-AC2C-C435A7516445}" type="slidenum">
              <a:rPr lang="en-US"/>
              <a:pPr/>
              <a:t>28</a:t>
            </a:fld>
            <a:endParaRPr lang="en-US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588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7EAD5C-6D50-674B-AB1E-96F71892694E}" type="slidenum">
              <a:rPr lang="en-US"/>
              <a:pPr/>
              <a:t>29</a:t>
            </a:fld>
            <a:endParaRPr 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502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451281-4773-FE40-B5AA-E4F21D026C54}" type="slidenum">
              <a:rPr lang="en-US"/>
              <a:pPr/>
              <a:t>3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5967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4135C2-C1FF-3149-A533-F195DE080C7E}" type="slidenum">
              <a:rPr lang="en-US"/>
              <a:pPr/>
              <a:t>30</a:t>
            </a:fld>
            <a:endParaRPr lang="en-US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5317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DF9C6A-24F7-3342-A3EF-BD9273DE7679}" type="slidenum">
              <a:rPr lang="en-US"/>
              <a:pPr/>
              <a:t>31</a:t>
            </a:fld>
            <a:endParaRPr lang="en-US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7183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9F04FE-CC25-724B-8D20-5734ACB06E1D}" type="slidenum">
              <a:rPr lang="en-US"/>
              <a:pPr/>
              <a:t>32</a:t>
            </a:fld>
            <a:endParaRPr lang="en-US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9379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1D28EF-A9D3-AE40-B476-72FD26CA85B3}" type="slidenum">
              <a:rPr lang="en-US"/>
              <a:pPr/>
              <a:t>33</a:t>
            </a:fld>
            <a:endParaRPr lang="en-US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6182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31650-2C0C-EB4F-9F71-55B41D998932}" type="slidenum">
              <a:rPr lang="en-US"/>
              <a:pPr/>
              <a:t>34</a:t>
            </a:fld>
            <a:endParaRPr lang="en-US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62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DA3B8C-9F7E-8840-B490-B6E3B7609F1C}" type="slidenum">
              <a:rPr lang="en-US"/>
              <a:pPr/>
              <a:t>4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764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1D9B95-C051-0E4F-BD46-D61BB709F257}" type="slidenum">
              <a:rPr lang="en-US"/>
              <a:pPr/>
              <a:t>5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768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BB4AFC-F86F-5547-A0A1-BB00DA4300AF}" type="slidenum">
              <a:rPr lang="en-US"/>
              <a:pPr/>
              <a:t>6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224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DE636D-B302-684F-82DE-BEEDB8280DAE}" type="slidenum">
              <a:rPr lang="en-US"/>
              <a:pPr/>
              <a:t>7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138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4A3C4F-4925-7D48-B0BB-19AE163E1E7F}" type="slidenum">
              <a:rPr lang="en-US"/>
              <a:pPr/>
              <a:t>8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79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F5472A-0E6B-E04A-A658-438D1E8A9842}" type="slidenum">
              <a:rPr lang="en-US"/>
              <a:pPr/>
              <a:t>9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394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12</a:t>
            </a:r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ECC251D-6C91-D145-A330-D4816856CDF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175" name="AutoShape 7"/>
          <p:cNvSpPr>
            <a:spLocks noChangeArrowheads="1"/>
          </p:cNvSpPr>
          <p:nvPr userDrawn="1"/>
        </p:nvSpPr>
        <p:spPr bwMode="auto">
          <a:xfrm>
            <a:off x="327025" y="3671888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F4A3A4D-74B0-2047-A278-A312EE9C24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100013"/>
            <a:ext cx="2058988" cy="6191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313" y="100013"/>
            <a:ext cx="6027737" cy="619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6D4460-01C1-F445-8BDA-1E58F2564B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4BB3E6CA-E5DD-7148-9225-3475819DBB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12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5DA3C0E3-8C81-6E42-BDC5-759A6331DB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D50517B6-FD3D-BB47-B96C-8892EEFD82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121A9E4-027E-6D48-8F40-DD130E1183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A9D5D2-7696-2A47-A353-23788D5026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BD375F5-9CC2-FF4E-9B44-8471E8A33A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12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C40951D-035B-9344-BD62-E38A4B12F7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1D9CFB2-F1F7-5740-87C1-98DB043817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6C7379-3436-2A43-A1F8-6BE016FBD9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C44E7E7-05F5-154F-A61D-3CDEE26CE6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C473937-2E1D-9045-9060-6EC7BAD54B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1313" y="100013"/>
            <a:ext cx="8229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entury Gothic"/>
                <a:cs typeface="Century Gothic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762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Century Gothic"/>
                <a:cs typeface="Century Gothic"/>
              </a:defRPr>
            </a:lvl1pPr>
          </a:lstStyle>
          <a:p>
            <a:r>
              <a:rPr lang="fr-FR"/>
              <a:t>CS 477/677 - Lecture 12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entury Gothic"/>
                <a:cs typeface="Century Gothic"/>
              </a:defRPr>
            </a:lvl1pPr>
          </a:lstStyle>
          <a:p>
            <a:fld id="{46255B92-0624-B447-8DAA-9B41FCEC64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5" name="AutoShape 11"/>
          <p:cNvSpPr>
            <a:spLocks noChangeArrowheads="1"/>
          </p:cNvSpPr>
          <p:nvPr userDrawn="1"/>
        </p:nvSpPr>
        <p:spPr bwMode="auto">
          <a:xfrm>
            <a:off x="327025" y="989013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entury Gothic"/>
              <a:cs typeface="Century Gothic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1">
              <a:lumMod val="85000"/>
              <a:lumOff val="15000"/>
            </a:schemeClr>
          </a:solidFill>
          <a:latin typeface="Century Gothic"/>
          <a:ea typeface="+mj-ea"/>
          <a:cs typeface="Century Gothic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>
              <a:lumMod val="85000"/>
              <a:lumOff val="15000"/>
            </a:schemeClr>
          </a:solidFill>
          <a:latin typeface="Century Gothic"/>
          <a:ea typeface="+mn-ea"/>
          <a:cs typeface="Century Gothic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01725"/>
            <a:ext cx="7772400" cy="2228850"/>
          </a:xfrm>
        </p:spPr>
        <p:txBody>
          <a:bodyPr/>
          <a:lstStyle/>
          <a:p>
            <a:r>
              <a:rPr lang="en-US"/>
              <a:t>Analysis of Algorithms</a:t>
            </a:r>
            <a:br>
              <a:rPr lang="en-US"/>
            </a:br>
            <a:r>
              <a:rPr lang="en-US"/>
              <a:t>CS 477/677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59263"/>
            <a:ext cx="6400800" cy="1752600"/>
          </a:xfrm>
        </p:spPr>
        <p:txBody>
          <a:bodyPr/>
          <a:lstStyle/>
          <a:p>
            <a:r>
              <a:rPr lang="en-US" dirty="0"/>
              <a:t>Instructor: Monica </a:t>
            </a:r>
            <a:r>
              <a:rPr lang="en-US" dirty="0" err="1"/>
              <a:t>Nicolescu</a:t>
            </a:r>
            <a:endParaRPr lang="en-US" dirty="0"/>
          </a:p>
          <a:p>
            <a:r>
              <a:rPr lang="en-US" dirty="0"/>
              <a:t>Lecture 12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>
                <a:latin typeface="Arial" pitchFamily="-107" charset="0"/>
              </a:rPr>
              <a:t>CS 477/677 - Lecture 12</a:t>
            </a:r>
            <a:endParaRPr lang="en-US">
              <a:latin typeface="Arial" pitchFamily="-107" charset="0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Operations on Red-Black Trees</a:t>
            </a:r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501062" cy="5418137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/>
              <a:t>The non-modifying binary-search tree operations </a:t>
            </a:r>
            <a:r>
              <a:rPr lang="en-US">
                <a:solidFill>
                  <a:srgbClr val="336699"/>
                </a:solidFill>
              </a:rPr>
              <a:t>MINIMUM</a:t>
            </a:r>
            <a:r>
              <a:rPr lang="en-US"/>
              <a:t>, </a:t>
            </a:r>
            <a:r>
              <a:rPr lang="en-US">
                <a:solidFill>
                  <a:srgbClr val="336699"/>
                </a:solidFill>
              </a:rPr>
              <a:t>MAXIMUM</a:t>
            </a:r>
            <a:r>
              <a:rPr lang="en-US"/>
              <a:t>, </a:t>
            </a:r>
            <a:r>
              <a:rPr lang="en-US">
                <a:solidFill>
                  <a:srgbClr val="336699"/>
                </a:solidFill>
              </a:rPr>
              <a:t>SUCCESSOR</a:t>
            </a:r>
            <a:r>
              <a:rPr lang="en-US"/>
              <a:t>, </a:t>
            </a:r>
            <a:r>
              <a:rPr lang="en-US">
                <a:solidFill>
                  <a:srgbClr val="336699"/>
                </a:solidFill>
              </a:rPr>
              <a:t>PREDECESSOR</a:t>
            </a:r>
            <a:r>
              <a:rPr lang="en-US"/>
              <a:t>, and </a:t>
            </a:r>
            <a:r>
              <a:rPr lang="en-US">
                <a:solidFill>
                  <a:srgbClr val="336699"/>
                </a:solidFill>
              </a:rPr>
              <a:t>SEARCH</a:t>
            </a:r>
            <a:r>
              <a:rPr lang="en-US"/>
              <a:t> run in </a:t>
            </a:r>
            <a:r>
              <a:rPr lang="en-US">
                <a:latin typeface="Comic Sans MS" pitchFamily="-107" charset="0"/>
              </a:rPr>
              <a:t>O(h)</a:t>
            </a:r>
            <a:r>
              <a:rPr lang="en-US"/>
              <a:t> time</a:t>
            </a:r>
          </a:p>
          <a:p>
            <a:pPr lvl="1" eaLnBrk="1" hangingPunct="1">
              <a:lnSpc>
                <a:spcPct val="150000"/>
              </a:lnSpc>
            </a:pPr>
            <a:r>
              <a:rPr lang="en-US"/>
              <a:t>They take </a:t>
            </a:r>
            <a:r>
              <a:rPr lang="en-US">
                <a:latin typeface="Comic Sans MS" pitchFamily="-107" charset="0"/>
              </a:rPr>
              <a:t>O(lgn)</a:t>
            </a:r>
            <a:r>
              <a:rPr lang="en-US"/>
              <a:t> time on red-black trees</a:t>
            </a:r>
          </a:p>
          <a:p>
            <a:pPr eaLnBrk="1" hangingPunct="1">
              <a:lnSpc>
                <a:spcPct val="150000"/>
              </a:lnSpc>
            </a:pPr>
            <a:r>
              <a:rPr lang="en-US"/>
              <a:t>What about TREE-INSERT and TREE-DELETE?</a:t>
            </a:r>
          </a:p>
          <a:p>
            <a:pPr lvl="1" eaLnBrk="1" hangingPunct="1">
              <a:lnSpc>
                <a:spcPct val="150000"/>
              </a:lnSpc>
            </a:pPr>
            <a:r>
              <a:rPr lang="en-US"/>
              <a:t>They will still run in </a:t>
            </a:r>
            <a:r>
              <a:rPr lang="en-US">
                <a:latin typeface="Comic Sans MS" pitchFamily="-107" charset="0"/>
              </a:rPr>
              <a:t>O(lgn)</a:t>
            </a:r>
            <a:r>
              <a:rPr lang="en-US"/>
              <a:t> </a:t>
            </a:r>
          </a:p>
          <a:p>
            <a:pPr lvl="1" eaLnBrk="1" hangingPunct="1">
              <a:lnSpc>
                <a:spcPct val="150000"/>
              </a:lnSpc>
            </a:pPr>
            <a:r>
              <a:rPr lang="en-US"/>
              <a:t>We have to guarantee that the modified tree will still be a red-black tree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F085-7C4E-094E-9F91-CA968EECDBE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3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ChangeArrowheads="1"/>
          </p:cNvSpPr>
          <p:nvPr/>
        </p:nvSpPr>
        <p:spPr bwMode="auto">
          <a:xfrm>
            <a:off x="8366125" y="6156325"/>
            <a:ext cx="558800" cy="5921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INSERT</a:t>
            </a:r>
          </a:p>
        </p:txBody>
      </p:sp>
      <p:sp>
        <p:nvSpPr>
          <p:cNvPr id="4300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50838" y="1127125"/>
            <a:ext cx="8582025" cy="42052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INSERT: what color to make the new node?</a:t>
            </a:r>
          </a:p>
          <a:p>
            <a:pPr eaLnBrk="1" hangingPunct="1"/>
            <a:r>
              <a:rPr lang="en-US" sz="2400"/>
              <a:t>Red? Let’s insert 35!</a:t>
            </a:r>
          </a:p>
          <a:p>
            <a:pPr lvl="1" eaLnBrk="1" hangingPunct="1"/>
            <a:r>
              <a:rPr lang="en-US"/>
              <a:t>Property 4: if a node is red, then both its children are black</a:t>
            </a:r>
          </a:p>
          <a:p>
            <a:pPr eaLnBrk="1" hangingPunct="1"/>
            <a:r>
              <a:rPr lang="en-US" sz="2400"/>
              <a:t>Black? Let’s insert 14!</a:t>
            </a:r>
          </a:p>
          <a:p>
            <a:pPr lvl="1" eaLnBrk="1" hangingPunct="1"/>
            <a:r>
              <a:rPr lang="en-US"/>
              <a:t>Property 5: all paths from a node to its leaves contain the same number of black nodes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597275" y="4116388"/>
            <a:ext cx="4860925" cy="2513012"/>
            <a:chOff x="1526" y="2294"/>
            <a:chExt cx="3062" cy="1583"/>
          </a:xfrm>
        </p:grpSpPr>
        <p:sp>
          <p:nvSpPr>
            <p:cNvPr id="28680" name="Oval 6"/>
            <p:cNvSpPr>
              <a:spLocks noChangeArrowheads="1"/>
            </p:cNvSpPr>
            <p:nvPr/>
          </p:nvSpPr>
          <p:spPr bwMode="auto">
            <a:xfrm>
              <a:off x="2239" y="2294"/>
              <a:ext cx="293" cy="2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28681" name="Oval 7"/>
            <p:cNvSpPr>
              <a:spLocks noChangeArrowheads="1"/>
            </p:cNvSpPr>
            <p:nvPr/>
          </p:nvSpPr>
          <p:spPr bwMode="auto">
            <a:xfrm>
              <a:off x="1526" y="2722"/>
              <a:ext cx="293" cy="2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17</a:t>
              </a:r>
            </a:p>
          </p:txBody>
        </p:sp>
        <p:sp>
          <p:nvSpPr>
            <p:cNvPr id="28682" name="Oval 8"/>
            <p:cNvSpPr>
              <a:spLocks noChangeArrowheads="1"/>
            </p:cNvSpPr>
            <p:nvPr/>
          </p:nvSpPr>
          <p:spPr bwMode="auto">
            <a:xfrm>
              <a:off x="2951" y="2722"/>
              <a:ext cx="293" cy="28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41</a:t>
              </a:r>
            </a:p>
          </p:txBody>
        </p:sp>
        <p:sp>
          <p:nvSpPr>
            <p:cNvPr id="28683" name="Oval 9"/>
            <p:cNvSpPr>
              <a:spLocks noChangeArrowheads="1"/>
            </p:cNvSpPr>
            <p:nvPr/>
          </p:nvSpPr>
          <p:spPr bwMode="auto">
            <a:xfrm>
              <a:off x="2239" y="3166"/>
              <a:ext cx="293" cy="2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28684" name="Oval 10"/>
            <p:cNvSpPr>
              <a:spLocks noChangeArrowheads="1"/>
            </p:cNvSpPr>
            <p:nvPr/>
          </p:nvSpPr>
          <p:spPr bwMode="auto">
            <a:xfrm>
              <a:off x="3656" y="3166"/>
              <a:ext cx="293" cy="2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47</a:t>
              </a:r>
            </a:p>
          </p:txBody>
        </p:sp>
        <p:sp>
          <p:nvSpPr>
            <p:cNvPr id="28685" name="Oval 11"/>
            <p:cNvSpPr>
              <a:spLocks noChangeArrowheads="1"/>
            </p:cNvSpPr>
            <p:nvPr/>
          </p:nvSpPr>
          <p:spPr bwMode="auto">
            <a:xfrm>
              <a:off x="2878" y="3594"/>
              <a:ext cx="293" cy="28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38</a:t>
              </a:r>
            </a:p>
          </p:txBody>
        </p:sp>
        <p:sp>
          <p:nvSpPr>
            <p:cNvPr id="28686" name="Oval 12"/>
            <p:cNvSpPr>
              <a:spLocks noChangeArrowheads="1"/>
            </p:cNvSpPr>
            <p:nvPr/>
          </p:nvSpPr>
          <p:spPr bwMode="auto">
            <a:xfrm>
              <a:off x="4295" y="3594"/>
              <a:ext cx="293" cy="28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28687" name="Line 13"/>
            <p:cNvSpPr>
              <a:spLocks noChangeShapeType="1"/>
            </p:cNvSpPr>
            <p:nvPr/>
          </p:nvSpPr>
          <p:spPr bwMode="auto">
            <a:xfrm rot="3600000">
              <a:off x="2024" y="2382"/>
              <a:ext cx="5" cy="5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88" name="Line 14"/>
            <p:cNvSpPr>
              <a:spLocks noChangeShapeType="1"/>
            </p:cNvSpPr>
            <p:nvPr/>
          </p:nvSpPr>
          <p:spPr bwMode="auto">
            <a:xfrm rot="18000000" flipH="1">
              <a:off x="2738" y="2382"/>
              <a:ext cx="5" cy="5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89" name="Line 15"/>
            <p:cNvSpPr>
              <a:spLocks noChangeShapeType="1"/>
            </p:cNvSpPr>
            <p:nvPr/>
          </p:nvSpPr>
          <p:spPr bwMode="auto">
            <a:xfrm rot="3600000">
              <a:off x="2746" y="2832"/>
              <a:ext cx="5" cy="5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90" name="Line 16"/>
            <p:cNvSpPr>
              <a:spLocks noChangeShapeType="1"/>
            </p:cNvSpPr>
            <p:nvPr/>
          </p:nvSpPr>
          <p:spPr bwMode="auto">
            <a:xfrm rot="18000000" flipH="1">
              <a:off x="3444" y="2832"/>
              <a:ext cx="5" cy="5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91" name="Line 17"/>
            <p:cNvSpPr>
              <a:spLocks noChangeShapeType="1"/>
            </p:cNvSpPr>
            <p:nvPr/>
          </p:nvSpPr>
          <p:spPr bwMode="auto">
            <a:xfrm rot="18000000" flipH="1">
              <a:off x="2712" y="3277"/>
              <a:ext cx="5" cy="4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92" name="Line 18"/>
            <p:cNvSpPr>
              <a:spLocks noChangeShapeType="1"/>
            </p:cNvSpPr>
            <p:nvPr/>
          </p:nvSpPr>
          <p:spPr bwMode="auto">
            <a:xfrm rot="18000000" flipH="1">
              <a:off x="4136" y="3277"/>
              <a:ext cx="5" cy="4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F085-7C4E-094E-9F91-CA968EECDBE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69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/>
              <a:t>DELETE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 sz="2400"/>
              <a:t>DELETE: what color was the </a:t>
            </a:r>
          </a:p>
          <a:p>
            <a:pPr marL="533400" indent="-533400" eaLnBrk="1" hangingPunct="1">
              <a:buFontTx/>
              <a:buNone/>
            </a:pPr>
            <a:r>
              <a:rPr lang="en-US" sz="2400"/>
              <a:t>node that was removed? </a:t>
            </a:r>
            <a:r>
              <a:rPr lang="en-US" sz="2400" b="1">
                <a:solidFill>
                  <a:srgbClr val="DD0111"/>
                </a:solidFill>
              </a:rPr>
              <a:t>Red</a:t>
            </a:r>
            <a:r>
              <a:rPr lang="en-US" sz="2400" b="1"/>
              <a:t>?</a:t>
            </a:r>
            <a:r>
              <a:rPr lang="en-US" sz="2400"/>
              <a:t> 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z="2400"/>
              <a:t>Every </a:t>
            </a:r>
            <a:r>
              <a:rPr lang="en-US" sz="2400">
                <a:latin typeface="Comic Sans MS" pitchFamily="-107" charset="0"/>
              </a:rPr>
              <a:t>node</a:t>
            </a:r>
            <a:r>
              <a:rPr lang="en-US" sz="2400"/>
              <a:t> is either </a:t>
            </a:r>
            <a:r>
              <a:rPr lang="en-US" sz="2400" b="1">
                <a:solidFill>
                  <a:srgbClr val="DD0111"/>
                </a:solidFill>
              </a:rPr>
              <a:t>red</a:t>
            </a:r>
            <a:r>
              <a:rPr lang="en-US" sz="2400"/>
              <a:t> or </a:t>
            </a:r>
            <a:r>
              <a:rPr lang="en-US" sz="2400" b="1"/>
              <a:t>black</a:t>
            </a:r>
            <a:endParaRPr lang="en-US" sz="2400"/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sz="2400"/>
              <a:t>The </a:t>
            </a:r>
            <a:r>
              <a:rPr lang="en-US" sz="2400">
                <a:latin typeface="Comic Sans MS" pitchFamily="-107" charset="0"/>
              </a:rPr>
              <a:t>root</a:t>
            </a:r>
            <a:r>
              <a:rPr lang="en-US" sz="2400"/>
              <a:t> is </a:t>
            </a:r>
            <a:r>
              <a:rPr lang="en-US" sz="2400" b="1"/>
              <a:t>black</a:t>
            </a:r>
            <a:endParaRPr lang="en-US" sz="2400"/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sz="2400"/>
              <a:t>Every </a:t>
            </a:r>
            <a:r>
              <a:rPr lang="en-US" sz="2400">
                <a:latin typeface="Comic Sans MS" pitchFamily="-107" charset="0"/>
              </a:rPr>
              <a:t>leaf</a:t>
            </a:r>
            <a:r>
              <a:rPr lang="en-US" sz="2400"/>
              <a:t> (</a:t>
            </a:r>
            <a:r>
              <a:rPr lang="en-US" sz="2400">
                <a:latin typeface="Comic Sans MS" pitchFamily="-107" charset="0"/>
              </a:rPr>
              <a:t>NIL</a:t>
            </a:r>
            <a:r>
              <a:rPr lang="en-US" sz="2400"/>
              <a:t>) is </a:t>
            </a:r>
            <a:r>
              <a:rPr lang="en-US" sz="2400" b="1"/>
              <a:t>black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sz="2400"/>
              <a:t>If a node is red, then both its children are black</a:t>
            </a:r>
          </a:p>
          <a:p>
            <a:pPr marL="533400" indent="-533400" eaLnBrk="1" hangingPunct="1">
              <a:lnSpc>
                <a:spcPct val="120000"/>
              </a:lnSpc>
              <a:buFontTx/>
              <a:buNone/>
            </a:pPr>
            <a:endParaRPr lang="en-US" sz="2400"/>
          </a:p>
          <a:p>
            <a:pPr marL="533400" indent="-533400" eaLnBrk="1" hangingPunct="1">
              <a:lnSpc>
                <a:spcPct val="120000"/>
              </a:lnSpc>
              <a:buFontTx/>
              <a:buNone/>
            </a:pPr>
            <a:endParaRPr lang="en-US" sz="2400"/>
          </a:p>
          <a:p>
            <a:pPr marL="533400" indent="-533400" eaLnBrk="1" hangingPunct="1">
              <a:lnSpc>
                <a:spcPct val="120000"/>
              </a:lnSpc>
              <a:buFontTx/>
              <a:buAutoNum type="arabicPeriod" startAt="5"/>
            </a:pPr>
            <a:r>
              <a:rPr lang="en-US" sz="2400"/>
              <a:t>For each node, all paths from the node to descendant leaves contain the same number of black nodes</a:t>
            </a:r>
          </a:p>
          <a:p>
            <a:pPr marL="533400" indent="-533400" eaLnBrk="1" hangingPunct="1">
              <a:buFontTx/>
              <a:buNone/>
            </a:pPr>
            <a:endParaRPr lang="en-US" sz="2000"/>
          </a:p>
        </p:txBody>
      </p:sp>
      <p:sp>
        <p:nvSpPr>
          <p:cNvPr id="499716" name="Text Box 4"/>
          <p:cNvSpPr txBox="1">
            <a:spLocks noChangeArrowheads="1"/>
          </p:cNvSpPr>
          <p:nvPr/>
        </p:nvSpPr>
        <p:spPr bwMode="auto">
          <a:xfrm>
            <a:off x="5853113" y="2136775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omic Sans MS" pitchFamily="-107" charset="0"/>
              </a:rPr>
              <a:t>OK!</a:t>
            </a:r>
          </a:p>
        </p:txBody>
      </p:sp>
      <p:sp>
        <p:nvSpPr>
          <p:cNvPr id="499717" name="Text Box 5"/>
          <p:cNvSpPr txBox="1">
            <a:spLocks noChangeArrowheads="1"/>
          </p:cNvSpPr>
          <p:nvPr/>
        </p:nvSpPr>
        <p:spPr bwMode="auto">
          <a:xfrm>
            <a:off x="5888038" y="25908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omic Sans MS" pitchFamily="-107" charset="0"/>
              </a:rPr>
              <a:t>OK!</a:t>
            </a:r>
          </a:p>
        </p:txBody>
      </p:sp>
      <p:sp>
        <p:nvSpPr>
          <p:cNvPr id="499718" name="Text Box 6"/>
          <p:cNvSpPr txBox="1">
            <a:spLocks noChangeArrowheads="1"/>
          </p:cNvSpPr>
          <p:nvPr/>
        </p:nvSpPr>
        <p:spPr bwMode="auto">
          <a:xfrm>
            <a:off x="5905500" y="3082925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omic Sans MS" pitchFamily="-107" charset="0"/>
              </a:rPr>
              <a:t>OK!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105400" y="3695700"/>
            <a:ext cx="3370263" cy="1285875"/>
            <a:chOff x="3216" y="2328"/>
            <a:chExt cx="2123" cy="810"/>
          </a:xfrm>
        </p:grpSpPr>
        <p:sp>
          <p:nvSpPr>
            <p:cNvPr id="29723" name="Text Box 8"/>
            <p:cNvSpPr txBox="1">
              <a:spLocks noChangeArrowheads="1"/>
            </p:cNvSpPr>
            <p:nvPr/>
          </p:nvSpPr>
          <p:spPr bwMode="auto">
            <a:xfrm>
              <a:off x="3216" y="2620"/>
              <a:ext cx="2123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omic Sans MS" pitchFamily="-107" charset="0"/>
                </a:rPr>
                <a:t>OK! Does not create</a:t>
              </a:r>
            </a:p>
            <a:p>
              <a:r>
                <a:rPr lang="en-US" sz="2400">
                  <a:latin typeface="Comic Sans MS" pitchFamily="-107" charset="0"/>
                </a:rPr>
                <a:t>two red nodes in a row</a:t>
              </a:r>
            </a:p>
          </p:txBody>
        </p:sp>
        <p:sp>
          <p:nvSpPr>
            <p:cNvPr id="29724" name="Freeform 9"/>
            <p:cNvSpPr>
              <a:spLocks/>
            </p:cNvSpPr>
            <p:nvPr/>
          </p:nvSpPr>
          <p:spPr bwMode="auto">
            <a:xfrm>
              <a:off x="4667" y="2328"/>
              <a:ext cx="668" cy="429"/>
            </a:xfrm>
            <a:custGeom>
              <a:avLst/>
              <a:gdLst>
                <a:gd name="T0" fmla="*/ 533 w 668"/>
                <a:gd name="T1" fmla="*/ 429 h 429"/>
                <a:gd name="T2" fmla="*/ 650 w 668"/>
                <a:gd name="T3" fmla="*/ 205 h 429"/>
                <a:gd name="T4" fmla="*/ 640 w 668"/>
                <a:gd name="T5" fmla="*/ 104 h 429"/>
                <a:gd name="T6" fmla="*/ 501 w 668"/>
                <a:gd name="T7" fmla="*/ 29 h 429"/>
                <a:gd name="T8" fmla="*/ 229 w 668"/>
                <a:gd name="T9" fmla="*/ 3 h 429"/>
                <a:gd name="T10" fmla="*/ 0 w 668"/>
                <a:gd name="T11" fmla="*/ 45 h 4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68"/>
                <a:gd name="T19" fmla="*/ 0 h 429"/>
                <a:gd name="T20" fmla="*/ 668 w 668"/>
                <a:gd name="T21" fmla="*/ 429 h 42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68" h="429">
                  <a:moveTo>
                    <a:pt x="533" y="429"/>
                  </a:moveTo>
                  <a:cubicBezTo>
                    <a:pt x="582" y="344"/>
                    <a:pt x="632" y="259"/>
                    <a:pt x="650" y="205"/>
                  </a:cubicBezTo>
                  <a:cubicBezTo>
                    <a:pt x="668" y="151"/>
                    <a:pt x="665" y="133"/>
                    <a:pt x="640" y="104"/>
                  </a:cubicBezTo>
                  <a:cubicBezTo>
                    <a:pt x="615" y="75"/>
                    <a:pt x="569" y="46"/>
                    <a:pt x="501" y="29"/>
                  </a:cubicBezTo>
                  <a:cubicBezTo>
                    <a:pt x="433" y="12"/>
                    <a:pt x="312" y="0"/>
                    <a:pt x="229" y="3"/>
                  </a:cubicBezTo>
                  <a:cubicBezTo>
                    <a:pt x="146" y="6"/>
                    <a:pt x="19" y="42"/>
                    <a:pt x="0" y="45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15938" y="4159250"/>
            <a:ext cx="3875087" cy="963613"/>
            <a:chOff x="325" y="2620"/>
            <a:chExt cx="2441" cy="607"/>
          </a:xfrm>
        </p:grpSpPr>
        <p:sp>
          <p:nvSpPr>
            <p:cNvPr id="29721" name="Text Box 11"/>
            <p:cNvSpPr txBox="1">
              <a:spLocks noChangeArrowheads="1"/>
            </p:cNvSpPr>
            <p:nvPr/>
          </p:nvSpPr>
          <p:spPr bwMode="auto">
            <a:xfrm>
              <a:off x="817" y="2620"/>
              <a:ext cx="1949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omic Sans MS" pitchFamily="-107" charset="0"/>
                </a:rPr>
                <a:t>OK! Does not change</a:t>
              </a:r>
            </a:p>
            <a:p>
              <a:r>
                <a:rPr lang="en-US" sz="2400">
                  <a:latin typeface="Comic Sans MS" pitchFamily="-107" charset="0"/>
                </a:rPr>
                <a:t>any black heights</a:t>
              </a:r>
            </a:p>
          </p:txBody>
        </p:sp>
        <p:sp>
          <p:nvSpPr>
            <p:cNvPr id="29722" name="Freeform 12"/>
            <p:cNvSpPr>
              <a:spLocks/>
            </p:cNvSpPr>
            <p:nvPr/>
          </p:nvSpPr>
          <p:spPr bwMode="auto">
            <a:xfrm>
              <a:off x="325" y="2871"/>
              <a:ext cx="432" cy="356"/>
            </a:xfrm>
            <a:custGeom>
              <a:avLst/>
              <a:gdLst>
                <a:gd name="T0" fmla="*/ 432 w 432"/>
                <a:gd name="T1" fmla="*/ 9 h 356"/>
                <a:gd name="T2" fmla="*/ 214 w 432"/>
                <a:gd name="T3" fmla="*/ 20 h 356"/>
                <a:gd name="T4" fmla="*/ 32 w 432"/>
                <a:gd name="T5" fmla="*/ 132 h 356"/>
                <a:gd name="T6" fmla="*/ 22 w 432"/>
                <a:gd name="T7" fmla="*/ 356 h 3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356"/>
                <a:gd name="T14" fmla="*/ 432 w 432"/>
                <a:gd name="T15" fmla="*/ 356 h 3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356">
                  <a:moveTo>
                    <a:pt x="432" y="9"/>
                  </a:moveTo>
                  <a:cubicBezTo>
                    <a:pt x="356" y="4"/>
                    <a:pt x="281" y="0"/>
                    <a:pt x="214" y="20"/>
                  </a:cubicBezTo>
                  <a:cubicBezTo>
                    <a:pt x="147" y="40"/>
                    <a:pt x="64" y="76"/>
                    <a:pt x="32" y="132"/>
                  </a:cubicBezTo>
                  <a:cubicBezTo>
                    <a:pt x="0" y="188"/>
                    <a:pt x="11" y="272"/>
                    <a:pt x="22" y="35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13"/>
          <p:cNvGrpSpPr>
            <a:grpSpLocks noChangeAspect="1"/>
          </p:cNvGrpSpPr>
          <p:nvPr/>
        </p:nvGrpSpPr>
        <p:grpSpPr bwMode="auto">
          <a:xfrm>
            <a:off x="5259388" y="187325"/>
            <a:ext cx="3648075" cy="1885950"/>
            <a:chOff x="1526" y="2294"/>
            <a:chExt cx="3062" cy="1583"/>
          </a:xfrm>
        </p:grpSpPr>
        <p:sp>
          <p:nvSpPr>
            <p:cNvPr id="29708" name="Oval 14"/>
            <p:cNvSpPr>
              <a:spLocks noChangeAspect="1" noChangeArrowheads="1"/>
            </p:cNvSpPr>
            <p:nvPr/>
          </p:nvSpPr>
          <p:spPr bwMode="auto">
            <a:xfrm>
              <a:off x="2239" y="2294"/>
              <a:ext cx="293" cy="2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29709" name="Oval 15"/>
            <p:cNvSpPr>
              <a:spLocks noChangeAspect="1" noChangeArrowheads="1"/>
            </p:cNvSpPr>
            <p:nvPr/>
          </p:nvSpPr>
          <p:spPr bwMode="auto">
            <a:xfrm>
              <a:off x="1526" y="2722"/>
              <a:ext cx="293" cy="2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17</a:t>
              </a:r>
            </a:p>
          </p:txBody>
        </p:sp>
        <p:sp>
          <p:nvSpPr>
            <p:cNvPr id="29710" name="Oval 16"/>
            <p:cNvSpPr>
              <a:spLocks noChangeAspect="1" noChangeArrowheads="1"/>
            </p:cNvSpPr>
            <p:nvPr/>
          </p:nvSpPr>
          <p:spPr bwMode="auto">
            <a:xfrm>
              <a:off x="2951" y="2722"/>
              <a:ext cx="293" cy="28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41</a:t>
              </a:r>
            </a:p>
          </p:txBody>
        </p:sp>
        <p:sp>
          <p:nvSpPr>
            <p:cNvPr id="29711" name="Oval 17"/>
            <p:cNvSpPr>
              <a:spLocks noChangeAspect="1" noChangeArrowheads="1"/>
            </p:cNvSpPr>
            <p:nvPr/>
          </p:nvSpPr>
          <p:spPr bwMode="auto">
            <a:xfrm>
              <a:off x="2239" y="3166"/>
              <a:ext cx="293" cy="2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29712" name="Oval 18"/>
            <p:cNvSpPr>
              <a:spLocks noChangeAspect="1" noChangeArrowheads="1"/>
            </p:cNvSpPr>
            <p:nvPr/>
          </p:nvSpPr>
          <p:spPr bwMode="auto">
            <a:xfrm>
              <a:off x="3656" y="3166"/>
              <a:ext cx="293" cy="2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47</a:t>
              </a:r>
            </a:p>
          </p:txBody>
        </p:sp>
        <p:sp>
          <p:nvSpPr>
            <p:cNvPr id="29713" name="Oval 19"/>
            <p:cNvSpPr>
              <a:spLocks noChangeAspect="1" noChangeArrowheads="1"/>
            </p:cNvSpPr>
            <p:nvPr/>
          </p:nvSpPr>
          <p:spPr bwMode="auto">
            <a:xfrm>
              <a:off x="2878" y="3594"/>
              <a:ext cx="293" cy="28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38</a:t>
              </a:r>
            </a:p>
          </p:txBody>
        </p:sp>
        <p:sp>
          <p:nvSpPr>
            <p:cNvPr id="29714" name="Oval 20"/>
            <p:cNvSpPr>
              <a:spLocks noChangeAspect="1" noChangeArrowheads="1"/>
            </p:cNvSpPr>
            <p:nvPr/>
          </p:nvSpPr>
          <p:spPr bwMode="auto">
            <a:xfrm>
              <a:off x="4295" y="3594"/>
              <a:ext cx="293" cy="28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29715" name="Line 21"/>
            <p:cNvSpPr>
              <a:spLocks noChangeAspect="1" noChangeShapeType="1"/>
            </p:cNvSpPr>
            <p:nvPr/>
          </p:nvSpPr>
          <p:spPr bwMode="auto">
            <a:xfrm rot="3600000">
              <a:off x="2024" y="2382"/>
              <a:ext cx="5" cy="5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16" name="Line 22"/>
            <p:cNvSpPr>
              <a:spLocks noChangeAspect="1" noChangeShapeType="1"/>
            </p:cNvSpPr>
            <p:nvPr/>
          </p:nvSpPr>
          <p:spPr bwMode="auto">
            <a:xfrm rot="18000000" flipH="1">
              <a:off x="2738" y="2382"/>
              <a:ext cx="5" cy="5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17" name="Line 23"/>
            <p:cNvSpPr>
              <a:spLocks noChangeAspect="1" noChangeShapeType="1"/>
            </p:cNvSpPr>
            <p:nvPr/>
          </p:nvSpPr>
          <p:spPr bwMode="auto">
            <a:xfrm rot="3600000">
              <a:off x="2746" y="2832"/>
              <a:ext cx="5" cy="5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18" name="Line 24"/>
            <p:cNvSpPr>
              <a:spLocks noChangeAspect="1" noChangeShapeType="1"/>
            </p:cNvSpPr>
            <p:nvPr/>
          </p:nvSpPr>
          <p:spPr bwMode="auto">
            <a:xfrm rot="18000000" flipH="1">
              <a:off x="3444" y="2832"/>
              <a:ext cx="5" cy="5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19" name="Line 25"/>
            <p:cNvSpPr>
              <a:spLocks noChangeAspect="1" noChangeShapeType="1"/>
            </p:cNvSpPr>
            <p:nvPr/>
          </p:nvSpPr>
          <p:spPr bwMode="auto">
            <a:xfrm rot="18000000" flipH="1">
              <a:off x="2712" y="3277"/>
              <a:ext cx="5" cy="4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20" name="Line 26"/>
            <p:cNvSpPr>
              <a:spLocks noChangeAspect="1" noChangeShapeType="1"/>
            </p:cNvSpPr>
            <p:nvPr/>
          </p:nvSpPr>
          <p:spPr bwMode="auto">
            <a:xfrm rot="18000000" flipH="1">
              <a:off x="4136" y="3277"/>
              <a:ext cx="5" cy="4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F085-7C4E-094E-9F91-CA968EECDBE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5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716" grpId="0"/>
      <p:bldP spid="499717" grpId="0"/>
      <p:bldP spid="4997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/>
              <a:t>DELETE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 sz="2400"/>
              <a:t>DELETE: what color was the </a:t>
            </a:r>
          </a:p>
          <a:p>
            <a:pPr marL="533400" indent="-533400" eaLnBrk="1" hangingPunct="1">
              <a:buFontTx/>
              <a:buNone/>
            </a:pPr>
            <a:r>
              <a:rPr lang="en-US" sz="2400"/>
              <a:t>node that was removed? </a:t>
            </a:r>
            <a:r>
              <a:rPr lang="en-US" sz="2400" b="1">
                <a:solidFill>
                  <a:schemeClr val="tx1"/>
                </a:solidFill>
              </a:rPr>
              <a:t>Black?</a:t>
            </a:r>
            <a:r>
              <a:rPr lang="en-US" sz="2400"/>
              <a:t> 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z="2400"/>
              <a:t>Every </a:t>
            </a:r>
            <a:r>
              <a:rPr lang="en-US" sz="2400">
                <a:latin typeface="Comic Sans MS" pitchFamily="-107" charset="0"/>
              </a:rPr>
              <a:t>node</a:t>
            </a:r>
            <a:r>
              <a:rPr lang="en-US" sz="2400"/>
              <a:t> is either </a:t>
            </a:r>
            <a:r>
              <a:rPr lang="en-US" sz="2400" b="1">
                <a:solidFill>
                  <a:srgbClr val="DD0111"/>
                </a:solidFill>
              </a:rPr>
              <a:t>red</a:t>
            </a:r>
            <a:r>
              <a:rPr lang="en-US" sz="2400"/>
              <a:t> or </a:t>
            </a:r>
            <a:r>
              <a:rPr lang="en-US" sz="2400" b="1"/>
              <a:t>black</a:t>
            </a:r>
            <a:endParaRPr lang="en-US" sz="2400"/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sz="2400"/>
              <a:t>The </a:t>
            </a:r>
            <a:r>
              <a:rPr lang="en-US" sz="2400">
                <a:latin typeface="Comic Sans MS" pitchFamily="-107" charset="0"/>
              </a:rPr>
              <a:t>root</a:t>
            </a:r>
            <a:r>
              <a:rPr lang="en-US" sz="2400"/>
              <a:t> is </a:t>
            </a:r>
            <a:r>
              <a:rPr lang="en-US" sz="2400" b="1"/>
              <a:t>black</a:t>
            </a:r>
            <a:endParaRPr lang="en-US" sz="2400"/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sz="2400"/>
              <a:t>Every </a:t>
            </a:r>
            <a:r>
              <a:rPr lang="en-US" sz="2400">
                <a:latin typeface="Comic Sans MS" pitchFamily="-107" charset="0"/>
              </a:rPr>
              <a:t>leaf</a:t>
            </a:r>
            <a:r>
              <a:rPr lang="en-US" sz="2400"/>
              <a:t> (</a:t>
            </a:r>
            <a:r>
              <a:rPr lang="en-US" sz="2400">
                <a:latin typeface="Comic Sans MS" pitchFamily="-107" charset="0"/>
              </a:rPr>
              <a:t>NIL</a:t>
            </a:r>
            <a:r>
              <a:rPr lang="en-US" sz="2400"/>
              <a:t>) is </a:t>
            </a:r>
            <a:r>
              <a:rPr lang="en-US" sz="2400" b="1"/>
              <a:t>black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sz="2400"/>
              <a:t>If a node is red, then both its children are black</a:t>
            </a:r>
          </a:p>
          <a:p>
            <a:pPr marL="533400" indent="-533400" eaLnBrk="1" hangingPunct="1">
              <a:lnSpc>
                <a:spcPct val="120000"/>
              </a:lnSpc>
              <a:buFontTx/>
              <a:buNone/>
            </a:pPr>
            <a:endParaRPr lang="en-US" sz="2400"/>
          </a:p>
          <a:p>
            <a:pPr marL="533400" indent="-533400" eaLnBrk="1" hangingPunct="1">
              <a:lnSpc>
                <a:spcPct val="120000"/>
              </a:lnSpc>
              <a:buFontTx/>
              <a:buNone/>
            </a:pPr>
            <a:endParaRPr lang="en-US" sz="2400"/>
          </a:p>
          <a:p>
            <a:pPr marL="533400" indent="-533400" eaLnBrk="1" hangingPunct="1">
              <a:lnSpc>
                <a:spcPct val="120000"/>
              </a:lnSpc>
              <a:buFontTx/>
              <a:buAutoNum type="arabicPeriod" startAt="5"/>
            </a:pPr>
            <a:r>
              <a:rPr lang="en-US" sz="2400"/>
              <a:t>For each node, all paths from the node to descendant leaves contain the same number of black nodes</a:t>
            </a:r>
          </a:p>
          <a:p>
            <a:pPr marL="533400" indent="-533400" eaLnBrk="1" hangingPunct="1">
              <a:buFontTx/>
              <a:buNone/>
            </a:pPr>
            <a:endParaRPr lang="en-US" sz="2000"/>
          </a:p>
        </p:txBody>
      </p:sp>
      <p:sp>
        <p:nvSpPr>
          <p:cNvPr id="501764" name="Text Box 4"/>
          <p:cNvSpPr txBox="1">
            <a:spLocks noChangeArrowheads="1"/>
          </p:cNvSpPr>
          <p:nvPr/>
        </p:nvSpPr>
        <p:spPr bwMode="auto">
          <a:xfrm>
            <a:off x="5853113" y="2136775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omic Sans MS" pitchFamily="-107" charset="0"/>
              </a:rPr>
              <a:t>OK!</a:t>
            </a:r>
          </a:p>
        </p:txBody>
      </p:sp>
      <p:sp>
        <p:nvSpPr>
          <p:cNvPr id="501765" name="Text Box 5"/>
          <p:cNvSpPr txBox="1">
            <a:spLocks noChangeArrowheads="1"/>
          </p:cNvSpPr>
          <p:nvPr/>
        </p:nvSpPr>
        <p:spPr bwMode="auto">
          <a:xfrm>
            <a:off x="4467225" y="3116263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omic Sans MS" pitchFamily="-107" charset="0"/>
              </a:rPr>
              <a:t>OK!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287963" y="3814763"/>
            <a:ext cx="3370262" cy="1285875"/>
            <a:chOff x="3216" y="2328"/>
            <a:chExt cx="2123" cy="810"/>
          </a:xfrm>
        </p:grpSpPr>
        <p:sp>
          <p:nvSpPr>
            <p:cNvPr id="30749" name="Text Box 7"/>
            <p:cNvSpPr txBox="1">
              <a:spLocks noChangeArrowheads="1"/>
            </p:cNvSpPr>
            <p:nvPr/>
          </p:nvSpPr>
          <p:spPr bwMode="auto">
            <a:xfrm>
              <a:off x="3216" y="2620"/>
              <a:ext cx="2123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solidFill>
                    <a:srgbClr val="DD0111"/>
                  </a:solidFill>
                  <a:latin typeface="Comic Sans MS" pitchFamily="-107" charset="0"/>
                </a:rPr>
                <a:t>Not OK!</a:t>
              </a:r>
              <a:r>
                <a:rPr lang="en-US" sz="2400">
                  <a:latin typeface="Comic Sans MS" pitchFamily="-107" charset="0"/>
                </a:rPr>
                <a:t> Could create</a:t>
              </a:r>
            </a:p>
            <a:p>
              <a:r>
                <a:rPr lang="en-US" sz="2400">
                  <a:latin typeface="Comic Sans MS" pitchFamily="-107" charset="0"/>
                </a:rPr>
                <a:t>two red nodes in a row</a:t>
              </a:r>
            </a:p>
          </p:txBody>
        </p:sp>
        <p:sp>
          <p:nvSpPr>
            <p:cNvPr id="30750" name="Freeform 8"/>
            <p:cNvSpPr>
              <a:spLocks/>
            </p:cNvSpPr>
            <p:nvPr/>
          </p:nvSpPr>
          <p:spPr bwMode="auto">
            <a:xfrm>
              <a:off x="4667" y="2328"/>
              <a:ext cx="668" cy="429"/>
            </a:xfrm>
            <a:custGeom>
              <a:avLst/>
              <a:gdLst>
                <a:gd name="T0" fmla="*/ 533 w 668"/>
                <a:gd name="T1" fmla="*/ 429 h 429"/>
                <a:gd name="T2" fmla="*/ 650 w 668"/>
                <a:gd name="T3" fmla="*/ 205 h 429"/>
                <a:gd name="T4" fmla="*/ 640 w 668"/>
                <a:gd name="T5" fmla="*/ 104 h 429"/>
                <a:gd name="T6" fmla="*/ 501 w 668"/>
                <a:gd name="T7" fmla="*/ 29 h 429"/>
                <a:gd name="T8" fmla="*/ 229 w 668"/>
                <a:gd name="T9" fmla="*/ 3 h 429"/>
                <a:gd name="T10" fmla="*/ 0 w 668"/>
                <a:gd name="T11" fmla="*/ 45 h 4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68"/>
                <a:gd name="T19" fmla="*/ 0 h 429"/>
                <a:gd name="T20" fmla="*/ 668 w 668"/>
                <a:gd name="T21" fmla="*/ 429 h 42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68" h="429">
                  <a:moveTo>
                    <a:pt x="533" y="429"/>
                  </a:moveTo>
                  <a:cubicBezTo>
                    <a:pt x="582" y="344"/>
                    <a:pt x="632" y="259"/>
                    <a:pt x="650" y="205"/>
                  </a:cubicBezTo>
                  <a:cubicBezTo>
                    <a:pt x="668" y="151"/>
                    <a:pt x="665" y="133"/>
                    <a:pt x="640" y="104"/>
                  </a:cubicBezTo>
                  <a:cubicBezTo>
                    <a:pt x="615" y="75"/>
                    <a:pt x="569" y="46"/>
                    <a:pt x="501" y="29"/>
                  </a:cubicBezTo>
                  <a:cubicBezTo>
                    <a:pt x="433" y="12"/>
                    <a:pt x="312" y="0"/>
                    <a:pt x="229" y="3"/>
                  </a:cubicBezTo>
                  <a:cubicBezTo>
                    <a:pt x="146" y="6"/>
                    <a:pt x="19" y="42"/>
                    <a:pt x="0" y="45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46063" y="4159250"/>
            <a:ext cx="4968875" cy="963613"/>
            <a:chOff x="325" y="2620"/>
            <a:chExt cx="3130" cy="607"/>
          </a:xfrm>
        </p:grpSpPr>
        <p:sp>
          <p:nvSpPr>
            <p:cNvPr id="30747" name="Text Box 10"/>
            <p:cNvSpPr txBox="1">
              <a:spLocks noChangeArrowheads="1"/>
            </p:cNvSpPr>
            <p:nvPr/>
          </p:nvSpPr>
          <p:spPr bwMode="auto">
            <a:xfrm>
              <a:off x="817" y="2620"/>
              <a:ext cx="2638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solidFill>
                    <a:srgbClr val="DD0111"/>
                  </a:solidFill>
                  <a:latin typeface="Comic Sans MS" pitchFamily="-107" charset="0"/>
                </a:rPr>
                <a:t>Not OK!</a:t>
              </a:r>
              <a:r>
                <a:rPr lang="en-US" sz="2400">
                  <a:latin typeface="Comic Sans MS" pitchFamily="-107" charset="0"/>
                </a:rPr>
                <a:t> Could change the</a:t>
              </a:r>
            </a:p>
            <a:p>
              <a:r>
                <a:rPr lang="en-US" sz="2400">
                  <a:latin typeface="Comic Sans MS" pitchFamily="-107" charset="0"/>
                </a:rPr>
                <a:t>black heights of some nodes</a:t>
              </a:r>
            </a:p>
          </p:txBody>
        </p:sp>
        <p:sp>
          <p:nvSpPr>
            <p:cNvPr id="30748" name="Freeform 11"/>
            <p:cNvSpPr>
              <a:spLocks/>
            </p:cNvSpPr>
            <p:nvPr/>
          </p:nvSpPr>
          <p:spPr bwMode="auto">
            <a:xfrm>
              <a:off x="325" y="2871"/>
              <a:ext cx="432" cy="356"/>
            </a:xfrm>
            <a:custGeom>
              <a:avLst/>
              <a:gdLst>
                <a:gd name="T0" fmla="*/ 432 w 432"/>
                <a:gd name="T1" fmla="*/ 9 h 356"/>
                <a:gd name="T2" fmla="*/ 214 w 432"/>
                <a:gd name="T3" fmla="*/ 20 h 356"/>
                <a:gd name="T4" fmla="*/ 32 w 432"/>
                <a:gd name="T5" fmla="*/ 132 h 356"/>
                <a:gd name="T6" fmla="*/ 22 w 432"/>
                <a:gd name="T7" fmla="*/ 356 h 3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356"/>
                <a:gd name="T14" fmla="*/ 432 w 432"/>
                <a:gd name="T15" fmla="*/ 356 h 3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356">
                  <a:moveTo>
                    <a:pt x="432" y="9"/>
                  </a:moveTo>
                  <a:cubicBezTo>
                    <a:pt x="356" y="4"/>
                    <a:pt x="281" y="0"/>
                    <a:pt x="214" y="20"/>
                  </a:cubicBezTo>
                  <a:cubicBezTo>
                    <a:pt x="147" y="40"/>
                    <a:pt x="64" y="76"/>
                    <a:pt x="32" y="132"/>
                  </a:cubicBezTo>
                  <a:cubicBezTo>
                    <a:pt x="0" y="188"/>
                    <a:pt x="11" y="272"/>
                    <a:pt x="22" y="35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12"/>
          <p:cNvGrpSpPr>
            <a:grpSpLocks noChangeAspect="1"/>
          </p:cNvGrpSpPr>
          <p:nvPr/>
        </p:nvGrpSpPr>
        <p:grpSpPr bwMode="auto">
          <a:xfrm>
            <a:off x="5259388" y="187325"/>
            <a:ext cx="3648075" cy="1885950"/>
            <a:chOff x="1526" y="2294"/>
            <a:chExt cx="3062" cy="1583"/>
          </a:xfrm>
        </p:grpSpPr>
        <p:sp>
          <p:nvSpPr>
            <p:cNvPr id="30734" name="Oval 13"/>
            <p:cNvSpPr>
              <a:spLocks noChangeAspect="1" noChangeArrowheads="1"/>
            </p:cNvSpPr>
            <p:nvPr/>
          </p:nvSpPr>
          <p:spPr bwMode="auto">
            <a:xfrm>
              <a:off x="2239" y="2294"/>
              <a:ext cx="293" cy="2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30735" name="Oval 14"/>
            <p:cNvSpPr>
              <a:spLocks noChangeAspect="1" noChangeArrowheads="1"/>
            </p:cNvSpPr>
            <p:nvPr/>
          </p:nvSpPr>
          <p:spPr bwMode="auto">
            <a:xfrm>
              <a:off x="1526" y="2722"/>
              <a:ext cx="293" cy="2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17</a:t>
              </a:r>
            </a:p>
          </p:txBody>
        </p:sp>
        <p:sp>
          <p:nvSpPr>
            <p:cNvPr id="30736" name="Oval 15"/>
            <p:cNvSpPr>
              <a:spLocks noChangeAspect="1" noChangeArrowheads="1"/>
            </p:cNvSpPr>
            <p:nvPr/>
          </p:nvSpPr>
          <p:spPr bwMode="auto">
            <a:xfrm>
              <a:off x="2951" y="2722"/>
              <a:ext cx="293" cy="28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41</a:t>
              </a:r>
            </a:p>
          </p:txBody>
        </p:sp>
        <p:sp>
          <p:nvSpPr>
            <p:cNvPr id="30737" name="Oval 16"/>
            <p:cNvSpPr>
              <a:spLocks noChangeAspect="1" noChangeArrowheads="1"/>
            </p:cNvSpPr>
            <p:nvPr/>
          </p:nvSpPr>
          <p:spPr bwMode="auto">
            <a:xfrm>
              <a:off x="2239" y="3166"/>
              <a:ext cx="293" cy="2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30738" name="Oval 17"/>
            <p:cNvSpPr>
              <a:spLocks noChangeAspect="1" noChangeArrowheads="1"/>
            </p:cNvSpPr>
            <p:nvPr/>
          </p:nvSpPr>
          <p:spPr bwMode="auto">
            <a:xfrm>
              <a:off x="3656" y="3166"/>
              <a:ext cx="293" cy="2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47</a:t>
              </a:r>
            </a:p>
          </p:txBody>
        </p:sp>
        <p:sp>
          <p:nvSpPr>
            <p:cNvPr id="30739" name="Oval 18"/>
            <p:cNvSpPr>
              <a:spLocks noChangeAspect="1" noChangeArrowheads="1"/>
            </p:cNvSpPr>
            <p:nvPr/>
          </p:nvSpPr>
          <p:spPr bwMode="auto">
            <a:xfrm>
              <a:off x="2878" y="3594"/>
              <a:ext cx="293" cy="28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38</a:t>
              </a:r>
            </a:p>
          </p:txBody>
        </p:sp>
        <p:sp>
          <p:nvSpPr>
            <p:cNvPr id="30740" name="Oval 19"/>
            <p:cNvSpPr>
              <a:spLocks noChangeAspect="1" noChangeArrowheads="1"/>
            </p:cNvSpPr>
            <p:nvPr/>
          </p:nvSpPr>
          <p:spPr bwMode="auto">
            <a:xfrm>
              <a:off x="4295" y="3594"/>
              <a:ext cx="293" cy="28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30741" name="Line 20"/>
            <p:cNvSpPr>
              <a:spLocks noChangeAspect="1" noChangeShapeType="1"/>
            </p:cNvSpPr>
            <p:nvPr/>
          </p:nvSpPr>
          <p:spPr bwMode="auto">
            <a:xfrm rot="3600000">
              <a:off x="2024" y="2382"/>
              <a:ext cx="5" cy="5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42" name="Line 21"/>
            <p:cNvSpPr>
              <a:spLocks noChangeAspect="1" noChangeShapeType="1"/>
            </p:cNvSpPr>
            <p:nvPr/>
          </p:nvSpPr>
          <p:spPr bwMode="auto">
            <a:xfrm rot="18000000" flipH="1">
              <a:off x="2738" y="2382"/>
              <a:ext cx="5" cy="5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43" name="Line 22"/>
            <p:cNvSpPr>
              <a:spLocks noChangeAspect="1" noChangeShapeType="1"/>
            </p:cNvSpPr>
            <p:nvPr/>
          </p:nvSpPr>
          <p:spPr bwMode="auto">
            <a:xfrm rot="3600000">
              <a:off x="2746" y="2832"/>
              <a:ext cx="5" cy="5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44" name="Line 23"/>
            <p:cNvSpPr>
              <a:spLocks noChangeAspect="1" noChangeShapeType="1"/>
            </p:cNvSpPr>
            <p:nvPr/>
          </p:nvSpPr>
          <p:spPr bwMode="auto">
            <a:xfrm rot="18000000" flipH="1">
              <a:off x="3444" y="2832"/>
              <a:ext cx="5" cy="5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45" name="Line 24"/>
            <p:cNvSpPr>
              <a:spLocks noChangeAspect="1" noChangeShapeType="1"/>
            </p:cNvSpPr>
            <p:nvPr/>
          </p:nvSpPr>
          <p:spPr bwMode="auto">
            <a:xfrm rot="18000000" flipH="1">
              <a:off x="2712" y="3277"/>
              <a:ext cx="5" cy="4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46" name="Line 25"/>
            <p:cNvSpPr>
              <a:spLocks noChangeAspect="1" noChangeShapeType="1"/>
            </p:cNvSpPr>
            <p:nvPr/>
          </p:nvSpPr>
          <p:spPr bwMode="auto">
            <a:xfrm rot="18000000" flipH="1">
              <a:off x="4136" y="3277"/>
              <a:ext cx="5" cy="4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3556000" y="2530475"/>
            <a:ext cx="5203825" cy="1187450"/>
            <a:chOff x="2240" y="1594"/>
            <a:chExt cx="3278" cy="748"/>
          </a:xfrm>
        </p:grpSpPr>
        <p:sp>
          <p:nvSpPr>
            <p:cNvPr id="30732" name="Text Box 27"/>
            <p:cNvSpPr txBox="1">
              <a:spLocks noChangeArrowheads="1"/>
            </p:cNvSpPr>
            <p:nvPr/>
          </p:nvSpPr>
          <p:spPr bwMode="auto">
            <a:xfrm>
              <a:off x="3266" y="1594"/>
              <a:ext cx="2252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solidFill>
                    <a:srgbClr val="DD0111"/>
                  </a:solidFill>
                  <a:latin typeface="Comic Sans MS" pitchFamily="-107" charset="0"/>
                </a:rPr>
                <a:t>Not OK!</a:t>
              </a:r>
              <a:r>
                <a:rPr lang="en-US" sz="2400">
                  <a:latin typeface="Comic Sans MS" pitchFamily="-107" charset="0"/>
                </a:rPr>
                <a:t> If removing the root and the child that replaces it is </a:t>
              </a:r>
              <a:r>
                <a:rPr lang="en-US" sz="2400" b="1">
                  <a:solidFill>
                    <a:srgbClr val="DD0111"/>
                  </a:solidFill>
                  <a:latin typeface="Comic Sans MS" pitchFamily="-107" charset="0"/>
                </a:rPr>
                <a:t>red</a:t>
              </a:r>
            </a:p>
          </p:txBody>
        </p:sp>
        <p:sp>
          <p:nvSpPr>
            <p:cNvPr id="30733" name="Freeform 28"/>
            <p:cNvSpPr>
              <a:spLocks/>
            </p:cNvSpPr>
            <p:nvPr/>
          </p:nvSpPr>
          <p:spPr bwMode="auto">
            <a:xfrm>
              <a:off x="2240" y="1612"/>
              <a:ext cx="997" cy="143"/>
            </a:xfrm>
            <a:custGeom>
              <a:avLst/>
              <a:gdLst>
                <a:gd name="T0" fmla="*/ 997 w 997"/>
                <a:gd name="T1" fmla="*/ 127 h 143"/>
                <a:gd name="T2" fmla="*/ 699 w 997"/>
                <a:gd name="T3" fmla="*/ 15 h 143"/>
                <a:gd name="T4" fmla="*/ 320 w 997"/>
                <a:gd name="T5" fmla="*/ 36 h 143"/>
                <a:gd name="T6" fmla="*/ 0 w 997"/>
                <a:gd name="T7" fmla="*/ 143 h 1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97"/>
                <a:gd name="T13" fmla="*/ 0 h 143"/>
                <a:gd name="T14" fmla="*/ 997 w 997"/>
                <a:gd name="T15" fmla="*/ 143 h 1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97" h="143">
                  <a:moveTo>
                    <a:pt x="997" y="127"/>
                  </a:moveTo>
                  <a:cubicBezTo>
                    <a:pt x="904" y="78"/>
                    <a:pt x="812" y="30"/>
                    <a:pt x="699" y="15"/>
                  </a:cubicBezTo>
                  <a:cubicBezTo>
                    <a:pt x="586" y="0"/>
                    <a:pt x="436" y="15"/>
                    <a:pt x="320" y="36"/>
                  </a:cubicBezTo>
                  <a:cubicBezTo>
                    <a:pt x="204" y="57"/>
                    <a:pt x="53" y="124"/>
                    <a:pt x="0" y="143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F085-7C4E-094E-9F91-CA968EECDBE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0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64" grpId="0"/>
      <p:bldP spid="50176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Rotations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337" y="1087438"/>
            <a:ext cx="8661453" cy="553878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dirty="0"/>
              <a:t>Operations for restructuring the tree after insert and delete operations on red-black trees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/>
              <a:t>Rotations take a red-black tree and a node within the tree and: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/>
              <a:t>Together with some node re-coloring they help restore the red-black tree property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/>
              <a:t>Change some of the pointer structure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/>
              <a:t>Do not change the binary-search tree property	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/>
              <a:t>Two types of rotations: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/>
              <a:t>Left &amp; right rotations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CS 477/677 - Lecture 12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F085-7C4E-094E-9F91-CA968EECDBE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30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633538" y="2454275"/>
            <a:ext cx="6862762" cy="2406650"/>
            <a:chOff x="606" y="2738"/>
            <a:chExt cx="4323" cy="1516"/>
          </a:xfrm>
        </p:grpSpPr>
        <p:pic>
          <p:nvPicPr>
            <p:cNvPr id="32775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6" y="2738"/>
              <a:ext cx="4323" cy="15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776" name="Rectangle 4"/>
            <p:cNvSpPr>
              <a:spLocks noChangeArrowheads="1"/>
            </p:cNvSpPr>
            <p:nvPr/>
          </p:nvSpPr>
          <p:spPr bwMode="auto">
            <a:xfrm>
              <a:off x="1888" y="3445"/>
              <a:ext cx="1701" cy="51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277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Left Rotations</a:t>
            </a:r>
          </a:p>
        </p:txBody>
      </p:sp>
      <p:sp>
        <p:nvSpPr>
          <p:cNvPr id="434182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143000"/>
            <a:ext cx="7983537" cy="54165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Assumption for a left rotation on a node </a:t>
            </a:r>
            <a:r>
              <a:rPr lang="en-US">
                <a:latin typeface="Comic Sans MS" pitchFamily="-107" charset="0"/>
              </a:rPr>
              <a:t>x</a:t>
            </a:r>
            <a:r>
              <a:rPr lang="en-US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The right child of </a:t>
            </a:r>
            <a:r>
              <a:rPr lang="en-US">
                <a:latin typeface="Comic Sans MS" pitchFamily="-107" charset="0"/>
              </a:rPr>
              <a:t>x (y)</a:t>
            </a:r>
            <a:r>
              <a:rPr lang="en-US"/>
              <a:t> is not NIL</a:t>
            </a:r>
          </a:p>
          <a:p>
            <a:pPr lvl="1"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/>
              <a:t>Idea: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Pivots around the link from </a:t>
            </a:r>
            <a:r>
              <a:rPr lang="en-US">
                <a:latin typeface="Comic Sans MS" pitchFamily="-107" charset="0"/>
              </a:rPr>
              <a:t>x</a:t>
            </a:r>
            <a:r>
              <a:rPr lang="en-US"/>
              <a:t> to </a:t>
            </a:r>
            <a:r>
              <a:rPr lang="en-US">
                <a:latin typeface="Comic Sans MS" pitchFamily="-107" charset="0"/>
              </a:rPr>
              <a:t>y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Makes </a:t>
            </a:r>
            <a:r>
              <a:rPr lang="en-US">
                <a:latin typeface="Comic Sans MS" pitchFamily="-107" charset="0"/>
              </a:rPr>
              <a:t>y</a:t>
            </a:r>
            <a:r>
              <a:rPr lang="en-US"/>
              <a:t> the new root of the subtree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Comic Sans MS" pitchFamily="-107" charset="0"/>
              </a:rPr>
              <a:t>x</a:t>
            </a:r>
            <a:r>
              <a:rPr lang="en-US"/>
              <a:t> becomes </a:t>
            </a:r>
            <a:r>
              <a:rPr lang="en-US">
                <a:latin typeface="Comic Sans MS" pitchFamily="-107" charset="0"/>
              </a:rPr>
              <a:t>y</a:t>
            </a:r>
            <a:r>
              <a:rPr lang="en-US"/>
              <a:t>’s left child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Comic Sans MS" pitchFamily="-107" charset="0"/>
              </a:rPr>
              <a:t>y</a:t>
            </a:r>
            <a:r>
              <a:rPr lang="en-US"/>
              <a:t>’s left child becomes </a:t>
            </a:r>
            <a:r>
              <a:rPr lang="en-US">
                <a:latin typeface="Comic Sans MS" pitchFamily="-107" charset="0"/>
              </a:rPr>
              <a:t>x</a:t>
            </a:r>
            <a:r>
              <a:rPr lang="en-US"/>
              <a:t>’s right child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CS 477/677 - Lecture 12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DF22C-61EC-3A4B-8BFA-1CEBFB5B19B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595313" y="1179513"/>
            <a:ext cx="7061200" cy="2630487"/>
          </a:xfrm>
          <a:noFill/>
        </p:spPr>
      </p:pic>
      <p:sp>
        <p:nvSpPr>
          <p:cNvPr id="3379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</a:t>
            </a:r>
            <a:r>
              <a:rPr lang="en-US" sz="2800"/>
              <a:t>LEFT-ROTATE</a:t>
            </a:r>
            <a:r>
              <a:rPr lang="en-US"/>
              <a:t> </a:t>
            </a:r>
          </a:p>
        </p:txBody>
      </p:sp>
      <p:pic>
        <p:nvPicPr>
          <p:cNvPr id="43622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/>
          <a:srcRect/>
          <a:stretch>
            <a:fillRect/>
          </a:stretch>
        </p:blipFill>
        <p:spPr>
          <a:xfrm>
            <a:off x="595313" y="3935413"/>
            <a:ext cx="8012112" cy="2871787"/>
          </a:xfrm>
          <a:noFill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CS 477/677 - Lecture 12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3D222-A950-C447-8F62-6CC02EB5D48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0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456113" y="3712093"/>
            <a:ext cx="4506913" cy="1433512"/>
            <a:chOff x="606" y="2738"/>
            <a:chExt cx="4323" cy="1516"/>
          </a:xfrm>
        </p:grpSpPr>
        <p:pic>
          <p:nvPicPr>
            <p:cNvPr id="145413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6" y="2738"/>
              <a:ext cx="4323" cy="1516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45414" name="Rectangle 6"/>
            <p:cNvSpPr>
              <a:spLocks noChangeArrowheads="1"/>
            </p:cNvSpPr>
            <p:nvPr/>
          </p:nvSpPr>
          <p:spPr bwMode="auto">
            <a:xfrm>
              <a:off x="1888" y="3445"/>
              <a:ext cx="1701" cy="51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LEFT-ROTATE(T, x)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7" y="1214438"/>
            <a:ext cx="8865081" cy="5340350"/>
          </a:xfrm>
        </p:spPr>
        <p:txBody>
          <a:bodyPr/>
          <a:lstStyle/>
          <a:p>
            <a:pPr marL="457200" indent="-457200">
              <a:buFontTx/>
              <a:buAutoNum type="arabicPeriod"/>
            </a:pPr>
            <a:r>
              <a:rPr lang="en-US" sz="2400" dirty="0">
                <a:latin typeface="Comic Sans MS" pitchFamily="-107" charset="0"/>
              </a:rPr>
              <a:t>y ← right[x]</a:t>
            </a:r>
            <a:r>
              <a:rPr lang="en-US" sz="2400" dirty="0"/>
              <a:t> 	       </a:t>
            </a:r>
            <a:r>
              <a:rPr lang="en-US" sz="2000" dirty="0">
                <a:ea typeface="Arial" pitchFamily="-107" charset="0"/>
                <a:cs typeface="Arial" pitchFamily="-107" charset="0"/>
              </a:rPr>
              <a:t>►</a:t>
            </a:r>
            <a:r>
              <a:rPr lang="en-US" sz="2000" dirty="0"/>
              <a:t>Set y</a:t>
            </a:r>
          </a:p>
          <a:p>
            <a:pPr marL="457200" indent="-457200">
              <a:buFontTx/>
              <a:buAutoNum type="arabicPeriod"/>
            </a:pPr>
            <a:r>
              <a:rPr lang="en-US" sz="2400" dirty="0">
                <a:latin typeface="Comic Sans MS" pitchFamily="-107" charset="0"/>
              </a:rPr>
              <a:t>right[x] ← left[y]</a:t>
            </a:r>
            <a:r>
              <a:rPr lang="en-US" sz="2400" dirty="0"/>
              <a:t>    </a:t>
            </a:r>
            <a:r>
              <a:rPr lang="en-US" sz="2000" dirty="0">
                <a:ea typeface="Arial" pitchFamily="-107" charset="0"/>
                <a:cs typeface="Arial" pitchFamily="-107" charset="0"/>
              </a:rPr>
              <a:t>►</a:t>
            </a:r>
            <a:r>
              <a:rPr lang="en-US" sz="2400" dirty="0"/>
              <a:t> </a:t>
            </a:r>
            <a:r>
              <a:rPr lang="en-US" sz="2000" dirty="0"/>
              <a:t>y’s left </a:t>
            </a:r>
            <a:r>
              <a:rPr lang="en-US" sz="2000" dirty="0" err="1"/>
              <a:t>subtree</a:t>
            </a:r>
            <a:r>
              <a:rPr lang="en-US" sz="2000" dirty="0"/>
              <a:t> becomes x’s right </a:t>
            </a:r>
            <a:r>
              <a:rPr lang="en-US" sz="2000" dirty="0" err="1"/>
              <a:t>subtree</a:t>
            </a:r>
            <a:endParaRPr lang="en-US" sz="2000" dirty="0"/>
          </a:p>
          <a:p>
            <a:pPr marL="457200" indent="-457200">
              <a:buFontTx/>
              <a:buAutoNum type="arabicPeriod"/>
            </a:pPr>
            <a:r>
              <a:rPr lang="en-US" sz="2400" b="1" dirty="0"/>
              <a:t>if </a:t>
            </a:r>
            <a:r>
              <a:rPr lang="en-US" sz="2400" dirty="0">
                <a:latin typeface="Comic Sans MS" pitchFamily="-107" charset="0"/>
              </a:rPr>
              <a:t>left[y] </a:t>
            </a:r>
            <a:r>
              <a:rPr lang="en-US" sz="2400" dirty="0">
                <a:latin typeface="Comic Sans MS" pitchFamily="-107" charset="0"/>
                <a:sym typeface="Symbol" pitchFamily="-107" charset="2"/>
              </a:rPr>
              <a:t>≠ </a:t>
            </a:r>
            <a:r>
              <a:rPr lang="en-US" sz="2400" dirty="0">
                <a:latin typeface="Comic Sans MS" pitchFamily="-107" charset="0"/>
              </a:rPr>
              <a:t>NIL</a:t>
            </a:r>
          </a:p>
          <a:p>
            <a:pPr marL="457200" indent="-457200">
              <a:buFontTx/>
              <a:buAutoNum type="arabicPeriod"/>
            </a:pPr>
            <a:r>
              <a:rPr lang="en-US" sz="2400" b="1" dirty="0"/>
              <a:t>   then </a:t>
            </a:r>
            <a:r>
              <a:rPr lang="en-US" sz="2400" dirty="0">
                <a:latin typeface="Comic Sans MS" pitchFamily="-107" charset="0"/>
              </a:rPr>
              <a:t>p[left[y]] ← x </a:t>
            </a:r>
            <a:r>
              <a:rPr lang="en-US" sz="2000" dirty="0">
                <a:ea typeface="Arial" pitchFamily="-107" charset="0"/>
                <a:cs typeface="Arial" pitchFamily="-107" charset="0"/>
              </a:rPr>
              <a:t>►</a:t>
            </a:r>
            <a:r>
              <a:rPr lang="en-US" sz="2400" dirty="0"/>
              <a:t> </a:t>
            </a:r>
            <a:r>
              <a:rPr lang="en-US" sz="2000" dirty="0"/>
              <a:t>Set the parent relation from left[y] to x</a:t>
            </a:r>
            <a:endParaRPr lang="en-US" sz="2400" dirty="0">
              <a:latin typeface="Comic Sans MS" pitchFamily="-107" charset="0"/>
            </a:endParaRPr>
          </a:p>
          <a:p>
            <a:pPr marL="457200" indent="-457200">
              <a:buFontTx/>
              <a:buAutoNum type="arabicPeriod"/>
            </a:pPr>
            <a:r>
              <a:rPr lang="en-US" sz="2400" dirty="0">
                <a:latin typeface="Comic Sans MS" pitchFamily="-107" charset="0"/>
              </a:rPr>
              <a:t>p[y] ← p[x]</a:t>
            </a:r>
            <a:r>
              <a:rPr lang="en-US" sz="2400" dirty="0"/>
              <a:t> 	       </a:t>
            </a:r>
            <a:r>
              <a:rPr lang="en-US" sz="2000" dirty="0">
                <a:ea typeface="Arial" pitchFamily="-107" charset="0"/>
                <a:cs typeface="Arial" pitchFamily="-107" charset="0"/>
              </a:rPr>
              <a:t>►</a:t>
            </a:r>
            <a:r>
              <a:rPr lang="en-US" sz="2400" dirty="0"/>
              <a:t> </a:t>
            </a:r>
            <a:r>
              <a:rPr lang="en-US" sz="2000" dirty="0"/>
              <a:t>The parent of x becomes the parent of y</a:t>
            </a:r>
          </a:p>
          <a:p>
            <a:pPr marL="457200" indent="-457200">
              <a:buFontTx/>
              <a:buAutoNum type="arabicPeriod"/>
            </a:pPr>
            <a:r>
              <a:rPr lang="en-US" sz="2400" b="1" dirty="0"/>
              <a:t>if </a:t>
            </a:r>
            <a:r>
              <a:rPr lang="en-US" sz="2400" dirty="0">
                <a:latin typeface="Comic Sans MS" pitchFamily="-107" charset="0"/>
              </a:rPr>
              <a:t>p[x] = NIL</a:t>
            </a:r>
          </a:p>
          <a:p>
            <a:pPr marL="457200" indent="-457200">
              <a:buFontTx/>
              <a:buAutoNum type="arabicPeriod"/>
            </a:pPr>
            <a:r>
              <a:rPr lang="en-US" sz="2400" b="1" dirty="0"/>
              <a:t>   then </a:t>
            </a:r>
            <a:r>
              <a:rPr lang="en-US" sz="2400" dirty="0">
                <a:latin typeface="Comic Sans MS" pitchFamily="-107" charset="0"/>
              </a:rPr>
              <a:t>root[T] ← y</a:t>
            </a:r>
          </a:p>
          <a:p>
            <a:pPr marL="457200" indent="-457200">
              <a:buFontTx/>
              <a:buAutoNum type="arabicPeriod"/>
            </a:pPr>
            <a:r>
              <a:rPr lang="en-US" sz="2400" b="1" dirty="0"/>
              <a:t>   else if </a:t>
            </a:r>
            <a:r>
              <a:rPr lang="en-US" sz="2400" dirty="0">
                <a:latin typeface="Comic Sans MS" pitchFamily="-107" charset="0"/>
              </a:rPr>
              <a:t>x = left[p[x]]</a:t>
            </a:r>
          </a:p>
          <a:p>
            <a:pPr marL="457200" indent="-457200">
              <a:buFontTx/>
              <a:buAutoNum type="arabicPeriod"/>
            </a:pPr>
            <a:r>
              <a:rPr lang="en-US" sz="2400" b="1" dirty="0"/>
              <a:t>              then </a:t>
            </a:r>
            <a:r>
              <a:rPr lang="en-US" sz="2400" dirty="0">
                <a:latin typeface="Comic Sans MS" pitchFamily="-107" charset="0"/>
              </a:rPr>
              <a:t>left[p[x]] ← y</a:t>
            </a:r>
          </a:p>
          <a:p>
            <a:pPr marL="457200" indent="-457200">
              <a:buFontTx/>
              <a:buAutoNum type="arabicPeriod"/>
            </a:pPr>
            <a:r>
              <a:rPr lang="en-US" sz="2400" b="1" dirty="0"/>
              <a:t>              else </a:t>
            </a:r>
            <a:r>
              <a:rPr lang="en-US" sz="2400" dirty="0">
                <a:latin typeface="Comic Sans MS" pitchFamily="-107" charset="0"/>
              </a:rPr>
              <a:t>right[p[x]] ← y</a:t>
            </a:r>
          </a:p>
          <a:p>
            <a:pPr marL="457200" indent="-457200">
              <a:buFontTx/>
              <a:buAutoNum type="arabicPeriod"/>
            </a:pPr>
            <a:r>
              <a:rPr lang="en-US" sz="2400" dirty="0">
                <a:latin typeface="Comic Sans MS" pitchFamily="-107" charset="0"/>
              </a:rPr>
              <a:t>left[y] ← x</a:t>
            </a:r>
            <a:r>
              <a:rPr lang="en-US" sz="2400" dirty="0"/>
              <a:t> 	        </a:t>
            </a:r>
            <a:r>
              <a:rPr lang="en-US" sz="2000" dirty="0">
                <a:ea typeface="Arial" pitchFamily="-107" charset="0"/>
                <a:cs typeface="Arial" pitchFamily="-107" charset="0"/>
              </a:rPr>
              <a:t>►</a:t>
            </a:r>
            <a:r>
              <a:rPr lang="en-US" sz="2400" dirty="0"/>
              <a:t> </a:t>
            </a:r>
            <a:r>
              <a:rPr lang="en-US" sz="2000" dirty="0"/>
              <a:t>Put x on y’s left</a:t>
            </a:r>
          </a:p>
          <a:p>
            <a:pPr marL="457200" indent="-457200">
              <a:buFontTx/>
              <a:buAutoNum type="arabicPeriod"/>
            </a:pPr>
            <a:r>
              <a:rPr lang="en-US" sz="2400" dirty="0">
                <a:latin typeface="Comic Sans MS" pitchFamily="-107" charset="0"/>
              </a:rPr>
              <a:t>p[x] ← y		        </a:t>
            </a:r>
            <a:r>
              <a:rPr lang="en-US" sz="2000" dirty="0">
                <a:ea typeface="Arial" pitchFamily="-107" charset="0"/>
                <a:cs typeface="Arial" pitchFamily="-107" charset="0"/>
              </a:rPr>
              <a:t>►</a:t>
            </a:r>
            <a:r>
              <a:rPr lang="en-US" sz="2400" dirty="0"/>
              <a:t> </a:t>
            </a:r>
            <a:r>
              <a:rPr lang="en-US" sz="2000" dirty="0"/>
              <a:t>y becomes x’s parent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CS 477/677 - Lecture 12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F085-7C4E-094E-9F91-CA968EECDBE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7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Right Rotations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8442325" cy="53895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Assumption for a right rotation on a node </a:t>
            </a:r>
            <a:r>
              <a:rPr lang="en-US">
                <a:latin typeface="Comic Sans MS" pitchFamily="-107" charset="0"/>
              </a:rPr>
              <a:t>x</a:t>
            </a:r>
            <a:r>
              <a:rPr lang="en-US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The left child of </a:t>
            </a:r>
            <a:r>
              <a:rPr lang="en-US">
                <a:latin typeface="Comic Sans MS" pitchFamily="-107" charset="0"/>
              </a:rPr>
              <a:t>y (x)</a:t>
            </a:r>
            <a:r>
              <a:rPr lang="en-US"/>
              <a:t> is not NIL</a:t>
            </a:r>
          </a:p>
          <a:p>
            <a:pPr lvl="1"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/>
              <a:t>Idea: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Pivots around the link from </a:t>
            </a:r>
            <a:r>
              <a:rPr lang="en-US">
                <a:latin typeface="Comic Sans MS" pitchFamily="-107" charset="0"/>
              </a:rPr>
              <a:t>y</a:t>
            </a:r>
            <a:r>
              <a:rPr lang="en-US"/>
              <a:t> to </a:t>
            </a:r>
            <a:r>
              <a:rPr lang="en-US">
                <a:latin typeface="Comic Sans MS" pitchFamily="-107" charset="0"/>
              </a:rPr>
              <a:t>x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Makes </a:t>
            </a:r>
            <a:r>
              <a:rPr lang="en-US">
                <a:latin typeface="Comic Sans MS" pitchFamily="-107" charset="0"/>
              </a:rPr>
              <a:t>x</a:t>
            </a:r>
            <a:r>
              <a:rPr lang="en-US"/>
              <a:t> the new root of the subtree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Comic Sans MS" pitchFamily="-107" charset="0"/>
              </a:rPr>
              <a:t>y</a:t>
            </a:r>
            <a:r>
              <a:rPr lang="en-US"/>
              <a:t> becomes </a:t>
            </a:r>
            <a:r>
              <a:rPr lang="en-US">
                <a:latin typeface="Comic Sans MS" pitchFamily="-107" charset="0"/>
              </a:rPr>
              <a:t>x</a:t>
            </a:r>
            <a:r>
              <a:rPr lang="en-US"/>
              <a:t>’s right child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Comic Sans MS" pitchFamily="-107" charset="0"/>
              </a:rPr>
              <a:t>x</a:t>
            </a:r>
            <a:r>
              <a:rPr lang="en-US"/>
              <a:t>’s right child becomes </a:t>
            </a:r>
            <a:r>
              <a:rPr lang="en-US">
                <a:latin typeface="Comic Sans MS" pitchFamily="-107" charset="0"/>
              </a:rPr>
              <a:t>y</a:t>
            </a:r>
            <a:r>
              <a:rPr lang="en-US"/>
              <a:t>’s left child</a:t>
            </a:r>
          </a:p>
        </p:txBody>
      </p:sp>
      <p:pic>
        <p:nvPicPr>
          <p:cNvPr id="34822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476375" y="2547938"/>
            <a:ext cx="1887538" cy="1979612"/>
          </a:xfrm>
          <a:noFill/>
        </p:spPr>
      </p:pic>
      <p:pic>
        <p:nvPicPr>
          <p:cNvPr id="34823" name="Picture 5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/>
          <a:srcRect/>
          <a:stretch>
            <a:fillRect/>
          </a:stretch>
        </p:blipFill>
        <p:spPr>
          <a:xfrm>
            <a:off x="3551238" y="3376613"/>
            <a:ext cx="2278062" cy="290512"/>
          </a:xfrm>
          <a:noFill/>
        </p:spPr>
      </p:pic>
      <p:pic>
        <p:nvPicPr>
          <p:cNvPr id="3482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13450" y="2595563"/>
            <a:ext cx="1785938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5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686175" y="3146425"/>
            <a:ext cx="2087563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CS 477/677 - Lecture 12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6950-B5BC-4046-A49E-2D335087A40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5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Insertion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/>
              <a:t>Goal:</a:t>
            </a:r>
          </a:p>
          <a:p>
            <a:pPr lvl="1" eaLnBrk="1" hangingPunct="1">
              <a:lnSpc>
                <a:spcPct val="140000"/>
              </a:lnSpc>
            </a:pPr>
            <a:r>
              <a:rPr lang="en-US"/>
              <a:t>Insert a new node z into a red-black tree</a:t>
            </a:r>
          </a:p>
          <a:p>
            <a:pPr eaLnBrk="1" hangingPunct="1">
              <a:lnSpc>
                <a:spcPct val="140000"/>
              </a:lnSpc>
            </a:pPr>
            <a:r>
              <a:rPr lang="en-US"/>
              <a:t>Idea:</a:t>
            </a:r>
          </a:p>
          <a:p>
            <a:pPr lvl="1" eaLnBrk="1" hangingPunct="1">
              <a:lnSpc>
                <a:spcPct val="140000"/>
              </a:lnSpc>
            </a:pPr>
            <a:r>
              <a:rPr lang="en-US"/>
              <a:t>Insert node z into the tree as for an ordinary binary search tree</a:t>
            </a:r>
          </a:p>
          <a:p>
            <a:pPr lvl="1" eaLnBrk="1" hangingPunct="1">
              <a:lnSpc>
                <a:spcPct val="140000"/>
              </a:lnSpc>
            </a:pPr>
            <a:r>
              <a:rPr lang="en-US"/>
              <a:t>Color the node </a:t>
            </a:r>
            <a:r>
              <a:rPr lang="en-US" b="1">
                <a:solidFill>
                  <a:srgbClr val="DD0111"/>
                </a:solidFill>
              </a:rPr>
              <a:t>red</a:t>
            </a:r>
          </a:p>
          <a:p>
            <a:pPr lvl="1" eaLnBrk="1" hangingPunct="1">
              <a:lnSpc>
                <a:spcPct val="140000"/>
              </a:lnSpc>
            </a:pPr>
            <a:r>
              <a:rPr lang="en-US"/>
              <a:t>Restore the red-black tree properties</a:t>
            </a:r>
          </a:p>
          <a:p>
            <a:pPr lvl="2" eaLnBrk="1" hangingPunct="1">
              <a:lnSpc>
                <a:spcPct val="140000"/>
              </a:lnSpc>
            </a:pPr>
            <a:r>
              <a:rPr lang="en-US"/>
              <a:t>Use an auxiliary procedure RB-INSERT-FIXUP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CS 477/677 - Lecture 12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3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mr-IN">
                <a:latin typeface="Arial" pitchFamily="-107" charset="0"/>
              </a:rPr>
              <a:t>CS 477/677 - Lecture 12</a:t>
            </a:r>
            <a:endParaRPr lang="en-US">
              <a:latin typeface="Arial" pitchFamily="-107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Red-Black Trees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“Balanced” binary trees guarantee an </a:t>
            </a:r>
            <a:r>
              <a:rPr lang="en-US" dirty="0">
                <a:latin typeface="Comic Sans MS" pitchFamily="-107" charset="0"/>
              </a:rPr>
              <a:t>O(</a:t>
            </a:r>
            <a:r>
              <a:rPr lang="en-US" dirty="0" err="1">
                <a:latin typeface="Comic Sans MS" pitchFamily="-107" charset="0"/>
              </a:rPr>
              <a:t>lgn</a:t>
            </a:r>
            <a:r>
              <a:rPr lang="en-US" dirty="0">
                <a:latin typeface="Comic Sans MS" pitchFamily="-107" charset="0"/>
              </a:rPr>
              <a:t>)</a:t>
            </a:r>
            <a:r>
              <a:rPr lang="en-US" dirty="0"/>
              <a:t> running time on the basic dynamic-set operations</a:t>
            </a:r>
          </a:p>
          <a:p>
            <a:pPr eaLnBrk="1" hangingPunct="1"/>
            <a:r>
              <a:rPr lang="en-US" dirty="0"/>
              <a:t>Red-black tree</a:t>
            </a:r>
          </a:p>
          <a:p>
            <a:pPr lvl="1" eaLnBrk="1" hangingPunct="1"/>
            <a:r>
              <a:rPr lang="en-US" dirty="0"/>
              <a:t>Binary tree with an additional attribute for its nodes: </a:t>
            </a:r>
            <a:r>
              <a:rPr lang="en-US" dirty="0">
                <a:latin typeface="Comic Sans MS" pitchFamily="-107" charset="0"/>
              </a:rPr>
              <a:t>color</a:t>
            </a:r>
            <a:r>
              <a:rPr lang="en-US" dirty="0"/>
              <a:t> which can be </a:t>
            </a:r>
            <a:r>
              <a:rPr lang="en-US" b="1" dirty="0">
                <a:solidFill>
                  <a:srgbClr val="DD0111"/>
                </a:solidFill>
              </a:rPr>
              <a:t>red</a:t>
            </a:r>
            <a:r>
              <a:rPr lang="en-US" dirty="0"/>
              <a:t> or </a:t>
            </a:r>
            <a:r>
              <a:rPr lang="en-US" b="1" dirty="0"/>
              <a:t>black</a:t>
            </a:r>
            <a:endParaRPr lang="en-US" dirty="0"/>
          </a:p>
          <a:p>
            <a:pPr lvl="1" eaLnBrk="1" hangingPunct="1"/>
            <a:r>
              <a:rPr lang="en-US" dirty="0"/>
              <a:t>Constrains the way nodes can be colored on any path from the root to a leaf</a:t>
            </a:r>
          </a:p>
          <a:p>
            <a:pPr lvl="2" eaLnBrk="1" hangingPunct="1"/>
            <a:r>
              <a:rPr lang="en-US" dirty="0"/>
              <a:t>Ensures that no path is more than twice as long as another  </a:t>
            </a:r>
            <a:r>
              <a:rPr lang="en-US" dirty="0">
                <a:sym typeface="Symbol" pitchFamily="-107" charset="2"/>
              </a:rPr>
              <a:t>⇒ the tree is balanced</a:t>
            </a:r>
          </a:p>
          <a:p>
            <a:pPr lvl="1" eaLnBrk="1" hangingPunct="1"/>
            <a:r>
              <a:rPr lang="en-US" dirty="0"/>
              <a:t>The nodes inherit all the other attributes from the binary-search trees: </a:t>
            </a:r>
            <a:r>
              <a:rPr lang="en-US" dirty="0">
                <a:latin typeface="Comic Sans MS" pitchFamily="-107" charset="0"/>
              </a:rPr>
              <a:t>key, left, right, 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F085-7C4E-094E-9F91-CA968EECDBE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94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/>
              <a:t>RB-INSERT</a:t>
            </a:r>
            <a:r>
              <a:rPr lang="en-US">
                <a:latin typeface="Comic Sans MS" pitchFamily="-107" charset="0"/>
              </a:rPr>
              <a:t>(T, z)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757363"/>
            <a:ext cx="4845050" cy="4708525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Tx/>
              <a:buAutoNum type="arabicPeriod"/>
            </a:pPr>
            <a:r>
              <a:rPr lang="en-US" sz="2400" dirty="0"/>
              <a:t> </a:t>
            </a:r>
            <a:r>
              <a:rPr lang="en-US" sz="2400" dirty="0">
                <a:latin typeface="Comic Sans MS" pitchFamily="-107" charset="0"/>
              </a:rPr>
              <a:t>y ← NIL</a:t>
            </a:r>
          </a:p>
          <a:p>
            <a:pPr eaLnBrk="1" hangingPunct="1">
              <a:lnSpc>
                <a:spcPct val="130000"/>
              </a:lnSpc>
              <a:buFontTx/>
              <a:buAutoNum type="arabicPeriod"/>
            </a:pPr>
            <a:r>
              <a:rPr lang="en-US" sz="2400" dirty="0"/>
              <a:t> </a:t>
            </a:r>
            <a:r>
              <a:rPr lang="en-US" sz="2400" dirty="0">
                <a:latin typeface="Comic Sans MS" pitchFamily="-107" charset="0"/>
              </a:rPr>
              <a:t>x ← root[T]</a:t>
            </a:r>
          </a:p>
          <a:p>
            <a:pPr eaLnBrk="1" hangingPunct="1">
              <a:lnSpc>
                <a:spcPct val="130000"/>
              </a:lnSpc>
              <a:buFontTx/>
              <a:buAutoNum type="arabicPeriod"/>
            </a:pPr>
            <a:r>
              <a:rPr lang="en-US" sz="2400" b="1" dirty="0"/>
              <a:t> while </a:t>
            </a:r>
            <a:r>
              <a:rPr lang="en-US" sz="2400" dirty="0">
                <a:latin typeface="Comic Sans MS" pitchFamily="-107" charset="0"/>
              </a:rPr>
              <a:t>x </a:t>
            </a:r>
            <a:r>
              <a:rPr lang="en-US" sz="2400" dirty="0">
                <a:latin typeface="Comic Sans MS" pitchFamily="-107" charset="0"/>
                <a:sym typeface="Symbol" pitchFamily="-107" charset="2"/>
              </a:rPr>
              <a:t>≠ </a:t>
            </a:r>
            <a:r>
              <a:rPr lang="en-US" sz="2400" dirty="0">
                <a:latin typeface="Comic Sans MS" pitchFamily="-107" charset="0"/>
              </a:rPr>
              <a:t>NIL</a:t>
            </a:r>
          </a:p>
          <a:p>
            <a:pPr eaLnBrk="1" hangingPunct="1">
              <a:lnSpc>
                <a:spcPct val="130000"/>
              </a:lnSpc>
              <a:buFontTx/>
              <a:buAutoNum type="arabicPeriod"/>
            </a:pPr>
            <a:r>
              <a:rPr lang="en-US" sz="2400" b="1" dirty="0"/>
              <a:t>           do </a:t>
            </a:r>
            <a:r>
              <a:rPr lang="en-US" sz="2400" dirty="0">
                <a:latin typeface="Comic Sans MS" pitchFamily="-107" charset="0"/>
              </a:rPr>
              <a:t>y ← x</a:t>
            </a:r>
          </a:p>
          <a:p>
            <a:pPr eaLnBrk="1" hangingPunct="1">
              <a:lnSpc>
                <a:spcPct val="130000"/>
              </a:lnSpc>
              <a:buFontTx/>
              <a:buAutoNum type="arabicPeriod"/>
            </a:pPr>
            <a:r>
              <a:rPr lang="en-US" sz="2400" b="1" dirty="0"/>
              <a:t> 	          if </a:t>
            </a:r>
            <a:r>
              <a:rPr lang="en-US" sz="2400" dirty="0">
                <a:latin typeface="Comic Sans MS" pitchFamily="-107" charset="0"/>
              </a:rPr>
              <a:t>key[z] &lt; key[x]</a:t>
            </a:r>
          </a:p>
          <a:p>
            <a:pPr eaLnBrk="1" hangingPunct="1">
              <a:lnSpc>
                <a:spcPct val="130000"/>
              </a:lnSpc>
              <a:buFontTx/>
              <a:buAutoNum type="arabicPeriod"/>
            </a:pPr>
            <a:r>
              <a:rPr lang="en-US" sz="2400" b="1" dirty="0"/>
              <a:t>   	             then </a:t>
            </a:r>
            <a:r>
              <a:rPr lang="en-US" sz="2400" dirty="0">
                <a:latin typeface="Comic Sans MS" pitchFamily="-107" charset="0"/>
              </a:rPr>
              <a:t>x ← left[x]</a:t>
            </a:r>
          </a:p>
          <a:p>
            <a:pPr eaLnBrk="1" hangingPunct="1">
              <a:lnSpc>
                <a:spcPct val="130000"/>
              </a:lnSpc>
              <a:buFontTx/>
              <a:buAutoNum type="arabicPeriod"/>
            </a:pPr>
            <a:r>
              <a:rPr lang="en-US" sz="2400" b="1" dirty="0"/>
              <a:t>   		  else </a:t>
            </a:r>
            <a:r>
              <a:rPr lang="en-US" sz="2400" dirty="0">
                <a:latin typeface="Comic Sans MS" pitchFamily="-107" charset="0"/>
              </a:rPr>
              <a:t>x ← right[x]</a:t>
            </a:r>
          </a:p>
          <a:p>
            <a:pPr eaLnBrk="1" hangingPunct="1">
              <a:lnSpc>
                <a:spcPct val="130000"/>
              </a:lnSpc>
              <a:buFontTx/>
              <a:buAutoNum type="arabicPeriod"/>
            </a:pPr>
            <a:r>
              <a:rPr lang="en-US" sz="2400" dirty="0"/>
              <a:t> </a:t>
            </a:r>
            <a:r>
              <a:rPr lang="en-US" sz="2400" dirty="0">
                <a:latin typeface="Comic Sans MS" pitchFamily="-107" charset="0"/>
              </a:rPr>
              <a:t>p[z] ← y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752725" y="1735138"/>
            <a:ext cx="5718175" cy="1200150"/>
            <a:chOff x="1734" y="751"/>
            <a:chExt cx="3602" cy="756"/>
          </a:xfrm>
        </p:grpSpPr>
        <p:sp>
          <p:nvSpPr>
            <p:cNvPr id="36891" name="AutoShape 5"/>
            <p:cNvSpPr>
              <a:spLocks/>
            </p:cNvSpPr>
            <p:nvPr/>
          </p:nvSpPr>
          <p:spPr bwMode="auto">
            <a:xfrm>
              <a:off x="1734" y="856"/>
              <a:ext cx="56" cy="598"/>
            </a:xfrm>
            <a:prstGeom prst="rightBrace">
              <a:avLst>
                <a:gd name="adj1" fmla="val 8898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6892" name="Text Box 6"/>
            <p:cNvSpPr txBox="1">
              <a:spLocks noChangeArrowheads="1"/>
            </p:cNvSpPr>
            <p:nvPr/>
          </p:nvSpPr>
          <p:spPr bwMode="auto">
            <a:xfrm>
              <a:off x="1855" y="751"/>
              <a:ext cx="3481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Char char="•"/>
              </a:pPr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 Initialize nodes x and y</a:t>
              </a:r>
            </a:p>
            <a:p>
              <a:pPr>
                <a:buFontTx/>
                <a:buChar char="•"/>
              </a:pPr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 Throughout the algorithm y points </a:t>
              </a:r>
            </a:p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	to the parent of x</a:t>
              </a:r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 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981575" y="3101975"/>
            <a:ext cx="4184650" cy="2582863"/>
            <a:chOff x="3138" y="1612"/>
            <a:chExt cx="2636" cy="1627"/>
          </a:xfrm>
        </p:grpSpPr>
        <p:sp>
          <p:nvSpPr>
            <p:cNvPr id="36889" name="AutoShape 8"/>
            <p:cNvSpPr>
              <a:spLocks/>
            </p:cNvSpPr>
            <p:nvPr/>
          </p:nvSpPr>
          <p:spPr bwMode="auto">
            <a:xfrm>
              <a:off x="3138" y="1612"/>
              <a:ext cx="84" cy="1627"/>
            </a:xfrm>
            <a:prstGeom prst="rightBrace">
              <a:avLst>
                <a:gd name="adj1" fmla="val 16140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6890" name="Text Box 9"/>
            <p:cNvSpPr txBox="1">
              <a:spLocks noChangeArrowheads="1"/>
            </p:cNvSpPr>
            <p:nvPr/>
          </p:nvSpPr>
          <p:spPr bwMode="auto">
            <a:xfrm>
              <a:off x="3303" y="1836"/>
              <a:ext cx="2471" cy="1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Char char="•"/>
              </a:pPr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 Go down the tree until</a:t>
              </a:r>
            </a:p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reaching a leaf</a:t>
              </a:r>
            </a:p>
            <a:p>
              <a:pPr>
                <a:buFontTx/>
                <a:buChar char="•"/>
              </a:pPr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 At that point y is the</a:t>
              </a:r>
            </a:p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parent of the node to be</a:t>
              </a:r>
            </a:p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inserted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292350" y="5692781"/>
            <a:ext cx="4478338" cy="461963"/>
            <a:chOff x="1444" y="3244"/>
            <a:chExt cx="2821" cy="291"/>
          </a:xfrm>
        </p:grpSpPr>
        <p:sp>
          <p:nvSpPr>
            <p:cNvPr id="36887" name="AutoShape 11"/>
            <p:cNvSpPr>
              <a:spLocks/>
            </p:cNvSpPr>
            <p:nvPr/>
          </p:nvSpPr>
          <p:spPr bwMode="auto">
            <a:xfrm>
              <a:off x="1444" y="3290"/>
              <a:ext cx="40" cy="217"/>
            </a:xfrm>
            <a:prstGeom prst="rightBrace">
              <a:avLst>
                <a:gd name="adj1" fmla="val 4520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8" name="Text Box 12"/>
            <p:cNvSpPr txBox="1">
              <a:spLocks noChangeArrowheads="1"/>
            </p:cNvSpPr>
            <p:nvPr/>
          </p:nvSpPr>
          <p:spPr bwMode="auto">
            <a:xfrm>
              <a:off x="1519" y="3244"/>
              <a:ext cx="274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Char char="•"/>
              </a:pPr>
              <a:r>
                <a:rPr lang="en-US" sz="2400" dirty="0"/>
                <a:t> </a:t>
              </a:r>
              <a:r>
                <a:rPr lang="en-US" sz="2400" dirty="0">
                  <a:latin typeface="Century Gothic" charset="0"/>
                  <a:ea typeface="Century Gothic" charset="0"/>
                  <a:cs typeface="Century Gothic" charset="0"/>
                </a:rPr>
                <a:t>Sets the parent of z to be y</a:t>
              </a:r>
            </a:p>
          </p:txBody>
        </p:sp>
      </p:grpSp>
      <p:grpSp>
        <p:nvGrpSpPr>
          <p:cNvPr id="5" name="Group 13"/>
          <p:cNvGrpSpPr>
            <a:grpSpLocks noChangeAspect="1"/>
          </p:cNvGrpSpPr>
          <p:nvPr/>
        </p:nvGrpSpPr>
        <p:grpSpPr bwMode="auto">
          <a:xfrm>
            <a:off x="5259388" y="187325"/>
            <a:ext cx="3648075" cy="1885950"/>
            <a:chOff x="1526" y="2294"/>
            <a:chExt cx="3062" cy="1583"/>
          </a:xfrm>
        </p:grpSpPr>
        <p:sp>
          <p:nvSpPr>
            <p:cNvPr id="36874" name="Oval 14"/>
            <p:cNvSpPr>
              <a:spLocks noChangeAspect="1" noChangeArrowheads="1"/>
            </p:cNvSpPr>
            <p:nvPr/>
          </p:nvSpPr>
          <p:spPr bwMode="auto">
            <a:xfrm>
              <a:off x="2239" y="2294"/>
              <a:ext cx="293" cy="2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36875" name="Oval 15"/>
            <p:cNvSpPr>
              <a:spLocks noChangeAspect="1" noChangeArrowheads="1"/>
            </p:cNvSpPr>
            <p:nvPr/>
          </p:nvSpPr>
          <p:spPr bwMode="auto">
            <a:xfrm>
              <a:off x="1526" y="2722"/>
              <a:ext cx="293" cy="2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17</a:t>
              </a:r>
            </a:p>
          </p:txBody>
        </p:sp>
        <p:sp>
          <p:nvSpPr>
            <p:cNvPr id="36876" name="Oval 16"/>
            <p:cNvSpPr>
              <a:spLocks noChangeAspect="1" noChangeArrowheads="1"/>
            </p:cNvSpPr>
            <p:nvPr/>
          </p:nvSpPr>
          <p:spPr bwMode="auto">
            <a:xfrm>
              <a:off x="2951" y="2722"/>
              <a:ext cx="293" cy="28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41</a:t>
              </a:r>
            </a:p>
          </p:txBody>
        </p:sp>
        <p:sp>
          <p:nvSpPr>
            <p:cNvPr id="36877" name="Oval 17"/>
            <p:cNvSpPr>
              <a:spLocks noChangeAspect="1" noChangeArrowheads="1"/>
            </p:cNvSpPr>
            <p:nvPr/>
          </p:nvSpPr>
          <p:spPr bwMode="auto">
            <a:xfrm>
              <a:off x="2239" y="3166"/>
              <a:ext cx="293" cy="2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36878" name="Oval 18"/>
            <p:cNvSpPr>
              <a:spLocks noChangeAspect="1" noChangeArrowheads="1"/>
            </p:cNvSpPr>
            <p:nvPr/>
          </p:nvSpPr>
          <p:spPr bwMode="auto">
            <a:xfrm>
              <a:off x="3656" y="3166"/>
              <a:ext cx="293" cy="2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47</a:t>
              </a:r>
            </a:p>
          </p:txBody>
        </p:sp>
        <p:sp>
          <p:nvSpPr>
            <p:cNvPr id="36879" name="Oval 19"/>
            <p:cNvSpPr>
              <a:spLocks noChangeAspect="1" noChangeArrowheads="1"/>
            </p:cNvSpPr>
            <p:nvPr/>
          </p:nvSpPr>
          <p:spPr bwMode="auto">
            <a:xfrm>
              <a:off x="2878" y="3594"/>
              <a:ext cx="293" cy="28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38</a:t>
              </a:r>
            </a:p>
          </p:txBody>
        </p:sp>
        <p:sp>
          <p:nvSpPr>
            <p:cNvPr id="36880" name="Oval 20"/>
            <p:cNvSpPr>
              <a:spLocks noChangeAspect="1" noChangeArrowheads="1"/>
            </p:cNvSpPr>
            <p:nvPr/>
          </p:nvSpPr>
          <p:spPr bwMode="auto">
            <a:xfrm>
              <a:off x="4295" y="3594"/>
              <a:ext cx="293" cy="28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36881" name="Line 21"/>
            <p:cNvSpPr>
              <a:spLocks noChangeAspect="1" noChangeShapeType="1"/>
            </p:cNvSpPr>
            <p:nvPr/>
          </p:nvSpPr>
          <p:spPr bwMode="auto">
            <a:xfrm rot="3600000">
              <a:off x="2024" y="2382"/>
              <a:ext cx="5" cy="5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2" name="Line 22"/>
            <p:cNvSpPr>
              <a:spLocks noChangeAspect="1" noChangeShapeType="1"/>
            </p:cNvSpPr>
            <p:nvPr/>
          </p:nvSpPr>
          <p:spPr bwMode="auto">
            <a:xfrm rot="18000000" flipH="1">
              <a:off x="2738" y="2382"/>
              <a:ext cx="5" cy="5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3" name="Line 23"/>
            <p:cNvSpPr>
              <a:spLocks noChangeAspect="1" noChangeShapeType="1"/>
            </p:cNvSpPr>
            <p:nvPr/>
          </p:nvSpPr>
          <p:spPr bwMode="auto">
            <a:xfrm rot="3600000">
              <a:off x="2746" y="2832"/>
              <a:ext cx="5" cy="5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4" name="Line 24"/>
            <p:cNvSpPr>
              <a:spLocks noChangeAspect="1" noChangeShapeType="1"/>
            </p:cNvSpPr>
            <p:nvPr/>
          </p:nvSpPr>
          <p:spPr bwMode="auto">
            <a:xfrm rot="18000000" flipH="1">
              <a:off x="3444" y="2832"/>
              <a:ext cx="5" cy="5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5" name="Line 25"/>
            <p:cNvSpPr>
              <a:spLocks noChangeAspect="1" noChangeShapeType="1"/>
            </p:cNvSpPr>
            <p:nvPr/>
          </p:nvSpPr>
          <p:spPr bwMode="auto">
            <a:xfrm rot="18000000" flipH="1">
              <a:off x="2712" y="3277"/>
              <a:ext cx="5" cy="4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6" name="Line 26"/>
            <p:cNvSpPr>
              <a:spLocks noChangeAspect="1" noChangeShapeType="1"/>
            </p:cNvSpPr>
            <p:nvPr/>
          </p:nvSpPr>
          <p:spPr bwMode="auto">
            <a:xfrm rot="18000000" flipH="1">
              <a:off x="4136" y="3277"/>
              <a:ext cx="5" cy="4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CS 477/677 - Lecture 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75F5-9CC2-FF4E-9B44-8471E8A33A1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2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/>
              <a:t>RB-INSERT</a:t>
            </a:r>
            <a:r>
              <a:rPr lang="en-US">
                <a:latin typeface="Comic Sans MS" pitchFamily="-107" charset="0"/>
              </a:rPr>
              <a:t>(T, z)</a:t>
            </a:r>
          </a:p>
        </p:txBody>
      </p:sp>
      <p:sp>
        <p:nvSpPr>
          <p:cNvPr id="44032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293688" y="1225550"/>
            <a:ext cx="4808537" cy="5076825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Tx/>
              <a:buAutoNum type="arabicPeriod" startAt="9"/>
            </a:pPr>
            <a:r>
              <a:rPr lang="en-US" sz="2400" b="1"/>
              <a:t> if </a:t>
            </a:r>
            <a:r>
              <a:rPr lang="en-US" sz="2400">
                <a:latin typeface="Comic Sans MS" pitchFamily="-107" charset="0"/>
              </a:rPr>
              <a:t>y = NIL</a:t>
            </a:r>
          </a:p>
          <a:p>
            <a:pPr eaLnBrk="1" hangingPunct="1">
              <a:lnSpc>
                <a:spcPct val="130000"/>
              </a:lnSpc>
              <a:buFontTx/>
              <a:buAutoNum type="arabicPeriod" startAt="9"/>
            </a:pPr>
            <a:r>
              <a:rPr lang="en-US" sz="2400" b="1"/>
              <a:t>    then </a:t>
            </a:r>
            <a:r>
              <a:rPr lang="en-US" sz="2400">
                <a:latin typeface="Comic Sans MS" pitchFamily="-107" charset="0"/>
              </a:rPr>
              <a:t>root[T] ← z</a:t>
            </a:r>
          </a:p>
          <a:p>
            <a:pPr eaLnBrk="1" hangingPunct="1">
              <a:lnSpc>
                <a:spcPct val="130000"/>
              </a:lnSpc>
              <a:buFontTx/>
              <a:buAutoNum type="arabicPeriod" startAt="9"/>
            </a:pPr>
            <a:r>
              <a:rPr lang="en-US" sz="2400" b="1"/>
              <a:t>    else if </a:t>
            </a:r>
            <a:r>
              <a:rPr lang="en-US" sz="2400">
                <a:latin typeface="Comic Sans MS" pitchFamily="-107" charset="0"/>
              </a:rPr>
              <a:t>key[z] &lt; key[y]</a:t>
            </a:r>
          </a:p>
          <a:p>
            <a:pPr eaLnBrk="1" hangingPunct="1">
              <a:lnSpc>
                <a:spcPct val="130000"/>
              </a:lnSpc>
              <a:buFontTx/>
              <a:buAutoNum type="arabicPeriod" startAt="9"/>
            </a:pPr>
            <a:r>
              <a:rPr lang="en-US" sz="2400" b="1"/>
              <a:t>               then </a:t>
            </a:r>
            <a:r>
              <a:rPr lang="en-US" sz="2400">
                <a:latin typeface="Comic Sans MS" pitchFamily="-107" charset="0"/>
              </a:rPr>
              <a:t>left[y] ← z</a:t>
            </a:r>
          </a:p>
          <a:p>
            <a:pPr eaLnBrk="1" hangingPunct="1">
              <a:lnSpc>
                <a:spcPct val="130000"/>
              </a:lnSpc>
              <a:buFontTx/>
              <a:buAutoNum type="arabicPeriod" startAt="9"/>
            </a:pPr>
            <a:r>
              <a:rPr lang="en-US" sz="2400" b="1"/>
              <a:t>               else </a:t>
            </a:r>
            <a:r>
              <a:rPr lang="en-US" sz="2400">
                <a:latin typeface="Comic Sans MS" pitchFamily="-107" charset="0"/>
              </a:rPr>
              <a:t>right[y] ← z</a:t>
            </a:r>
          </a:p>
          <a:p>
            <a:pPr eaLnBrk="1" hangingPunct="1">
              <a:lnSpc>
                <a:spcPct val="130000"/>
              </a:lnSpc>
              <a:buFontTx/>
              <a:buAutoNum type="arabicPeriod" startAt="9"/>
            </a:pPr>
            <a:r>
              <a:rPr lang="en-US" sz="2400"/>
              <a:t> </a:t>
            </a:r>
            <a:r>
              <a:rPr lang="en-US" sz="2400">
                <a:latin typeface="Comic Sans MS" pitchFamily="-107" charset="0"/>
              </a:rPr>
              <a:t>left[z] ← NIL</a:t>
            </a:r>
          </a:p>
          <a:p>
            <a:pPr eaLnBrk="1" hangingPunct="1">
              <a:lnSpc>
                <a:spcPct val="130000"/>
              </a:lnSpc>
              <a:buFontTx/>
              <a:buAutoNum type="arabicPeriod" startAt="9"/>
            </a:pPr>
            <a:r>
              <a:rPr lang="en-US" sz="2400"/>
              <a:t> </a:t>
            </a:r>
            <a:r>
              <a:rPr lang="en-US" sz="2400">
                <a:latin typeface="Comic Sans MS" pitchFamily="-107" charset="0"/>
              </a:rPr>
              <a:t>right[z] ← NIL</a:t>
            </a:r>
          </a:p>
          <a:p>
            <a:pPr eaLnBrk="1" hangingPunct="1">
              <a:lnSpc>
                <a:spcPct val="130000"/>
              </a:lnSpc>
              <a:buFontTx/>
              <a:buAutoNum type="arabicPeriod" startAt="9"/>
            </a:pPr>
            <a:r>
              <a:rPr lang="en-US" sz="2400"/>
              <a:t> </a:t>
            </a:r>
            <a:r>
              <a:rPr lang="en-US" sz="2400">
                <a:latin typeface="Comic Sans MS" pitchFamily="-107" charset="0"/>
              </a:rPr>
              <a:t>color[z] ← RED</a:t>
            </a:r>
          </a:p>
          <a:p>
            <a:pPr eaLnBrk="1" hangingPunct="1">
              <a:lnSpc>
                <a:spcPct val="130000"/>
              </a:lnSpc>
              <a:buFontTx/>
              <a:buAutoNum type="arabicPeriod" startAt="9"/>
            </a:pPr>
            <a:r>
              <a:rPr lang="en-US" sz="2400"/>
              <a:t> RB-INSERT-FIXUP</a:t>
            </a:r>
            <a:r>
              <a:rPr lang="en-US" sz="2400">
                <a:latin typeface="Comic Sans MS" pitchFamily="-107" charset="0"/>
              </a:rPr>
              <a:t>(T, z)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743325" y="1312863"/>
            <a:ext cx="4440238" cy="1033462"/>
            <a:chOff x="2358" y="827"/>
            <a:chExt cx="2797" cy="651"/>
          </a:xfrm>
        </p:grpSpPr>
        <p:sp>
          <p:nvSpPr>
            <p:cNvPr id="37918" name="AutoShape 5"/>
            <p:cNvSpPr>
              <a:spLocks/>
            </p:cNvSpPr>
            <p:nvPr/>
          </p:nvSpPr>
          <p:spPr bwMode="auto">
            <a:xfrm>
              <a:off x="2358" y="827"/>
              <a:ext cx="103" cy="623"/>
            </a:xfrm>
            <a:prstGeom prst="rightBrace">
              <a:avLst>
                <a:gd name="adj1" fmla="val 5040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7919" name="Text Box 6"/>
            <p:cNvSpPr txBox="1">
              <a:spLocks noChangeArrowheads="1"/>
            </p:cNvSpPr>
            <p:nvPr/>
          </p:nvSpPr>
          <p:spPr bwMode="auto">
            <a:xfrm>
              <a:off x="2538" y="838"/>
              <a:ext cx="2617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endParaRPr lang="en-US" sz="2000">
                <a:latin typeface="Century Gothic" charset="0"/>
                <a:ea typeface="Century Gothic" charset="0"/>
                <a:cs typeface="Century Gothic" charset="0"/>
              </a:endParaRPr>
            </a:p>
            <a:p>
              <a:r>
                <a:rPr lang="en-US" sz="2000">
                  <a:latin typeface="Century Gothic" charset="0"/>
                  <a:ea typeface="Century Gothic" charset="0"/>
                  <a:cs typeface="Century Gothic" charset="0"/>
                </a:rPr>
                <a:t>The tree was empty: </a:t>
              </a:r>
            </a:p>
            <a:p>
              <a:r>
                <a:rPr lang="en-US" sz="2000">
                  <a:latin typeface="Century Gothic" charset="0"/>
                  <a:ea typeface="Century Gothic" charset="0"/>
                  <a:cs typeface="Century Gothic" charset="0"/>
                </a:rPr>
                <a:t>set the new node to be the root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637088" y="2455863"/>
            <a:ext cx="4243387" cy="1495425"/>
            <a:chOff x="2921" y="1547"/>
            <a:chExt cx="2673" cy="942"/>
          </a:xfrm>
        </p:grpSpPr>
        <p:sp>
          <p:nvSpPr>
            <p:cNvPr id="37916" name="AutoShape 8"/>
            <p:cNvSpPr>
              <a:spLocks/>
            </p:cNvSpPr>
            <p:nvPr/>
          </p:nvSpPr>
          <p:spPr bwMode="auto">
            <a:xfrm>
              <a:off x="2921" y="1547"/>
              <a:ext cx="76" cy="942"/>
            </a:xfrm>
            <a:prstGeom prst="rightBrace">
              <a:avLst>
                <a:gd name="adj1" fmla="val 10328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7917" name="Text Box 9"/>
            <p:cNvSpPr txBox="1">
              <a:spLocks noChangeArrowheads="1"/>
            </p:cNvSpPr>
            <p:nvPr/>
          </p:nvSpPr>
          <p:spPr bwMode="auto">
            <a:xfrm>
              <a:off x="3070" y="1642"/>
              <a:ext cx="2524" cy="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latin typeface="Century Gothic" charset="0"/>
                  <a:ea typeface="Century Gothic" charset="0"/>
                  <a:cs typeface="Century Gothic" charset="0"/>
                </a:rPr>
                <a:t>Otherwise, set z to be the left or right child of y, depending on whether the inserted node is smaller or larger than y’s key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3270250" y="4141788"/>
            <a:ext cx="5260975" cy="1430337"/>
            <a:chOff x="2060" y="2609"/>
            <a:chExt cx="3314" cy="901"/>
          </a:xfrm>
        </p:grpSpPr>
        <p:sp>
          <p:nvSpPr>
            <p:cNvPr id="37914" name="AutoShape 11"/>
            <p:cNvSpPr>
              <a:spLocks/>
            </p:cNvSpPr>
            <p:nvPr/>
          </p:nvSpPr>
          <p:spPr bwMode="auto">
            <a:xfrm>
              <a:off x="2060" y="2609"/>
              <a:ext cx="88" cy="901"/>
            </a:xfrm>
            <a:prstGeom prst="rightBrace">
              <a:avLst>
                <a:gd name="adj1" fmla="val 8532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7915" name="Text Box 12"/>
            <p:cNvSpPr txBox="1">
              <a:spLocks noChangeArrowheads="1"/>
            </p:cNvSpPr>
            <p:nvPr/>
          </p:nvSpPr>
          <p:spPr bwMode="auto">
            <a:xfrm>
              <a:off x="2212" y="2925"/>
              <a:ext cx="316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latin typeface="Century Gothic" charset="0"/>
                  <a:ea typeface="Century Gothic" charset="0"/>
                  <a:cs typeface="Century Gothic" charset="0"/>
                </a:rPr>
                <a:t>Set the fields of the newly added node</a:t>
              </a: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4389438" y="5508628"/>
            <a:ext cx="4895849" cy="923926"/>
            <a:chOff x="2765" y="3470"/>
            <a:chExt cx="3084" cy="582"/>
          </a:xfrm>
        </p:grpSpPr>
        <p:sp>
          <p:nvSpPr>
            <p:cNvPr id="37912" name="AutoShape 14"/>
            <p:cNvSpPr>
              <a:spLocks/>
            </p:cNvSpPr>
            <p:nvPr/>
          </p:nvSpPr>
          <p:spPr bwMode="auto">
            <a:xfrm>
              <a:off x="2765" y="3579"/>
              <a:ext cx="61" cy="325"/>
            </a:xfrm>
            <a:prstGeom prst="rightBrace">
              <a:avLst>
                <a:gd name="adj1" fmla="val 4439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7913" name="Text Box 15"/>
            <p:cNvSpPr txBox="1">
              <a:spLocks noChangeArrowheads="1"/>
            </p:cNvSpPr>
            <p:nvPr/>
          </p:nvSpPr>
          <p:spPr bwMode="auto">
            <a:xfrm>
              <a:off x="2870" y="3470"/>
              <a:ext cx="2979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Fix any inconsistencies that could have</a:t>
              </a:r>
            </a:p>
            <a:p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been introduced by adding this new red</a:t>
              </a:r>
            </a:p>
            <a:p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node</a:t>
              </a:r>
            </a:p>
          </p:txBody>
        </p:sp>
      </p:grpSp>
      <p:grpSp>
        <p:nvGrpSpPr>
          <p:cNvPr id="6" name="Group 16"/>
          <p:cNvGrpSpPr>
            <a:grpSpLocks noChangeAspect="1"/>
          </p:cNvGrpSpPr>
          <p:nvPr/>
        </p:nvGrpSpPr>
        <p:grpSpPr bwMode="auto">
          <a:xfrm>
            <a:off x="5259388" y="111125"/>
            <a:ext cx="3648075" cy="1885950"/>
            <a:chOff x="1526" y="2294"/>
            <a:chExt cx="3062" cy="1583"/>
          </a:xfrm>
        </p:grpSpPr>
        <p:sp>
          <p:nvSpPr>
            <p:cNvPr id="37899" name="Oval 17"/>
            <p:cNvSpPr>
              <a:spLocks noChangeAspect="1" noChangeArrowheads="1"/>
            </p:cNvSpPr>
            <p:nvPr/>
          </p:nvSpPr>
          <p:spPr bwMode="auto">
            <a:xfrm>
              <a:off x="2239" y="2294"/>
              <a:ext cx="293" cy="2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37900" name="Oval 18"/>
            <p:cNvSpPr>
              <a:spLocks noChangeAspect="1" noChangeArrowheads="1"/>
            </p:cNvSpPr>
            <p:nvPr/>
          </p:nvSpPr>
          <p:spPr bwMode="auto">
            <a:xfrm>
              <a:off x="1526" y="2722"/>
              <a:ext cx="293" cy="2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17</a:t>
              </a:r>
            </a:p>
          </p:txBody>
        </p:sp>
        <p:sp>
          <p:nvSpPr>
            <p:cNvPr id="37901" name="Oval 19"/>
            <p:cNvSpPr>
              <a:spLocks noChangeAspect="1" noChangeArrowheads="1"/>
            </p:cNvSpPr>
            <p:nvPr/>
          </p:nvSpPr>
          <p:spPr bwMode="auto">
            <a:xfrm>
              <a:off x="2951" y="2722"/>
              <a:ext cx="293" cy="28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41</a:t>
              </a:r>
            </a:p>
          </p:txBody>
        </p:sp>
        <p:sp>
          <p:nvSpPr>
            <p:cNvPr id="37902" name="Oval 20"/>
            <p:cNvSpPr>
              <a:spLocks noChangeAspect="1" noChangeArrowheads="1"/>
            </p:cNvSpPr>
            <p:nvPr/>
          </p:nvSpPr>
          <p:spPr bwMode="auto">
            <a:xfrm>
              <a:off x="2239" y="3166"/>
              <a:ext cx="293" cy="2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37903" name="Oval 21"/>
            <p:cNvSpPr>
              <a:spLocks noChangeAspect="1" noChangeArrowheads="1"/>
            </p:cNvSpPr>
            <p:nvPr/>
          </p:nvSpPr>
          <p:spPr bwMode="auto">
            <a:xfrm>
              <a:off x="3656" y="3166"/>
              <a:ext cx="293" cy="2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47</a:t>
              </a:r>
            </a:p>
          </p:txBody>
        </p:sp>
        <p:sp>
          <p:nvSpPr>
            <p:cNvPr id="37904" name="Oval 22"/>
            <p:cNvSpPr>
              <a:spLocks noChangeAspect="1" noChangeArrowheads="1"/>
            </p:cNvSpPr>
            <p:nvPr/>
          </p:nvSpPr>
          <p:spPr bwMode="auto">
            <a:xfrm>
              <a:off x="2878" y="3594"/>
              <a:ext cx="293" cy="28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38</a:t>
              </a:r>
            </a:p>
          </p:txBody>
        </p:sp>
        <p:sp>
          <p:nvSpPr>
            <p:cNvPr id="37905" name="Oval 23"/>
            <p:cNvSpPr>
              <a:spLocks noChangeAspect="1" noChangeArrowheads="1"/>
            </p:cNvSpPr>
            <p:nvPr/>
          </p:nvSpPr>
          <p:spPr bwMode="auto">
            <a:xfrm>
              <a:off x="4295" y="3594"/>
              <a:ext cx="293" cy="28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37906" name="Line 24"/>
            <p:cNvSpPr>
              <a:spLocks noChangeAspect="1" noChangeShapeType="1"/>
            </p:cNvSpPr>
            <p:nvPr/>
          </p:nvSpPr>
          <p:spPr bwMode="auto">
            <a:xfrm rot="3600000">
              <a:off x="2024" y="2382"/>
              <a:ext cx="5" cy="5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7" name="Line 25"/>
            <p:cNvSpPr>
              <a:spLocks noChangeAspect="1" noChangeShapeType="1"/>
            </p:cNvSpPr>
            <p:nvPr/>
          </p:nvSpPr>
          <p:spPr bwMode="auto">
            <a:xfrm rot="18000000" flipH="1">
              <a:off x="2738" y="2382"/>
              <a:ext cx="5" cy="5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8" name="Line 26"/>
            <p:cNvSpPr>
              <a:spLocks noChangeAspect="1" noChangeShapeType="1"/>
            </p:cNvSpPr>
            <p:nvPr/>
          </p:nvSpPr>
          <p:spPr bwMode="auto">
            <a:xfrm rot="3600000">
              <a:off x="2746" y="2832"/>
              <a:ext cx="5" cy="5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9" name="Line 27"/>
            <p:cNvSpPr>
              <a:spLocks noChangeAspect="1" noChangeShapeType="1"/>
            </p:cNvSpPr>
            <p:nvPr/>
          </p:nvSpPr>
          <p:spPr bwMode="auto">
            <a:xfrm rot="18000000" flipH="1">
              <a:off x="3444" y="2832"/>
              <a:ext cx="5" cy="5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10" name="Line 28"/>
            <p:cNvSpPr>
              <a:spLocks noChangeAspect="1" noChangeShapeType="1"/>
            </p:cNvSpPr>
            <p:nvPr/>
          </p:nvSpPr>
          <p:spPr bwMode="auto">
            <a:xfrm rot="18000000" flipH="1">
              <a:off x="2712" y="3277"/>
              <a:ext cx="5" cy="4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11" name="Line 29"/>
            <p:cNvSpPr>
              <a:spLocks noChangeAspect="1" noChangeShapeType="1"/>
            </p:cNvSpPr>
            <p:nvPr/>
          </p:nvSpPr>
          <p:spPr bwMode="auto">
            <a:xfrm rot="18000000" flipH="1">
              <a:off x="4136" y="3277"/>
              <a:ext cx="5" cy="4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CS 477/677 - Lecture 12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75F5-9CC2-FF4E-9B44-8471E8A33A1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6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8" y="100013"/>
            <a:ext cx="8778875" cy="906462"/>
          </a:xfrm>
        </p:spPr>
        <p:txBody>
          <a:bodyPr/>
          <a:lstStyle/>
          <a:p>
            <a:pPr eaLnBrk="1" hangingPunct="1"/>
            <a:r>
              <a:rPr lang="en-US"/>
              <a:t>RB Properties Affected by Insert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450" y="1154113"/>
            <a:ext cx="8229600" cy="5432425"/>
          </a:xfrm>
        </p:spPr>
        <p:txBody>
          <a:bodyPr/>
          <a:lstStyle/>
          <a:p>
            <a:pPr marL="533400" indent="-533400" eaLnBrk="1" hangingPunct="1">
              <a:buFontTx/>
              <a:buAutoNum type="arabicPeriod"/>
            </a:pPr>
            <a:r>
              <a:rPr lang="en-US" sz="2400" dirty="0"/>
              <a:t>Every </a:t>
            </a:r>
            <a:r>
              <a:rPr lang="en-US" sz="2400" dirty="0">
                <a:latin typeface="Comic Sans MS" pitchFamily="-107" charset="0"/>
              </a:rPr>
              <a:t>node</a:t>
            </a:r>
            <a:r>
              <a:rPr lang="en-US" sz="2400" dirty="0"/>
              <a:t> is either </a:t>
            </a:r>
            <a:r>
              <a:rPr lang="en-US" sz="2400" b="1" dirty="0">
                <a:solidFill>
                  <a:srgbClr val="DD0111"/>
                </a:solidFill>
              </a:rPr>
              <a:t>red</a:t>
            </a:r>
            <a:r>
              <a:rPr lang="en-US" sz="2400" dirty="0"/>
              <a:t> or </a:t>
            </a:r>
            <a:r>
              <a:rPr lang="en-US" sz="2400" b="1" dirty="0"/>
              <a:t>black</a:t>
            </a:r>
            <a:endParaRPr lang="en-US" sz="2400" dirty="0"/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sz="2400" dirty="0"/>
              <a:t>The </a:t>
            </a:r>
            <a:r>
              <a:rPr lang="en-US" sz="2400" dirty="0">
                <a:latin typeface="Comic Sans MS" pitchFamily="-107" charset="0"/>
              </a:rPr>
              <a:t>root</a:t>
            </a:r>
            <a:r>
              <a:rPr lang="en-US" sz="2400" dirty="0"/>
              <a:t> is </a:t>
            </a:r>
            <a:r>
              <a:rPr lang="en-US" sz="2400" b="1" dirty="0"/>
              <a:t>black</a:t>
            </a:r>
            <a:endParaRPr lang="en-US" sz="2400" dirty="0"/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sz="2400" dirty="0"/>
              <a:t>Every </a:t>
            </a:r>
            <a:r>
              <a:rPr lang="en-US" sz="2400" dirty="0">
                <a:latin typeface="Comic Sans MS" pitchFamily="-107" charset="0"/>
              </a:rPr>
              <a:t>leaf</a:t>
            </a:r>
            <a:r>
              <a:rPr lang="en-US" sz="2400" dirty="0"/>
              <a:t> (</a:t>
            </a:r>
            <a:r>
              <a:rPr lang="en-US" sz="2400" dirty="0">
                <a:latin typeface="Comic Sans MS" pitchFamily="-107" charset="0"/>
              </a:rPr>
              <a:t>NIL</a:t>
            </a:r>
            <a:r>
              <a:rPr lang="en-US" sz="2400" dirty="0"/>
              <a:t>) is </a:t>
            </a:r>
            <a:r>
              <a:rPr lang="en-US" sz="2400" b="1" dirty="0"/>
              <a:t>black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sz="2400" dirty="0"/>
              <a:t>If a node is red, then both its children are black</a:t>
            </a:r>
          </a:p>
          <a:p>
            <a:pPr marL="533400" indent="-533400" eaLnBrk="1" hangingPunct="1">
              <a:lnSpc>
                <a:spcPct val="120000"/>
              </a:lnSpc>
              <a:buFontTx/>
              <a:buNone/>
            </a:pPr>
            <a:endParaRPr lang="en-US" sz="2400" dirty="0"/>
          </a:p>
          <a:p>
            <a:pPr marL="533400" indent="-533400" eaLnBrk="1" hangingPunct="1">
              <a:lnSpc>
                <a:spcPct val="120000"/>
              </a:lnSpc>
              <a:buFontTx/>
              <a:buNone/>
            </a:pPr>
            <a:endParaRPr lang="en-US" sz="2400" dirty="0"/>
          </a:p>
          <a:p>
            <a:pPr marL="533400" indent="-533400" eaLnBrk="1" hangingPunct="1">
              <a:lnSpc>
                <a:spcPct val="120000"/>
              </a:lnSpc>
              <a:buFontTx/>
              <a:buAutoNum type="arabicPeriod" startAt="5"/>
            </a:pPr>
            <a:r>
              <a:rPr lang="en-US" sz="2400" dirty="0"/>
              <a:t>For each node, all paths </a:t>
            </a:r>
          </a:p>
          <a:p>
            <a:pPr marL="533400" indent="-533400" eaLnBrk="1" hangingPunct="1">
              <a:lnSpc>
                <a:spcPct val="120000"/>
              </a:lnSpc>
              <a:buFontTx/>
              <a:buNone/>
            </a:pPr>
            <a:r>
              <a:rPr lang="en-US" sz="2400" dirty="0"/>
              <a:t>from the node to descendant </a:t>
            </a:r>
          </a:p>
          <a:p>
            <a:pPr marL="533400" indent="-533400" eaLnBrk="1" hangingPunct="1">
              <a:lnSpc>
                <a:spcPct val="120000"/>
              </a:lnSpc>
              <a:buFontTx/>
              <a:buNone/>
            </a:pPr>
            <a:r>
              <a:rPr lang="en-US" sz="2400" dirty="0"/>
              <a:t>leaves contain the same number </a:t>
            </a:r>
          </a:p>
          <a:p>
            <a:pPr marL="533400" indent="-533400" eaLnBrk="1" hangingPunct="1">
              <a:lnSpc>
                <a:spcPct val="120000"/>
              </a:lnSpc>
              <a:buFontTx/>
              <a:buNone/>
            </a:pPr>
            <a:r>
              <a:rPr lang="en-US" sz="2400" dirty="0"/>
              <a:t>of black nodes</a:t>
            </a:r>
          </a:p>
        </p:txBody>
      </p:sp>
      <p:sp>
        <p:nvSpPr>
          <p:cNvPr id="441348" name="Text Box 4"/>
          <p:cNvSpPr txBox="1">
            <a:spLocks noChangeArrowheads="1"/>
          </p:cNvSpPr>
          <p:nvPr/>
        </p:nvSpPr>
        <p:spPr bwMode="auto">
          <a:xfrm>
            <a:off x="6524625" y="1122363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omic Sans MS" pitchFamily="-107" charset="0"/>
              </a:rPr>
              <a:t>OK!</a:t>
            </a:r>
          </a:p>
        </p:txBody>
      </p:sp>
      <p:sp>
        <p:nvSpPr>
          <p:cNvPr id="441349" name="Text Box 5"/>
          <p:cNvSpPr txBox="1">
            <a:spLocks noChangeArrowheads="1"/>
          </p:cNvSpPr>
          <p:nvPr/>
        </p:nvSpPr>
        <p:spPr bwMode="auto">
          <a:xfrm>
            <a:off x="6550025" y="1587500"/>
            <a:ext cx="247375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mic Sans MS" pitchFamily="-107" charset="0"/>
              </a:rPr>
              <a:t>If z is the root </a:t>
            </a:r>
          </a:p>
          <a:p>
            <a:r>
              <a:rPr lang="en-US" sz="2400" dirty="0">
                <a:latin typeface="Comic Sans MS" pitchFamily="-107" charset="0"/>
                <a:sym typeface="Symbol" pitchFamily="-107" charset="2"/>
              </a:rPr>
              <a:t>⇒ </a:t>
            </a:r>
            <a:r>
              <a:rPr lang="en-US" sz="2400" dirty="0">
                <a:solidFill>
                  <a:srgbClr val="DD0111"/>
                </a:solidFill>
                <a:latin typeface="Comic Sans MS" pitchFamily="-107" charset="0"/>
                <a:sym typeface="Symbol" pitchFamily="-107" charset="2"/>
              </a:rPr>
              <a:t>not OK</a:t>
            </a:r>
          </a:p>
        </p:txBody>
      </p:sp>
      <p:sp>
        <p:nvSpPr>
          <p:cNvPr id="441350" name="Text Box 6"/>
          <p:cNvSpPr txBox="1">
            <a:spLocks noChangeArrowheads="1"/>
          </p:cNvSpPr>
          <p:nvPr/>
        </p:nvSpPr>
        <p:spPr bwMode="auto">
          <a:xfrm>
            <a:off x="4645025" y="2163763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omic Sans MS" pitchFamily="-107" charset="0"/>
              </a:rPr>
              <a:t>OK!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140325" y="4591050"/>
            <a:ext cx="3648075" cy="1885950"/>
            <a:chOff x="3238" y="2892"/>
            <a:chExt cx="2298" cy="1188"/>
          </a:xfrm>
        </p:grpSpPr>
        <p:sp>
          <p:nvSpPr>
            <p:cNvPr id="38928" name="Oval 8"/>
            <p:cNvSpPr>
              <a:spLocks noChangeAspect="1" noChangeArrowheads="1"/>
            </p:cNvSpPr>
            <p:nvPr/>
          </p:nvSpPr>
          <p:spPr bwMode="auto">
            <a:xfrm>
              <a:off x="3773" y="2892"/>
              <a:ext cx="220" cy="21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38929" name="Oval 9"/>
            <p:cNvSpPr>
              <a:spLocks noChangeAspect="1" noChangeArrowheads="1"/>
            </p:cNvSpPr>
            <p:nvPr/>
          </p:nvSpPr>
          <p:spPr bwMode="auto">
            <a:xfrm>
              <a:off x="3238" y="3213"/>
              <a:ext cx="220" cy="2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17</a:t>
              </a:r>
            </a:p>
          </p:txBody>
        </p:sp>
        <p:sp>
          <p:nvSpPr>
            <p:cNvPr id="38930" name="Oval 10"/>
            <p:cNvSpPr>
              <a:spLocks noChangeAspect="1" noChangeArrowheads="1"/>
            </p:cNvSpPr>
            <p:nvPr/>
          </p:nvSpPr>
          <p:spPr bwMode="auto">
            <a:xfrm>
              <a:off x="4307" y="3213"/>
              <a:ext cx="220" cy="21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41</a:t>
              </a:r>
            </a:p>
          </p:txBody>
        </p:sp>
        <p:sp>
          <p:nvSpPr>
            <p:cNvPr id="38931" name="Oval 11"/>
            <p:cNvSpPr>
              <a:spLocks noChangeAspect="1" noChangeArrowheads="1"/>
            </p:cNvSpPr>
            <p:nvPr/>
          </p:nvSpPr>
          <p:spPr bwMode="auto">
            <a:xfrm>
              <a:off x="4837" y="3546"/>
              <a:ext cx="219" cy="2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47</a:t>
              </a:r>
            </a:p>
          </p:txBody>
        </p:sp>
        <p:sp>
          <p:nvSpPr>
            <p:cNvPr id="38932" name="Oval 12"/>
            <p:cNvSpPr>
              <a:spLocks noChangeAspect="1" noChangeArrowheads="1"/>
            </p:cNvSpPr>
            <p:nvPr/>
          </p:nvSpPr>
          <p:spPr bwMode="auto">
            <a:xfrm>
              <a:off x="3788" y="3546"/>
              <a:ext cx="220" cy="212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38</a:t>
              </a:r>
            </a:p>
          </p:txBody>
        </p:sp>
        <p:sp>
          <p:nvSpPr>
            <p:cNvPr id="38933" name="Oval 13"/>
            <p:cNvSpPr>
              <a:spLocks noChangeAspect="1" noChangeArrowheads="1"/>
            </p:cNvSpPr>
            <p:nvPr/>
          </p:nvSpPr>
          <p:spPr bwMode="auto">
            <a:xfrm>
              <a:off x="5316" y="3868"/>
              <a:ext cx="220" cy="212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38934" name="Line 14"/>
            <p:cNvSpPr>
              <a:spLocks noChangeAspect="1" noChangeShapeType="1"/>
            </p:cNvSpPr>
            <p:nvPr/>
          </p:nvSpPr>
          <p:spPr bwMode="auto">
            <a:xfrm rot="3600000">
              <a:off x="3612" y="2958"/>
              <a:ext cx="4" cy="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35" name="Line 15"/>
            <p:cNvSpPr>
              <a:spLocks noChangeAspect="1" noChangeShapeType="1"/>
            </p:cNvSpPr>
            <p:nvPr/>
          </p:nvSpPr>
          <p:spPr bwMode="auto">
            <a:xfrm rot="18000000" flipH="1">
              <a:off x="4148" y="2957"/>
              <a:ext cx="4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36" name="Line 16"/>
            <p:cNvSpPr>
              <a:spLocks noChangeAspect="1" noChangeShapeType="1"/>
            </p:cNvSpPr>
            <p:nvPr/>
          </p:nvSpPr>
          <p:spPr bwMode="auto">
            <a:xfrm rot="3600000">
              <a:off x="4154" y="3295"/>
              <a:ext cx="4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37" name="Line 17"/>
            <p:cNvSpPr>
              <a:spLocks noChangeAspect="1" noChangeShapeType="1"/>
            </p:cNvSpPr>
            <p:nvPr/>
          </p:nvSpPr>
          <p:spPr bwMode="auto">
            <a:xfrm rot="18000000" flipH="1">
              <a:off x="4678" y="3295"/>
              <a:ext cx="4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38" name="Line 18"/>
            <p:cNvSpPr>
              <a:spLocks noChangeAspect="1" noChangeShapeType="1"/>
            </p:cNvSpPr>
            <p:nvPr/>
          </p:nvSpPr>
          <p:spPr bwMode="auto">
            <a:xfrm rot="18000000" flipH="1">
              <a:off x="5197" y="3630"/>
              <a:ext cx="4" cy="3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4757118" y="2795587"/>
            <a:ext cx="3957638" cy="1247774"/>
            <a:chOff x="2606" y="1761"/>
            <a:chExt cx="2493" cy="786"/>
          </a:xfrm>
        </p:grpSpPr>
        <p:sp>
          <p:nvSpPr>
            <p:cNvPr id="38926" name="Text Box 20"/>
            <p:cNvSpPr txBox="1">
              <a:spLocks noChangeArrowheads="1"/>
            </p:cNvSpPr>
            <p:nvPr/>
          </p:nvSpPr>
          <p:spPr bwMode="auto">
            <a:xfrm>
              <a:off x="2606" y="2024"/>
              <a:ext cx="2280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400" dirty="0">
                  <a:latin typeface="Comic Sans MS" pitchFamily="-107" charset="0"/>
                </a:rPr>
                <a:t>If p(z) is red </a:t>
              </a:r>
              <a:r>
                <a:rPr lang="en-US" sz="2400" dirty="0">
                  <a:latin typeface="Comic Sans MS" pitchFamily="-107" charset="0"/>
                  <a:sym typeface="Symbol" pitchFamily="-107" charset="2"/>
                </a:rPr>
                <a:t>⇒ </a:t>
              </a:r>
              <a:r>
                <a:rPr lang="en-US" sz="2400" dirty="0">
                  <a:solidFill>
                    <a:srgbClr val="DD0111"/>
                  </a:solidFill>
                  <a:latin typeface="Comic Sans MS" pitchFamily="-107" charset="0"/>
                  <a:sym typeface="Symbol" pitchFamily="-107" charset="2"/>
                </a:rPr>
                <a:t>not OK</a:t>
              </a:r>
            </a:p>
            <a:p>
              <a:r>
                <a:rPr lang="en-US" sz="2400" dirty="0">
                  <a:latin typeface="Comic Sans MS" pitchFamily="-107" charset="0"/>
                  <a:sym typeface="Symbol" pitchFamily="-107" charset="2"/>
                </a:rPr>
                <a:t>z and p(z) are both red</a:t>
              </a:r>
            </a:p>
          </p:txBody>
        </p:sp>
        <p:sp>
          <p:nvSpPr>
            <p:cNvPr id="38927" name="Freeform 21"/>
            <p:cNvSpPr>
              <a:spLocks/>
            </p:cNvSpPr>
            <p:nvPr/>
          </p:nvSpPr>
          <p:spPr bwMode="auto">
            <a:xfrm>
              <a:off x="4592" y="1761"/>
              <a:ext cx="507" cy="463"/>
            </a:xfrm>
            <a:custGeom>
              <a:avLst/>
              <a:gdLst>
                <a:gd name="T0" fmla="*/ 245 w 507"/>
                <a:gd name="T1" fmla="*/ 463 h 463"/>
                <a:gd name="T2" fmla="*/ 453 w 507"/>
                <a:gd name="T3" fmla="*/ 287 h 463"/>
                <a:gd name="T4" fmla="*/ 464 w 507"/>
                <a:gd name="T5" fmla="*/ 47 h 463"/>
                <a:gd name="T6" fmla="*/ 197 w 507"/>
                <a:gd name="T7" fmla="*/ 4 h 463"/>
                <a:gd name="T8" fmla="*/ 0 w 507"/>
                <a:gd name="T9" fmla="*/ 47 h 4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7"/>
                <a:gd name="T16" fmla="*/ 0 h 463"/>
                <a:gd name="T17" fmla="*/ 507 w 507"/>
                <a:gd name="T18" fmla="*/ 463 h 4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7" h="463">
                  <a:moveTo>
                    <a:pt x="245" y="463"/>
                  </a:moveTo>
                  <a:cubicBezTo>
                    <a:pt x="331" y="409"/>
                    <a:pt x="417" y="356"/>
                    <a:pt x="453" y="287"/>
                  </a:cubicBezTo>
                  <a:cubicBezTo>
                    <a:pt x="489" y="218"/>
                    <a:pt x="507" y="94"/>
                    <a:pt x="464" y="47"/>
                  </a:cubicBezTo>
                  <a:cubicBezTo>
                    <a:pt x="421" y="0"/>
                    <a:pt x="274" y="4"/>
                    <a:pt x="197" y="4"/>
                  </a:cubicBezTo>
                  <a:cubicBezTo>
                    <a:pt x="120" y="4"/>
                    <a:pt x="32" y="41"/>
                    <a:pt x="0" y="4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220663" y="3736975"/>
            <a:ext cx="1343025" cy="588963"/>
            <a:chOff x="139" y="2354"/>
            <a:chExt cx="846" cy="371"/>
          </a:xfrm>
        </p:grpSpPr>
        <p:sp>
          <p:nvSpPr>
            <p:cNvPr id="38924" name="Text Box 23"/>
            <p:cNvSpPr txBox="1">
              <a:spLocks noChangeArrowheads="1"/>
            </p:cNvSpPr>
            <p:nvPr/>
          </p:nvSpPr>
          <p:spPr bwMode="auto">
            <a:xfrm>
              <a:off x="553" y="2354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omic Sans MS" pitchFamily="-107" charset="0"/>
                </a:rPr>
                <a:t>OK!</a:t>
              </a:r>
            </a:p>
          </p:txBody>
        </p:sp>
        <p:sp>
          <p:nvSpPr>
            <p:cNvPr id="38925" name="Freeform 24"/>
            <p:cNvSpPr>
              <a:spLocks/>
            </p:cNvSpPr>
            <p:nvPr/>
          </p:nvSpPr>
          <p:spPr bwMode="auto">
            <a:xfrm>
              <a:off x="139" y="2434"/>
              <a:ext cx="426" cy="291"/>
            </a:xfrm>
            <a:custGeom>
              <a:avLst/>
              <a:gdLst>
                <a:gd name="T0" fmla="*/ 426 w 426"/>
                <a:gd name="T1" fmla="*/ 46 h 291"/>
                <a:gd name="T2" fmla="*/ 64 w 426"/>
                <a:gd name="T3" fmla="*/ 30 h 291"/>
                <a:gd name="T4" fmla="*/ 42 w 426"/>
                <a:gd name="T5" fmla="*/ 227 h 291"/>
                <a:gd name="T6" fmla="*/ 96 w 426"/>
                <a:gd name="T7" fmla="*/ 291 h 2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6"/>
                <a:gd name="T13" fmla="*/ 0 h 291"/>
                <a:gd name="T14" fmla="*/ 426 w 426"/>
                <a:gd name="T15" fmla="*/ 291 h 2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6" h="291">
                  <a:moveTo>
                    <a:pt x="426" y="46"/>
                  </a:moveTo>
                  <a:cubicBezTo>
                    <a:pt x="277" y="23"/>
                    <a:pt x="128" y="0"/>
                    <a:pt x="64" y="30"/>
                  </a:cubicBezTo>
                  <a:cubicBezTo>
                    <a:pt x="0" y="60"/>
                    <a:pt x="37" y="184"/>
                    <a:pt x="42" y="227"/>
                  </a:cubicBezTo>
                  <a:cubicBezTo>
                    <a:pt x="47" y="270"/>
                    <a:pt x="71" y="280"/>
                    <a:pt x="96" y="29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CS 477/677 - Lecture 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33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48" grpId="0"/>
      <p:bldP spid="441349" grpId="0"/>
      <p:bldP spid="44135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RB-INSERT-FIXUP – Case 1</a:t>
            </a:r>
          </a:p>
        </p:txBody>
      </p:sp>
      <p:sp>
        <p:nvSpPr>
          <p:cNvPr id="4423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173163"/>
            <a:ext cx="5011737" cy="581342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dirty="0"/>
              <a:t>z’s “uncle” (y) is </a:t>
            </a:r>
            <a:r>
              <a:rPr lang="en-US" b="1" dirty="0">
                <a:solidFill>
                  <a:srgbClr val="DD0111"/>
                </a:solidFill>
              </a:rPr>
              <a:t>red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b="1" dirty="0"/>
              <a:t>Idea: </a:t>
            </a:r>
            <a:r>
              <a:rPr lang="en-US" dirty="0"/>
              <a:t>(z is a right child)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dirty="0">
                <a:latin typeface="Comic Sans MS" pitchFamily="-107" charset="0"/>
              </a:rPr>
              <a:t>p[p[z]]</a:t>
            </a:r>
            <a:r>
              <a:rPr lang="en-US" sz="2400" dirty="0"/>
              <a:t> (z’s grandparent) must be black: </a:t>
            </a:r>
            <a:r>
              <a:rPr lang="en-US" sz="2400" dirty="0">
                <a:latin typeface="Comic Sans MS" pitchFamily="-107" charset="0"/>
              </a:rPr>
              <a:t>z</a:t>
            </a:r>
            <a:r>
              <a:rPr lang="en-US" sz="2400" dirty="0"/>
              <a:t> and </a:t>
            </a:r>
            <a:r>
              <a:rPr lang="en-US" sz="2400" dirty="0">
                <a:latin typeface="Comic Sans MS" pitchFamily="-107" charset="0"/>
              </a:rPr>
              <a:t>p[z]</a:t>
            </a:r>
            <a:r>
              <a:rPr lang="en-US" sz="2400" dirty="0"/>
              <a:t> are both red 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dirty="0"/>
              <a:t>Color </a:t>
            </a:r>
            <a:r>
              <a:rPr lang="en-US" sz="2400" dirty="0">
                <a:latin typeface="Comic Sans MS" pitchFamily="-107" charset="0"/>
              </a:rPr>
              <a:t>p[z]</a:t>
            </a:r>
            <a:r>
              <a:rPr lang="en-US" sz="2400" dirty="0"/>
              <a:t> </a:t>
            </a:r>
            <a:r>
              <a:rPr lang="en-US" sz="2400" b="1" dirty="0"/>
              <a:t>black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dirty="0"/>
              <a:t>Color </a:t>
            </a:r>
            <a:r>
              <a:rPr lang="en-US" sz="2400" dirty="0">
                <a:latin typeface="Comic Sans MS" pitchFamily="-107" charset="0"/>
              </a:rPr>
              <a:t>y</a:t>
            </a:r>
            <a:r>
              <a:rPr lang="en-US" sz="2400" dirty="0"/>
              <a:t> </a:t>
            </a:r>
            <a:r>
              <a:rPr lang="en-US" sz="2400" b="1" dirty="0"/>
              <a:t>black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dirty="0"/>
              <a:t>Color </a:t>
            </a:r>
            <a:r>
              <a:rPr lang="en-US" sz="2400" dirty="0">
                <a:latin typeface="Comic Sans MS" pitchFamily="-107" charset="0"/>
              </a:rPr>
              <a:t>p[p[z]]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DD0111"/>
                </a:solidFill>
              </a:rPr>
              <a:t>red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dirty="0"/>
              <a:t>Push the </a:t>
            </a:r>
            <a:r>
              <a:rPr lang="en-US" sz="2000" b="1" dirty="0">
                <a:solidFill>
                  <a:srgbClr val="DD0111"/>
                </a:solidFill>
              </a:rPr>
              <a:t>red</a:t>
            </a:r>
            <a:r>
              <a:rPr lang="en-US" sz="2000" dirty="0"/>
              <a:t> node up the tree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dirty="0"/>
              <a:t>Make</a:t>
            </a:r>
            <a:r>
              <a:rPr lang="en-US" sz="2400" dirty="0">
                <a:latin typeface="Comic Sans MS" pitchFamily="-107" charset="0"/>
              </a:rPr>
              <a:t> z = p[p[z]]</a:t>
            </a:r>
          </a:p>
        </p:txBody>
      </p:sp>
      <p:pic>
        <p:nvPicPr>
          <p:cNvPr id="442372" name="Picture 4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/>
          <a:srcRect/>
          <a:stretch>
            <a:fillRect/>
          </a:stretch>
        </p:blipFill>
        <p:spPr>
          <a:xfrm>
            <a:off x="5440363" y="4808538"/>
            <a:ext cx="3375025" cy="1897062"/>
          </a:xfrm>
          <a:noFill/>
        </p:spPr>
      </p:pic>
      <p:pic>
        <p:nvPicPr>
          <p:cNvPr id="39943" name="Picture 5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/>
          <a:srcRect/>
          <a:stretch>
            <a:fillRect/>
          </a:stretch>
        </p:blipFill>
        <p:spPr>
          <a:xfrm>
            <a:off x="5303838" y="1181100"/>
            <a:ext cx="3429000" cy="1973263"/>
          </a:xfrm>
          <a:noFill/>
        </p:spPr>
      </p:pic>
      <p:sp>
        <p:nvSpPr>
          <p:cNvPr id="39944" name="Oval 6"/>
          <p:cNvSpPr>
            <a:spLocks noChangeArrowheads="1"/>
          </p:cNvSpPr>
          <p:nvPr/>
        </p:nvSpPr>
        <p:spPr bwMode="auto">
          <a:xfrm>
            <a:off x="5616575" y="1871663"/>
            <a:ext cx="439738" cy="423862"/>
          </a:xfrm>
          <a:prstGeom prst="ellipse">
            <a:avLst/>
          </a:prstGeom>
          <a:noFill/>
          <a:ln w="76200">
            <a:solidFill>
              <a:srgbClr val="DD011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5" name="Oval 7"/>
          <p:cNvSpPr>
            <a:spLocks noChangeArrowheads="1"/>
          </p:cNvSpPr>
          <p:nvPr/>
        </p:nvSpPr>
        <p:spPr bwMode="auto">
          <a:xfrm>
            <a:off x="8080375" y="1889125"/>
            <a:ext cx="439738" cy="423863"/>
          </a:xfrm>
          <a:prstGeom prst="ellipse">
            <a:avLst/>
          </a:prstGeom>
          <a:noFill/>
          <a:ln w="76200">
            <a:solidFill>
              <a:srgbClr val="DD011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422900" y="3054350"/>
            <a:ext cx="3375025" cy="1897063"/>
            <a:chOff x="3416" y="1924"/>
            <a:chExt cx="2126" cy="1195"/>
          </a:xfrm>
        </p:grpSpPr>
        <p:pic>
          <p:nvPicPr>
            <p:cNvPr id="39952" name="Picture 9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416" y="1924"/>
              <a:ext cx="2126" cy="1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953" name="Oval 10"/>
            <p:cNvSpPr>
              <a:spLocks noChangeArrowheads="1"/>
            </p:cNvSpPr>
            <p:nvPr/>
          </p:nvSpPr>
          <p:spPr bwMode="auto">
            <a:xfrm>
              <a:off x="4322" y="2107"/>
              <a:ext cx="277" cy="267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54" name="Rectangle 11"/>
            <p:cNvSpPr>
              <a:spLocks noChangeArrowheads="1"/>
            </p:cNvSpPr>
            <p:nvPr/>
          </p:nvSpPr>
          <p:spPr bwMode="auto">
            <a:xfrm>
              <a:off x="3931" y="2171"/>
              <a:ext cx="352" cy="11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9947" name="Oval 12"/>
          <p:cNvSpPr>
            <a:spLocks noChangeArrowheads="1"/>
          </p:cNvSpPr>
          <p:nvPr/>
        </p:nvSpPr>
        <p:spPr bwMode="auto">
          <a:xfrm>
            <a:off x="6234113" y="2303463"/>
            <a:ext cx="439737" cy="423862"/>
          </a:xfrm>
          <a:prstGeom prst="ellipse">
            <a:avLst/>
          </a:prstGeom>
          <a:noFill/>
          <a:ln w="76200">
            <a:solidFill>
              <a:srgbClr val="DD011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2381" name="Oval 13"/>
          <p:cNvSpPr>
            <a:spLocks noChangeArrowheads="1"/>
          </p:cNvSpPr>
          <p:nvPr/>
        </p:nvSpPr>
        <p:spPr bwMode="auto">
          <a:xfrm>
            <a:off x="6235700" y="4157663"/>
            <a:ext cx="439738" cy="423862"/>
          </a:xfrm>
          <a:prstGeom prst="ellipse">
            <a:avLst/>
          </a:prstGeom>
          <a:noFill/>
          <a:ln w="76200">
            <a:solidFill>
              <a:srgbClr val="DD011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6251575" y="5087938"/>
            <a:ext cx="1057275" cy="1254125"/>
            <a:chOff x="3938" y="3205"/>
            <a:chExt cx="666" cy="790"/>
          </a:xfrm>
        </p:grpSpPr>
        <p:sp>
          <p:nvSpPr>
            <p:cNvPr id="39950" name="Oval 15"/>
            <p:cNvSpPr>
              <a:spLocks noChangeArrowheads="1"/>
            </p:cNvSpPr>
            <p:nvPr/>
          </p:nvSpPr>
          <p:spPr bwMode="auto">
            <a:xfrm>
              <a:off x="4327" y="3205"/>
              <a:ext cx="277" cy="267"/>
            </a:xfrm>
            <a:prstGeom prst="ellipse">
              <a:avLst/>
            </a:prstGeom>
            <a:noFill/>
            <a:ln w="762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51" name="Oval 16"/>
            <p:cNvSpPr>
              <a:spLocks noChangeArrowheads="1"/>
            </p:cNvSpPr>
            <p:nvPr/>
          </p:nvSpPr>
          <p:spPr bwMode="auto">
            <a:xfrm>
              <a:off x="3938" y="3728"/>
              <a:ext cx="277" cy="267"/>
            </a:xfrm>
            <a:prstGeom prst="ellipse">
              <a:avLst/>
            </a:prstGeom>
            <a:noFill/>
            <a:ln w="762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CS 477/677 - Lecture 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3C0E3-8C81-6E42-BDC5-759A6331DBA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0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8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ChangeArrowheads="1"/>
          </p:cNvSpPr>
          <p:nvPr/>
        </p:nvSpPr>
        <p:spPr bwMode="auto">
          <a:xfrm>
            <a:off x="3559175" y="6454775"/>
            <a:ext cx="3128963" cy="2238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RB-INSERT-FIXUP – Case 1</a:t>
            </a:r>
          </a:p>
        </p:txBody>
      </p:sp>
      <p:pic>
        <p:nvPicPr>
          <p:cNvPr id="40966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5019675" y="1130300"/>
            <a:ext cx="3992563" cy="1882775"/>
          </a:xfrm>
          <a:noFill/>
        </p:spPr>
      </p:pic>
      <p:pic>
        <p:nvPicPr>
          <p:cNvPr id="443397" name="Picture 5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/>
          <a:srcRect/>
          <a:stretch>
            <a:fillRect/>
          </a:stretch>
        </p:blipFill>
        <p:spPr>
          <a:xfrm>
            <a:off x="4948238" y="4808538"/>
            <a:ext cx="4000500" cy="1874837"/>
          </a:xfrm>
          <a:noFill/>
        </p:spPr>
      </p:pic>
      <p:pic>
        <p:nvPicPr>
          <p:cNvPr id="44339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11750" y="3141663"/>
            <a:ext cx="4000500" cy="187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9" name="Oval 7"/>
          <p:cNvSpPr>
            <a:spLocks noChangeArrowheads="1"/>
          </p:cNvSpPr>
          <p:nvPr/>
        </p:nvSpPr>
        <p:spPr bwMode="auto">
          <a:xfrm>
            <a:off x="5878513" y="1811338"/>
            <a:ext cx="439737" cy="423862"/>
          </a:xfrm>
          <a:prstGeom prst="ellipse">
            <a:avLst/>
          </a:prstGeom>
          <a:noFill/>
          <a:ln w="76200">
            <a:solidFill>
              <a:srgbClr val="DD011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70" name="Oval 8"/>
          <p:cNvSpPr>
            <a:spLocks noChangeArrowheads="1"/>
          </p:cNvSpPr>
          <p:nvPr/>
        </p:nvSpPr>
        <p:spPr bwMode="auto">
          <a:xfrm>
            <a:off x="8350250" y="1820863"/>
            <a:ext cx="439738" cy="423862"/>
          </a:xfrm>
          <a:prstGeom prst="ellipse">
            <a:avLst/>
          </a:prstGeom>
          <a:noFill/>
          <a:ln w="76200">
            <a:solidFill>
              <a:srgbClr val="DD011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71" name="Oval 9"/>
          <p:cNvSpPr>
            <a:spLocks noChangeArrowheads="1"/>
          </p:cNvSpPr>
          <p:nvPr/>
        </p:nvSpPr>
        <p:spPr bwMode="auto">
          <a:xfrm>
            <a:off x="5257800" y="2217738"/>
            <a:ext cx="439738" cy="423862"/>
          </a:xfrm>
          <a:prstGeom prst="ellipse">
            <a:avLst/>
          </a:prstGeom>
          <a:noFill/>
          <a:ln w="76200">
            <a:solidFill>
              <a:srgbClr val="DD011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3402" name="Oval 10"/>
          <p:cNvSpPr>
            <a:spLocks noChangeArrowheads="1"/>
          </p:cNvSpPr>
          <p:nvPr/>
        </p:nvSpPr>
        <p:spPr bwMode="auto">
          <a:xfrm>
            <a:off x="5346700" y="4225925"/>
            <a:ext cx="439738" cy="423863"/>
          </a:xfrm>
          <a:prstGeom prst="ellipse">
            <a:avLst/>
          </a:prstGeom>
          <a:noFill/>
          <a:ln w="76200">
            <a:solidFill>
              <a:srgbClr val="DD011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3403" name="Oval 11"/>
          <p:cNvSpPr>
            <a:spLocks noChangeArrowheads="1"/>
          </p:cNvSpPr>
          <p:nvPr/>
        </p:nvSpPr>
        <p:spPr bwMode="auto">
          <a:xfrm>
            <a:off x="5184775" y="5884863"/>
            <a:ext cx="439738" cy="423862"/>
          </a:xfrm>
          <a:prstGeom prst="ellipse">
            <a:avLst/>
          </a:prstGeom>
          <a:noFill/>
          <a:ln w="76200">
            <a:solidFill>
              <a:srgbClr val="DD011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3404" name="Oval 12"/>
          <p:cNvSpPr>
            <a:spLocks noChangeArrowheads="1"/>
          </p:cNvSpPr>
          <p:nvPr/>
        </p:nvSpPr>
        <p:spPr bwMode="auto">
          <a:xfrm>
            <a:off x="7191375" y="3403600"/>
            <a:ext cx="439738" cy="423863"/>
          </a:xfrm>
          <a:prstGeom prst="ellips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3405" name="Oval 13"/>
          <p:cNvSpPr>
            <a:spLocks noChangeArrowheads="1"/>
          </p:cNvSpPr>
          <p:nvPr/>
        </p:nvSpPr>
        <p:spPr bwMode="auto">
          <a:xfrm>
            <a:off x="7019925" y="5064125"/>
            <a:ext cx="439738" cy="423863"/>
          </a:xfrm>
          <a:prstGeom prst="ellipse">
            <a:avLst/>
          </a:prstGeom>
          <a:noFill/>
          <a:ln w="76200">
            <a:solidFill>
              <a:srgbClr val="DD011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3406" name="Rectangle 14"/>
          <p:cNvSpPr>
            <a:spLocks noGrp="1" noChangeArrowheads="1"/>
          </p:cNvSpPr>
          <p:nvPr>
            <p:ph type="body" sz="half" idx="1"/>
          </p:nvPr>
        </p:nvSpPr>
        <p:spPr>
          <a:xfrm>
            <a:off x="93663" y="1033696"/>
            <a:ext cx="5073650" cy="5626100"/>
          </a:xfrm>
          <a:noFill/>
        </p:spPr>
        <p:txBody>
          <a:bodyPr/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dirty="0">
                <a:latin typeface="Comic Sans MS" pitchFamily="-107" charset="0"/>
              </a:rPr>
              <a:t>z</a:t>
            </a:r>
            <a:r>
              <a:rPr lang="en-US" dirty="0"/>
              <a:t>’s “uncle” (y) is </a:t>
            </a:r>
            <a:r>
              <a:rPr lang="en-US" b="1" dirty="0">
                <a:solidFill>
                  <a:srgbClr val="DD0111"/>
                </a:solidFill>
              </a:rPr>
              <a:t>red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b="1" dirty="0"/>
              <a:t>Idea: </a:t>
            </a:r>
            <a:r>
              <a:rPr lang="en-US" dirty="0"/>
              <a:t>(</a:t>
            </a:r>
            <a:r>
              <a:rPr lang="en-US" dirty="0">
                <a:latin typeface="Comic Sans MS" pitchFamily="-107" charset="0"/>
              </a:rPr>
              <a:t>z</a:t>
            </a:r>
            <a:r>
              <a:rPr lang="en-US" dirty="0"/>
              <a:t> is a left child)</a:t>
            </a:r>
          </a:p>
          <a:p>
            <a:pPr eaLnBrk="1" hangingPunct="1">
              <a:lnSpc>
                <a:spcPct val="130000"/>
              </a:lnSpc>
            </a:pPr>
            <a:r>
              <a:rPr lang="en-US" sz="2400" dirty="0">
                <a:latin typeface="Comic Sans MS" pitchFamily="-107" charset="0"/>
              </a:rPr>
              <a:t>p[p[z]]</a:t>
            </a:r>
            <a:r>
              <a:rPr lang="en-US" sz="2400" dirty="0"/>
              <a:t> (</a:t>
            </a:r>
            <a:r>
              <a:rPr lang="en-US" sz="2400" dirty="0">
                <a:latin typeface="Comic Sans MS" pitchFamily="-107" charset="0"/>
              </a:rPr>
              <a:t>z</a:t>
            </a:r>
            <a:r>
              <a:rPr lang="en-US" sz="2400" dirty="0"/>
              <a:t>’s grandparent) must be black: </a:t>
            </a:r>
            <a:r>
              <a:rPr lang="en-US" sz="2400" dirty="0">
                <a:latin typeface="Comic Sans MS" pitchFamily="-107" charset="0"/>
              </a:rPr>
              <a:t>z</a:t>
            </a:r>
            <a:r>
              <a:rPr lang="en-US" sz="2400" dirty="0"/>
              <a:t> and </a:t>
            </a:r>
            <a:r>
              <a:rPr lang="en-US" sz="2400" dirty="0">
                <a:latin typeface="Comic Sans MS" pitchFamily="-107" charset="0"/>
              </a:rPr>
              <a:t>p[z]</a:t>
            </a:r>
            <a:r>
              <a:rPr lang="en-US" sz="2400" dirty="0"/>
              <a:t> are both red </a:t>
            </a:r>
          </a:p>
          <a:p>
            <a:pPr eaLnBrk="1" hangingPunct="1">
              <a:lnSpc>
                <a:spcPct val="130000"/>
              </a:lnSpc>
            </a:pPr>
            <a:r>
              <a:rPr lang="en-US" sz="2400" dirty="0"/>
              <a:t>color[</a:t>
            </a:r>
            <a:r>
              <a:rPr lang="en-US" sz="2400" dirty="0">
                <a:latin typeface="Comic Sans MS" pitchFamily="-107" charset="0"/>
              </a:rPr>
              <a:t>p[z]]</a:t>
            </a:r>
            <a:r>
              <a:rPr lang="en-US" sz="2400" dirty="0"/>
              <a:t> </a:t>
            </a:r>
            <a:r>
              <a:rPr lang="en-US" sz="2400" dirty="0">
                <a:sym typeface="Symbol" pitchFamily="-107" charset="2"/>
              </a:rPr>
              <a:t>← </a:t>
            </a:r>
            <a:r>
              <a:rPr lang="en-US" sz="2400" b="1" dirty="0"/>
              <a:t>black</a:t>
            </a:r>
          </a:p>
          <a:p>
            <a:pPr eaLnBrk="1" hangingPunct="1">
              <a:lnSpc>
                <a:spcPct val="130000"/>
              </a:lnSpc>
            </a:pPr>
            <a:r>
              <a:rPr lang="en-US" sz="2400" dirty="0"/>
              <a:t>color[</a:t>
            </a:r>
            <a:r>
              <a:rPr lang="en-US" sz="2400" dirty="0">
                <a:latin typeface="Comic Sans MS" pitchFamily="-107" charset="0"/>
              </a:rPr>
              <a:t>y]</a:t>
            </a:r>
            <a:r>
              <a:rPr lang="en-US" sz="2400" dirty="0"/>
              <a:t> </a:t>
            </a:r>
            <a:r>
              <a:rPr lang="en-US" sz="2400" dirty="0">
                <a:sym typeface="Symbol" pitchFamily="-107" charset="2"/>
              </a:rPr>
              <a:t>← </a:t>
            </a:r>
            <a:r>
              <a:rPr lang="en-US" sz="2400" b="1" dirty="0"/>
              <a:t>black</a:t>
            </a:r>
          </a:p>
          <a:p>
            <a:pPr eaLnBrk="1" hangingPunct="1">
              <a:lnSpc>
                <a:spcPct val="130000"/>
              </a:lnSpc>
            </a:pPr>
            <a:r>
              <a:rPr lang="en-US" sz="2400" dirty="0"/>
              <a:t>color </a:t>
            </a:r>
            <a:r>
              <a:rPr lang="en-US" sz="2400" dirty="0">
                <a:latin typeface="Comic Sans MS" pitchFamily="-107" charset="0"/>
              </a:rPr>
              <a:t>p[p[z]]</a:t>
            </a:r>
            <a:r>
              <a:rPr lang="en-US" sz="2400" dirty="0"/>
              <a:t> </a:t>
            </a:r>
            <a:r>
              <a:rPr lang="en-US" sz="2400" dirty="0">
                <a:sym typeface="Symbol" pitchFamily="-107" charset="2"/>
              </a:rPr>
              <a:t>← </a:t>
            </a:r>
            <a:r>
              <a:rPr lang="en-US" sz="2400" b="1" dirty="0">
                <a:solidFill>
                  <a:srgbClr val="DD0111"/>
                </a:solidFill>
              </a:rPr>
              <a:t>red</a:t>
            </a:r>
          </a:p>
          <a:p>
            <a:pPr eaLnBrk="1" hangingPunct="1">
              <a:lnSpc>
                <a:spcPct val="130000"/>
              </a:lnSpc>
            </a:pPr>
            <a:r>
              <a:rPr lang="en-US" sz="2400" dirty="0">
                <a:latin typeface="Comic Sans MS" pitchFamily="-107" charset="0"/>
              </a:rPr>
              <a:t>z = p[p[z]]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dirty="0"/>
              <a:t>Push the </a:t>
            </a:r>
            <a:r>
              <a:rPr lang="en-US" sz="2000" b="1" dirty="0">
                <a:solidFill>
                  <a:srgbClr val="DD0111"/>
                </a:solidFill>
              </a:rPr>
              <a:t>red</a:t>
            </a:r>
            <a:r>
              <a:rPr lang="en-US" sz="2000" dirty="0"/>
              <a:t> node up the tree</a:t>
            </a:r>
          </a:p>
        </p:txBody>
      </p:sp>
      <p:sp>
        <p:nvSpPr>
          <p:cNvPr id="443407" name="AutoShape 15"/>
          <p:cNvSpPr>
            <a:spLocks noChangeArrowheads="1"/>
          </p:cNvSpPr>
          <p:nvPr/>
        </p:nvSpPr>
        <p:spPr bwMode="auto">
          <a:xfrm>
            <a:off x="393700" y="3778608"/>
            <a:ext cx="3065463" cy="2311400"/>
          </a:xfrm>
          <a:prstGeom prst="roundRect">
            <a:avLst>
              <a:gd name="adj" fmla="val 16667"/>
            </a:avLst>
          </a:prstGeom>
          <a:solidFill>
            <a:schemeClr val="accent1">
              <a:alpha val="38039"/>
            </a:schemeClr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b">
            <a:prstTxWarp prst="textNoShape">
              <a:avLst/>
            </a:prstTxWarp>
          </a:bodyPr>
          <a:lstStyle/>
          <a:p>
            <a:pPr algn="r"/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Case1</a:t>
            </a:r>
          </a:p>
        </p:txBody>
      </p:sp>
      <p:sp>
        <p:nvSpPr>
          <p:cNvPr id="443408" name="Rectangle 16"/>
          <p:cNvSpPr>
            <a:spLocks noChangeArrowheads="1"/>
          </p:cNvSpPr>
          <p:nvPr/>
        </p:nvSpPr>
        <p:spPr bwMode="auto">
          <a:xfrm>
            <a:off x="6516688" y="3495675"/>
            <a:ext cx="601662" cy="2063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CS 477/677 - Lecture 12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3C0E3-8C81-6E42-BDC5-759A6331DBA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7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402" grpId="0" animBg="1"/>
      <p:bldP spid="443403" grpId="0" animBg="1"/>
      <p:bldP spid="443404" grpId="0" animBg="1"/>
      <p:bldP spid="443405" grpId="0" animBg="1"/>
      <p:bldP spid="443407" grpId="0" animBg="1"/>
      <p:bldP spid="44340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RB-INSERT-FIXUP – Case 3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111250"/>
            <a:ext cx="3679825" cy="35623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/>
              <a:t>Case 3: </a:t>
            </a:r>
          </a:p>
          <a:p>
            <a:pPr eaLnBrk="1" hangingPunct="1"/>
            <a:r>
              <a:rPr lang="en-US" sz="2400">
                <a:latin typeface="Comic Sans MS" pitchFamily="-107" charset="0"/>
              </a:rPr>
              <a:t>z</a:t>
            </a:r>
            <a:r>
              <a:rPr lang="en-US" sz="2400"/>
              <a:t>’s “uncle” (y) is </a:t>
            </a:r>
            <a:r>
              <a:rPr lang="en-US" sz="2400" b="1"/>
              <a:t>black</a:t>
            </a:r>
            <a:endParaRPr lang="en-US" sz="2400"/>
          </a:p>
          <a:p>
            <a:pPr eaLnBrk="1" hangingPunct="1"/>
            <a:r>
              <a:rPr lang="en-US" sz="2400">
                <a:latin typeface="Comic Sans MS" pitchFamily="-107" charset="0"/>
              </a:rPr>
              <a:t>z</a:t>
            </a:r>
            <a:r>
              <a:rPr lang="en-US" sz="2400"/>
              <a:t> is a left child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34100" y="4310063"/>
            <a:ext cx="2849563" cy="1516062"/>
            <a:chOff x="3960" y="2903"/>
            <a:chExt cx="1795" cy="955"/>
          </a:xfrm>
        </p:grpSpPr>
        <p:pic>
          <p:nvPicPr>
            <p:cNvPr id="42003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960" y="2903"/>
              <a:ext cx="1795" cy="9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2004" name="Oval 6"/>
            <p:cNvSpPr>
              <a:spLocks noChangeArrowheads="1"/>
            </p:cNvSpPr>
            <p:nvPr/>
          </p:nvSpPr>
          <p:spPr bwMode="auto">
            <a:xfrm>
              <a:off x="4205" y="3315"/>
              <a:ext cx="277" cy="267"/>
            </a:xfrm>
            <a:prstGeom prst="ellipse">
              <a:avLst/>
            </a:prstGeom>
            <a:noFill/>
            <a:ln w="762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05" name="Oval 7"/>
            <p:cNvSpPr>
              <a:spLocks noChangeArrowheads="1"/>
            </p:cNvSpPr>
            <p:nvPr/>
          </p:nvSpPr>
          <p:spPr bwMode="auto">
            <a:xfrm>
              <a:off x="5245" y="3310"/>
              <a:ext cx="277" cy="267"/>
            </a:xfrm>
            <a:prstGeom prst="ellipse">
              <a:avLst/>
            </a:prstGeom>
            <a:noFill/>
            <a:ln w="762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55613" y="4070350"/>
            <a:ext cx="2438400" cy="2157413"/>
            <a:chOff x="383" y="2852"/>
            <a:chExt cx="1536" cy="1359"/>
          </a:xfrm>
        </p:grpSpPr>
        <p:pic>
          <p:nvPicPr>
            <p:cNvPr id="41999" name="Picture 9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83" y="3021"/>
              <a:ext cx="1536" cy="1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2000" name="Oval 10"/>
            <p:cNvSpPr>
              <a:spLocks noChangeArrowheads="1"/>
            </p:cNvSpPr>
            <p:nvPr/>
          </p:nvSpPr>
          <p:spPr bwMode="auto">
            <a:xfrm>
              <a:off x="872" y="3422"/>
              <a:ext cx="277" cy="267"/>
            </a:xfrm>
            <a:prstGeom prst="ellipse">
              <a:avLst/>
            </a:prstGeom>
            <a:noFill/>
            <a:ln w="762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01" name="Oval 11"/>
            <p:cNvSpPr>
              <a:spLocks noChangeArrowheads="1"/>
            </p:cNvSpPr>
            <p:nvPr/>
          </p:nvSpPr>
          <p:spPr bwMode="auto">
            <a:xfrm>
              <a:off x="616" y="3688"/>
              <a:ext cx="277" cy="267"/>
            </a:xfrm>
            <a:prstGeom prst="ellipse">
              <a:avLst/>
            </a:prstGeom>
            <a:noFill/>
            <a:ln w="762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02" name="Text Box 12"/>
            <p:cNvSpPr txBox="1">
              <a:spLocks noChangeArrowheads="1"/>
            </p:cNvSpPr>
            <p:nvPr/>
          </p:nvSpPr>
          <p:spPr bwMode="auto">
            <a:xfrm>
              <a:off x="1106" y="2852"/>
              <a:ext cx="5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Case 3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3259138" y="4319588"/>
            <a:ext cx="2438400" cy="1889125"/>
            <a:chOff x="2149" y="2839"/>
            <a:chExt cx="1536" cy="1190"/>
          </a:xfrm>
        </p:grpSpPr>
        <p:pic>
          <p:nvPicPr>
            <p:cNvPr id="41995" name="Picture 1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149" y="2839"/>
              <a:ext cx="1536" cy="1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996" name="Oval 15"/>
            <p:cNvSpPr>
              <a:spLocks noChangeArrowheads="1"/>
            </p:cNvSpPr>
            <p:nvPr/>
          </p:nvSpPr>
          <p:spPr bwMode="auto">
            <a:xfrm>
              <a:off x="2638" y="3240"/>
              <a:ext cx="277" cy="267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97" name="Oval 16"/>
            <p:cNvSpPr>
              <a:spLocks noChangeArrowheads="1"/>
            </p:cNvSpPr>
            <p:nvPr/>
          </p:nvSpPr>
          <p:spPr bwMode="auto">
            <a:xfrm>
              <a:off x="2382" y="3506"/>
              <a:ext cx="277" cy="267"/>
            </a:xfrm>
            <a:prstGeom prst="ellipse">
              <a:avLst/>
            </a:prstGeom>
            <a:noFill/>
            <a:ln w="762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98" name="Oval 17"/>
            <p:cNvSpPr>
              <a:spLocks noChangeArrowheads="1"/>
            </p:cNvSpPr>
            <p:nvPr/>
          </p:nvSpPr>
          <p:spPr bwMode="auto">
            <a:xfrm>
              <a:off x="3162" y="2989"/>
              <a:ext cx="267" cy="262"/>
            </a:xfrm>
            <a:prstGeom prst="ellipse">
              <a:avLst/>
            </a:prstGeom>
            <a:noFill/>
            <a:ln w="889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44434" name="Rectangle 18"/>
          <p:cNvSpPr>
            <a:spLocks noChangeArrowheads="1"/>
          </p:cNvSpPr>
          <p:nvPr/>
        </p:nvSpPr>
        <p:spPr bwMode="auto">
          <a:xfrm>
            <a:off x="3921125" y="1165225"/>
            <a:ext cx="5175250" cy="312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Idea: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color[p[z]] </a:t>
            </a:r>
            <a:r>
              <a:rPr lang="en-US" sz="2400" dirty="0">
                <a:sym typeface="Symbol" pitchFamily="-107" charset="2"/>
              </a:rPr>
              <a:t>←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black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color[p[p[z]]] </a:t>
            </a:r>
            <a:r>
              <a:rPr lang="en-US" sz="2400" dirty="0">
                <a:sym typeface="Symbol" pitchFamily="-107" charset="2"/>
              </a:rPr>
              <a:t>←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red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RIGHT-ROTATE(T, p[p[z]])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No longer have 2 reds in a row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p[z] is now black</a:t>
            </a:r>
          </a:p>
        </p:txBody>
      </p:sp>
      <p:sp>
        <p:nvSpPr>
          <p:cNvPr id="444435" name="AutoShape 19"/>
          <p:cNvSpPr>
            <a:spLocks noChangeArrowheads="1"/>
          </p:cNvSpPr>
          <p:nvPr/>
        </p:nvSpPr>
        <p:spPr bwMode="auto">
          <a:xfrm>
            <a:off x="4200346" y="1604963"/>
            <a:ext cx="4937125" cy="1370012"/>
          </a:xfrm>
          <a:prstGeom prst="roundRect">
            <a:avLst>
              <a:gd name="adj" fmla="val 16667"/>
            </a:avLst>
          </a:prstGeom>
          <a:solidFill>
            <a:schemeClr val="accent1">
              <a:alpha val="38039"/>
            </a:schemeClr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b">
            <a:prstTxWarp prst="textNoShape">
              <a:avLst/>
            </a:prstTxWarp>
          </a:bodyPr>
          <a:lstStyle/>
          <a:p>
            <a:pPr algn="r"/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Case3</a:t>
            </a: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CS 477/677 - Lecture 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3C0E3-8C81-6E42-BDC5-759A6331DBA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6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3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RB-INSERT-FIXUP – Case 2</a:t>
            </a:r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111250"/>
            <a:ext cx="8537575" cy="41529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/>
              <a:t>Case 2: </a:t>
            </a:r>
          </a:p>
          <a:p>
            <a:pPr eaLnBrk="1" hangingPunct="1"/>
            <a:r>
              <a:rPr lang="en-US" sz="2400" dirty="0">
                <a:latin typeface="Comic Sans MS" pitchFamily="-107" charset="0"/>
              </a:rPr>
              <a:t>z</a:t>
            </a:r>
            <a:r>
              <a:rPr lang="en-US" sz="2400" dirty="0"/>
              <a:t>’s “uncle” (</a:t>
            </a:r>
            <a:r>
              <a:rPr lang="en-US" sz="2400" dirty="0">
                <a:latin typeface="Comic Sans MS" pitchFamily="-107" charset="0"/>
              </a:rPr>
              <a:t>y</a:t>
            </a:r>
            <a:r>
              <a:rPr lang="en-US" sz="2400" dirty="0"/>
              <a:t>) is </a:t>
            </a:r>
            <a:r>
              <a:rPr lang="en-US" sz="2400" b="1" dirty="0"/>
              <a:t>black</a:t>
            </a:r>
            <a:endParaRPr lang="en-US" sz="2400" dirty="0"/>
          </a:p>
          <a:p>
            <a:pPr eaLnBrk="1" hangingPunct="1"/>
            <a:r>
              <a:rPr lang="en-US" sz="2400" dirty="0">
                <a:latin typeface="Comic Sans MS" pitchFamily="-107" charset="0"/>
              </a:rPr>
              <a:t>z</a:t>
            </a:r>
            <a:r>
              <a:rPr lang="en-US" sz="2400" dirty="0"/>
              <a:t> is a right child</a:t>
            </a:r>
          </a:p>
          <a:p>
            <a:pPr eaLnBrk="1" hangingPunct="1">
              <a:buFontTx/>
              <a:buNone/>
            </a:pPr>
            <a:r>
              <a:rPr lang="en-US" sz="2400" b="1" dirty="0"/>
              <a:t>Idea</a:t>
            </a:r>
            <a:r>
              <a:rPr lang="en-US" sz="2400" dirty="0"/>
              <a:t>:</a:t>
            </a:r>
          </a:p>
          <a:p>
            <a:pPr eaLnBrk="1" hangingPunct="1"/>
            <a:r>
              <a:rPr lang="en-US" sz="2400" dirty="0">
                <a:latin typeface="Comic Sans MS" pitchFamily="-107" charset="0"/>
              </a:rPr>
              <a:t>z </a:t>
            </a:r>
            <a:r>
              <a:rPr lang="en-US" sz="2400" dirty="0">
                <a:sym typeface="Symbol" pitchFamily="-107" charset="2"/>
              </a:rPr>
              <a:t>←</a:t>
            </a:r>
            <a:r>
              <a:rPr lang="en-US" sz="2400" dirty="0">
                <a:latin typeface="Comic Sans MS" pitchFamily="-107" charset="0"/>
                <a:sym typeface="Symbol" pitchFamily="-107" charset="2"/>
              </a:rPr>
              <a:t> p[z]</a:t>
            </a:r>
            <a:endParaRPr lang="en-US" sz="2400" dirty="0">
              <a:latin typeface="Comic Sans MS" pitchFamily="-107" charset="0"/>
            </a:endParaRPr>
          </a:p>
          <a:p>
            <a:pPr eaLnBrk="1" hangingPunct="1"/>
            <a:r>
              <a:rPr lang="en-US" sz="2400" dirty="0"/>
              <a:t>LEFT-ROTATE(</a:t>
            </a:r>
            <a:r>
              <a:rPr lang="en-US" sz="2400" dirty="0">
                <a:latin typeface="Comic Sans MS" pitchFamily="-107" charset="0"/>
              </a:rPr>
              <a:t>T, z)</a:t>
            </a:r>
            <a:r>
              <a:rPr lang="en-US" sz="2400" dirty="0"/>
              <a:t> </a:t>
            </a:r>
          </a:p>
          <a:p>
            <a:pPr eaLnBrk="1" hangingPunct="1">
              <a:buFontTx/>
              <a:buNone/>
            </a:pPr>
            <a:r>
              <a:rPr lang="en-US" sz="2400" dirty="0">
                <a:sym typeface="Symbol" pitchFamily="-107" charset="2"/>
              </a:rPr>
              <a:t>⇒ </a:t>
            </a:r>
            <a:r>
              <a:rPr lang="en-US" sz="2400" dirty="0"/>
              <a:t>now z is a left child, and both z and </a:t>
            </a:r>
            <a:r>
              <a:rPr lang="en-US" sz="2400" dirty="0">
                <a:latin typeface="Comic Sans MS" pitchFamily="-107" charset="0"/>
              </a:rPr>
              <a:t>p[z]</a:t>
            </a:r>
            <a:r>
              <a:rPr lang="en-US" sz="2400" dirty="0"/>
              <a:t> are red </a:t>
            </a:r>
            <a:r>
              <a:rPr lang="en-US" sz="2400" dirty="0">
                <a:sym typeface="Symbol" pitchFamily="-107" charset="2"/>
              </a:rPr>
              <a:t>⇒ </a:t>
            </a:r>
            <a:r>
              <a:rPr lang="en-US" sz="2400" dirty="0"/>
              <a:t>case 3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35138" y="4251325"/>
            <a:ext cx="1958975" cy="2112963"/>
            <a:chOff x="506" y="1506"/>
            <a:chExt cx="1234" cy="1331"/>
          </a:xfrm>
        </p:grpSpPr>
        <p:pic>
          <p:nvPicPr>
            <p:cNvPr id="43021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06" y="1675"/>
              <a:ext cx="1234" cy="1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022" name="Oval 6"/>
            <p:cNvSpPr>
              <a:spLocks noChangeArrowheads="1"/>
            </p:cNvSpPr>
            <p:nvPr/>
          </p:nvSpPr>
          <p:spPr bwMode="auto">
            <a:xfrm>
              <a:off x="697" y="2086"/>
              <a:ext cx="277" cy="267"/>
            </a:xfrm>
            <a:prstGeom prst="ellipse">
              <a:avLst/>
            </a:prstGeom>
            <a:noFill/>
            <a:ln w="762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23" name="Oval 7"/>
            <p:cNvSpPr>
              <a:spLocks noChangeArrowheads="1"/>
            </p:cNvSpPr>
            <p:nvPr/>
          </p:nvSpPr>
          <p:spPr bwMode="auto">
            <a:xfrm>
              <a:off x="1086" y="2348"/>
              <a:ext cx="277" cy="267"/>
            </a:xfrm>
            <a:prstGeom prst="ellipse">
              <a:avLst/>
            </a:prstGeom>
            <a:noFill/>
            <a:ln w="762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24" name="Text Box 8"/>
            <p:cNvSpPr txBox="1">
              <a:spLocks noChangeArrowheads="1"/>
            </p:cNvSpPr>
            <p:nvPr/>
          </p:nvSpPr>
          <p:spPr bwMode="auto">
            <a:xfrm>
              <a:off x="1037" y="1506"/>
              <a:ext cx="5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Case 2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083175" y="4251325"/>
            <a:ext cx="2438400" cy="2157413"/>
            <a:chOff x="383" y="2852"/>
            <a:chExt cx="1536" cy="1359"/>
          </a:xfrm>
        </p:grpSpPr>
        <p:pic>
          <p:nvPicPr>
            <p:cNvPr id="43017" name="Picture 10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83" y="3021"/>
              <a:ext cx="1536" cy="1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018" name="Oval 11"/>
            <p:cNvSpPr>
              <a:spLocks noChangeArrowheads="1"/>
            </p:cNvSpPr>
            <p:nvPr/>
          </p:nvSpPr>
          <p:spPr bwMode="auto">
            <a:xfrm>
              <a:off x="872" y="3422"/>
              <a:ext cx="277" cy="267"/>
            </a:xfrm>
            <a:prstGeom prst="ellipse">
              <a:avLst/>
            </a:prstGeom>
            <a:noFill/>
            <a:ln w="762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19" name="Oval 12"/>
            <p:cNvSpPr>
              <a:spLocks noChangeArrowheads="1"/>
            </p:cNvSpPr>
            <p:nvPr/>
          </p:nvSpPr>
          <p:spPr bwMode="auto">
            <a:xfrm>
              <a:off x="616" y="3688"/>
              <a:ext cx="277" cy="267"/>
            </a:xfrm>
            <a:prstGeom prst="ellipse">
              <a:avLst/>
            </a:prstGeom>
            <a:noFill/>
            <a:ln w="762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20" name="Text Box 13"/>
            <p:cNvSpPr txBox="1">
              <a:spLocks noChangeArrowheads="1"/>
            </p:cNvSpPr>
            <p:nvPr/>
          </p:nvSpPr>
          <p:spPr bwMode="auto">
            <a:xfrm>
              <a:off x="1106" y="2852"/>
              <a:ext cx="5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Case 3</a:t>
              </a:r>
            </a:p>
          </p:txBody>
        </p:sp>
      </p:grpSp>
      <p:sp>
        <p:nvSpPr>
          <p:cNvPr id="445454" name="AutoShape 14"/>
          <p:cNvSpPr>
            <a:spLocks noChangeArrowheads="1"/>
          </p:cNvSpPr>
          <p:nvPr/>
        </p:nvSpPr>
        <p:spPr bwMode="auto">
          <a:xfrm>
            <a:off x="684213" y="2832100"/>
            <a:ext cx="4113212" cy="931863"/>
          </a:xfrm>
          <a:prstGeom prst="roundRect">
            <a:avLst>
              <a:gd name="adj" fmla="val 16667"/>
            </a:avLst>
          </a:prstGeom>
          <a:solidFill>
            <a:schemeClr val="accent1">
              <a:alpha val="38039"/>
            </a:schemeClr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b">
            <a:prstTxWarp prst="textNoShape">
              <a:avLst/>
            </a:prstTxWarp>
          </a:bodyPr>
          <a:lstStyle/>
          <a:p>
            <a:pPr algn="r"/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Case2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CS 477/677 - Lecture 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3C0E3-8C81-6E42-BDC5-759A6331DBA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27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5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RB-INSERT-FIXUP</a:t>
            </a:r>
            <a:r>
              <a:rPr lang="en-US">
                <a:latin typeface="Comic Sans MS" pitchFamily="-107" charset="0"/>
              </a:rPr>
              <a:t>(T, z)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8920" y="1196975"/>
            <a:ext cx="8567737" cy="5340350"/>
          </a:xfrm>
        </p:spPr>
        <p:txBody>
          <a:bodyPr/>
          <a:lstStyle/>
          <a:p>
            <a:pPr marL="533400" indent="-533400" eaLnBrk="1" hangingPunct="1">
              <a:lnSpc>
                <a:spcPct val="110000"/>
              </a:lnSpc>
              <a:buFontTx/>
              <a:buAutoNum type="arabicPeriod"/>
            </a:pPr>
            <a:r>
              <a:rPr lang="en-US" sz="2400" b="1"/>
              <a:t>while </a:t>
            </a:r>
            <a:r>
              <a:rPr lang="en-US" sz="2400">
                <a:latin typeface="Comic Sans MS" pitchFamily="-107" charset="0"/>
              </a:rPr>
              <a:t>color[p[z]]</a:t>
            </a:r>
            <a:r>
              <a:rPr lang="en-US" sz="2400"/>
              <a:t> = </a:t>
            </a:r>
            <a:r>
              <a:rPr lang="en-US" sz="2400">
                <a:latin typeface="Comic Sans MS" pitchFamily="-107" charset="0"/>
              </a:rPr>
              <a:t>RED</a:t>
            </a:r>
          </a:p>
          <a:p>
            <a:pPr marL="533400" indent="-533400" eaLnBrk="1" hangingPunct="1">
              <a:lnSpc>
                <a:spcPct val="110000"/>
              </a:lnSpc>
              <a:buFontTx/>
              <a:buAutoNum type="arabicPeriod"/>
            </a:pPr>
            <a:r>
              <a:rPr lang="en-US" sz="2400" b="1"/>
              <a:t>          do if </a:t>
            </a:r>
            <a:r>
              <a:rPr lang="en-US" sz="2400">
                <a:latin typeface="Comic Sans MS" pitchFamily="-107" charset="0"/>
              </a:rPr>
              <a:t>p[z] = left[p[p[z]]]</a:t>
            </a:r>
          </a:p>
          <a:p>
            <a:pPr marL="533400" indent="-533400" eaLnBrk="1" hangingPunct="1">
              <a:lnSpc>
                <a:spcPct val="110000"/>
              </a:lnSpc>
              <a:buFontTx/>
              <a:buAutoNum type="arabicPeriod"/>
            </a:pPr>
            <a:r>
              <a:rPr lang="en-US" sz="2400" b="1"/>
              <a:t>               then </a:t>
            </a:r>
            <a:r>
              <a:rPr lang="en-US" sz="2400">
                <a:latin typeface="Comic Sans MS" pitchFamily="-107" charset="0"/>
              </a:rPr>
              <a:t>y ← right[p[p[z]]]</a:t>
            </a:r>
          </a:p>
          <a:p>
            <a:pPr marL="533400" indent="-533400" eaLnBrk="1" hangingPunct="1">
              <a:lnSpc>
                <a:spcPct val="110000"/>
              </a:lnSpc>
              <a:buFontTx/>
              <a:buAutoNum type="arabicPeriod"/>
            </a:pPr>
            <a:r>
              <a:rPr lang="en-US" sz="2400" b="1"/>
              <a:t>                        if </a:t>
            </a:r>
            <a:r>
              <a:rPr lang="en-US" sz="2400">
                <a:latin typeface="Comic Sans MS" pitchFamily="-107" charset="0"/>
              </a:rPr>
              <a:t>color[y] = RED</a:t>
            </a:r>
          </a:p>
          <a:p>
            <a:pPr marL="533400" indent="-533400" eaLnBrk="1" hangingPunct="1">
              <a:lnSpc>
                <a:spcPct val="110000"/>
              </a:lnSpc>
              <a:buFontTx/>
              <a:buAutoNum type="arabicPeriod"/>
            </a:pPr>
            <a:r>
              <a:rPr lang="en-US" sz="2400" b="1"/>
              <a:t>                           then </a:t>
            </a:r>
            <a:r>
              <a:rPr lang="en-US" sz="2400" b="1">
                <a:latin typeface="Comic Sans MS" pitchFamily="-107" charset="0"/>
              </a:rPr>
              <a:t>Case1</a:t>
            </a:r>
          </a:p>
          <a:p>
            <a:pPr marL="533400" indent="-533400" eaLnBrk="1" hangingPunct="1">
              <a:lnSpc>
                <a:spcPct val="110000"/>
              </a:lnSpc>
              <a:buFontTx/>
              <a:buAutoNum type="arabicPeriod"/>
            </a:pPr>
            <a:r>
              <a:rPr lang="en-US" sz="2400">
                <a:latin typeface="Comic Sans MS" pitchFamily="-107" charset="0"/>
              </a:rPr>
              <a:t>                         </a:t>
            </a:r>
            <a:r>
              <a:rPr lang="en-US" sz="2400" b="1"/>
              <a:t>else if </a:t>
            </a:r>
            <a:r>
              <a:rPr lang="en-US" sz="2400">
                <a:latin typeface="Comic Sans MS" pitchFamily="-107" charset="0"/>
              </a:rPr>
              <a:t>z = right[p[z]]</a:t>
            </a:r>
          </a:p>
          <a:p>
            <a:pPr marL="533400" indent="-533400" eaLnBrk="1" hangingPunct="1">
              <a:lnSpc>
                <a:spcPct val="110000"/>
              </a:lnSpc>
              <a:buFontTx/>
              <a:buAutoNum type="arabicPeriod"/>
            </a:pPr>
            <a:r>
              <a:rPr lang="en-US" sz="2400" b="1"/>
              <a:t> 		        		 then </a:t>
            </a:r>
            <a:r>
              <a:rPr lang="en-US" sz="2400" b="1">
                <a:latin typeface="Comic Sans MS" pitchFamily="-107" charset="0"/>
              </a:rPr>
              <a:t>Case2</a:t>
            </a:r>
          </a:p>
          <a:p>
            <a:pPr marL="533400" indent="-533400" eaLnBrk="1" hangingPunct="1">
              <a:lnSpc>
                <a:spcPct val="110000"/>
              </a:lnSpc>
              <a:buFontTx/>
              <a:buAutoNum type="arabicPeriod"/>
            </a:pPr>
            <a:r>
              <a:rPr lang="en-US" sz="2400"/>
              <a:t>  			        </a:t>
            </a:r>
            <a:r>
              <a:rPr lang="en-US" sz="2400" b="1">
                <a:latin typeface="Comic Sans MS" pitchFamily="-107" charset="0"/>
              </a:rPr>
              <a:t>Case3</a:t>
            </a:r>
          </a:p>
          <a:p>
            <a:pPr marL="533400" indent="-533400" eaLnBrk="1" hangingPunct="1">
              <a:lnSpc>
                <a:spcPct val="110000"/>
              </a:lnSpc>
              <a:buFontTx/>
              <a:buAutoNum type="arabicPeriod"/>
            </a:pPr>
            <a:r>
              <a:rPr lang="en-US" sz="2400" b="1"/>
              <a:t>               else </a:t>
            </a:r>
            <a:r>
              <a:rPr lang="en-US" sz="2400"/>
              <a:t>(same as </a:t>
            </a:r>
            <a:r>
              <a:rPr lang="en-US" sz="2400" b="1"/>
              <a:t>then </a:t>
            </a:r>
            <a:r>
              <a:rPr lang="en-US" sz="2400"/>
              <a:t>clause with “right” 			                     and “left”  exchanged)</a:t>
            </a:r>
          </a:p>
          <a:p>
            <a:pPr marL="533400" indent="-533400" eaLnBrk="1" hangingPunct="1">
              <a:lnSpc>
                <a:spcPct val="110000"/>
              </a:lnSpc>
              <a:buFontTx/>
              <a:buAutoNum type="arabicPeriod"/>
            </a:pPr>
            <a:r>
              <a:rPr lang="en-US" sz="2400">
                <a:latin typeface="Comic Sans MS" pitchFamily="-107" charset="0"/>
              </a:rPr>
              <a:t>color[root[T]] ← BLACK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495320" y="1211264"/>
            <a:ext cx="4721226" cy="646113"/>
            <a:chOff x="2877" y="763"/>
            <a:chExt cx="2974" cy="407"/>
          </a:xfrm>
        </p:grpSpPr>
        <p:sp>
          <p:nvSpPr>
            <p:cNvPr id="44045" name="Text Box 5"/>
            <p:cNvSpPr txBox="1">
              <a:spLocks noChangeArrowheads="1"/>
            </p:cNvSpPr>
            <p:nvPr/>
          </p:nvSpPr>
          <p:spPr bwMode="auto">
            <a:xfrm>
              <a:off x="3385" y="763"/>
              <a:ext cx="2466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entury Gothic" charset="0"/>
                  <a:ea typeface="Century Gothic" charset="0"/>
                  <a:cs typeface="Century Gothic" charset="0"/>
                </a:rPr>
                <a:t>The while loop repeats only when</a:t>
              </a:r>
            </a:p>
            <a:p>
              <a:r>
                <a:rPr lang="en-US" dirty="0">
                  <a:latin typeface="Century Gothic" charset="0"/>
                  <a:ea typeface="Century Gothic" charset="0"/>
                  <a:cs typeface="Century Gothic" charset="0"/>
                </a:rPr>
                <a:t>case1 is executed: O(</a:t>
              </a:r>
              <a:r>
                <a:rPr lang="en-US" dirty="0" err="1">
                  <a:latin typeface="Century Gothic" charset="0"/>
                  <a:ea typeface="Century Gothic" charset="0"/>
                  <a:cs typeface="Century Gothic" charset="0"/>
                </a:rPr>
                <a:t>lgn</a:t>
              </a:r>
              <a:r>
                <a:rPr lang="en-US" dirty="0">
                  <a:latin typeface="Century Gothic" charset="0"/>
                  <a:ea typeface="Century Gothic" charset="0"/>
                  <a:cs typeface="Century Gothic" charset="0"/>
                </a:rPr>
                <a:t>) times</a:t>
              </a:r>
            </a:p>
          </p:txBody>
        </p:sp>
        <p:sp>
          <p:nvSpPr>
            <p:cNvPr id="44046" name="Line 6"/>
            <p:cNvSpPr>
              <a:spLocks noChangeShapeType="1"/>
            </p:cNvSpPr>
            <p:nvPr/>
          </p:nvSpPr>
          <p:spPr bwMode="auto">
            <a:xfrm flipH="1">
              <a:off x="2877" y="943"/>
              <a:ext cx="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5428770" y="1814514"/>
            <a:ext cx="3375025" cy="909638"/>
            <a:chOff x="3465" y="1143"/>
            <a:chExt cx="2126" cy="573"/>
          </a:xfrm>
        </p:grpSpPr>
        <p:sp>
          <p:nvSpPr>
            <p:cNvPr id="44043" name="AutoShape 8"/>
            <p:cNvSpPr>
              <a:spLocks/>
            </p:cNvSpPr>
            <p:nvPr/>
          </p:nvSpPr>
          <p:spPr bwMode="auto">
            <a:xfrm>
              <a:off x="3465" y="1143"/>
              <a:ext cx="110" cy="518"/>
            </a:xfrm>
            <a:prstGeom prst="rightBrace">
              <a:avLst>
                <a:gd name="adj1" fmla="val 39242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44044" name="Text Box 9"/>
            <p:cNvSpPr txBox="1">
              <a:spLocks noChangeArrowheads="1"/>
            </p:cNvSpPr>
            <p:nvPr/>
          </p:nvSpPr>
          <p:spPr bwMode="auto">
            <a:xfrm>
              <a:off x="3577" y="1270"/>
              <a:ext cx="2014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latin typeface="Century Gothic" charset="0"/>
                  <a:ea typeface="Century Gothic" charset="0"/>
                  <a:cs typeface="Century Gothic" charset="0"/>
                </a:rPr>
                <a:t>Set the value of x’s “uncle”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614382" y="5789613"/>
            <a:ext cx="4601460" cy="1016000"/>
            <a:chOff x="2952" y="3647"/>
            <a:chExt cx="2783" cy="640"/>
          </a:xfrm>
        </p:grpSpPr>
        <p:sp>
          <p:nvSpPr>
            <p:cNvPr id="44041" name="Text Box 11"/>
            <p:cNvSpPr txBox="1">
              <a:spLocks noChangeArrowheads="1"/>
            </p:cNvSpPr>
            <p:nvPr/>
          </p:nvSpPr>
          <p:spPr bwMode="auto">
            <a:xfrm>
              <a:off x="3551" y="3647"/>
              <a:ext cx="2184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latin typeface="Century Gothic" charset="0"/>
                  <a:ea typeface="Century Gothic" charset="0"/>
                  <a:cs typeface="Century Gothic" charset="0"/>
                </a:rPr>
                <a:t>We just inserted the root, or</a:t>
              </a:r>
            </a:p>
            <a:p>
              <a:r>
                <a:rPr lang="en-US" sz="2000" dirty="0">
                  <a:latin typeface="Century Gothic" charset="0"/>
                  <a:ea typeface="Century Gothic" charset="0"/>
                  <a:cs typeface="Century Gothic" charset="0"/>
                </a:rPr>
                <a:t>the red node reached the root</a:t>
              </a:r>
            </a:p>
          </p:txBody>
        </p:sp>
        <p:sp>
          <p:nvSpPr>
            <p:cNvPr id="44042" name="Line 12"/>
            <p:cNvSpPr>
              <a:spLocks noChangeShapeType="1"/>
            </p:cNvSpPr>
            <p:nvPr/>
          </p:nvSpPr>
          <p:spPr bwMode="auto">
            <a:xfrm flipH="1">
              <a:off x="2952" y="3857"/>
              <a:ext cx="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CS 477/677 - Lecture 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3" y="131763"/>
            <a:ext cx="8229600" cy="906462"/>
          </a:xfrm>
        </p:spPr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45061" name="Oval 3"/>
          <p:cNvSpPr>
            <a:spLocks noChangeAspect="1" noChangeArrowheads="1"/>
          </p:cNvSpPr>
          <p:nvPr/>
        </p:nvSpPr>
        <p:spPr bwMode="auto">
          <a:xfrm>
            <a:off x="2114550" y="1406525"/>
            <a:ext cx="349250" cy="33655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11</a:t>
            </a:r>
          </a:p>
        </p:txBody>
      </p:sp>
      <p:sp>
        <p:nvSpPr>
          <p:cNvPr id="45062" name="Text Box 4"/>
          <p:cNvSpPr txBox="1">
            <a:spLocks noChangeArrowheads="1"/>
          </p:cNvSpPr>
          <p:nvPr/>
        </p:nvSpPr>
        <p:spPr bwMode="auto">
          <a:xfrm>
            <a:off x="352425" y="1131888"/>
            <a:ext cx="12137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entury Gothic" charset="0"/>
                <a:ea typeface="Century Gothic" charset="0"/>
                <a:cs typeface="Century Gothic" charset="0"/>
              </a:rPr>
              <a:t>Insert 4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03225" y="1816100"/>
            <a:ext cx="3748088" cy="1463675"/>
            <a:chOff x="254" y="1239"/>
            <a:chExt cx="2361" cy="922"/>
          </a:xfrm>
        </p:grpSpPr>
        <p:sp>
          <p:nvSpPr>
            <p:cNvPr id="45143" name="Oval 6"/>
            <p:cNvSpPr>
              <a:spLocks noChangeAspect="1" noChangeArrowheads="1"/>
            </p:cNvSpPr>
            <p:nvPr/>
          </p:nvSpPr>
          <p:spPr bwMode="auto">
            <a:xfrm>
              <a:off x="797" y="1302"/>
              <a:ext cx="220" cy="21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2</a:t>
              </a:r>
            </a:p>
          </p:txBody>
        </p:sp>
        <p:sp>
          <p:nvSpPr>
            <p:cNvPr id="45144" name="Oval 7"/>
            <p:cNvSpPr>
              <a:spLocks noChangeAspect="1" noChangeArrowheads="1"/>
            </p:cNvSpPr>
            <p:nvPr/>
          </p:nvSpPr>
          <p:spPr bwMode="auto">
            <a:xfrm>
              <a:off x="1866" y="1302"/>
              <a:ext cx="220" cy="2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14</a:t>
              </a:r>
            </a:p>
          </p:txBody>
        </p:sp>
        <p:sp>
          <p:nvSpPr>
            <p:cNvPr id="45145" name="Oval 8"/>
            <p:cNvSpPr>
              <a:spLocks noChangeAspect="1" noChangeArrowheads="1"/>
            </p:cNvSpPr>
            <p:nvPr/>
          </p:nvSpPr>
          <p:spPr bwMode="auto">
            <a:xfrm>
              <a:off x="254" y="1631"/>
              <a:ext cx="220" cy="2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1</a:t>
              </a:r>
            </a:p>
          </p:txBody>
        </p:sp>
        <p:sp>
          <p:nvSpPr>
            <p:cNvPr id="45146" name="Oval 9"/>
            <p:cNvSpPr>
              <a:spLocks noChangeAspect="1" noChangeArrowheads="1"/>
            </p:cNvSpPr>
            <p:nvPr/>
          </p:nvSpPr>
          <p:spPr bwMode="auto">
            <a:xfrm>
              <a:off x="2396" y="1635"/>
              <a:ext cx="219" cy="21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15</a:t>
              </a:r>
            </a:p>
          </p:txBody>
        </p:sp>
        <p:sp>
          <p:nvSpPr>
            <p:cNvPr id="45147" name="Oval 10"/>
            <p:cNvSpPr>
              <a:spLocks noChangeAspect="1" noChangeArrowheads="1"/>
            </p:cNvSpPr>
            <p:nvPr/>
          </p:nvSpPr>
          <p:spPr bwMode="auto">
            <a:xfrm>
              <a:off x="1281" y="1624"/>
              <a:ext cx="220" cy="21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7</a:t>
              </a:r>
            </a:p>
          </p:txBody>
        </p:sp>
        <p:sp>
          <p:nvSpPr>
            <p:cNvPr id="45148" name="Oval 11"/>
            <p:cNvSpPr>
              <a:spLocks noChangeAspect="1" noChangeArrowheads="1"/>
            </p:cNvSpPr>
            <p:nvPr/>
          </p:nvSpPr>
          <p:spPr bwMode="auto">
            <a:xfrm>
              <a:off x="1759" y="1948"/>
              <a:ext cx="220" cy="212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8</a:t>
              </a:r>
            </a:p>
          </p:txBody>
        </p:sp>
        <p:sp>
          <p:nvSpPr>
            <p:cNvPr id="45149" name="Line 12"/>
            <p:cNvSpPr>
              <a:spLocks noChangeAspect="1" noChangeShapeType="1"/>
            </p:cNvSpPr>
            <p:nvPr/>
          </p:nvSpPr>
          <p:spPr bwMode="auto">
            <a:xfrm rot="3600000">
              <a:off x="1171" y="1047"/>
              <a:ext cx="4" cy="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45150" name="Line 13"/>
            <p:cNvSpPr>
              <a:spLocks noChangeAspect="1" noChangeShapeType="1"/>
            </p:cNvSpPr>
            <p:nvPr/>
          </p:nvSpPr>
          <p:spPr bwMode="auto">
            <a:xfrm rot="18000000" flipH="1">
              <a:off x="1707" y="1046"/>
              <a:ext cx="4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45151" name="Line 14"/>
            <p:cNvSpPr>
              <a:spLocks noChangeAspect="1" noChangeShapeType="1"/>
            </p:cNvSpPr>
            <p:nvPr/>
          </p:nvSpPr>
          <p:spPr bwMode="auto">
            <a:xfrm rot="3600000">
              <a:off x="635" y="1380"/>
              <a:ext cx="4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45152" name="Line 15"/>
            <p:cNvSpPr>
              <a:spLocks noChangeAspect="1" noChangeShapeType="1"/>
            </p:cNvSpPr>
            <p:nvPr/>
          </p:nvSpPr>
          <p:spPr bwMode="auto">
            <a:xfrm rot="18000000" flipH="1">
              <a:off x="2237" y="1384"/>
              <a:ext cx="4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45153" name="Line 16"/>
            <p:cNvSpPr>
              <a:spLocks noChangeAspect="1" noChangeShapeType="1"/>
            </p:cNvSpPr>
            <p:nvPr/>
          </p:nvSpPr>
          <p:spPr bwMode="auto">
            <a:xfrm rot="18000000" flipH="1">
              <a:off x="1156" y="1386"/>
              <a:ext cx="4" cy="3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45154" name="Line 17"/>
            <p:cNvSpPr>
              <a:spLocks noChangeAspect="1" noChangeShapeType="1"/>
            </p:cNvSpPr>
            <p:nvPr/>
          </p:nvSpPr>
          <p:spPr bwMode="auto">
            <a:xfrm rot="18000000" flipH="1">
              <a:off x="1640" y="1710"/>
              <a:ext cx="4" cy="3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45155" name="Oval 18"/>
            <p:cNvSpPr>
              <a:spLocks noChangeAspect="1" noChangeArrowheads="1"/>
            </p:cNvSpPr>
            <p:nvPr/>
          </p:nvSpPr>
          <p:spPr bwMode="auto">
            <a:xfrm>
              <a:off x="751" y="1948"/>
              <a:ext cx="220" cy="21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5</a:t>
              </a:r>
            </a:p>
          </p:txBody>
        </p:sp>
        <p:sp>
          <p:nvSpPr>
            <p:cNvPr id="45156" name="Line 19"/>
            <p:cNvSpPr>
              <a:spLocks noChangeAspect="1" noChangeShapeType="1"/>
            </p:cNvSpPr>
            <p:nvPr/>
          </p:nvSpPr>
          <p:spPr bwMode="auto">
            <a:xfrm rot="3600000">
              <a:off x="1131" y="1705"/>
              <a:ext cx="4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644525" y="3249613"/>
            <a:ext cx="620713" cy="625475"/>
            <a:chOff x="406" y="2142"/>
            <a:chExt cx="391" cy="394"/>
          </a:xfrm>
        </p:grpSpPr>
        <p:sp>
          <p:nvSpPr>
            <p:cNvPr id="45141" name="Line 21"/>
            <p:cNvSpPr>
              <a:spLocks noChangeShapeType="1"/>
            </p:cNvSpPr>
            <p:nvPr/>
          </p:nvSpPr>
          <p:spPr bwMode="auto">
            <a:xfrm flipH="1">
              <a:off x="585" y="2142"/>
              <a:ext cx="212" cy="2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45142" name="Oval 22"/>
            <p:cNvSpPr>
              <a:spLocks noChangeAspect="1" noChangeArrowheads="1"/>
            </p:cNvSpPr>
            <p:nvPr/>
          </p:nvSpPr>
          <p:spPr bwMode="auto">
            <a:xfrm>
              <a:off x="406" y="2323"/>
              <a:ext cx="220" cy="21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4</a:t>
              </a:r>
            </a:p>
          </p:txBody>
        </p:sp>
      </p:grpSp>
      <p:sp>
        <p:nvSpPr>
          <p:cNvPr id="447511" name="Text Box 23"/>
          <p:cNvSpPr txBox="1">
            <a:spLocks noChangeArrowheads="1"/>
          </p:cNvSpPr>
          <p:nvPr/>
        </p:nvSpPr>
        <p:spPr bwMode="auto">
          <a:xfrm>
            <a:off x="3130550" y="2960688"/>
            <a:ext cx="3080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y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4591050" y="1412875"/>
            <a:ext cx="3748088" cy="2468563"/>
            <a:chOff x="2892" y="1005"/>
            <a:chExt cx="2361" cy="1555"/>
          </a:xfrm>
        </p:grpSpPr>
        <p:sp>
          <p:nvSpPr>
            <p:cNvPr id="45122" name="Oval 25"/>
            <p:cNvSpPr>
              <a:spLocks noChangeAspect="1" noChangeArrowheads="1"/>
            </p:cNvSpPr>
            <p:nvPr/>
          </p:nvSpPr>
          <p:spPr bwMode="auto">
            <a:xfrm>
              <a:off x="3970" y="1005"/>
              <a:ext cx="220" cy="21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11</a:t>
              </a:r>
            </a:p>
          </p:txBody>
        </p:sp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2892" y="1263"/>
              <a:ext cx="2361" cy="922"/>
              <a:chOff x="254" y="1239"/>
              <a:chExt cx="2361" cy="922"/>
            </a:xfrm>
          </p:grpSpPr>
          <p:sp>
            <p:nvSpPr>
              <p:cNvPr id="45127" name="Oval 27"/>
              <p:cNvSpPr>
                <a:spLocks noChangeAspect="1" noChangeArrowheads="1"/>
              </p:cNvSpPr>
              <p:nvPr/>
            </p:nvSpPr>
            <p:spPr bwMode="auto">
              <a:xfrm>
                <a:off x="797" y="1302"/>
                <a:ext cx="220" cy="213"/>
              </a:xfrm>
              <a:prstGeom prst="ellipse">
                <a:avLst/>
              </a:prstGeom>
              <a:noFill/>
              <a:ln w="38100">
                <a:solidFill>
                  <a:srgbClr val="DD011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>
                    <a:latin typeface="Century Gothic" charset="0"/>
                    <a:ea typeface="Century Gothic" charset="0"/>
                    <a:cs typeface="Century Gothic" charset="0"/>
                  </a:rPr>
                  <a:t>2</a:t>
                </a:r>
              </a:p>
            </p:txBody>
          </p:sp>
          <p:sp>
            <p:nvSpPr>
              <p:cNvPr id="45128" name="Oval 28"/>
              <p:cNvSpPr>
                <a:spLocks noChangeAspect="1" noChangeArrowheads="1"/>
              </p:cNvSpPr>
              <p:nvPr/>
            </p:nvSpPr>
            <p:spPr bwMode="auto">
              <a:xfrm>
                <a:off x="1866" y="1302"/>
                <a:ext cx="220" cy="21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>
                    <a:latin typeface="Century Gothic" charset="0"/>
                    <a:ea typeface="Century Gothic" charset="0"/>
                    <a:cs typeface="Century Gothic" charset="0"/>
                  </a:rPr>
                  <a:t>14</a:t>
                </a:r>
              </a:p>
            </p:txBody>
          </p:sp>
          <p:sp>
            <p:nvSpPr>
              <p:cNvPr id="45129" name="Oval 29"/>
              <p:cNvSpPr>
                <a:spLocks noChangeAspect="1" noChangeArrowheads="1"/>
              </p:cNvSpPr>
              <p:nvPr/>
            </p:nvSpPr>
            <p:spPr bwMode="auto">
              <a:xfrm>
                <a:off x="254" y="1631"/>
                <a:ext cx="220" cy="21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>
                    <a:latin typeface="Century Gothic" charset="0"/>
                    <a:ea typeface="Century Gothic" charset="0"/>
                    <a:cs typeface="Century Gothic" charset="0"/>
                  </a:rPr>
                  <a:t>1</a:t>
                </a:r>
              </a:p>
            </p:txBody>
          </p:sp>
          <p:sp>
            <p:nvSpPr>
              <p:cNvPr id="45130" name="Oval 30"/>
              <p:cNvSpPr>
                <a:spLocks noChangeAspect="1" noChangeArrowheads="1"/>
              </p:cNvSpPr>
              <p:nvPr/>
            </p:nvSpPr>
            <p:spPr bwMode="auto">
              <a:xfrm>
                <a:off x="2396" y="1635"/>
                <a:ext cx="219" cy="213"/>
              </a:xfrm>
              <a:prstGeom prst="ellipse">
                <a:avLst/>
              </a:prstGeom>
              <a:noFill/>
              <a:ln w="38100">
                <a:solidFill>
                  <a:srgbClr val="DD011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>
                    <a:latin typeface="Century Gothic" charset="0"/>
                    <a:ea typeface="Century Gothic" charset="0"/>
                    <a:cs typeface="Century Gothic" charset="0"/>
                  </a:rPr>
                  <a:t>15</a:t>
                </a:r>
              </a:p>
            </p:txBody>
          </p:sp>
          <p:sp>
            <p:nvSpPr>
              <p:cNvPr id="45131" name="Oval 31"/>
              <p:cNvSpPr>
                <a:spLocks noChangeAspect="1" noChangeArrowheads="1"/>
              </p:cNvSpPr>
              <p:nvPr/>
            </p:nvSpPr>
            <p:spPr bwMode="auto">
              <a:xfrm>
                <a:off x="1281" y="1624"/>
                <a:ext cx="220" cy="212"/>
              </a:xfrm>
              <a:prstGeom prst="ellipse">
                <a:avLst/>
              </a:prstGeom>
              <a:noFill/>
              <a:ln w="38100">
                <a:solidFill>
                  <a:srgbClr val="DD011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>
                    <a:latin typeface="Century Gothic" charset="0"/>
                    <a:ea typeface="Century Gothic" charset="0"/>
                    <a:cs typeface="Century Gothic" charset="0"/>
                  </a:rPr>
                  <a:t>7</a:t>
                </a:r>
              </a:p>
            </p:txBody>
          </p:sp>
          <p:sp>
            <p:nvSpPr>
              <p:cNvPr id="45132" name="Oval 32"/>
              <p:cNvSpPr>
                <a:spLocks noChangeAspect="1" noChangeArrowheads="1"/>
              </p:cNvSpPr>
              <p:nvPr/>
            </p:nvSpPr>
            <p:spPr bwMode="auto">
              <a:xfrm>
                <a:off x="1759" y="1948"/>
                <a:ext cx="220" cy="21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>
                    <a:latin typeface="Century Gothic" charset="0"/>
                    <a:ea typeface="Century Gothic" charset="0"/>
                    <a:cs typeface="Century Gothic" charset="0"/>
                  </a:rPr>
                  <a:t>8</a:t>
                </a:r>
              </a:p>
            </p:txBody>
          </p:sp>
          <p:sp>
            <p:nvSpPr>
              <p:cNvPr id="45133" name="Line 33"/>
              <p:cNvSpPr>
                <a:spLocks noChangeAspect="1" noChangeShapeType="1"/>
              </p:cNvSpPr>
              <p:nvPr/>
            </p:nvSpPr>
            <p:spPr bwMode="auto">
              <a:xfrm rot="3600000">
                <a:off x="1171" y="1047"/>
                <a:ext cx="4" cy="3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45134" name="Line 34"/>
              <p:cNvSpPr>
                <a:spLocks noChangeAspect="1" noChangeShapeType="1"/>
              </p:cNvSpPr>
              <p:nvPr/>
            </p:nvSpPr>
            <p:spPr bwMode="auto">
              <a:xfrm rot="18000000" flipH="1">
                <a:off x="1707" y="1046"/>
                <a:ext cx="4" cy="3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45135" name="Line 35"/>
              <p:cNvSpPr>
                <a:spLocks noChangeAspect="1" noChangeShapeType="1"/>
              </p:cNvSpPr>
              <p:nvPr/>
            </p:nvSpPr>
            <p:spPr bwMode="auto">
              <a:xfrm rot="3600000">
                <a:off x="635" y="1380"/>
                <a:ext cx="4" cy="3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45136" name="Line 36"/>
              <p:cNvSpPr>
                <a:spLocks noChangeAspect="1" noChangeShapeType="1"/>
              </p:cNvSpPr>
              <p:nvPr/>
            </p:nvSpPr>
            <p:spPr bwMode="auto">
              <a:xfrm rot="18000000" flipH="1">
                <a:off x="2237" y="1384"/>
                <a:ext cx="4" cy="3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45137" name="Line 37"/>
              <p:cNvSpPr>
                <a:spLocks noChangeAspect="1" noChangeShapeType="1"/>
              </p:cNvSpPr>
              <p:nvPr/>
            </p:nvSpPr>
            <p:spPr bwMode="auto">
              <a:xfrm rot="18000000" flipH="1">
                <a:off x="1156" y="1386"/>
                <a:ext cx="4" cy="3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45138" name="Line 38"/>
              <p:cNvSpPr>
                <a:spLocks noChangeAspect="1" noChangeShapeType="1"/>
              </p:cNvSpPr>
              <p:nvPr/>
            </p:nvSpPr>
            <p:spPr bwMode="auto">
              <a:xfrm rot="18000000" flipH="1">
                <a:off x="1640" y="1710"/>
                <a:ext cx="4" cy="3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45139" name="Oval 39"/>
              <p:cNvSpPr>
                <a:spLocks noChangeAspect="1" noChangeArrowheads="1"/>
              </p:cNvSpPr>
              <p:nvPr/>
            </p:nvSpPr>
            <p:spPr bwMode="auto">
              <a:xfrm>
                <a:off x="751" y="1948"/>
                <a:ext cx="220" cy="21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>
                    <a:latin typeface="Century Gothic" charset="0"/>
                    <a:ea typeface="Century Gothic" charset="0"/>
                    <a:cs typeface="Century Gothic" charset="0"/>
                  </a:rPr>
                  <a:t>5</a:t>
                </a:r>
              </a:p>
            </p:txBody>
          </p:sp>
          <p:sp>
            <p:nvSpPr>
              <p:cNvPr id="45140" name="Line 40"/>
              <p:cNvSpPr>
                <a:spLocks noChangeAspect="1" noChangeShapeType="1"/>
              </p:cNvSpPr>
              <p:nvPr/>
            </p:nvSpPr>
            <p:spPr bwMode="auto">
              <a:xfrm rot="3600000">
                <a:off x="1131" y="1705"/>
                <a:ext cx="4" cy="3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grpSp>
          <p:nvGrpSpPr>
            <p:cNvPr id="6" name="Group 41"/>
            <p:cNvGrpSpPr>
              <a:grpSpLocks/>
            </p:cNvGrpSpPr>
            <p:nvPr/>
          </p:nvGrpSpPr>
          <p:grpSpPr bwMode="auto">
            <a:xfrm>
              <a:off x="3044" y="2166"/>
              <a:ext cx="391" cy="394"/>
              <a:chOff x="406" y="2142"/>
              <a:chExt cx="391" cy="394"/>
            </a:xfrm>
          </p:grpSpPr>
          <p:sp>
            <p:nvSpPr>
              <p:cNvPr id="45125" name="Line 42"/>
              <p:cNvSpPr>
                <a:spLocks noChangeShapeType="1"/>
              </p:cNvSpPr>
              <p:nvPr/>
            </p:nvSpPr>
            <p:spPr bwMode="auto">
              <a:xfrm flipH="1">
                <a:off x="585" y="2142"/>
                <a:ext cx="212" cy="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45126" name="Oval 43"/>
              <p:cNvSpPr>
                <a:spLocks noChangeAspect="1" noChangeArrowheads="1"/>
              </p:cNvSpPr>
              <p:nvPr/>
            </p:nvSpPr>
            <p:spPr bwMode="auto">
              <a:xfrm>
                <a:off x="406" y="2323"/>
                <a:ext cx="220" cy="213"/>
              </a:xfrm>
              <a:prstGeom prst="ellipse">
                <a:avLst/>
              </a:prstGeom>
              <a:noFill/>
              <a:ln w="38100">
                <a:solidFill>
                  <a:srgbClr val="DD011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>
                    <a:latin typeface="Century Gothic" charset="0"/>
                    <a:ea typeface="Century Gothic" charset="0"/>
                    <a:cs typeface="Century Gothic" charset="0"/>
                  </a:rPr>
                  <a:t>4</a:t>
                </a:r>
              </a:p>
            </p:txBody>
          </p:sp>
        </p:grpSp>
      </p:grpSp>
      <p:sp>
        <p:nvSpPr>
          <p:cNvPr id="447532" name="Text Box 44"/>
          <p:cNvSpPr txBox="1">
            <a:spLocks noChangeArrowheads="1"/>
          </p:cNvSpPr>
          <p:nvPr/>
        </p:nvSpPr>
        <p:spPr bwMode="auto">
          <a:xfrm>
            <a:off x="6618288" y="2306638"/>
            <a:ext cx="2824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z</a:t>
            </a:r>
          </a:p>
        </p:txBody>
      </p:sp>
      <p:grpSp>
        <p:nvGrpSpPr>
          <p:cNvPr id="7" name="Group 45"/>
          <p:cNvGrpSpPr>
            <a:grpSpLocks/>
          </p:cNvGrpSpPr>
          <p:nvPr/>
        </p:nvGrpSpPr>
        <p:grpSpPr bwMode="auto">
          <a:xfrm>
            <a:off x="3935411" y="1316038"/>
            <a:ext cx="962024" cy="487362"/>
            <a:chOff x="2508" y="908"/>
            <a:chExt cx="606" cy="307"/>
          </a:xfrm>
        </p:grpSpPr>
        <p:sp>
          <p:nvSpPr>
            <p:cNvPr id="45120" name="Text Box 46"/>
            <p:cNvSpPr txBox="1">
              <a:spLocks noChangeArrowheads="1"/>
            </p:cNvSpPr>
            <p:nvPr/>
          </p:nvSpPr>
          <p:spPr bwMode="auto">
            <a:xfrm>
              <a:off x="2508" y="908"/>
              <a:ext cx="60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Case 1</a:t>
              </a:r>
            </a:p>
          </p:txBody>
        </p:sp>
        <p:sp>
          <p:nvSpPr>
            <p:cNvPr id="45121" name="Line 47"/>
            <p:cNvSpPr>
              <a:spLocks noChangeShapeType="1"/>
            </p:cNvSpPr>
            <p:nvPr/>
          </p:nvSpPr>
          <p:spPr bwMode="auto">
            <a:xfrm>
              <a:off x="2511" y="1215"/>
              <a:ext cx="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sp>
        <p:nvSpPr>
          <p:cNvPr id="447536" name="Text Box 48"/>
          <p:cNvSpPr txBox="1">
            <a:spLocks noChangeArrowheads="1"/>
          </p:cNvSpPr>
          <p:nvPr/>
        </p:nvSpPr>
        <p:spPr bwMode="auto">
          <a:xfrm>
            <a:off x="7534275" y="1824038"/>
            <a:ext cx="3080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y</a:t>
            </a:r>
          </a:p>
        </p:txBody>
      </p:sp>
      <p:sp>
        <p:nvSpPr>
          <p:cNvPr id="447537" name="Text Box 49"/>
          <p:cNvSpPr txBox="1">
            <a:spLocks noChangeArrowheads="1"/>
          </p:cNvSpPr>
          <p:nvPr/>
        </p:nvSpPr>
        <p:spPr bwMode="auto">
          <a:xfrm>
            <a:off x="1171575" y="3275013"/>
            <a:ext cx="276069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z and p[z] are both red</a:t>
            </a:r>
          </a:p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z’s uncle y is red</a:t>
            </a:r>
          </a:p>
        </p:txBody>
      </p:sp>
      <p:sp>
        <p:nvSpPr>
          <p:cNvPr id="447538" name="Text Box 50"/>
          <p:cNvSpPr txBox="1">
            <a:spLocks noChangeArrowheads="1"/>
          </p:cNvSpPr>
          <p:nvPr/>
        </p:nvSpPr>
        <p:spPr bwMode="auto">
          <a:xfrm>
            <a:off x="344488" y="3481388"/>
            <a:ext cx="2824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z</a:t>
            </a:r>
          </a:p>
        </p:txBody>
      </p:sp>
      <p:sp>
        <p:nvSpPr>
          <p:cNvPr id="447539" name="Text Box 51"/>
          <p:cNvSpPr txBox="1">
            <a:spLocks noChangeArrowheads="1"/>
          </p:cNvSpPr>
          <p:nvPr/>
        </p:nvSpPr>
        <p:spPr bwMode="auto">
          <a:xfrm>
            <a:off x="5575300" y="3275013"/>
            <a:ext cx="276069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z and p[z] are both red</a:t>
            </a:r>
          </a:p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z’s uncle y is black</a:t>
            </a:r>
          </a:p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z is a right child</a:t>
            </a:r>
          </a:p>
        </p:txBody>
      </p:sp>
      <p:grpSp>
        <p:nvGrpSpPr>
          <p:cNvPr id="8" name="Group 52"/>
          <p:cNvGrpSpPr>
            <a:grpSpLocks/>
          </p:cNvGrpSpPr>
          <p:nvPr/>
        </p:nvGrpSpPr>
        <p:grpSpPr bwMode="auto">
          <a:xfrm>
            <a:off x="7927977" y="1290638"/>
            <a:ext cx="962026" cy="487362"/>
            <a:chOff x="2508" y="908"/>
            <a:chExt cx="606" cy="307"/>
          </a:xfrm>
        </p:grpSpPr>
        <p:sp>
          <p:nvSpPr>
            <p:cNvPr id="45118" name="Text Box 53"/>
            <p:cNvSpPr txBox="1">
              <a:spLocks noChangeArrowheads="1"/>
            </p:cNvSpPr>
            <p:nvPr/>
          </p:nvSpPr>
          <p:spPr bwMode="auto">
            <a:xfrm>
              <a:off x="2508" y="908"/>
              <a:ext cx="60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Case 2</a:t>
              </a:r>
            </a:p>
          </p:txBody>
        </p:sp>
        <p:sp>
          <p:nvSpPr>
            <p:cNvPr id="45119" name="Line 54"/>
            <p:cNvSpPr>
              <a:spLocks noChangeShapeType="1"/>
            </p:cNvSpPr>
            <p:nvPr/>
          </p:nvSpPr>
          <p:spPr bwMode="auto">
            <a:xfrm>
              <a:off x="2511" y="1215"/>
              <a:ext cx="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grpSp>
        <p:nvGrpSpPr>
          <p:cNvPr id="9" name="Group 55"/>
          <p:cNvGrpSpPr>
            <a:grpSpLocks/>
          </p:cNvGrpSpPr>
          <p:nvPr/>
        </p:nvGrpSpPr>
        <p:grpSpPr bwMode="auto">
          <a:xfrm>
            <a:off x="92075" y="4191000"/>
            <a:ext cx="4595813" cy="2452688"/>
            <a:chOff x="143" y="2675"/>
            <a:chExt cx="2895" cy="1545"/>
          </a:xfrm>
        </p:grpSpPr>
        <p:sp>
          <p:nvSpPr>
            <p:cNvPr id="45098" name="Oval 56"/>
            <p:cNvSpPr>
              <a:spLocks noChangeAspect="1" noChangeArrowheads="1"/>
            </p:cNvSpPr>
            <p:nvPr/>
          </p:nvSpPr>
          <p:spPr bwMode="auto">
            <a:xfrm>
              <a:off x="1755" y="2675"/>
              <a:ext cx="220" cy="21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11</a:t>
              </a:r>
            </a:p>
          </p:txBody>
        </p:sp>
        <p:sp>
          <p:nvSpPr>
            <p:cNvPr id="45099" name="Oval 57"/>
            <p:cNvSpPr>
              <a:spLocks noChangeAspect="1" noChangeArrowheads="1"/>
            </p:cNvSpPr>
            <p:nvPr/>
          </p:nvSpPr>
          <p:spPr bwMode="auto">
            <a:xfrm>
              <a:off x="686" y="3324"/>
              <a:ext cx="220" cy="21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2</a:t>
              </a:r>
            </a:p>
          </p:txBody>
        </p:sp>
        <p:sp>
          <p:nvSpPr>
            <p:cNvPr id="45100" name="Oval 58"/>
            <p:cNvSpPr>
              <a:spLocks noChangeAspect="1" noChangeArrowheads="1"/>
            </p:cNvSpPr>
            <p:nvPr/>
          </p:nvSpPr>
          <p:spPr bwMode="auto">
            <a:xfrm>
              <a:off x="2289" y="2996"/>
              <a:ext cx="220" cy="2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14</a:t>
              </a:r>
            </a:p>
          </p:txBody>
        </p:sp>
        <p:sp>
          <p:nvSpPr>
            <p:cNvPr id="45101" name="Oval 59"/>
            <p:cNvSpPr>
              <a:spLocks noChangeAspect="1" noChangeArrowheads="1"/>
            </p:cNvSpPr>
            <p:nvPr/>
          </p:nvSpPr>
          <p:spPr bwMode="auto">
            <a:xfrm>
              <a:off x="143" y="3653"/>
              <a:ext cx="220" cy="2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1</a:t>
              </a:r>
            </a:p>
          </p:txBody>
        </p:sp>
        <p:sp>
          <p:nvSpPr>
            <p:cNvPr id="45102" name="Oval 60"/>
            <p:cNvSpPr>
              <a:spLocks noChangeAspect="1" noChangeArrowheads="1"/>
            </p:cNvSpPr>
            <p:nvPr/>
          </p:nvSpPr>
          <p:spPr bwMode="auto">
            <a:xfrm>
              <a:off x="2819" y="3329"/>
              <a:ext cx="219" cy="21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15</a:t>
              </a:r>
            </a:p>
          </p:txBody>
        </p:sp>
        <p:sp>
          <p:nvSpPr>
            <p:cNvPr id="45103" name="Oval 61"/>
            <p:cNvSpPr>
              <a:spLocks noChangeAspect="1" noChangeArrowheads="1"/>
            </p:cNvSpPr>
            <p:nvPr/>
          </p:nvSpPr>
          <p:spPr bwMode="auto">
            <a:xfrm>
              <a:off x="1223" y="2994"/>
              <a:ext cx="220" cy="212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7</a:t>
              </a:r>
            </a:p>
          </p:txBody>
        </p:sp>
        <p:sp>
          <p:nvSpPr>
            <p:cNvPr id="45104" name="Oval 62"/>
            <p:cNvSpPr>
              <a:spLocks noChangeAspect="1" noChangeArrowheads="1"/>
            </p:cNvSpPr>
            <p:nvPr/>
          </p:nvSpPr>
          <p:spPr bwMode="auto">
            <a:xfrm>
              <a:off x="1701" y="3318"/>
              <a:ext cx="220" cy="21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8</a:t>
              </a:r>
            </a:p>
          </p:txBody>
        </p:sp>
        <p:sp>
          <p:nvSpPr>
            <p:cNvPr id="45105" name="Line 63"/>
            <p:cNvSpPr>
              <a:spLocks noChangeAspect="1" noChangeShapeType="1"/>
            </p:cNvSpPr>
            <p:nvPr/>
          </p:nvSpPr>
          <p:spPr bwMode="auto">
            <a:xfrm rot="3600000">
              <a:off x="1594" y="2741"/>
              <a:ext cx="4" cy="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45106" name="Line 64"/>
            <p:cNvSpPr>
              <a:spLocks noChangeAspect="1" noChangeShapeType="1"/>
            </p:cNvSpPr>
            <p:nvPr/>
          </p:nvSpPr>
          <p:spPr bwMode="auto">
            <a:xfrm rot="18000000" flipH="1">
              <a:off x="2130" y="2740"/>
              <a:ext cx="4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45107" name="Line 65"/>
            <p:cNvSpPr>
              <a:spLocks noChangeAspect="1" noChangeShapeType="1"/>
            </p:cNvSpPr>
            <p:nvPr/>
          </p:nvSpPr>
          <p:spPr bwMode="auto">
            <a:xfrm rot="3600000">
              <a:off x="524" y="3402"/>
              <a:ext cx="4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45108" name="Line 66"/>
            <p:cNvSpPr>
              <a:spLocks noChangeAspect="1" noChangeShapeType="1"/>
            </p:cNvSpPr>
            <p:nvPr/>
          </p:nvSpPr>
          <p:spPr bwMode="auto">
            <a:xfrm rot="18000000" flipH="1">
              <a:off x="2660" y="3078"/>
              <a:ext cx="4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45109" name="Line 67"/>
            <p:cNvSpPr>
              <a:spLocks noChangeAspect="1" noChangeShapeType="1"/>
            </p:cNvSpPr>
            <p:nvPr/>
          </p:nvSpPr>
          <p:spPr bwMode="auto">
            <a:xfrm rot="18000000" flipH="1">
              <a:off x="1053" y="3412"/>
              <a:ext cx="4" cy="3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45110" name="Line 68"/>
            <p:cNvSpPr>
              <a:spLocks noChangeAspect="1" noChangeShapeType="1"/>
            </p:cNvSpPr>
            <p:nvPr/>
          </p:nvSpPr>
          <p:spPr bwMode="auto">
            <a:xfrm rot="18000000" flipH="1">
              <a:off x="1582" y="3080"/>
              <a:ext cx="4" cy="3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45111" name="Oval 69"/>
            <p:cNvSpPr>
              <a:spLocks noChangeAspect="1" noChangeArrowheads="1"/>
            </p:cNvSpPr>
            <p:nvPr/>
          </p:nvSpPr>
          <p:spPr bwMode="auto">
            <a:xfrm>
              <a:off x="1184" y="3632"/>
              <a:ext cx="220" cy="2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5</a:t>
              </a:r>
            </a:p>
          </p:txBody>
        </p:sp>
        <p:sp>
          <p:nvSpPr>
            <p:cNvPr id="45112" name="Line 70"/>
            <p:cNvSpPr>
              <a:spLocks noChangeAspect="1" noChangeShapeType="1"/>
            </p:cNvSpPr>
            <p:nvPr/>
          </p:nvSpPr>
          <p:spPr bwMode="auto">
            <a:xfrm rot="3600000">
              <a:off x="1060" y="3065"/>
              <a:ext cx="4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grpSp>
          <p:nvGrpSpPr>
            <p:cNvPr id="10" name="Group 71"/>
            <p:cNvGrpSpPr>
              <a:grpSpLocks/>
            </p:cNvGrpSpPr>
            <p:nvPr/>
          </p:nvGrpSpPr>
          <p:grpSpPr bwMode="auto">
            <a:xfrm>
              <a:off x="839" y="3826"/>
              <a:ext cx="391" cy="394"/>
              <a:chOff x="406" y="2142"/>
              <a:chExt cx="391" cy="394"/>
            </a:xfrm>
          </p:grpSpPr>
          <p:sp>
            <p:nvSpPr>
              <p:cNvPr id="45116" name="Line 72"/>
              <p:cNvSpPr>
                <a:spLocks noChangeShapeType="1"/>
              </p:cNvSpPr>
              <p:nvPr/>
            </p:nvSpPr>
            <p:spPr bwMode="auto">
              <a:xfrm flipH="1">
                <a:off x="585" y="2142"/>
                <a:ext cx="212" cy="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45117" name="Oval 73"/>
              <p:cNvSpPr>
                <a:spLocks noChangeAspect="1" noChangeArrowheads="1"/>
              </p:cNvSpPr>
              <p:nvPr/>
            </p:nvSpPr>
            <p:spPr bwMode="auto">
              <a:xfrm>
                <a:off x="406" y="2323"/>
                <a:ext cx="220" cy="213"/>
              </a:xfrm>
              <a:prstGeom prst="ellipse">
                <a:avLst/>
              </a:prstGeom>
              <a:noFill/>
              <a:ln w="38100">
                <a:solidFill>
                  <a:srgbClr val="DD011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>
                    <a:latin typeface="Century Gothic" charset="0"/>
                    <a:ea typeface="Century Gothic" charset="0"/>
                    <a:cs typeface="Century Gothic" charset="0"/>
                  </a:rPr>
                  <a:t>4</a:t>
                </a:r>
              </a:p>
            </p:txBody>
          </p:sp>
        </p:grpSp>
        <p:sp>
          <p:nvSpPr>
            <p:cNvPr id="45114" name="Text Box 74"/>
            <p:cNvSpPr txBox="1">
              <a:spLocks noChangeArrowheads="1"/>
            </p:cNvSpPr>
            <p:nvPr/>
          </p:nvSpPr>
          <p:spPr bwMode="auto">
            <a:xfrm>
              <a:off x="505" y="3201"/>
              <a:ext cx="1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z</a:t>
              </a:r>
            </a:p>
          </p:txBody>
        </p:sp>
        <p:sp>
          <p:nvSpPr>
            <p:cNvPr id="45115" name="Text Box 75"/>
            <p:cNvSpPr txBox="1">
              <a:spLocks noChangeArrowheads="1"/>
            </p:cNvSpPr>
            <p:nvPr/>
          </p:nvSpPr>
          <p:spPr bwMode="auto">
            <a:xfrm>
              <a:off x="2536" y="2973"/>
              <a:ext cx="19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y</a:t>
              </a:r>
            </a:p>
          </p:txBody>
        </p:sp>
      </p:grpSp>
      <p:grpSp>
        <p:nvGrpSpPr>
          <p:cNvPr id="11" name="Group 76"/>
          <p:cNvGrpSpPr>
            <a:grpSpLocks/>
          </p:cNvGrpSpPr>
          <p:nvPr/>
        </p:nvGrpSpPr>
        <p:grpSpPr bwMode="auto">
          <a:xfrm>
            <a:off x="4432302" y="4529138"/>
            <a:ext cx="962026" cy="487362"/>
            <a:chOff x="2508" y="908"/>
            <a:chExt cx="606" cy="307"/>
          </a:xfrm>
        </p:grpSpPr>
        <p:sp>
          <p:nvSpPr>
            <p:cNvPr id="45096" name="Text Box 77"/>
            <p:cNvSpPr txBox="1">
              <a:spLocks noChangeArrowheads="1"/>
            </p:cNvSpPr>
            <p:nvPr/>
          </p:nvSpPr>
          <p:spPr bwMode="auto">
            <a:xfrm>
              <a:off x="2508" y="908"/>
              <a:ext cx="60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Case 3</a:t>
              </a:r>
            </a:p>
          </p:txBody>
        </p:sp>
        <p:sp>
          <p:nvSpPr>
            <p:cNvPr id="45097" name="Line 78"/>
            <p:cNvSpPr>
              <a:spLocks noChangeShapeType="1"/>
            </p:cNvSpPr>
            <p:nvPr/>
          </p:nvSpPr>
          <p:spPr bwMode="auto">
            <a:xfrm>
              <a:off x="2511" y="1215"/>
              <a:ext cx="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sp>
        <p:nvSpPr>
          <p:cNvPr id="447567" name="Text Box 79"/>
          <p:cNvSpPr txBox="1">
            <a:spLocks noChangeArrowheads="1"/>
          </p:cNvSpPr>
          <p:nvPr/>
        </p:nvSpPr>
        <p:spPr bwMode="auto">
          <a:xfrm>
            <a:off x="2127250" y="5668963"/>
            <a:ext cx="222368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z and p[z] are red</a:t>
            </a:r>
          </a:p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z’s uncle y is black</a:t>
            </a:r>
          </a:p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z is a left child</a:t>
            </a:r>
          </a:p>
        </p:txBody>
      </p:sp>
      <p:grpSp>
        <p:nvGrpSpPr>
          <p:cNvPr id="12" name="Group 80"/>
          <p:cNvGrpSpPr>
            <a:grpSpLocks/>
          </p:cNvGrpSpPr>
          <p:nvPr/>
        </p:nvGrpSpPr>
        <p:grpSpPr bwMode="auto">
          <a:xfrm>
            <a:off x="5534025" y="4205288"/>
            <a:ext cx="3032125" cy="1890712"/>
            <a:chOff x="3486" y="2649"/>
            <a:chExt cx="1910" cy="1191"/>
          </a:xfrm>
        </p:grpSpPr>
        <p:sp>
          <p:nvSpPr>
            <p:cNvPr id="45078" name="Oval 81"/>
            <p:cNvSpPr>
              <a:spLocks noChangeAspect="1" noChangeArrowheads="1"/>
            </p:cNvSpPr>
            <p:nvPr/>
          </p:nvSpPr>
          <p:spPr bwMode="auto">
            <a:xfrm>
              <a:off x="4648" y="2982"/>
              <a:ext cx="220" cy="212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11</a:t>
              </a:r>
            </a:p>
          </p:txBody>
        </p:sp>
        <p:sp>
          <p:nvSpPr>
            <p:cNvPr id="45079" name="Oval 82"/>
            <p:cNvSpPr>
              <a:spLocks noChangeAspect="1" noChangeArrowheads="1"/>
            </p:cNvSpPr>
            <p:nvPr/>
          </p:nvSpPr>
          <p:spPr bwMode="auto">
            <a:xfrm>
              <a:off x="3762" y="2981"/>
              <a:ext cx="220" cy="21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2</a:t>
              </a:r>
            </a:p>
          </p:txBody>
        </p:sp>
        <p:sp>
          <p:nvSpPr>
            <p:cNvPr id="45080" name="Oval 83"/>
            <p:cNvSpPr>
              <a:spLocks noChangeAspect="1" noChangeArrowheads="1"/>
            </p:cNvSpPr>
            <p:nvPr/>
          </p:nvSpPr>
          <p:spPr bwMode="auto">
            <a:xfrm>
              <a:off x="4930" y="3287"/>
              <a:ext cx="220" cy="21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14</a:t>
              </a:r>
            </a:p>
          </p:txBody>
        </p:sp>
        <p:sp>
          <p:nvSpPr>
            <p:cNvPr id="45081" name="Oval 84"/>
            <p:cNvSpPr>
              <a:spLocks noChangeAspect="1" noChangeArrowheads="1"/>
            </p:cNvSpPr>
            <p:nvPr/>
          </p:nvSpPr>
          <p:spPr bwMode="auto">
            <a:xfrm>
              <a:off x="3486" y="3287"/>
              <a:ext cx="220" cy="2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1</a:t>
              </a:r>
            </a:p>
          </p:txBody>
        </p:sp>
        <p:sp>
          <p:nvSpPr>
            <p:cNvPr id="45082" name="Oval 85"/>
            <p:cNvSpPr>
              <a:spLocks noChangeAspect="1" noChangeArrowheads="1"/>
            </p:cNvSpPr>
            <p:nvPr/>
          </p:nvSpPr>
          <p:spPr bwMode="auto">
            <a:xfrm>
              <a:off x="5177" y="3627"/>
              <a:ext cx="219" cy="21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15</a:t>
              </a:r>
            </a:p>
          </p:txBody>
        </p:sp>
        <p:sp>
          <p:nvSpPr>
            <p:cNvPr id="45083" name="Oval 86"/>
            <p:cNvSpPr>
              <a:spLocks noChangeAspect="1" noChangeArrowheads="1"/>
            </p:cNvSpPr>
            <p:nvPr/>
          </p:nvSpPr>
          <p:spPr bwMode="auto">
            <a:xfrm>
              <a:off x="4179" y="2649"/>
              <a:ext cx="220" cy="21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7</a:t>
              </a:r>
            </a:p>
          </p:txBody>
        </p:sp>
        <p:sp>
          <p:nvSpPr>
            <p:cNvPr id="45084" name="Oval 87"/>
            <p:cNvSpPr>
              <a:spLocks noChangeAspect="1" noChangeArrowheads="1"/>
            </p:cNvSpPr>
            <p:nvPr/>
          </p:nvSpPr>
          <p:spPr bwMode="auto">
            <a:xfrm>
              <a:off x="4421" y="3287"/>
              <a:ext cx="220" cy="21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8</a:t>
              </a:r>
            </a:p>
          </p:txBody>
        </p:sp>
        <p:sp>
          <p:nvSpPr>
            <p:cNvPr id="45085" name="Line 88"/>
            <p:cNvSpPr>
              <a:spLocks noChangeAspect="1" noChangeShapeType="1"/>
            </p:cNvSpPr>
            <p:nvPr/>
          </p:nvSpPr>
          <p:spPr bwMode="auto">
            <a:xfrm rot="18000000" flipH="1">
              <a:off x="4538" y="2735"/>
              <a:ext cx="4" cy="3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45086" name="Oval 89"/>
            <p:cNvSpPr>
              <a:spLocks noChangeAspect="1" noChangeArrowheads="1"/>
            </p:cNvSpPr>
            <p:nvPr/>
          </p:nvSpPr>
          <p:spPr bwMode="auto">
            <a:xfrm>
              <a:off x="3991" y="3287"/>
              <a:ext cx="220" cy="2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5</a:t>
              </a:r>
            </a:p>
          </p:txBody>
        </p:sp>
        <p:sp>
          <p:nvSpPr>
            <p:cNvPr id="45087" name="Oval 90"/>
            <p:cNvSpPr>
              <a:spLocks noChangeAspect="1" noChangeArrowheads="1"/>
            </p:cNvSpPr>
            <p:nvPr/>
          </p:nvSpPr>
          <p:spPr bwMode="auto">
            <a:xfrm>
              <a:off x="3795" y="3627"/>
              <a:ext cx="220" cy="21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4</a:t>
              </a:r>
            </a:p>
          </p:txBody>
        </p:sp>
        <p:sp>
          <p:nvSpPr>
            <p:cNvPr id="45088" name="Line 91"/>
            <p:cNvSpPr>
              <a:spLocks noChangeShapeType="1"/>
            </p:cNvSpPr>
            <p:nvPr/>
          </p:nvSpPr>
          <p:spPr bwMode="auto">
            <a:xfrm flipH="1">
              <a:off x="4586" y="3182"/>
              <a:ext cx="126" cy="1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45089" name="Line 92"/>
            <p:cNvSpPr>
              <a:spLocks noChangeShapeType="1"/>
            </p:cNvSpPr>
            <p:nvPr/>
          </p:nvSpPr>
          <p:spPr bwMode="auto">
            <a:xfrm flipH="1">
              <a:off x="3928" y="2825"/>
              <a:ext cx="261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45090" name="Line 93"/>
            <p:cNvSpPr>
              <a:spLocks noChangeShapeType="1"/>
            </p:cNvSpPr>
            <p:nvPr/>
          </p:nvSpPr>
          <p:spPr bwMode="auto">
            <a:xfrm flipH="1">
              <a:off x="3632" y="3164"/>
              <a:ext cx="148" cy="1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45091" name="Line 94"/>
            <p:cNvSpPr>
              <a:spLocks noChangeShapeType="1"/>
            </p:cNvSpPr>
            <p:nvPr/>
          </p:nvSpPr>
          <p:spPr bwMode="auto">
            <a:xfrm>
              <a:off x="3938" y="3155"/>
              <a:ext cx="12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45092" name="Line 95"/>
            <p:cNvSpPr>
              <a:spLocks noChangeShapeType="1"/>
            </p:cNvSpPr>
            <p:nvPr/>
          </p:nvSpPr>
          <p:spPr bwMode="auto">
            <a:xfrm>
              <a:off x="4848" y="3165"/>
              <a:ext cx="12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45093" name="Line 96"/>
            <p:cNvSpPr>
              <a:spLocks noChangeShapeType="1"/>
            </p:cNvSpPr>
            <p:nvPr/>
          </p:nvSpPr>
          <p:spPr bwMode="auto">
            <a:xfrm>
              <a:off x="5118" y="3498"/>
              <a:ext cx="12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45094" name="Line 97"/>
            <p:cNvSpPr>
              <a:spLocks noChangeShapeType="1"/>
            </p:cNvSpPr>
            <p:nvPr/>
          </p:nvSpPr>
          <p:spPr bwMode="auto">
            <a:xfrm flipH="1">
              <a:off x="3922" y="3502"/>
              <a:ext cx="126" cy="1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45095" name="Text Box 98"/>
            <p:cNvSpPr txBox="1">
              <a:spLocks noChangeArrowheads="1"/>
            </p:cNvSpPr>
            <p:nvPr/>
          </p:nvSpPr>
          <p:spPr bwMode="auto">
            <a:xfrm>
              <a:off x="3735" y="2783"/>
              <a:ext cx="1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z</a:t>
              </a:r>
            </a:p>
          </p:txBody>
        </p:sp>
      </p:grpSp>
      <p:sp>
        <p:nvSpPr>
          <p:cNvPr id="99" name="Footer Placeholder 9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CS 477/677 - Lecture 12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511" grpId="0"/>
      <p:bldP spid="447532" grpId="0"/>
      <p:bldP spid="447536" grpId="0"/>
      <p:bldP spid="447537" grpId="0"/>
      <p:bldP spid="447538" grpId="0"/>
      <p:bldP spid="447539" grpId="0"/>
      <p:bldP spid="44756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Analysis of RB-INSERT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/>
              <a:t>Inserting the new element into the tree </a:t>
            </a:r>
            <a:r>
              <a:rPr lang="en-US" dirty="0">
                <a:latin typeface="Comic Sans MS" pitchFamily="-107" charset="0"/>
              </a:rPr>
              <a:t>O(</a:t>
            </a:r>
            <a:r>
              <a:rPr lang="en-US" dirty="0" err="1">
                <a:latin typeface="Comic Sans MS" pitchFamily="-107" charset="0"/>
              </a:rPr>
              <a:t>lgn</a:t>
            </a:r>
            <a:r>
              <a:rPr lang="en-US" dirty="0">
                <a:latin typeface="Comic Sans MS" pitchFamily="-107" charset="0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/>
              <a:t>RB-INSERT-FIXUP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The while loop repeats only if CASE 1 is executed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The number of times the while loop can be executed is </a:t>
            </a:r>
            <a:r>
              <a:rPr lang="en-US" dirty="0">
                <a:latin typeface="Comic Sans MS" pitchFamily="-107" charset="0"/>
              </a:rPr>
              <a:t>O(</a:t>
            </a:r>
            <a:r>
              <a:rPr lang="en-US" dirty="0" err="1">
                <a:latin typeface="Comic Sans MS" pitchFamily="-107" charset="0"/>
              </a:rPr>
              <a:t>lgn</a:t>
            </a:r>
            <a:r>
              <a:rPr lang="en-US" dirty="0">
                <a:latin typeface="Comic Sans MS" pitchFamily="-107" charset="0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/>
              <a:t>Total running time of RB-INSERT: </a:t>
            </a:r>
            <a:r>
              <a:rPr lang="en-US" dirty="0">
                <a:latin typeface="Comic Sans MS" pitchFamily="-107" charset="0"/>
              </a:rPr>
              <a:t>O(</a:t>
            </a:r>
            <a:r>
              <a:rPr lang="en-US" dirty="0" err="1">
                <a:latin typeface="Comic Sans MS" pitchFamily="-107" charset="0"/>
              </a:rPr>
              <a:t>lgn</a:t>
            </a:r>
            <a:r>
              <a:rPr lang="en-US" dirty="0">
                <a:latin typeface="Comic Sans MS" pitchFamily="-107" charset="0"/>
              </a:rPr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CS 477/677 - Lecture 12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0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mr-IN">
                <a:latin typeface="Arial" pitchFamily="-107" charset="0"/>
              </a:rPr>
              <a:t>CS 477/677 - Lecture 12</a:t>
            </a:r>
            <a:endParaRPr lang="en-US">
              <a:latin typeface="Arial" pitchFamily="-107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Red-Black Trees Properties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8919" y="1214438"/>
            <a:ext cx="9029469" cy="5076825"/>
          </a:xfrm>
        </p:spPr>
        <p:txBody>
          <a:bodyPr/>
          <a:lstStyle/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dirty="0"/>
              <a:t>Every </a:t>
            </a:r>
            <a:r>
              <a:rPr lang="en-US" dirty="0">
                <a:latin typeface="Comic Sans MS" pitchFamily="-107" charset="0"/>
              </a:rPr>
              <a:t>node</a:t>
            </a:r>
            <a:r>
              <a:rPr lang="en-US" dirty="0"/>
              <a:t> is either </a:t>
            </a:r>
            <a:r>
              <a:rPr lang="en-US" b="1" dirty="0">
                <a:solidFill>
                  <a:srgbClr val="DD0111"/>
                </a:solidFill>
              </a:rPr>
              <a:t>red</a:t>
            </a:r>
            <a:r>
              <a:rPr lang="en-US" dirty="0"/>
              <a:t> or </a:t>
            </a:r>
            <a:r>
              <a:rPr lang="en-US" b="1" dirty="0"/>
              <a:t>black</a:t>
            </a:r>
            <a:endParaRPr lang="en-US" dirty="0"/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dirty="0"/>
              <a:t>The </a:t>
            </a:r>
            <a:r>
              <a:rPr lang="en-US" dirty="0">
                <a:latin typeface="Comic Sans MS" pitchFamily="-107" charset="0"/>
              </a:rPr>
              <a:t>root</a:t>
            </a:r>
            <a:r>
              <a:rPr lang="en-US" dirty="0"/>
              <a:t> is </a:t>
            </a:r>
            <a:r>
              <a:rPr lang="en-US" b="1" dirty="0"/>
              <a:t>black</a:t>
            </a:r>
            <a:endParaRPr lang="en-US" dirty="0"/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dirty="0"/>
              <a:t>Every </a:t>
            </a:r>
            <a:r>
              <a:rPr lang="en-US" dirty="0">
                <a:latin typeface="Comic Sans MS" pitchFamily="-107" charset="0"/>
              </a:rPr>
              <a:t>leaf</a:t>
            </a:r>
            <a:r>
              <a:rPr lang="en-US" dirty="0"/>
              <a:t> (</a:t>
            </a:r>
            <a:r>
              <a:rPr lang="en-US" dirty="0">
                <a:latin typeface="Comic Sans MS" pitchFamily="-107" charset="0"/>
              </a:rPr>
              <a:t>NIL</a:t>
            </a:r>
            <a:r>
              <a:rPr lang="en-US" dirty="0"/>
              <a:t>) is </a:t>
            </a:r>
            <a:r>
              <a:rPr lang="en-US" b="1" dirty="0"/>
              <a:t>black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dirty="0"/>
              <a:t>If a node is red, then both its children are black</a:t>
            </a:r>
          </a:p>
          <a:p>
            <a:pPr marL="914400" lvl="1" indent="-457200" eaLnBrk="1" hangingPunct="1">
              <a:lnSpc>
                <a:spcPct val="120000"/>
              </a:lnSpc>
              <a:buFontTx/>
              <a:buChar char="•"/>
            </a:pPr>
            <a:r>
              <a:rPr lang="en-US" dirty="0"/>
              <a:t>No two red nodes in a row on a simple path from the root to a leaf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dirty="0"/>
              <a:t>For each node, all paths from the node to descendant leaves contain the same number of black nodes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F085-7C4E-094E-9F91-CA968EECDBE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9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Red-Black Trees - Summary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dirty="0"/>
              <a:t>Operations on red-black trees: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>
                <a:solidFill>
                  <a:srgbClr val="336699"/>
                </a:solidFill>
              </a:rPr>
              <a:t>SEARCH</a:t>
            </a:r>
            <a:r>
              <a:rPr lang="en-US" dirty="0"/>
              <a:t>			</a:t>
            </a:r>
            <a:r>
              <a:rPr lang="en-US" dirty="0">
                <a:latin typeface="Comic Sans MS" pitchFamily="-107" charset="0"/>
              </a:rPr>
              <a:t>O(h)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>
                <a:solidFill>
                  <a:srgbClr val="336699"/>
                </a:solidFill>
              </a:rPr>
              <a:t>PREDECESSOR</a:t>
            </a:r>
            <a:r>
              <a:rPr lang="en-US" dirty="0"/>
              <a:t>		</a:t>
            </a:r>
            <a:r>
              <a:rPr lang="en-US" dirty="0">
                <a:latin typeface="Comic Sans MS" pitchFamily="-107" charset="0"/>
              </a:rPr>
              <a:t>O(h)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>
                <a:solidFill>
                  <a:srgbClr val="336699"/>
                </a:solidFill>
              </a:rPr>
              <a:t>SUCCESOR</a:t>
            </a:r>
            <a:r>
              <a:rPr lang="en-US" dirty="0"/>
              <a:t>			</a:t>
            </a:r>
            <a:r>
              <a:rPr lang="en-US" dirty="0">
                <a:latin typeface="Comic Sans MS" pitchFamily="-107" charset="0"/>
              </a:rPr>
              <a:t>O(h)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>
                <a:solidFill>
                  <a:srgbClr val="336699"/>
                </a:solidFill>
              </a:rPr>
              <a:t>MINIMUM</a:t>
            </a:r>
            <a:r>
              <a:rPr lang="en-US" dirty="0"/>
              <a:t>			</a:t>
            </a:r>
            <a:r>
              <a:rPr lang="en-US" dirty="0">
                <a:latin typeface="Comic Sans MS" pitchFamily="-107" charset="0"/>
              </a:rPr>
              <a:t>O(h)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>
                <a:solidFill>
                  <a:srgbClr val="336699"/>
                </a:solidFill>
              </a:rPr>
              <a:t>MAXIMUM</a:t>
            </a:r>
            <a:r>
              <a:rPr lang="en-US" dirty="0"/>
              <a:t>			</a:t>
            </a:r>
            <a:r>
              <a:rPr lang="en-US" dirty="0">
                <a:latin typeface="Comic Sans MS" pitchFamily="-107" charset="0"/>
              </a:rPr>
              <a:t>O(h)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>
                <a:solidFill>
                  <a:srgbClr val="336699"/>
                </a:solidFill>
              </a:rPr>
              <a:t>INSERT</a:t>
            </a:r>
            <a:r>
              <a:rPr lang="en-US" dirty="0"/>
              <a:t>				</a:t>
            </a:r>
            <a:r>
              <a:rPr lang="en-US" dirty="0">
                <a:latin typeface="Comic Sans MS" pitchFamily="-107" charset="0"/>
              </a:rPr>
              <a:t>O(h)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>
                <a:solidFill>
                  <a:srgbClr val="336699"/>
                </a:solidFill>
              </a:rPr>
              <a:t>DELETE</a:t>
            </a:r>
            <a:r>
              <a:rPr lang="en-US" dirty="0"/>
              <a:t>				</a:t>
            </a:r>
            <a:r>
              <a:rPr lang="en-US" dirty="0">
                <a:latin typeface="Comic Sans MS" pitchFamily="-107" charset="0"/>
              </a:rPr>
              <a:t>O(h)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/>
              <a:t>Red-black trees guarantee that the height of the tree will be </a:t>
            </a:r>
            <a:r>
              <a:rPr lang="en-US" dirty="0">
                <a:latin typeface="Comic Sans MS" pitchFamily="-107" charset="0"/>
              </a:rPr>
              <a:t>O(</a:t>
            </a:r>
            <a:r>
              <a:rPr lang="en-US" dirty="0" err="1">
                <a:latin typeface="Comic Sans MS" pitchFamily="-107" charset="0"/>
              </a:rPr>
              <a:t>lgn</a:t>
            </a:r>
            <a:r>
              <a:rPr lang="en-US" dirty="0">
                <a:latin typeface="Comic Sans MS" pitchFamily="-107" charset="0"/>
              </a:rPr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CS 477/677 - Lecture 12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32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Augmenting Data Structures</a:t>
            </a:r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63638"/>
            <a:ext cx="8382000" cy="529748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400"/>
              <a:t>Let’s look at two new problems: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/>
              <a:t>Dynamic order statistic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/>
              <a:t>Interval search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/>
              <a:t>It is unusual to have to design all-new data structures from scratch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/>
              <a:t>Typically: store additional information in an already known data structure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/>
              <a:t>The augmented data structure can support new operations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/>
              <a:t>We need to correctly maintain the new information without loss of efficiency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Dynamic Order Statistics</a:t>
            </a:r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607308" cy="53467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sz="2400" dirty="0">
                <a:solidFill>
                  <a:srgbClr val="DD0111"/>
                </a:solidFill>
                <a:latin typeface="Monotype Corsiva" pitchFamily="-107" charset="0"/>
              </a:rPr>
              <a:t>Def.:</a:t>
            </a:r>
            <a:r>
              <a:rPr lang="en-US" sz="2400" dirty="0"/>
              <a:t> the </a:t>
            </a:r>
            <a:r>
              <a:rPr lang="en-US" sz="2400" dirty="0" err="1">
                <a:latin typeface="Comic Sans MS" pitchFamily="-107" charset="0"/>
              </a:rPr>
              <a:t>i</a:t>
            </a:r>
            <a:r>
              <a:rPr lang="en-US" sz="2400" dirty="0" err="1"/>
              <a:t>-th</a:t>
            </a:r>
            <a:r>
              <a:rPr lang="en-US" sz="2400" dirty="0"/>
              <a:t> order statistic of a set of </a:t>
            </a:r>
            <a:r>
              <a:rPr lang="en-US" sz="2400" dirty="0">
                <a:latin typeface="Comic Sans MS" pitchFamily="-107" charset="0"/>
              </a:rPr>
              <a:t>n</a:t>
            </a:r>
            <a:r>
              <a:rPr lang="en-US" sz="2400" dirty="0"/>
              <a:t> elements, where </a:t>
            </a:r>
            <a:r>
              <a:rPr lang="en-US" sz="2400" dirty="0" err="1">
                <a:latin typeface="Comic Sans MS" pitchFamily="-107" charset="0"/>
              </a:rPr>
              <a:t>i</a:t>
            </a:r>
            <a:r>
              <a:rPr lang="en-US" sz="2400" dirty="0"/>
              <a:t> </a:t>
            </a:r>
            <a:r>
              <a:rPr lang="en-US" sz="2400" dirty="0">
                <a:sym typeface="Symbol" pitchFamily="-107" charset="2"/>
              </a:rPr>
              <a:t>∈ {1, 2, …, n} is the element with the </a:t>
            </a:r>
            <a:r>
              <a:rPr lang="en-US" sz="2400" dirty="0" err="1">
                <a:latin typeface="Comic Sans MS" pitchFamily="-107" charset="0"/>
                <a:sym typeface="Symbol" pitchFamily="-107" charset="2"/>
              </a:rPr>
              <a:t>i</a:t>
            </a:r>
            <a:r>
              <a:rPr lang="en-US" sz="2400" dirty="0" err="1">
                <a:sym typeface="Symbol" pitchFamily="-107" charset="2"/>
              </a:rPr>
              <a:t>-th</a:t>
            </a:r>
            <a:r>
              <a:rPr lang="en-US" sz="2400" dirty="0">
                <a:sym typeface="Symbol" pitchFamily="-107" charset="2"/>
              </a:rPr>
              <a:t> smallest key.</a:t>
            </a:r>
          </a:p>
          <a:p>
            <a:pPr eaLnBrk="1" hangingPunct="1">
              <a:lnSpc>
                <a:spcPct val="130000"/>
              </a:lnSpc>
            </a:pPr>
            <a:r>
              <a:rPr lang="en-US" sz="2400" dirty="0">
                <a:sym typeface="Symbol" pitchFamily="-107" charset="2"/>
              </a:rPr>
              <a:t>We can retrieve an order statistic from an unordered set: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dirty="0">
                <a:sym typeface="Symbol" pitchFamily="-107" charset="2"/>
              </a:rPr>
              <a:t>Using: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dirty="0">
                <a:sym typeface="Symbol" pitchFamily="-107" charset="2"/>
              </a:rPr>
              <a:t>In: </a:t>
            </a:r>
            <a:endParaRPr lang="en-US" sz="2400" dirty="0">
              <a:sym typeface="Symbol" pitchFamily="-107" charset="2"/>
            </a:endParaRPr>
          </a:p>
          <a:p>
            <a:pPr eaLnBrk="1" hangingPunct="1">
              <a:lnSpc>
                <a:spcPct val="130000"/>
              </a:lnSpc>
            </a:pPr>
            <a:r>
              <a:rPr lang="en-US" sz="2400" dirty="0">
                <a:sym typeface="Symbol" pitchFamily="-107" charset="2"/>
              </a:rPr>
              <a:t>We will show that: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dirty="0">
                <a:sym typeface="Symbol" pitchFamily="-107" charset="2"/>
              </a:rPr>
              <a:t>With red-black trees we can achieve this in </a:t>
            </a:r>
            <a:r>
              <a:rPr lang="en-US" sz="2000" dirty="0">
                <a:latin typeface="Comic Sans MS" pitchFamily="-107" charset="0"/>
                <a:sym typeface="Symbol" pitchFamily="-107" charset="2"/>
              </a:rPr>
              <a:t>O(</a:t>
            </a:r>
            <a:r>
              <a:rPr lang="en-US" sz="2000" dirty="0" err="1">
                <a:latin typeface="Comic Sans MS" pitchFamily="-107" charset="0"/>
                <a:sym typeface="Symbol" pitchFamily="-107" charset="2"/>
              </a:rPr>
              <a:t>lgn</a:t>
            </a:r>
            <a:r>
              <a:rPr lang="en-US" sz="2000" dirty="0">
                <a:latin typeface="Comic Sans MS" pitchFamily="-107" charset="0"/>
                <a:sym typeface="Symbol" pitchFamily="-107" charset="2"/>
              </a:rPr>
              <a:t>)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dirty="0">
                <a:sym typeface="Symbol" pitchFamily="-107" charset="2"/>
              </a:rPr>
              <a:t>Finding the </a:t>
            </a:r>
            <a:r>
              <a:rPr lang="en-US" sz="2000" b="1" dirty="0">
                <a:sym typeface="Symbol" pitchFamily="-107" charset="2"/>
              </a:rPr>
              <a:t>rank</a:t>
            </a:r>
            <a:r>
              <a:rPr lang="en-US" sz="2000" dirty="0">
                <a:sym typeface="Symbol" pitchFamily="-107" charset="2"/>
              </a:rPr>
              <a:t> of an element takes also </a:t>
            </a:r>
            <a:r>
              <a:rPr lang="en-US" sz="2000" dirty="0">
                <a:latin typeface="Comic Sans MS" pitchFamily="-107" charset="0"/>
                <a:sym typeface="Symbol" pitchFamily="-107" charset="2"/>
              </a:rPr>
              <a:t>O(</a:t>
            </a:r>
            <a:r>
              <a:rPr lang="en-US" sz="2000" dirty="0" err="1">
                <a:latin typeface="Comic Sans MS" pitchFamily="-107" charset="0"/>
                <a:sym typeface="Symbol" pitchFamily="-107" charset="2"/>
              </a:rPr>
              <a:t>lgn</a:t>
            </a:r>
            <a:r>
              <a:rPr lang="en-US" sz="2000" dirty="0">
                <a:latin typeface="Comic Sans MS" pitchFamily="-107" charset="0"/>
                <a:sym typeface="Symbol" pitchFamily="-107" charset="2"/>
              </a:rPr>
              <a:t>)</a:t>
            </a:r>
          </a:p>
        </p:txBody>
      </p:sp>
      <p:sp>
        <p:nvSpPr>
          <p:cNvPr id="547844" name="Text Box 4"/>
          <p:cNvSpPr txBox="1">
            <a:spLocks noChangeArrowheads="1"/>
          </p:cNvSpPr>
          <p:nvPr/>
        </p:nvSpPr>
        <p:spPr bwMode="auto">
          <a:xfrm>
            <a:off x="2244415" y="3322120"/>
            <a:ext cx="28028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entury Gothic"/>
                <a:cs typeface="Century Gothic"/>
              </a:rPr>
              <a:t>RANDOMIZED-SELECT</a:t>
            </a:r>
          </a:p>
        </p:txBody>
      </p:sp>
      <p:sp>
        <p:nvSpPr>
          <p:cNvPr id="547845" name="Text Box 5"/>
          <p:cNvSpPr txBox="1">
            <a:spLocks noChangeArrowheads="1"/>
          </p:cNvSpPr>
          <p:nvPr/>
        </p:nvSpPr>
        <p:spPr bwMode="auto">
          <a:xfrm>
            <a:off x="2244415" y="3772970"/>
            <a:ext cx="140534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entury Gothic"/>
                <a:cs typeface="Century Gothic"/>
              </a:rPr>
              <a:t>O(n) time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7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844" grpId="0"/>
      <p:bldP spid="54784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Order-Statistic Tree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335962" cy="50768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>
                <a:solidFill>
                  <a:srgbClr val="DD0111"/>
                </a:solidFill>
                <a:latin typeface="Monotype Corsiva" pitchFamily="-107" charset="0"/>
              </a:rPr>
              <a:t>Def.:</a:t>
            </a:r>
            <a:r>
              <a:rPr lang="en-US"/>
              <a:t> </a:t>
            </a:r>
            <a:r>
              <a:rPr lang="en-US" b="1"/>
              <a:t>Order-statistic tree:</a:t>
            </a:r>
            <a:r>
              <a:rPr lang="en-US"/>
              <a:t> a red-black tree with additional information stored in each node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/>
              <a:t>Node representation: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/>
              <a:t>Usual fields: </a:t>
            </a:r>
            <a:r>
              <a:rPr lang="en-US" dirty="0">
                <a:latin typeface="Comic Sans MS" pitchFamily="-107" charset="0"/>
              </a:rPr>
              <a:t>key[x]</a:t>
            </a:r>
            <a:r>
              <a:rPr lang="en-US" dirty="0"/>
              <a:t>, </a:t>
            </a:r>
            <a:r>
              <a:rPr lang="en-US" dirty="0">
                <a:latin typeface="Comic Sans MS" pitchFamily="-107" charset="0"/>
              </a:rPr>
              <a:t>color[x]</a:t>
            </a:r>
            <a:r>
              <a:rPr lang="en-US" dirty="0"/>
              <a:t>, </a:t>
            </a:r>
            <a:r>
              <a:rPr lang="en-US" dirty="0">
                <a:latin typeface="Comic Sans MS" pitchFamily="-107" charset="0"/>
              </a:rPr>
              <a:t>p[x]</a:t>
            </a:r>
            <a:r>
              <a:rPr lang="en-US" dirty="0"/>
              <a:t>, </a:t>
            </a:r>
            <a:r>
              <a:rPr lang="en-US" dirty="0">
                <a:latin typeface="Comic Sans MS" pitchFamily="-107" charset="0"/>
              </a:rPr>
              <a:t>left[x]</a:t>
            </a:r>
            <a:r>
              <a:rPr lang="en-US" dirty="0"/>
              <a:t>, </a:t>
            </a:r>
            <a:r>
              <a:rPr lang="en-US" dirty="0">
                <a:latin typeface="Comic Sans MS" pitchFamily="-107" charset="0"/>
              </a:rPr>
              <a:t>right[x]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/>
              <a:t>Additional field: </a:t>
            </a:r>
            <a:r>
              <a:rPr lang="en-US" dirty="0">
                <a:solidFill>
                  <a:srgbClr val="DD0111"/>
                </a:solidFill>
                <a:latin typeface="Comic Sans MS" pitchFamily="-107" charset="0"/>
              </a:rPr>
              <a:t>size[x]</a:t>
            </a:r>
            <a:r>
              <a:rPr lang="en-US" dirty="0"/>
              <a:t> that contains the number of (internal) nodes in the </a:t>
            </a:r>
            <a:r>
              <a:rPr lang="en-US" dirty="0" err="1"/>
              <a:t>subtree</a:t>
            </a:r>
            <a:r>
              <a:rPr lang="en-US" dirty="0"/>
              <a:t> rooted at </a:t>
            </a:r>
            <a:r>
              <a:rPr lang="en-US" dirty="0">
                <a:latin typeface="Comic Sans MS" pitchFamily="-107" charset="0"/>
              </a:rPr>
              <a:t>x</a:t>
            </a:r>
            <a:r>
              <a:rPr lang="en-US" dirty="0"/>
              <a:t> (including </a:t>
            </a:r>
            <a:r>
              <a:rPr lang="en-US" dirty="0">
                <a:latin typeface="Comic Sans MS" pitchFamily="-107" charset="0"/>
              </a:rPr>
              <a:t>x</a:t>
            </a:r>
            <a:r>
              <a:rPr lang="en-US" dirty="0"/>
              <a:t> itself)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/>
              <a:t>For any internal node of the tree: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dirty="0"/>
              <a:t>		</a:t>
            </a:r>
            <a:r>
              <a:rPr lang="en-US" dirty="0">
                <a:latin typeface="Comic Sans MS" pitchFamily="-107" charset="0"/>
              </a:rPr>
              <a:t>size[x] =</a:t>
            </a:r>
          </a:p>
        </p:txBody>
      </p:sp>
      <p:sp>
        <p:nvSpPr>
          <p:cNvPr id="549892" name="Text Box 4"/>
          <p:cNvSpPr txBox="1">
            <a:spLocks noChangeArrowheads="1"/>
          </p:cNvSpPr>
          <p:nvPr/>
        </p:nvSpPr>
        <p:spPr bwMode="auto">
          <a:xfrm>
            <a:off x="2859088" y="5497513"/>
            <a:ext cx="53943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Comic Sans MS" pitchFamily="-107" charset="0"/>
              </a:rPr>
              <a:t>size[left[x]] + size[right[x]] + 1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89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12</a:t>
            </a:r>
            <a:endParaRPr lang="en-US"/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08463" y="2776538"/>
            <a:ext cx="4332287" cy="2039937"/>
          </a:xfrm>
        </p:spPr>
        <p:txBody>
          <a:bodyPr/>
          <a:lstStyle/>
          <a:p>
            <a:r>
              <a:rPr lang="en-US" sz="2400" dirty="0"/>
              <a:t>Chapters 14, 15</a:t>
            </a:r>
          </a:p>
        </p:txBody>
      </p:sp>
      <p:pic>
        <p:nvPicPr>
          <p:cNvPr id="190468" name="Picture 4" descr="mrayztno[1]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271588" y="2141538"/>
            <a:ext cx="3095625" cy="2708275"/>
          </a:xfrm>
          <a:noFill/>
          <a:ln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E6CA-E5DD-7148-9225-3475819DBBAD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3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mr-IN">
                <a:latin typeface="Arial" pitchFamily="-107" charset="0"/>
              </a:rPr>
              <a:t>CS 477/677 - Lecture 12</a:t>
            </a:r>
            <a:endParaRPr lang="en-US">
              <a:latin typeface="Arial" pitchFamily="-107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Black-Height of a Node</a:t>
            </a:r>
            <a:endParaRPr lang="en-US" sz="2800"/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4492625"/>
            <a:ext cx="8543925" cy="2155825"/>
          </a:xfrm>
        </p:spPr>
        <p:txBody>
          <a:bodyPr/>
          <a:lstStyle/>
          <a:p>
            <a:pPr eaLnBrk="1" hangingPunct="1"/>
            <a:r>
              <a:rPr lang="en-US" b="1"/>
              <a:t>Height of a node:</a:t>
            </a:r>
            <a:r>
              <a:rPr lang="en-US"/>
              <a:t> </a:t>
            </a:r>
            <a:r>
              <a:rPr lang="en-US" sz="2400"/>
              <a:t>the number of edges in a longest path to a leaf</a:t>
            </a:r>
          </a:p>
          <a:p>
            <a:pPr eaLnBrk="1" hangingPunct="1"/>
            <a:r>
              <a:rPr lang="en-US" b="1"/>
              <a:t>Black-height </a:t>
            </a:r>
            <a:r>
              <a:rPr lang="en-US"/>
              <a:t>of a node </a:t>
            </a:r>
            <a:r>
              <a:rPr lang="en-US">
                <a:latin typeface="Comic Sans MS" pitchFamily="-107" charset="0"/>
              </a:rPr>
              <a:t>x: </a:t>
            </a:r>
            <a:r>
              <a:rPr lang="en-US" sz="2400">
                <a:latin typeface="Comic Sans MS" pitchFamily="-107" charset="0"/>
              </a:rPr>
              <a:t>bh(x)</a:t>
            </a:r>
            <a:r>
              <a:rPr lang="en-US" sz="2400"/>
              <a:t> is the number of black nodes (including NIL) on a path from </a:t>
            </a:r>
            <a:r>
              <a:rPr lang="en-US" sz="2400">
                <a:latin typeface="Comic Sans MS" pitchFamily="-107" charset="0"/>
              </a:rPr>
              <a:t>x</a:t>
            </a:r>
            <a:r>
              <a:rPr lang="en-US" sz="2400"/>
              <a:t> to leaf, not counting </a:t>
            </a:r>
            <a:r>
              <a:rPr lang="en-US" sz="2400">
                <a:latin typeface="Comic Sans MS" pitchFamily="-107" charset="0"/>
              </a:rPr>
              <a:t>x</a:t>
            </a:r>
            <a:endParaRPr lang="en-US" sz="24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95475" y="1433513"/>
            <a:ext cx="5546725" cy="3014662"/>
            <a:chOff x="2190" y="868"/>
            <a:chExt cx="3494" cy="1899"/>
          </a:xfrm>
        </p:grpSpPr>
        <p:sp>
          <p:nvSpPr>
            <p:cNvPr id="21518" name="Oval 5"/>
            <p:cNvSpPr>
              <a:spLocks noChangeArrowheads="1"/>
            </p:cNvSpPr>
            <p:nvPr/>
          </p:nvSpPr>
          <p:spPr bwMode="auto">
            <a:xfrm>
              <a:off x="3101" y="868"/>
              <a:ext cx="293" cy="2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21519" name="Oval 6"/>
            <p:cNvSpPr>
              <a:spLocks noChangeArrowheads="1"/>
            </p:cNvSpPr>
            <p:nvPr/>
          </p:nvSpPr>
          <p:spPr bwMode="auto">
            <a:xfrm>
              <a:off x="2388" y="1296"/>
              <a:ext cx="293" cy="2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17</a:t>
              </a:r>
            </a:p>
          </p:txBody>
        </p:sp>
        <p:sp>
          <p:nvSpPr>
            <p:cNvPr id="21520" name="Oval 7"/>
            <p:cNvSpPr>
              <a:spLocks noChangeArrowheads="1"/>
            </p:cNvSpPr>
            <p:nvPr/>
          </p:nvSpPr>
          <p:spPr bwMode="auto">
            <a:xfrm>
              <a:off x="3813" y="1296"/>
              <a:ext cx="293" cy="28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41</a:t>
              </a:r>
            </a:p>
          </p:txBody>
        </p:sp>
        <p:sp>
          <p:nvSpPr>
            <p:cNvPr id="21521" name="Oval 8"/>
            <p:cNvSpPr>
              <a:spLocks noChangeArrowheads="1"/>
            </p:cNvSpPr>
            <p:nvPr/>
          </p:nvSpPr>
          <p:spPr bwMode="auto">
            <a:xfrm>
              <a:off x="3101" y="1740"/>
              <a:ext cx="293" cy="2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21522" name="Oval 9"/>
            <p:cNvSpPr>
              <a:spLocks noChangeArrowheads="1"/>
            </p:cNvSpPr>
            <p:nvPr/>
          </p:nvSpPr>
          <p:spPr bwMode="auto">
            <a:xfrm>
              <a:off x="4518" y="1740"/>
              <a:ext cx="293" cy="2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47</a:t>
              </a:r>
            </a:p>
          </p:txBody>
        </p:sp>
        <p:sp>
          <p:nvSpPr>
            <p:cNvPr id="21523" name="Oval 10"/>
            <p:cNvSpPr>
              <a:spLocks noChangeArrowheads="1"/>
            </p:cNvSpPr>
            <p:nvPr/>
          </p:nvSpPr>
          <p:spPr bwMode="auto">
            <a:xfrm>
              <a:off x="3740" y="2168"/>
              <a:ext cx="293" cy="28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38</a:t>
              </a:r>
            </a:p>
          </p:txBody>
        </p:sp>
        <p:sp>
          <p:nvSpPr>
            <p:cNvPr id="21524" name="Oval 11"/>
            <p:cNvSpPr>
              <a:spLocks noChangeArrowheads="1"/>
            </p:cNvSpPr>
            <p:nvPr/>
          </p:nvSpPr>
          <p:spPr bwMode="auto">
            <a:xfrm>
              <a:off x="5157" y="2168"/>
              <a:ext cx="293" cy="28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21525" name="Line 12"/>
            <p:cNvSpPr>
              <a:spLocks noChangeShapeType="1"/>
            </p:cNvSpPr>
            <p:nvPr/>
          </p:nvSpPr>
          <p:spPr bwMode="auto">
            <a:xfrm rot="3600000">
              <a:off x="2886" y="956"/>
              <a:ext cx="5" cy="5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26" name="Line 13"/>
            <p:cNvSpPr>
              <a:spLocks noChangeShapeType="1"/>
            </p:cNvSpPr>
            <p:nvPr/>
          </p:nvSpPr>
          <p:spPr bwMode="auto">
            <a:xfrm rot="18000000" flipH="1">
              <a:off x="3600" y="956"/>
              <a:ext cx="5" cy="5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27" name="Line 14"/>
            <p:cNvSpPr>
              <a:spLocks noChangeShapeType="1"/>
            </p:cNvSpPr>
            <p:nvPr/>
          </p:nvSpPr>
          <p:spPr bwMode="auto">
            <a:xfrm rot="3600000">
              <a:off x="3608" y="1406"/>
              <a:ext cx="5" cy="5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28" name="Line 15"/>
            <p:cNvSpPr>
              <a:spLocks noChangeShapeType="1"/>
            </p:cNvSpPr>
            <p:nvPr/>
          </p:nvSpPr>
          <p:spPr bwMode="auto">
            <a:xfrm rot="18000000" flipH="1">
              <a:off x="4306" y="1406"/>
              <a:ext cx="5" cy="5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29" name="Line 16"/>
            <p:cNvSpPr>
              <a:spLocks noChangeShapeType="1"/>
            </p:cNvSpPr>
            <p:nvPr/>
          </p:nvSpPr>
          <p:spPr bwMode="auto">
            <a:xfrm rot="18000000" flipH="1">
              <a:off x="3574" y="1851"/>
              <a:ext cx="5" cy="4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30" name="Line 17"/>
            <p:cNvSpPr>
              <a:spLocks noChangeShapeType="1"/>
            </p:cNvSpPr>
            <p:nvPr/>
          </p:nvSpPr>
          <p:spPr bwMode="auto">
            <a:xfrm rot="18000000" flipH="1">
              <a:off x="4998" y="1851"/>
              <a:ext cx="5" cy="4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31" name="AutoShape 18"/>
            <p:cNvSpPr>
              <a:spLocks noChangeArrowheads="1"/>
            </p:cNvSpPr>
            <p:nvPr/>
          </p:nvSpPr>
          <p:spPr bwMode="auto">
            <a:xfrm>
              <a:off x="2190" y="1711"/>
              <a:ext cx="320" cy="16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/>
                <a:t>NIL</a:t>
              </a:r>
            </a:p>
          </p:txBody>
        </p:sp>
        <p:sp>
          <p:nvSpPr>
            <p:cNvPr id="21532" name="AutoShape 19"/>
            <p:cNvSpPr>
              <a:spLocks noChangeArrowheads="1"/>
            </p:cNvSpPr>
            <p:nvPr/>
          </p:nvSpPr>
          <p:spPr bwMode="auto">
            <a:xfrm>
              <a:off x="2568" y="1711"/>
              <a:ext cx="320" cy="16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/>
                <a:t>NIL</a:t>
              </a:r>
            </a:p>
          </p:txBody>
        </p:sp>
        <p:sp>
          <p:nvSpPr>
            <p:cNvPr id="21533" name="AutoShape 20"/>
            <p:cNvSpPr>
              <a:spLocks noChangeArrowheads="1"/>
            </p:cNvSpPr>
            <p:nvPr/>
          </p:nvSpPr>
          <p:spPr bwMode="auto">
            <a:xfrm>
              <a:off x="2562" y="2265"/>
              <a:ext cx="320" cy="16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/>
                <a:t>NIL</a:t>
              </a:r>
            </a:p>
          </p:txBody>
        </p:sp>
        <p:sp>
          <p:nvSpPr>
            <p:cNvPr id="21534" name="AutoShape 21"/>
            <p:cNvSpPr>
              <a:spLocks noChangeArrowheads="1"/>
            </p:cNvSpPr>
            <p:nvPr/>
          </p:nvSpPr>
          <p:spPr bwMode="auto">
            <a:xfrm>
              <a:off x="3553" y="2606"/>
              <a:ext cx="320" cy="16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/>
                <a:t>NIL</a:t>
              </a:r>
            </a:p>
          </p:txBody>
        </p:sp>
        <p:sp>
          <p:nvSpPr>
            <p:cNvPr id="21535" name="AutoShape 22"/>
            <p:cNvSpPr>
              <a:spLocks noChangeArrowheads="1"/>
            </p:cNvSpPr>
            <p:nvPr/>
          </p:nvSpPr>
          <p:spPr bwMode="auto">
            <a:xfrm>
              <a:off x="3931" y="2606"/>
              <a:ext cx="320" cy="16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/>
                <a:t>NIL</a:t>
              </a:r>
            </a:p>
          </p:txBody>
        </p:sp>
        <p:sp>
          <p:nvSpPr>
            <p:cNvPr id="21536" name="AutoShape 23"/>
            <p:cNvSpPr>
              <a:spLocks noChangeArrowheads="1"/>
            </p:cNvSpPr>
            <p:nvPr/>
          </p:nvSpPr>
          <p:spPr bwMode="auto">
            <a:xfrm>
              <a:off x="4986" y="2600"/>
              <a:ext cx="320" cy="16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/>
                <a:t>NIL</a:t>
              </a:r>
            </a:p>
          </p:txBody>
        </p:sp>
        <p:sp>
          <p:nvSpPr>
            <p:cNvPr id="21537" name="AutoShape 24"/>
            <p:cNvSpPr>
              <a:spLocks noChangeArrowheads="1"/>
            </p:cNvSpPr>
            <p:nvPr/>
          </p:nvSpPr>
          <p:spPr bwMode="auto">
            <a:xfrm>
              <a:off x="5364" y="2600"/>
              <a:ext cx="320" cy="16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/>
                <a:t>NIL</a:t>
              </a:r>
            </a:p>
          </p:txBody>
        </p:sp>
        <p:sp>
          <p:nvSpPr>
            <p:cNvPr id="21538" name="AutoShape 25"/>
            <p:cNvSpPr>
              <a:spLocks noChangeArrowheads="1"/>
            </p:cNvSpPr>
            <p:nvPr/>
          </p:nvSpPr>
          <p:spPr bwMode="auto">
            <a:xfrm>
              <a:off x="4218" y="2254"/>
              <a:ext cx="320" cy="16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/>
                <a:t>NIL</a:t>
              </a:r>
            </a:p>
          </p:txBody>
        </p:sp>
        <p:sp>
          <p:nvSpPr>
            <p:cNvPr id="21539" name="Line 26"/>
            <p:cNvSpPr>
              <a:spLocks noChangeShapeType="1"/>
            </p:cNvSpPr>
            <p:nvPr/>
          </p:nvSpPr>
          <p:spPr bwMode="auto">
            <a:xfrm flipH="1">
              <a:off x="2341" y="1563"/>
              <a:ext cx="12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40" name="Line 27"/>
            <p:cNvSpPr>
              <a:spLocks noChangeShapeType="1"/>
            </p:cNvSpPr>
            <p:nvPr/>
          </p:nvSpPr>
          <p:spPr bwMode="auto">
            <a:xfrm>
              <a:off x="2603" y="1559"/>
              <a:ext cx="12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41" name="Line 28"/>
            <p:cNvSpPr>
              <a:spLocks noChangeShapeType="1"/>
            </p:cNvSpPr>
            <p:nvPr/>
          </p:nvSpPr>
          <p:spPr bwMode="auto">
            <a:xfrm flipH="1">
              <a:off x="3695" y="2445"/>
              <a:ext cx="12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42" name="Line 29"/>
            <p:cNvSpPr>
              <a:spLocks noChangeShapeType="1"/>
            </p:cNvSpPr>
            <p:nvPr/>
          </p:nvSpPr>
          <p:spPr bwMode="auto">
            <a:xfrm>
              <a:off x="3957" y="2445"/>
              <a:ext cx="12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43" name="Line 30"/>
            <p:cNvSpPr>
              <a:spLocks noChangeShapeType="1"/>
            </p:cNvSpPr>
            <p:nvPr/>
          </p:nvSpPr>
          <p:spPr bwMode="auto">
            <a:xfrm flipH="1">
              <a:off x="5119" y="2445"/>
              <a:ext cx="12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44" name="Line 31"/>
            <p:cNvSpPr>
              <a:spLocks noChangeShapeType="1"/>
            </p:cNvSpPr>
            <p:nvPr/>
          </p:nvSpPr>
          <p:spPr bwMode="auto">
            <a:xfrm>
              <a:off x="5381" y="2445"/>
              <a:ext cx="12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45" name="Line 32"/>
            <p:cNvSpPr>
              <a:spLocks noChangeShapeType="1"/>
            </p:cNvSpPr>
            <p:nvPr/>
          </p:nvSpPr>
          <p:spPr bwMode="auto">
            <a:xfrm flipH="1">
              <a:off x="2688" y="1984"/>
              <a:ext cx="432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46" name="Line 33"/>
            <p:cNvSpPr>
              <a:spLocks noChangeShapeType="1"/>
            </p:cNvSpPr>
            <p:nvPr/>
          </p:nvSpPr>
          <p:spPr bwMode="auto">
            <a:xfrm flipH="1">
              <a:off x="4347" y="1995"/>
              <a:ext cx="213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22946" name="Text Box 34"/>
          <p:cNvSpPr txBox="1">
            <a:spLocks noChangeArrowheads="1"/>
          </p:cNvSpPr>
          <p:nvPr/>
        </p:nvSpPr>
        <p:spPr bwMode="auto">
          <a:xfrm>
            <a:off x="3854450" y="1230313"/>
            <a:ext cx="7699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omic Sans MS" pitchFamily="-107" charset="0"/>
              </a:rPr>
              <a:t>h = 4</a:t>
            </a:r>
          </a:p>
          <a:p>
            <a:r>
              <a:rPr lang="en-US" sz="1600">
                <a:latin typeface="Comic Sans MS" pitchFamily="-107" charset="0"/>
              </a:rPr>
              <a:t>bh = 2</a:t>
            </a:r>
          </a:p>
        </p:txBody>
      </p:sp>
      <p:sp>
        <p:nvSpPr>
          <p:cNvPr id="422947" name="Text Box 35"/>
          <p:cNvSpPr txBox="1">
            <a:spLocks noChangeArrowheads="1"/>
          </p:cNvSpPr>
          <p:nvPr/>
        </p:nvSpPr>
        <p:spPr bwMode="auto">
          <a:xfrm>
            <a:off x="4987925" y="1941513"/>
            <a:ext cx="7699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omic Sans MS" pitchFamily="-107" charset="0"/>
              </a:rPr>
              <a:t>h = 3</a:t>
            </a:r>
          </a:p>
          <a:p>
            <a:r>
              <a:rPr lang="en-US" sz="1600">
                <a:latin typeface="Comic Sans MS" pitchFamily="-107" charset="0"/>
              </a:rPr>
              <a:t>bh = 2</a:t>
            </a:r>
          </a:p>
        </p:txBody>
      </p:sp>
      <p:sp>
        <p:nvSpPr>
          <p:cNvPr id="422948" name="Text Box 36"/>
          <p:cNvSpPr txBox="1">
            <a:spLocks noChangeArrowheads="1"/>
          </p:cNvSpPr>
          <p:nvPr/>
        </p:nvSpPr>
        <p:spPr bwMode="auto">
          <a:xfrm>
            <a:off x="6089650" y="2662238"/>
            <a:ext cx="73818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omic Sans MS" pitchFamily="-107" charset="0"/>
              </a:rPr>
              <a:t>h = 2</a:t>
            </a:r>
          </a:p>
          <a:p>
            <a:r>
              <a:rPr lang="en-US" sz="1600">
                <a:latin typeface="Comic Sans MS" pitchFamily="-107" charset="0"/>
              </a:rPr>
              <a:t>bh = 1</a:t>
            </a:r>
          </a:p>
        </p:txBody>
      </p:sp>
      <p:sp>
        <p:nvSpPr>
          <p:cNvPr id="422949" name="Text Box 37"/>
          <p:cNvSpPr txBox="1">
            <a:spLocks noChangeArrowheads="1"/>
          </p:cNvSpPr>
          <p:nvPr/>
        </p:nvSpPr>
        <p:spPr bwMode="auto">
          <a:xfrm>
            <a:off x="7113588" y="3432175"/>
            <a:ext cx="73818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omic Sans MS" pitchFamily="-107" charset="0"/>
              </a:rPr>
              <a:t>h = 1</a:t>
            </a:r>
          </a:p>
          <a:p>
            <a:r>
              <a:rPr lang="en-US" sz="1600">
                <a:latin typeface="Comic Sans MS" pitchFamily="-107" charset="0"/>
              </a:rPr>
              <a:t>bh = 1</a:t>
            </a:r>
          </a:p>
        </p:txBody>
      </p:sp>
      <p:sp>
        <p:nvSpPr>
          <p:cNvPr id="422950" name="Text Box 38"/>
          <p:cNvSpPr txBox="1">
            <a:spLocks noChangeArrowheads="1"/>
          </p:cNvSpPr>
          <p:nvPr/>
        </p:nvSpPr>
        <p:spPr bwMode="auto">
          <a:xfrm>
            <a:off x="1449388" y="2009775"/>
            <a:ext cx="73818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omic Sans MS" pitchFamily="-107" charset="0"/>
              </a:rPr>
              <a:t>h = 1</a:t>
            </a:r>
          </a:p>
          <a:p>
            <a:r>
              <a:rPr lang="en-US" sz="1600">
                <a:latin typeface="Comic Sans MS" pitchFamily="-107" charset="0"/>
              </a:rPr>
              <a:t>bh = 1</a:t>
            </a:r>
          </a:p>
        </p:txBody>
      </p:sp>
      <p:sp>
        <p:nvSpPr>
          <p:cNvPr id="422951" name="Text Box 39"/>
          <p:cNvSpPr txBox="1">
            <a:spLocks noChangeArrowheads="1"/>
          </p:cNvSpPr>
          <p:nvPr/>
        </p:nvSpPr>
        <p:spPr bwMode="auto">
          <a:xfrm>
            <a:off x="3811588" y="2752725"/>
            <a:ext cx="73818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omic Sans MS" pitchFamily="-107" charset="0"/>
              </a:rPr>
              <a:t>h = 2</a:t>
            </a:r>
          </a:p>
          <a:p>
            <a:r>
              <a:rPr lang="en-US" sz="1600">
                <a:latin typeface="Comic Sans MS" pitchFamily="-107" charset="0"/>
              </a:rPr>
              <a:t>bh = 1</a:t>
            </a:r>
          </a:p>
        </p:txBody>
      </p:sp>
      <p:sp>
        <p:nvSpPr>
          <p:cNvPr id="422952" name="Text Box 40"/>
          <p:cNvSpPr txBox="1">
            <a:spLocks noChangeArrowheads="1"/>
          </p:cNvSpPr>
          <p:nvPr/>
        </p:nvSpPr>
        <p:spPr bwMode="auto">
          <a:xfrm>
            <a:off x="4656138" y="3079750"/>
            <a:ext cx="73818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omic Sans MS" pitchFamily="-107" charset="0"/>
              </a:rPr>
              <a:t>h = 1</a:t>
            </a:r>
          </a:p>
          <a:p>
            <a:r>
              <a:rPr lang="en-US" sz="1600">
                <a:latin typeface="Comic Sans MS" pitchFamily="-107" charset="0"/>
              </a:rPr>
              <a:t>bh = 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F085-7C4E-094E-9F91-CA968EECDBE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46" grpId="0"/>
      <p:bldP spid="422947" grpId="0"/>
      <p:bldP spid="422948" grpId="0"/>
      <p:bldP spid="422949" grpId="0"/>
      <p:bldP spid="422950" grpId="0"/>
      <p:bldP spid="422951" grpId="0"/>
      <p:bldP spid="4229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>
                <a:latin typeface="Arial" pitchFamily="-107" charset="0"/>
              </a:rPr>
              <a:t>CS 477/677 - Lecture 12</a:t>
            </a:r>
            <a:endParaRPr lang="en-US">
              <a:latin typeface="Arial" pitchFamily="-107" charset="0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Properties of Red-Black Trees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438" y="1111250"/>
            <a:ext cx="8694737" cy="3028950"/>
          </a:xfrm>
        </p:spPr>
        <p:txBody>
          <a:bodyPr/>
          <a:lstStyle/>
          <a:p>
            <a:pPr eaLnBrk="1" hangingPunct="1"/>
            <a:r>
              <a:rPr lang="en-US" b="1"/>
              <a:t>Claim</a:t>
            </a:r>
          </a:p>
          <a:p>
            <a:pPr lvl="1" eaLnBrk="1" hangingPunct="1"/>
            <a:r>
              <a:rPr lang="en-US"/>
              <a:t>Any node with height </a:t>
            </a:r>
            <a:r>
              <a:rPr lang="en-US">
                <a:latin typeface="Comic Sans MS" pitchFamily="-107" charset="0"/>
              </a:rPr>
              <a:t>h</a:t>
            </a:r>
            <a:r>
              <a:rPr lang="en-US"/>
              <a:t> has black-height </a:t>
            </a:r>
            <a:r>
              <a:rPr lang="en-US">
                <a:latin typeface="Comic Sans MS" pitchFamily="-107" charset="0"/>
              </a:rPr>
              <a:t>≥ h/2</a:t>
            </a:r>
          </a:p>
          <a:p>
            <a:pPr eaLnBrk="1" hangingPunct="1"/>
            <a:r>
              <a:rPr lang="en-US" b="1"/>
              <a:t>Proof</a:t>
            </a:r>
          </a:p>
          <a:p>
            <a:pPr lvl="1" eaLnBrk="1" hangingPunct="1"/>
            <a:r>
              <a:rPr lang="en-US"/>
              <a:t>By property 4, there are at most </a:t>
            </a:r>
            <a:r>
              <a:rPr lang="en-US">
                <a:latin typeface="Comic Sans MS" pitchFamily="-107" charset="0"/>
              </a:rPr>
              <a:t>h/2</a:t>
            </a:r>
            <a:r>
              <a:rPr lang="en-US"/>
              <a:t> </a:t>
            </a:r>
            <a:r>
              <a:rPr lang="en-US" b="1">
                <a:solidFill>
                  <a:srgbClr val="DD0111"/>
                </a:solidFill>
              </a:rPr>
              <a:t>red</a:t>
            </a:r>
            <a:r>
              <a:rPr lang="en-US"/>
              <a:t> nodes on the path from the node to a leaf</a:t>
            </a:r>
            <a:endParaRPr lang="en-US" b="1">
              <a:solidFill>
                <a:srgbClr val="DD0111"/>
              </a:solidFill>
            </a:endParaRPr>
          </a:p>
          <a:p>
            <a:pPr lvl="1" eaLnBrk="1" hangingPunct="1"/>
            <a:r>
              <a:rPr lang="en-US"/>
              <a:t>Hence at least </a:t>
            </a:r>
            <a:r>
              <a:rPr lang="en-US">
                <a:latin typeface="Comic Sans MS" pitchFamily="-107" charset="0"/>
              </a:rPr>
              <a:t>h/2</a:t>
            </a:r>
            <a:r>
              <a:rPr lang="en-US"/>
              <a:t> are </a:t>
            </a:r>
            <a:r>
              <a:rPr lang="en-US" b="1"/>
              <a:t>black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030663" y="3590925"/>
            <a:ext cx="4860925" cy="2513013"/>
            <a:chOff x="1526" y="2294"/>
            <a:chExt cx="3062" cy="1583"/>
          </a:xfrm>
        </p:grpSpPr>
        <p:sp>
          <p:nvSpPr>
            <p:cNvPr id="22536" name="Oval 5"/>
            <p:cNvSpPr>
              <a:spLocks noChangeArrowheads="1"/>
            </p:cNvSpPr>
            <p:nvPr/>
          </p:nvSpPr>
          <p:spPr bwMode="auto">
            <a:xfrm>
              <a:off x="2239" y="2294"/>
              <a:ext cx="293" cy="2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22537" name="Oval 6"/>
            <p:cNvSpPr>
              <a:spLocks noChangeArrowheads="1"/>
            </p:cNvSpPr>
            <p:nvPr/>
          </p:nvSpPr>
          <p:spPr bwMode="auto">
            <a:xfrm>
              <a:off x="1526" y="2722"/>
              <a:ext cx="293" cy="2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17</a:t>
              </a:r>
            </a:p>
          </p:txBody>
        </p:sp>
        <p:sp>
          <p:nvSpPr>
            <p:cNvPr id="22538" name="Oval 7"/>
            <p:cNvSpPr>
              <a:spLocks noChangeArrowheads="1"/>
            </p:cNvSpPr>
            <p:nvPr/>
          </p:nvSpPr>
          <p:spPr bwMode="auto">
            <a:xfrm>
              <a:off x="2951" y="2722"/>
              <a:ext cx="293" cy="28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41</a:t>
              </a:r>
            </a:p>
          </p:txBody>
        </p:sp>
        <p:sp>
          <p:nvSpPr>
            <p:cNvPr id="22539" name="Oval 8"/>
            <p:cNvSpPr>
              <a:spLocks noChangeArrowheads="1"/>
            </p:cNvSpPr>
            <p:nvPr/>
          </p:nvSpPr>
          <p:spPr bwMode="auto">
            <a:xfrm>
              <a:off x="2239" y="3166"/>
              <a:ext cx="293" cy="2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22540" name="Oval 9"/>
            <p:cNvSpPr>
              <a:spLocks noChangeArrowheads="1"/>
            </p:cNvSpPr>
            <p:nvPr/>
          </p:nvSpPr>
          <p:spPr bwMode="auto">
            <a:xfrm>
              <a:off x="3656" y="3166"/>
              <a:ext cx="293" cy="2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47</a:t>
              </a:r>
            </a:p>
          </p:txBody>
        </p:sp>
        <p:sp>
          <p:nvSpPr>
            <p:cNvPr id="22541" name="Oval 10"/>
            <p:cNvSpPr>
              <a:spLocks noChangeArrowheads="1"/>
            </p:cNvSpPr>
            <p:nvPr/>
          </p:nvSpPr>
          <p:spPr bwMode="auto">
            <a:xfrm>
              <a:off x="2878" y="3594"/>
              <a:ext cx="293" cy="28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38</a:t>
              </a:r>
            </a:p>
          </p:txBody>
        </p:sp>
        <p:sp>
          <p:nvSpPr>
            <p:cNvPr id="22542" name="Oval 11"/>
            <p:cNvSpPr>
              <a:spLocks noChangeArrowheads="1"/>
            </p:cNvSpPr>
            <p:nvPr/>
          </p:nvSpPr>
          <p:spPr bwMode="auto">
            <a:xfrm>
              <a:off x="4295" y="3594"/>
              <a:ext cx="293" cy="28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22543" name="Line 12"/>
            <p:cNvSpPr>
              <a:spLocks noChangeShapeType="1"/>
            </p:cNvSpPr>
            <p:nvPr/>
          </p:nvSpPr>
          <p:spPr bwMode="auto">
            <a:xfrm rot="3600000">
              <a:off x="2024" y="2382"/>
              <a:ext cx="5" cy="5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44" name="Line 13"/>
            <p:cNvSpPr>
              <a:spLocks noChangeShapeType="1"/>
            </p:cNvSpPr>
            <p:nvPr/>
          </p:nvSpPr>
          <p:spPr bwMode="auto">
            <a:xfrm rot="18000000" flipH="1">
              <a:off x="2738" y="2382"/>
              <a:ext cx="5" cy="5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45" name="Line 14"/>
            <p:cNvSpPr>
              <a:spLocks noChangeShapeType="1"/>
            </p:cNvSpPr>
            <p:nvPr/>
          </p:nvSpPr>
          <p:spPr bwMode="auto">
            <a:xfrm rot="3600000">
              <a:off x="2746" y="2832"/>
              <a:ext cx="5" cy="5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46" name="Line 15"/>
            <p:cNvSpPr>
              <a:spLocks noChangeShapeType="1"/>
            </p:cNvSpPr>
            <p:nvPr/>
          </p:nvSpPr>
          <p:spPr bwMode="auto">
            <a:xfrm rot="18000000" flipH="1">
              <a:off x="3444" y="2832"/>
              <a:ext cx="5" cy="5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47" name="Line 16"/>
            <p:cNvSpPr>
              <a:spLocks noChangeShapeType="1"/>
            </p:cNvSpPr>
            <p:nvPr/>
          </p:nvSpPr>
          <p:spPr bwMode="auto">
            <a:xfrm rot="18000000" flipH="1">
              <a:off x="2712" y="3277"/>
              <a:ext cx="5" cy="4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48" name="Line 17"/>
            <p:cNvSpPr>
              <a:spLocks noChangeShapeType="1"/>
            </p:cNvSpPr>
            <p:nvPr/>
          </p:nvSpPr>
          <p:spPr bwMode="auto">
            <a:xfrm rot="18000000" flipH="1">
              <a:off x="4136" y="3277"/>
              <a:ext cx="5" cy="4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85394" name="Rectangle 18"/>
          <p:cNvSpPr>
            <a:spLocks noChangeArrowheads="1"/>
          </p:cNvSpPr>
          <p:nvPr/>
        </p:nvSpPr>
        <p:spPr bwMode="auto">
          <a:xfrm>
            <a:off x="623888" y="5075238"/>
            <a:ext cx="387508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lvl="1">
              <a:spcBef>
                <a:spcPct val="20000"/>
              </a:spcBef>
            </a:pPr>
            <a:r>
              <a:rPr lang="en-US" sz="2400">
                <a:latin typeface="Century Gothic" charset="0"/>
                <a:ea typeface="Century Gothic" charset="0"/>
                <a:cs typeface="Century Gothic" charset="0"/>
              </a:rPr>
              <a:t>Property 4: if a node is </a:t>
            </a:r>
            <a:r>
              <a:rPr lang="en-US" sz="2400">
                <a:solidFill>
                  <a:srgbClr val="DD0111"/>
                </a:solidFill>
                <a:latin typeface="Century Gothic" charset="0"/>
                <a:ea typeface="Century Gothic" charset="0"/>
                <a:cs typeface="Century Gothic" charset="0"/>
              </a:rPr>
              <a:t>red</a:t>
            </a:r>
            <a:r>
              <a:rPr lang="en-US" sz="2400">
                <a:latin typeface="Century Gothic" charset="0"/>
                <a:ea typeface="Century Gothic" charset="0"/>
                <a:cs typeface="Century Gothic" charset="0"/>
              </a:rPr>
              <a:t> then both its children are black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F085-7C4E-094E-9F91-CA968EECDBE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1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9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>
                <a:latin typeface="Arial" pitchFamily="-107" charset="0"/>
              </a:rPr>
              <a:t>CS 477/677 - Lecture 12</a:t>
            </a:r>
            <a:endParaRPr lang="en-US">
              <a:latin typeface="Arial" pitchFamily="-107" charset="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Properties of Red-Black Trees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7" y="1111251"/>
            <a:ext cx="8593041" cy="4538326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2400" b="1" dirty="0"/>
              <a:t>Claim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dirty="0"/>
              <a:t>The </a:t>
            </a:r>
            <a:r>
              <a:rPr lang="en-US" dirty="0" err="1"/>
              <a:t>subtree</a:t>
            </a:r>
            <a:r>
              <a:rPr lang="en-US" dirty="0"/>
              <a:t> rooted at any node </a:t>
            </a:r>
            <a:r>
              <a:rPr lang="en-US" dirty="0">
                <a:latin typeface="Comic Sans MS" pitchFamily="-107" charset="0"/>
              </a:rPr>
              <a:t>x</a:t>
            </a:r>
            <a:r>
              <a:rPr lang="en-US" dirty="0"/>
              <a:t> contains at least </a:t>
            </a:r>
            <a:r>
              <a:rPr lang="en-US" dirty="0">
                <a:latin typeface="Comic Sans MS" pitchFamily="-107" charset="0"/>
              </a:rPr>
              <a:t>2</a:t>
            </a:r>
            <a:r>
              <a:rPr lang="en-US" baseline="30000" dirty="0">
                <a:latin typeface="Comic Sans MS" pitchFamily="-107" charset="0"/>
              </a:rPr>
              <a:t>bh(x)</a:t>
            </a:r>
            <a:r>
              <a:rPr lang="en-US" dirty="0">
                <a:latin typeface="Comic Sans MS" pitchFamily="-107" charset="0"/>
              </a:rPr>
              <a:t> - 1</a:t>
            </a:r>
            <a:r>
              <a:rPr lang="en-US" dirty="0"/>
              <a:t> internal nodes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2400" b="1" dirty="0"/>
              <a:t>Proof: </a:t>
            </a:r>
            <a:r>
              <a:rPr lang="en-US" sz="2400" dirty="0">
                <a:solidFill>
                  <a:schemeClr val="tx1"/>
                </a:solidFill>
              </a:rPr>
              <a:t>By induction on height of </a:t>
            </a:r>
            <a:r>
              <a:rPr lang="en-US" sz="2400" dirty="0">
                <a:solidFill>
                  <a:schemeClr val="tx1"/>
                </a:solidFill>
                <a:latin typeface="Comic Sans MS" pitchFamily="-107" charset="0"/>
              </a:rPr>
              <a:t>x</a:t>
            </a:r>
            <a:endParaRPr lang="en-US" sz="2400" b="1" dirty="0">
              <a:solidFill>
                <a:schemeClr val="tx1"/>
              </a:solidFill>
              <a:latin typeface="Comic Sans MS" pitchFamily="-107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2400" b="1" dirty="0"/>
              <a:t>Basis: </a:t>
            </a:r>
            <a:r>
              <a:rPr lang="en-US" sz="2400" dirty="0">
                <a:solidFill>
                  <a:schemeClr val="tx1"/>
                </a:solidFill>
                <a:latin typeface="Comic Sans MS" pitchFamily="-107" charset="0"/>
              </a:rPr>
              <a:t>height[x]</a:t>
            </a:r>
            <a:r>
              <a:rPr lang="en-US" sz="2400" dirty="0">
                <a:solidFill>
                  <a:schemeClr val="tx1"/>
                </a:solidFill>
              </a:rPr>
              <a:t> = 0 </a:t>
            </a:r>
            <a:r>
              <a:rPr lang="en-US" sz="2400" dirty="0">
                <a:solidFill>
                  <a:schemeClr val="tx1"/>
                </a:solidFill>
                <a:sym typeface="Symbol" pitchFamily="-107" charset="2"/>
              </a:rPr>
              <a:t>⇒</a:t>
            </a:r>
            <a:endParaRPr lang="en-US" sz="2400" dirty="0">
              <a:solidFill>
                <a:schemeClr val="tx1"/>
              </a:solidFill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>
                <a:solidFill>
                  <a:schemeClr val="tx1"/>
                </a:solidFill>
                <a:latin typeface="Comic Sans MS" pitchFamily="-107" charset="0"/>
              </a:rPr>
              <a:t>x</a:t>
            </a:r>
            <a:r>
              <a:rPr lang="en-US" sz="2400" dirty="0">
                <a:solidFill>
                  <a:schemeClr val="tx1"/>
                </a:solidFill>
              </a:rPr>
              <a:t> is a leaf (</a:t>
            </a:r>
            <a:r>
              <a:rPr lang="en-US" sz="2400" dirty="0">
                <a:solidFill>
                  <a:schemeClr val="tx1"/>
                </a:solidFill>
                <a:latin typeface="Comic Sans MS" pitchFamily="-107" charset="0"/>
              </a:rPr>
              <a:t>NIL[T]</a:t>
            </a:r>
            <a:r>
              <a:rPr lang="en-US" sz="2400" dirty="0">
                <a:solidFill>
                  <a:schemeClr val="tx1"/>
                </a:solidFill>
              </a:rPr>
              <a:t>) </a:t>
            </a:r>
            <a:r>
              <a:rPr lang="en-US" sz="2400" dirty="0">
                <a:solidFill>
                  <a:schemeClr val="tx1"/>
                </a:solidFill>
                <a:sym typeface="Symbol" pitchFamily="-107" charset="2"/>
              </a:rPr>
              <a:t>⇒</a:t>
            </a:r>
            <a:endParaRPr lang="en-US" sz="2400" dirty="0">
              <a:solidFill>
                <a:schemeClr val="tx1"/>
              </a:solidFill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Comic Sans MS" pitchFamily="-107" charset="0"/>
              </a:rPr>
              <a:t>bh</a:t>
            </a:r>
            <a:r>
              <a:rPr lang="en-US" sz="2400" dirty="0">
                <a:solidFill>
                  <a:schemeClr val="tx1"/>
                </a:solidFill>
                <a:latin typeface="Comic Sans MS" pitchFamily="-107" charset="0"/>
              </a:rPr>
              <a:t>(x) = 0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  <a:sym typeface="Symbol" pitchFamily="-107" charset="2"/>
              </a:rPr>
              <a:t>⇒</a:t>
            </a:r>
            <a:r>
              <a:rPr lang="en-US" sz="2400" dirty="0">
                <a:solidFill>
                  <a:schemeClr val="tx1"/>
                </a:solidFill>
              </a:rPr>
              <a:t>		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2400" dirty="0">
                <a:solidFill>
                  <a:schemeClr val="tx1"/>
                </a:solidFill>
              </a:rPr>
              <a:t>	# of internal nodes: 2</a:t>
            </a:r>
            <a:r>
              <a:rPr lang="en-US" sz="2400" baseline="30000" dirty="0">
                <a:solidFill>
                  <a:schemeClr val="tx1"/>
                </a:solidFill>
              </a:rPr>
              <a:t>0</a:t>
            </a:r>
            <a:r>
              <a:rPr lang="en-US" sz="2400" dirty="0">
                <a:solidFill>
                  <a:schemeClr val="tx1"/>
                </a:solidFill>
              </a:rPr>
              <a:t> - 1 = 0</a:t>
            </a:r>
          </a:p>
        </p:txBody>
      </p:sp>
      <p:sp>
        <p:nvSpPr>
          <p:cNvPr id="487428" name="AutoShape 4"/>
          <p:cNvSpPr>
            <a:spLocks noChangeArrowheads="1"/>
          </p:cNvSpPr>
          <p:nvPr/>
        </p:nvSpPr>
        <p:spPr bwMode="auto">
          <a:xfrm>
            <a:off x="6494463" y="3557588"/>
            <a:ext cx="508000" cy="25558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NIL</a:t>
            </a:r>
          </a:p>
        </p:txBody>
      </p:sp>
      <p:sp>
        <p:nvSpPr>
          <p:cNvPr id="487429" name="Text Box 5"/>
          <p:cNvSpPr txBox="1">
            <a:spLocks noChangeArrowheads="1"/>
          </p:cNvSpPr>
          <p:nvPr/>
        </p:nvSpPr>
        <p:spPr bwMode="auto">
          <a:xfrm>
            <a:off x="6796088" y="305117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F085-7C4E-094E-9F91-CA968EECDBE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8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8" grpId="0" animBg="1"/>
      <p:bldP spid="4874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>
                <a:latin typeface="Arial" pitchFamily="-107" charset="0"/>
              </a:rPr>
              <a:t>CS 477/677 - Lecture 12</a:t>
            </a:r>
            <a:endParaRPr lang="en-US">
              <a:latin typeface="Arial" pitchFamily="-107" charset="0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Properties of Red-Black Trees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11250"/>
            <a:ext cx="8329612" cy="58134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b="1" dirty="0"/>
              <a:t>Inductive step: </a:t>
            </a:r>
          </a:p>
          <a:p>
            <a:pPr eaLnBrk="1" hangingPunct="1"/>
            <a:r>
              <a:rPr lang="en-US" sz="2400" dirty="0">
                <a:solidFill>
                  <a:schemeClr val="tx1"/>
                </a:solidFill>
              </a:rPr>
              <a:t>Let </a:t>
            </a:r>
            <a:r>
              <a:rPr lang="en-US" sz="2400" dirty="0">
                <a:solidFill>
                  <a:schemeClr val="tx1"/>
                </a:solidFill>
                <a:latin typeface="Comic Sans MS" pitchFamily="-107" charset="0"/>
              </a:rPr>
              <a:t>height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tx1"/>
                </a:solidFill>
                <a:latin typeface="Comic Sans MS" pitchFamily="-107" charset="0"/>
              </a:rPr>
              <a:t>x)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>
                <a:solidFill>
                  <a:schemeClr val="tx1"/>
                </a:solidFill>
                <a:latin typeface="Comic Sans MS" pitchFamily="-107" charset="0"/>
              </a:rPr>
              <a:t>h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dirty="0" err="1">
                <a:solidFill>
                  <a:schemeClr val="tx1"/>
                </a:solidFill>
                <a:latin typeface="Comic Sans MS" pitchFamily="-107" charset="0"/>
              </a:rPr>
              <a:t>bh</a:t>
            </a:r>
            <a:r>
              <a:rPr lang="en-US" sz="2400" dirty="0">
                <a:solidFill>
                  <a:schemeClr val="tx1"/>
                </a:solidFill>
                <a:latin typeface="Comic Sans MS" pitchFamily="-107" charset="0"/>
              </a:rPr>
              <a:t>(x) = b</a:t>
            </a:r>
          </a:p>
          <a:p>
            <a:pPr eaLnBrk="1" hangingPunct="1"/>
            <a:r>
              <a:rPr lang="en-US" sz="2400" dirty="0">
                <a:solidFill>
                  <a:schemeClr val="tx1"/>
                </a:solidFill>
              </a:rPr>
              <a:t>Any child </a:t>
            </a:r>
            <a:r>
              <a:rPr lang="en-US" sz="2400" dirty="0">
                <a:solidFill>
                  <a:schemeClr val="tx1"/>
                </a:solidFill>
                <a:latin typeface="Comic Sans MS" pitchFamily="-107" charset="0"/>
              </a:rPr>
              <a:t>y</a:t>
            </a:r>
            <a:r>
              <a:rPr lang="en-US" sz="2400" dirty="0">
                <a:solidFill>
                  <a:schemeClr val="tx1"/>
                </a:solidFill>
              </a:rPr>
              <a:t> of </a:t>
            </a:r>
            <a:r>
              <a:rPr lang="en-US" sz="2400" dirty="0">
                <a:solidFill>
                  <a:schemeClr val="tx1"/>
                </a:solidFill>
                <a:latin typeface="Comic Sans MS" pitchFamily="-107" charset="0"/>
              </a:rPr>
              <a:t>x</a:t>
            </a:r>
            <a:r>
              <a:rPr lang="en-US" sz="2400" dirty="0">
                <a:solidFill>
                  <a:schemeClr val="tx1"/>
                </a:solidFill>
              </a:rPr>
              <a:t> has: </a:t>
            </a:r>
          </a:p>
          <a:p>
            <a:pPr lvl="1" eaLnBrk="1" hangingPunct="1"/>
            <a:r>
              <a:rPr lang="en-US" sz="2000" dirty="0" err="1">
                <a:solidFill>
                  <a:srgbClr val="008080"/>
                </a:solidFill>
                <a:latin typeface="Comic Sans MS" pitchFamily="-107" charset="0"/>
              </a:rPr>
              <a:t>bh</a:t>
            </a:r>
            <a:r>
              <a:rPr lang="en-US" sz="2000" dirty="0">
                <a:solidFill>
                  <a:srgbClr val="008080"/>
                </a:solidFill>
                <a:latin typeface="Comic Sans MS" pitchFamily="-107" charset="0"/>
              </a:rPr>
              <a:t> (y)</a:t>
            </a:r>
            <a:r>
              <a:rPr lang="en-US" sz="2000" dirty="0">
                <a:latin typeface="Comic Sans MS" pitchFamily="-107" charset="0"/>
              </a:rPr>
              <a:t> =</a:t>
            </a:r>
            <a:endParaRPr lang="en-US" sz="2000" dirty="0"/>
          </a:p>
          <a:p>
            <a:pPr lvl="1" eaLnBrk="1" hangingPunct="1"/>
            <a:r>
              <a:rPr lang="en-US" sz="2000" dirty="0" err="1">
                <a:solidFill>
                  <a:srgbClr val="008080"/>
                </a:solidFill>
                <a:latin typeface="Comic Sans MS" pitchFamily="-107" charset="0"/>
              </a:rPr>
              <a:t>bh</a:t>
            </a:r>
            <a:r>
              <a:rPr lang="en-US" sz="2000" dirty="0">
                <a:solidFill>
                  <a:srgbClr val="008080"/>
                </a:solidFill>
                <a:latin typeface="Comic Sans MS" pitchFamily="-107" charset="0"/>
              </a:rPr>
              <a:t> (y)</a:t>
            </a:r>
            <a:r>
              <a:rPr lang="en-US" sz="2000" dirty="0"/>
              <a:t> =</a:t>
            </a:r>
          </a:p>
          <a:p>
            <a:pPr eaLnBrk="1" hangingPunct="1"/>
            <a:endParaRPr lang="en-US" sz="2400" dirty="0"/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2714625" y="3889375"/>
            <a:ext cx="3648075" cy="1885950"/>
            <a:chOff x="1526" y="2294"/>
            <a:chExt cx="3062" cy="1583"/>
          </a:xfrm>
        </p:grpSpPr>
        <p:sp>
          <p:nvSpPr>
            <p:cNvPr id="24585" name="Oval 5"/>
            <p:cNvSpPr>
              <a:spLocks noChangeAspect="1" noChangeArrowheads="1"/>
            </p:cNvSpPr>
            <p:nvPr/>
          </p:nvSpPr>
          <p:spPr bwMode="auto">
            <a:xfrm>
              <a:off x="2239" y="2294"/>
              <a:ext cx="293" cy="2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24586" name="Oval 6"/>
            <p:cNvSpPr>
              <a:spLocks noChangeAspect="1" noChangeArrowheads="1"/>
            </p:cNvSpPr>
            <p:nvPr/>
          </p:nvSpPr>
          <p:spPr bwMode="auto">
            <a:xfrm>
              <a:off x="1526" y="2722"/>
              <a:ext cx="293" cy="2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17</a:t>
              </a:r>
            </a:p>
          </p:txBody>
        </p:sp>
        <p:sp>
          <p:nvSpPr>
            <p:cNvPr id="24587" name="Oval 7"/>
            <p:cNvSpPr>
              <a:spLocks noChangeAspect="1" noChangeArrowheads="1"/>
            </p:cNvSpPr>
            <p:nvPr/>
          </p:nvSpPr>
          <p:spPr bwMode="auto">
            <a:xfrm>
              <a:off x="2951" y="2722"/>
              <a:ext cx="293" cy="28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41</a:t>
              </a:r>
            </a:p>
          </p:txBody>
        </p:sp>
        <p:sp>
          <p:nvSpPr>
            <p:cNvPr id="24588" name="Oval 8"/>
            <p:cNvSpPr>
              <a:spLocks noChangeAspect="1" noChangeArrowheads="1"/>
            </p:cNvSpPr>
            <p:nvPr/>
          </p:nvSpPr>
          <p:spPr bwMode="auto">
            <a:xfrm>
              <a:off x="2239" y="3166"/>
              <a:ext cx="293" cy="2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24589" name="Oval 9"/>
            <p:cNvSpPr>
              <a:spLocks noChangeAspect="1" noChangeArrowheads="1"/>
            </p:cNvSpPr>
            <p:nvPr/>
          </p:nvSpPr>
          <p:spPr bwMode="auto">
            <a:xfrm>
              <a:off x="3656" y="3166"/>
              <a:ext cx="293" cy="2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47</a:t>
              </a:r>
            </a:p>
          </p:txBody>
        </p:sp>
        <p:sp>
          <p:nvSpPr>
            <p:cNvPr id="24590" name="Oval 10"/>
            <p:cNvSpPr>
              <a:spLocks noChangeAspect="1" noChangeArrowheads="1"/>
            </p:cNvSpPr>
            <p:nvPr/>
          </p:nvSpPr>
          <p:spPr bwMode="auto">
            <a:xfrm>
              <a:off x="2878" y="3594"/>
              <a:ext cx="293" cy="28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38</a:t>
              </a:r>
            </a:p>
          </p:txBody>
        </p:sp>
        <p:sp>
          <p:nvSpPr>
            <p:cNvPr id="24591" name="Oval 11"/>
            <p:cNvSpPr>
              <a:spLocks noChangeAspect="1" noChangeArrowheads="1"/>
            </p:cNvSpPr>
            <p:nvPr/>
          </p:nvSpPr>
          <p:spPr bwMode="auto">
            <a:xfrm>
              <a:off x="4295" y="3594"/>
              <a:ext cx="293" cy="28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24592" name="Line 12"/>
            <p:cNvSpPr>
              <a:spLocks noChangeAspect="1" noChangeShapeType="1"/>
            </p:cNvSpPr>
            <p:nvPr/>
          </p:nvSpPr>
          <p:spPr bwMode="auto">
            <a:xfrm rot="3600000">
              <a:off x="2024" y="2382"/>
              <a:ext cx="5" cy="5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93" name="Line 13"/>
            <p:cNvSpPr>
              <a:spLocks noChangeAspect="1" noChangeShapeType="1"/>
            </p:cNvSpPr>
            <p:nvPr/>
          </p:nvSpPr>
          <p:spPr bwMode="auto">
            <a:xfrm rot="18000000" flipH="1">
              <a:off x="2738" y="2382"/>
              <a:ext cx="5" cy="5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94" name="Line 14"/>
            <p:cNvSpPr>
              <a:spLocks noChangeAspect="1" noChangeShapeType="1"/>
            </p:cNvSpPr>
            <p:nvPr/>
          </p:nvSpPr>
          <p:spPr bwMode="auto">
            <a:xfrm rot="3600000">
              <a:off x="2746" y="2832"/>
              <a:ext cx="5" cy="5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95" name="Line 15"/>
            <p:cNvSpPr>
              <a:spLocks noChangeAspect="1" noChangeShapeType="1"/>
            </p:cNvSpPr>
            <p:nvPr/>
          </p:nvSpPr>
          <p:spPr bwMode="auto">
            <a:xfrm rot="18000000" flipH="1">
              <a:off x="3444" y="2832"/>
              <a:ext cx="5" cy="5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96" name="Line 16"/>
            <p:cNvSpPr>
              <a:spLocks noChangeAspect="1" noChangeShapeType="1"/>
            </p:cNvSpPr>
            <p:nvPr/>
          </p:nvSpPr>
          <p:spPr bwMode="auto">
            <a:xfrm rot="18000000" flipH="1">
              <a:off x="2712" y="3277"/>
              <a:ext cx="5" cy="4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97" name="Line 17"/>
            <p:cNvSpPr>
              <a:spLocks noChangeAspect="1" noChangeShapeType="1"/>
            </p:cNvSpPr>
            <p:nvPr/>
          </p:nvSpPr>
          <p:spPr bwMode="auto">
            <a:xfrm rot="18000000" flipH="1">
              <a:off x="4136" y="3277"/>
              <a:ext cx="5" cy="4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89490" name="Text Box 18"/>
          <p:cNvSpPr txBox="1">
            <a:spLocks noChangeArrowheads="1"/>
          </p:cNvSpPr>
          <p:nvPr/>
        </p:nvSpPr>
        <p:spPr bwMode="auto">
          <a:xfrm>
            <a:off x="2254250" y="2398713"/>
            <a:ext cx="29803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CC0000"/>
                </a:solidFill>
                <a:latin typeface="Comic Sans MS" pitchFamily="-107" charset="0"/>
              </a:rPr>
              <a:t>b</a:t>
            </a:r>
            <a:r>
              <a:rPr lang="en-US" sz="2000" dirty="0"/>
              <a:t> </a:t>
            </a:r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(if the child is </a:t>
            </a:r>
            <a:r>
              <a:rPr lang="en-US" sz="2000" b="1" dirty="0">
                <a:solidFill>
                  <a:srgbClr val="DD0111"/>
                </a:solidFill>
                <a:latin typeface="Century Gothic" charset="0"/>
                <a:ea typeface="Century Gothic" charset="0"/>
                <a:cs typeface="Century Gothic" charset="0"/>
              </a:rPr>
              <a:t>red</a:t>
            </a:r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), or</a:t>
            </a:r>
          </a:p>
        </p:txBody>
      </p:sp>
      <p:sp>
        <p:nvSpPr>
          <p:cNvPr id="489491" name="Text Box 19"/>
          <p:cNvSpPr txBox="1">
            <a:spLocks noChangeArrowheads="1"/>
          </p:cNvSpPr>
          <p:nvPr/>
        </p:nvSpPr>
        <p:spPr bwMode="auto">
          <a:xfrm>
            <a:off x="2217738" y="2763838"/>
            <a:ext cx="324640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mic Sans MS" pitchFamily="-107" charset="0"/>
              </a:rPr>
              <a:t>b - 1</a:t>
            </a:r>
            <a:r>
              <a:rPr lang="en-US" sz="2000" dirty="0"/>
              <a:t> </a:t>
            </a:r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(if the child is </a:t>
            </a:r>
            <a:r>
              <a:rPr lang="en-US" sz="2000" b="1" dirty="0">
                <a:latin typeface="Century Gothic" charset="0"/>
                <a:ea typeface="Century Gothic" charset="0"/>
                <a:cs typeface="Century Gothic" charset="0"/>
              </a:rPr>
              <a:t>black</a:t>
            </a:r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F085-7C4E-094E-9F91-CA968EECDBE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9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490" grpId="0"/>
      <p:bldP spid="48949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>
                <a:latin typeface="Arial" pitchFamily="-107" charset="0"/>
              </a:rPr>
              <a:t>CS 477/677 - Lecture 12</a:t>
            </a:r>
            <a:endParaRPr lang="en-US">
              <a:latin typeface="Arial" pitchFamily="-107" charset="0"/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Properties of Red-Black Trees</a:t>
            </a:r>
          </a:p>
        </p:txBody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022350"/>
            <a:ext cx="6154737" cy="521335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400" dirty="0"/>
              <a:t>Want to prove: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dirty="0"/>
              <a:t>The </a:t>
            </a:r>
            <a:r>
              <a:rPr lang="en-US" sz="2000" dirty="0" err="1"/>
              <a:t>subtree</a:t>
            </a:r>
            <a:r>
              <a:rPr lang="en-US" sz="2000" dirty="0"/>
              <a:t> rooted at any node </a:t>
            </a:r>
            <a:r>
              <a:rPr lang="en-US" sz="2000" dirty="0">
                <a:latin typeface="Comic Sans MS" pitchFamily="-107" charset="0"/>
              </a:rPr>
              <a:t>x</a:t>
            </a:r>
            <a:r>
              <a:rPr lang="en-US" sz="2000" dirty="0"/>
              <a:t> contains at least </a:t>
            </a:r>
            <a:r>
              <a:rPr lang="en-US" sz="2000" dirty="0">
                <a:latin typeface="Comic Sans MS" pitchFamily="-107" charset="0"/>
              </a:rPr>
              <a:t>2</a:t>
            </a:r>
            <a:r>
              <a:rPr lang="en-US" sz="2000" baseline="30000" dirty="0">
                <a:latin typeface="Comic Sans MS" pitchFamily="-107" charset="0"/>
              </a:rPr>
              <a:t>bh(x)</a:t>
            </a:r>
            <a:r>
              <a:rPr lang="en-US" sz="2000" dirty="0">
                <a:latin typeface="Comic Sans MS" pitchFamily="-107" charset="0"/>
              </a:rPr>
              <a:t> - 1</a:t>
            </a:r>
            <a:r>
              <a:rPr lang="en-US" sz="2000" dirty="0"/>
              <a:t> internal nodes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dirty="0"/>
              <a:t>Assume true for children of </a:t>
            </a:r>
            <a:r>
              <a:rPr lang="en-US" sz="2400" dirty="0">
                <a:latin typeface="Comic Sans MS" pitchFamily="-107" charset="0"/>
              </a:rPr>
              <a:t>x</a:t>
            </a:r>
            <a:r>
              <a:rPr lang="en-US" sz="2400" dirty="0"/>
              <a:t>: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dirty="0"/>
              <a:t>Their </a:t>
            </a:r>
            <a:r>
              <a:rPr lang="en-US" sz="2000" dirty="0" err="1"/>
              <a:t>subtrees</a:t>
            </a:r>
            <a:r>
              <a:rPr lang="en-US" sz="2000" dirty="0"/>
              <a:t> contain at least </a:t>
            </a:r>
            <a:r>
              <a:rPr lang="en-US" sz="2000" dirty="0">
                <a:latin typeface="Comic Sans MS" pitchFamily="-107" charset="0"/>
              </a:rPr>
              <a:t>2</a:t>
            </a:r>
            <a:r>
              <a:rPr lang="en-US" sz="2000" baseline="30000" dirty="0">
                <a:latin typeface="Comic Sans MS" pitchFamily="-107" charset="0"/>
              </a:rPr>
              <a:t>bh(x) - 1</a:t>
            </a:r>
            <a:r>
              <a:rPr lang="en-US" sz="2000" dirty="0">
                <a:latin typeface="Comic Sans MS" pitchFamily="-107" charset="0"/>
              </a:rPr>
              <a:t> – 1</a:t>
            </a:r>
            <a:r>
              <a:rPr lang="en-US" sz="2000" dirty="0"/>
              <a:t> internal nodes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dirty="0"/>
              <a:t>The </a:t>
            </a:r>
            <a:r>
              <a:rPr lang="en-US" sz="2400" dirty="0" err="1"/>
              <a:t>subtree</a:t>
            </a:r>
            <a:r>
              <a:rPr lang="en-US" sz="2400" dirty="0"/>
              <a:t> rooted at </a:t>
            </a:r>
            <a:r>
              <a:rPr lang="en-US" sz="2400" dirty="0">
                <a:latin typeface="Comic Sans MS" pitchFamily="-107" charset="0"/>
              </a:rPr>
              <a:t>x</a:t>
            </a:r>
            <a:r>
              <a:rPr lang="en-US" sz="2400" dirty="0"/>
              <a:t> contains at least: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2400" dirty="0">
                <a:latin typeface="Comic Sans MS" pitchFamily="-107" charset="0"/>
              </a:rPr>
              <a:t>	(2</a:t>
            </a:r>
            <a:r>
              <a:rPr lang="en-US" sz="2400" baseline="30000" dirty="0">
                <a:latin typeface="Comic Sans MS" pitchFamily="-107" charset="0"/>
              </a:rPr>
              <a:t>bh(x) - 1</a:t>
            </a:r>
            <a:r>
              <a:rPr lang="en-US" sz="2400" dirty="0">
                <a:latin typeface="Comic Sans MS" pitchFamily="-107" charset="0"/>
              </a:rPr>
              <a:t> – 1) + (2</a:t>
            </a:r>
            <a:r>
              <a:rPr lang="en-US" sz="2400" baseline="30000" dirty="0">
                <a:latin typeface="Comic Sans MS" pitchFamily="-107" charset="0"/>
              </a:rPr>
              <a:t>bh(x) - 1</a:t>
            </a:r>
            <a:r>
              <a:rPr lang="en-US" sz="2400" dirty="0">
                <a:latin typeface="Comic Sans MS" pitchFamily="-107" charset="0"/>
              </a:rPr>
              <a:t> – 1) + 1 = </a:t>
            </a:r>
            <a:r>
              <a:rPr lang="en-US" sz="2400" dirty="0"/>
              <a:t> 	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2400" dirty="0">
                <a:latin typeface="Comic Sans MS" pitchFamily="-107" charset="0"/>
              </a:rPr>
              <a:t>	2 · (2</a:t>
            </a:r>
            <a:r>
              <a:rPr lang="en-US" sz="2400" baseline="30000" dirty="0">
                <a:latin typeface="Comic Sans MS" pitchFamily="-107" charset="0"/>
              </a:rPr>
              <a:t>bh(x) - 1</a:t>
            </a:r>
            <a:r>
              <a:rPr lang="en-US" sz="2400" dirty="0">
                <a:latin typeface="Comic Sans MS" pitchFamily="-107" charset="0"/>
              </a:rPr>
              <a:t> - 1) + 1 = 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2400" dirty="0">
                <a:latin typeface="Comic Sans MS" pitchFamily="-107" charset="0"/>
              </a:rPr>
              <a:t>	2</a:t>
            </a:r>
            <a:r>
              <a:rPr lang="en-US" sz="2400" baseline="30000" dirty="0">
                <a:latin typeface="Comic Sans MS" pitchFamily="-107" charset="0"/>
              </a:rPr>
              <a:t>bh(x) </a:t>
            </a:r>
            <a:r>
              <a:rPr lang="en-US" sz="2400" dirty="0">
                <a:latin typeface="Comic Sans MS" pitchFamily="-107" charset="0"/>
              </a:rPr>
              <a:t>- 1</a:t>
            </a:r>
            <a:r>
              <a:rPr lang="en-US" sz="2400" dirty="0"/>
              <a:t> internal nodes</a:t>
            </a:r>
          </a:p>
        </p:txBody>
      </p:sp>
      <p:sp>
        <p:nvSpPr>
          <p:cNvPr id="25606" name="Oval 4"/>
          <p:cNvSpPr>
            <a:spLocks noChangeArrowheads="1"/>
          </p:cNvSpPr>
          <p:nvPr/>
        </p:nvSpPr>
        <p:spPr bwMode="auto">
          <a:xfrm>
            <a:off x="7543800" y="1798638"/>
            <a:ext cx="506413" cy="4476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5607" name="Line 5"/>
          <p:cNvSpPr>
            <a:spLocks noChangeShapeType="1"/>
          </p:cNvSpPr>
          <p:nvPr/>
        </p:nvSpPr>
        <p:spPr bwMode="auto">
          <a:xfrm flipH="1">
            <a:off x="7305675" y="2236788"/>
            <a:ext cx="387350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8" name="Line 6"/>
          <p:cNvSpPr>
            <a:spLocks noChangeShapeType="1"/>
          </p:cNvSpPr>
          <p:nvPr/>
        </p:nvSpPr>
        <p:spPr bwMode="auto">
          <a:xfrm>
            <a:off x="7915275" y="2227263"/>
            <a:ext cx="387350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9" name="Oval 7"/>
          <p:cNvSpPr>
            <a:spLocks noChangeArrowheads="1"/>
          </p:cNvSpPr>
          <p:nvPr/>
        </p:nvSpPr>
        <p:spPr bwMode="auto">
          <a:xfrm>
            <a:off x="6999288" y="2616200"/>
            <a:ext cx="506412" cy="447675"/>
          </a:xfrm>
          <a:prstGeom prst="ellipse">
            <a:avLst/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25610" name="Oval 8"/>
          <p:cNvSpPr>
            <a:spLocks noChangeArrowheads="1"/>
          </p:cNvSpPr>
          <p:nvPr/>
        </p:nvSpPr>
        <p:spPr bwMode="auto">
          <a:xfrm>
            <a:off x="8094663" y="2606675"/>
            <a:ext cx="506412" cy="447675"/>
          </a:xfrm>
          <a:prstGeom prst="ellipse">
            <a:avLst/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r</a:t>
            </a:r>
          </a:p>
        </p:txBody>
      </p:sp>
      <p:sp>
        <p:nvSpPr>
          <p:cNvPr id="25611" name="AutoShape 9"/>
          <p:cNvSpPr>
            <a:spLocks noChangeArrowheads="1"/>
          </p:cNvSpPr>
          <p:nvPr/>
        </p:nvSpPr>
        <p:spPr bwMode="auto">
          <a:xfrm>
            <a:off x="6878638" y="3052763"/>
            <a:ext cx="725487" cy="1063625"/>
          </a:xfrm>
          <a:prstGeom prst="triangle">
            <a:avLst>
              <a:gd name="adj" fmla="val 50000"/>
            </a:avLst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12" name="AutoShape 10"/>
          <p:cNvSpPr>
            <a:spLocks noChangeArrowheads="1"/>
          </p:cNvSpPr>
          <p:nvPr/>
        </p:nvSpPr>
        <p:spPr bwMode="auto">
          <a:xfrm>
            <a:off x="7985125" y="3052763"/>
            <a:ext cx="725488" cy="1063625"/>
          </a:xfrm>
          <a:prstGeom prst="triangle">
            <a:avLst>
              <a:gd name="adj" fmla="val 50000"/>
            </a:avLst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F085-7C4E-094E-9F91-CA968EECDBE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7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2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>
                <a:latin typeface="Arial" pitchFamily="-107" charset="0"/>
              </a:rPr>
              <a:t>CS 477/677 - Lecture 12</a:t>
            </a:r>
            <a:endParaRPr lang="en-US">
              <a:latin typeface="Arial" pitchFamily="-107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Properties of Red-Black Trees</a:t>
            </a:r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b="1" dirty="0"/>
              <a:t>Lemma: </a:t>
            </a:r>
            <a:r>
              <a:rPr lang="en-US" dirty="0">
                <a:solidFill>
                  <a:schemeClr val="tx1"/>
                </a:solidFill>
              </a:rPr>
              <a:t>A red-black tree with </a:t>
            </a:r>
            <a:r>
              <a:rPr lang="en-US" dirty="0">
                <a:solidFill>
                  <a:schemeClr val="tx1"/>
                </a:solidFill>
                <a:latin typeface="Comic Sans MS" pitchFamily="-107" charset="0"/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 internal nodes has height at most </a:t>
            </a:r>
            <a:r>
              <a:rPr lang="en-US" dirty="0">
                <a:solidFill>
                  <a:schemeClr val="tx1"/>
                </a:solidFill>
                <a:latin typeface="Comic Sans MS" pitchFamily="-107" charset="0"/>
              </a:rPr>
              <a:t>2lg(n + 1).</a:t>
            </a:r>
          </a:p>
          <a:p>
            <a:pPr eaLnBrk="1" hangingPunct="1">
              <a:buFontTx/>
              <a:buNone/>
            </a:pPr>
            <a:r>
              <a:rPr lang="en-US" b="1" dirty="0"/>
              <a:t>Proof:</a:t>
            </a:r>
          </a:p>
          <a:p>
            <a:pPr eaLnBrk="1" hangingPunct="1">
              <a:buFontTx/>
              <a:buNone/>
            </a:pPr>
            <a:r>
              <a:rPr lang="en-US" dirty="0"/>
              <a:t>		</a:t>
            </a:r>
            <a:r>
              <a:rPr lang="en-US" dirty="0">
                <a:latin typeface="Comic Sans MS" pitchFamily="-107" charset="0"/>
              </a:rPr>
              <a:t>n</a:t>
            </a:r>
          </a:p>
          <a:p>
            <a:pPr eaLnBrk="1" hangingPunct="1"/>
            <a:endParaRPr lang="en-US" dirty="0">
              <a:solidFill>
                <a:schemeClr val="tx1"/>
              </a:solidFill>
            </a:endParaRPr>
          </a:p>
          <a:p>
            <a:pPr eaLnBrk="1" hangingPunct="1"/>
            <a:endParaRPr lang="en-US" dirty="0">
              <a:solidFill>
                <a:schemeClr val="tx1"/>
              </a:solidFill>
            </a:endParaRPr>
          </a:p>
          <a:p>
            <a:pPr eaLnBrk="1" hangingPunct="1"/>
            <a:r>
              <a:rPr lang="en-US" dirty="0">
                <a:solidFill>
                  <a:schemeClr val="tx1"/>
                </a:solidFill>
              </a:rPr>
              <a:t>Add 1 to all sides and then take logs: </a:t>
            </a:r>
          </a:p>
          <a:p>
            <a:pPr eaLnBrk="1" hangingPunct="1">
              <a:buFontTx/>
              <a:buNone/>
            </a:pPr>
            <a:r>
              <a:rPr lang="en-US" dirty="0">
                <a:latin typeface="Comic Sans MS" pitchFamily="-107" charset="0"/>
              </a:rPr>
              <a:t>			n + 1 ≥ 2</a:t>
            </a:r>
            <a:r>
              <a:rPr lang="en-US" baseline="30000" dirty="0">
                <a:latin typeface="Comic Sans MS" pitchFamily="-107" charset="0"/>
              </a:rPr>
              <a:t>b  </a:t>
            </a:r>
            <a:r>
              <a:rPr lang="en-US" dirty="0">
                <a:latin typeface="Comic Sans MS" pitchFamily="-107" charset="0"/>
              </a:rPr>
              <a:t>≥ 2</a:t>
            </a:r>
            <a:r>
              <a:rPr lang="en-US" baseline="30000" dirty="0">
                <a:latin typeface="Comic Sans MS" pitchFamily="-107" charset="0"/>
              </a:rPr>
              <a:t>h/2</a:t>
            </a:r>
            <a:endParaRPr lang="en-US" dirty="0">
              <a:solidFill>
                <a:schemeClr val="tx1"/>
              </a:solidFill>
            </a:endParaRPr>
          </a:p>
          <a:p>
            <a:pPr eaLnBrk="1" hangingPunct="1">
              <a:buFontTx/>
              <a:buNone/>
            </a:pPr>
            <a:r>
              <a:rPr lang="en-US" dirty="0"/>
              <a:t>			</a:t>
            </a:r>
            <a:r>
              <a:rPr lang="en-US" dirty="0" err="1">
                <a:latin typeface="Comic Sans MS" pitchFamily="-107" charset="0"/>
              </a:rPr>
              <a:t>lg</a:t>
            </a:r>
            <a:r>
              <a:rPr lang="en-US" dirty="0">
                <a:latin typeface="Comic Sans MS" pitchFamily="-107" charset="0"/>
              </a:rPr>
              <a:t>(n + 1) ≥ h/2</a:t>
            </a:r>
            <a:r>
              <a:rPr lang="en-US" dirty="0"/>
              <a:t> </a:t>
            </a:r>
            <a:r>
              <a:rPr lang="en-US" dirty="0">
                <a:sym typeface="Symbol" pitchFamily="-107" charset="2"/>
              </a:rPr>
              <a:t>⇒</a:t>
            </a:r>
          </a:p>
          <a:p>
            <a:pPr eaLnBrk="1" hangingPunct="1">
              <a:buFontTx/>
              <a:buNone/>
            </a:pPr>
            <a:r>
              <a:rPr lang="en-US" dirty="0"/>
              <a:t>			</a:t>
            </a:r>
            <a:r>
              <a:rPr lang="en-US" dirty="0">
                <a:latin typeface="Comic Sans MS" pitchFamily="-107" charset="0"/>
              </a:rPr>
              <a:t>h ≤ 2 </a:t>
            </a:r>
            <a:r>
              <a:rPr lang="en-US" dirty="0" err="1">
                <a:latin typeface="Comic Sans MS" pitchFamily="-107" charset="0"/>
              </a:rPr>
              <a:t>lg</a:t>
            </a:r>
            <a:r>
              <a:rPr lang="en-US" dirty="0">
                <a:latin typeface="Comic Sans MS" pitchFamily="-107" charset="0"/>
              </a:rPr>
              <a:t>(n + 1)</a:t>
            </a:r>
          </a:p>
        </p:txBody>
      </p:sp>
      <p:sp>
        <p:nvSpPr>
          <p:cNvPr id="26630" name="Oval 4"/>
          <p:cNvSpPr>
            <a:spLocks noChangeArrowheads="1"/>
          </p:cNvSpPr>
          <p:nvPr/>
        </p:nvSpPr>
        <p:spPr bwMode="auto">
          <a:xfrm>
            <a:off x="7543800" y="1798638"/>
            <a:ext cx="506413" cy="4476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root</a:t>
            </a:r>
          </a:p>
        </p:txBody>
      </p:sp>
      <p:sp>
        <p:nvSpPr>
          <p:cNvPr id="26631" name="Line 5"/>
          <p:cNvSpPr>
            <a:spLocks noChangeShapeType="1"/>
          </p:cNvSpPr>
          <p:nvPr/>
        </p:nvSpPr>
        <p:spPr bwMode="auto">
          <a:xfrm flipH="1">
            <a:off x="7305675" y="2236788"/>
            <a:ext cx="387350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2" name="Line 6"/>
          <p:cNvSpPr>
            <a:spLocks noChangeShapeType="1"/>
          </p:cNvSpPr>
          <p:nvPr/>
        </p:nvSpPr>
        <p:spPr bwMode="auto">
          <a:xfrm>
            <a:off x="7915275" y="2227263"/>
            <a:ext cx="387350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3" name="Oval 7"/>
          <p:cNvSpPr>
            <a:spLocks noChangeArrowheads="1"/>
          </p:cNvSpPr>
          <p:nvPr/>
        </p:nvSpPr>
        <p:spPr bwMode="auto">
          <a:xfrm>
            <a:off x="6999288" y="2616200"/>
            <a:ext cx="506412" cy="447675"/>
          </a:xfrm>
          <a:prstGeom prst="ellipse">
            <a:avLst/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26634" name="Oval 8"/>
          <p:cNvSpPr>
            <a:spLocks noChangeArrowheads="1"/>
          </p:cNvSpPr>
          <p:nvPr/>
        </p:nvSpPr>
        <p:spPr bwMode="auto">
          <a:xfrm>
            <a:off x="8094663" y="2606675"/>
            <a:ext cx="506412" cy="447675"/>
          </a:xfrm>
          <a:prstGeom prst="ellipse">
            <a:avLst/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r</a:t>
            </a:r>
          </a:p>
        </p:txBody>
      </p:sp>
      <p:sp>
        <p:nvSpPr>
          <p:cNvPr id="26635" name="AutoShape 9"/>
          <p:cNvSpPr>
            <a:spLocks noChangeArrowheads="1"/>
          </p:cNvSpPr>
          <p:nvPr/>
        </p:nvSpPr>
        <p:spPr bwMode="auto">
          <a:xfrm>
            <a:off x="6878638" y="3052763"/>
            <a:ext cx="725487" cy="1063625"/>
          </a:xfrm>
          <a:prstGeom prst="triangle">
            <a:avLst>
              <a:gd name="adj" fmla="val 50000"/>
            </a:avLst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6" name="AutoShape 10"/>
          <p:cNvSpPr>
            <a:spLocks noChangeArrowheads="1"/>
          </p:cNvSpPr>
          <p:nvPr/>
        </p:nvSpPr>
        <p:spPr bwMode="auto">
          <a:xfrm>
            <a:off x="7985125" y="3052763"/>
            <a:ext cx="725488" cy="1063625"/>
          </a:xfrm>
          <a:prstGeom prst="triangle">
            <a:avLst>
              <a:gd name="adj" fmla="val 50000"/>
            </a:avLst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7" name="Rectangle 11"/>
          <p:cNvSpPr>
            <a:spLocks noChangeArrowheads="1"/>
          </p:cNvSpPr>
          <p:nvPr/>
        </p:nvSpPr>
        <p:spPr bwMode="auto">
          <a:xfrm>
            <a:off x="5730875" y="1804988"/>
            <a:ext cx="19255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height(root) = h</a:t>
            </a:r>
          </a:p>
        </p:txBody>
      </p:sp>
      <p:sp>
        <p:nvSpPr>
          <p:cNvPr id="26638" name="Rectangle 12"/>
          <p:cNvSpPr>
            <a:spLocks noChangeArrowheads="1"/>
          </p:cNvSpPr>
          <p:nvPr/>
        </p:nvSpPr>
        <p:spPr bwMode="auto">
          <a:xfrm>
            <a:off x="5719763" y="2103438"/>
            <a:ext cx="15263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bh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(root) = b</a:t>
            </a:r>
          </a:p>
        </p:txBody>
      </p:sp>
      <p:sp>
        <p:nvSpPr>
          <p:cNvPr id="493581" name="Rectangle 13"/>
          <p:cNvSpPr>
            <a:spLocks noChangeArrowheads="1"/>
          </p:cNvSpPr>
          <p:nvPr/>
        </p:nvSpPr>
        <p:spPr bwMode="auto">
          <a:xfrm>
            <a:off x="625475" y="3092450"/>
            <a:ext cx="136608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number </a:t>
            </a:r>
            <a:r>
              <a:rPr lang="en-US" dirty="0">
                <a:solidFill>
                  <a:srgbClr val="CC0000"/>
                </a:solidFill>
                <a:latin typeface="Century Gothic" charset="0"/>
                <a:ea typeface="Century Gothic" charset="0"/>
                <a:cs typeface="Century Gothic" charset="0"/>
              </a:rPr>
              <a:t>n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of internal 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nodes</a:t>
            </a:r>
          </a:p>
        </p:txBody>
      </p:sp>
      <p:sp>
        <p:nvSpPr>
          <p:cNvPr id="493582" name="Rectangle 14"/>
          <p:cNvSpPr>
            <a:spLocks noChangeArrowheads="1"/>
          </p:cNvSpPr>
          <p:nvPr/>
        </p:nvSpPr>
        <p:spPr bwMode="auto">
          <a:xfrm>
            <a:off x="2413000" y="2663825"/>
            <a:ext cx="1271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accent2"/>
                </a:solidFill>
                <a:latin typeface="Comic Sans MS" pitchFamily="-107" charset="0"/>
              </a:rPr>
              <a:t>≥ 2</a:t>
            </a:r>
            <a:r>
              <a:rPr lang="en-US" sz="2800" baseline="30000">
                <a:solidFill>
                  <a:schemeClr val="accent2"/>
                </a:solidFill>
                <a:latin typeface="Comic Sans MS" pitchFamily="-107" charset="0"/>
              </a:rPr>
              <a:t>b </a:t>
            </a:r>
            <a:r>
              <a:rPr lang="en-US" sz="2800">
                <a:solidFill>
                  <a:schemeClr val="accent2"/>
                </a:solidFill>
                <a:latin typeface="Comic Sans MS" pitchFamily="-107" charset="0"/>
              </a:rPr>
              <a:t>- 1</a:t>
            </a:r>
          </a:p>
        </p:txBody>
      </p:sp>
      <p:sp>
        <p:nvSpPr>
          <p:cNvPr id="493583" name="Rectangle 15"/>
          <p:cNvSpPr>
            <a:spLocks noChangeArrowheads="1"/>
          </p:cNvSpPr>
          <p:nvPr/>
        </p:nvSpPr>
        <p:spPr bwMode="auto">
          <a:xfrm>
            <a:off x="4292600" y="2662238"/>
            <a:ext cx="1574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accent2"/>
                </a:solidFill>
                <a:latin typeface="Comic Sans MS" pitchFamily="-107" charset="0"/>
              </a:rPr>
              <a:t>≥ 2</a:t>
            </a:r>
            <a:r>
              <a:rPr lang="en-US" sz="2800" baseline="30000">
                <a:solidFill>
                  <a:schemeClr val="accent2"/>
                </a:solidFill>
                <a:latin typeface="Comic Sans MS" pitchFamily="-107" charset="0"/>
              </a:rPr>
              <a:t>h/2</a:t>
            </a:r>
            <a:r>
              <a:rPr lang="en-US" sz="2800">
                <a:solidFill>
                  <a:schemeClr val="accent2"/>
                </a:solidFill>
                <a:latin typeface="Comic Sans MS" pitchFamily="-107" charset="0"/>
              </a:rPr>
              <a:t> - 1</a:t>
            </a:r>
          </a:p>
        </p:txBody>
      </p:sp>
      <p:sp>
        <p:nvSpPr>
          <p:cNvPr id="493584" name="Rectangle 16"/>
          <p:cNvSpPr>
            <a:spLocks noChangeArrowheads="1"/>
          </p:cNvSpPr>
          <p:nvPr/>
        </p:nvSpPr>
        <p:spPr bwMode="auto">
          <a:xfrm>
            <a:off x="3740150" y="3430588"/>
            <a:ext cx="16081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since b 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  <a:sym typeface="Symbol" pitchFamily="-107" charset="2"/>
              </a:rPr>
              <a:t>≥ h/2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F085-7C4E-094E-9F91-CA968EECDBE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2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81" grpId="0"/>
      <p:bldP spid="493582" grpId="0"/>
      <p:bldP spid="493583" grpId="0"/>
      <p:bldP spid="493584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3785</TotalTime>
  <Words>2466</Words>
  <Application>Microsoft Macintosh PowerPoint</Application>
  <PresentationFormat>On-screen Show (4:3)</PresentationFormat>
  <Paragraphs>575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ＭＳ Ｐゴシック</vt:lpstr>
      <vt:lpstr>Arial</vt:lpstr>
      <vt:lpstr>Century Gothic</vt:lpstr>
      <vt:lpstr>Comic Sans MS</vt:lpstr>
      <vt:lpstr>Monotype Corsiva</vt:lpstr>
      <vt:lpstr>Symbol</vt:lpstr>
      <vt:lpstr>Default Design</vt:lpstr>
      <vt:lpstr>Analysis of Algorithms CS 477/677</vt:lpstr>
      <vt:lpstr>Red-Black Trees</vt:lpstr>
      <vt:lpstr>Red-Black Trees Properties</vt:lpstr>
      <vt:lpstr>Black-Height of a Node</vt:lpstr>
      <vt:lpstr>Properties of Red-Black Trees</vt:lpstr>
      <vt:lpstr>Properties of Red-Black Trees</vt:lpstr>
      <vt:lpstr>Properties of Red-Black Trees</vt:lpstr>
      <vt:lpstr>Properties of Red-Black Trees</vt:lpstr>
      <vt:lpstr>Properties of Red-Black Trees</vt:lpstr>
      <vt:lpstr>Operations on Red-Black Trees</vt:lpstr>
      <vt:lpstr>INSERT</vt:lpstr>
      <vt:lpstr>DELETE</vt:lpstr>
      <vt:lpstr>DELETE</vt:lpstr>
      <vt:lpstr>Rotations</vt:lpstr>
      <vt:lpstr>Left Rotations</vt:lpstr>
      <vt:lpstr>Example: LEFT-ROTATE </vt:lpstr>
      <vt:lpstr>LEFT-ROTATE(T, x)</vt:lpstr>
      <vt:lpstr>Right Rotations</vt:lpstr>
      <vt:lpstr>Insertion</vt:lpstr>
      <vt:lpstr>RB-INSERT(T, z)</vt:lpstr>
      <vt:lpstr>RB-INSERT(T, z)</vt:lpstr>
      <vt:lpstr>RB Properties Affected by Insert</vt:lpstr>
      <vt:lpstr>RB-INSERT-FIXUP – Case 1</vt:lpstr>
      <vt:lpstr>RB-INSERT-FIXUP – Case 1</vt:lpstr>
      <vt:lpstr>RB-INSERT-FIXUP – Case 3</vt:lpstr>
      <vt:lpstr>RB-INSERT-FIXUP – Case 2</vt:lpstr>
      <vt:lpstr>RB-INSERT-FIXUP(T, z)</vt:lpstr>
      <vt:lpstr>Example</vt:lpstr>
      <vt:lpstr>Analysis of RB-INSERT</vt:lpstr>
      <vt:lpstr>Red-Black Trees - Summary</vt:lpstr>
      <vt:lpstr>Augmenting Data Structures</vt:lpstr>
      <vt:lpstr>Dynamic Order Statistics</vt:lpstr>
      <vt:lpstr>Order-Statistic Tree</vt:lpstr>
      <vt:lpstr>Readings</vt:lpstr>
    </vt:vector>
  </TitlesOfParts>
  <Company>University of Nevada, Reno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 CS 465/665</dc:title>
  <dc:creator> Monica Nicolescu</dc:creator>
  <cp:lastModifiedBy>Microsoft Office User</cp:lastModifiedBy>
  <cp:revision>679</cp:revision>
  <cp:lastPrinted>2017-02-28T18:13:55Z</cp:lastPrinted>
  <dcterms:created xsi:type="dcterms:W3CDTF">2011-01-18T17:28:39Z</dcterms:created>
  <dcterms:modified xsi:type="dcterms:W3CDTF">2018-10-09T17:02:22Z</dcterms:modified>
</cp:coreProperties>
</file>