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97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53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05725-5B77-924F-BEE2-C6CB34CDBB43}" type="slidenum">
              <a:rPr lang="en-US"/>
              <a:pPr/>
              <a:t>10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2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4D5D-F1C5-F047-8275-6EB370CD0A43}" type="slidenum">
              <a:rPr lang="en-US"/>
              <a:pPr/>
              <a:t>11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9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56C8D-6256-D44E-9308-AD8730FE0116}" type="slidenum">
              <a:rPr lang="en-US"/>
              <a:pPr/>
              <a:t>12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7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1F231-64CE-8B42-AD2D-058236C29222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F98A-85C0-CB48-957A-56DFC466918E}" type="slidenum">
              <a:rPr lang="en-US"/>
              <a:pPr/>
              <a:t>14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40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07794-5902-904D-9586-E14F0361F635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BE7FC-0C2F-FF4C-9842-352D7664DD85}" type="slidenum">
              <a:rPr lang="en-US"/>
              <a:pPr/>
              <a:t>16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5C285-6B13-7742-A311-6711C8282EE7}" type="slidenum">
              <a:rPr lang="en-US"/>
              <a:pPr/>
              <a:t>17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1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CAB3B-6F3B-F042-A33F-F7071CAD9FFC}" type="slidenum">
              <a:rPr lang="en-US"/>
              <a:pPr/>
              <a:t>18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16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4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F9C6A-24F7-3342-A3EF-BD9273DE7679}" type="slidenum">
              <a:rPr lang="en-US"/>
              <a:pPr/>
              <a:t>2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18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3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01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8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71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78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7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F04FE-CC25-724B-8D20-5734ACB06E1D}" type="slidenum">
              <a:rPr lang="en-US"/>
              <a:pPr/>
              <a:t>3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28EF-A9D3-AE40-B476-72FD26CA85B3}" type="slidenum">
              <a:rPr lang="en-US"/>
              <a:pPr/>
              <a:t>4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838AB-A324-F342-8CB3-37C7558B77F6}" type="slidenum">
              <a:rPr lang="en-US"/>
              <a:pPr/>
              <a:t>5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4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51ED5-CFC5-5F4E-9816-9D8318F6A05E}" type="slidenum">
              <a:rPr lang="en-US"/>
              <a:pPr/>
              <a:t>6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3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AC717-0A25-704B-895D-336BC140FD90}" type="slidenum">
              <a:rPr lang="en-US"/>
              <a:pPr/>
              <a:t>7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2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4C9C-A390-9947-8E45-CAADF6C2AA7D}" type="slidenum">
              <a:rPr lang="en-US"/>
              <a:pPr/>
              <a:t>8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2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23262-8B96-7840-821A-96B05CAC9B6B}" type="slidenum">
              <a:rPr lang="en-US"/>
              <a:pPr/>
              <a:t>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5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en-US"/>
              <a:t>CS 477/677 - Lecture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OS-RANK</a:t>
            </a:r>
            <a:r>
              <a:rPr lang="en-US">
                <a:latin typeface="Comic Sans MS" pitchFamily="-107" charset="0"/>
              </a:rPr>
              <a:t>(T, x)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r ← size[left[x]] + 1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y ← x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>
                <a:latin typeface="Comic Sans MS" pitchFamily="-107" charset="0"/>
              </a:rPr>
              <a:t>y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dirty="0">
                <a:latin typeface="Comic Sans MS" pitchFamily="-107" charset="0"/>
              </a:rPr>
              <a:t>root[T]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 do if </a:t>
            </a:r>
            <a:r>
              <a:rPr lang="en-US" dirty="0">
                <a:latin typeface="Comic Sans MS" pitchFamily="-107" charset="0"/>
              </a:rPr>
              <a:t>y = right[p[y]]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          then </a:t>
            </a:r>
            <a:r>
              <a:rPr lang="en-US" dirty="0">
                <a:latin typeface="Comic Sans MS" pitchFamily="-107" charset="0"/>
              </a:rPr>
              <a:t>r ← r + size[left[p[y]]] + 1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/>
              <a:t>               </a:t>
            </a:r>
            <a:r>
              <a:rPr lang="en-US" dirty="0">
                <a:latin typeface="Comic Sans MS" pitchFamily="-107" charset="0"/>
              </a:rPr>
              <a:t>y ← p[y]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>
                <a:latin typeface="Comic Sans MS" pitchFamily="-107" charset="0"/>
              </a:rPr>
              <a:t>r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4837113" y="1238250"/>
            <a:ext cx="41056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Add to the rank the elements in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its left subtree + 1 for itself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837113" y="2001838"/>
            <a:ext cx="304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Set y as a pointer that will traverse the tree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76900" y="3224213"/>
            <a:ext cx="3232150" cy="3487737"/>
            <a:chOff x="3576" y="2031"/>
            <a:chExt cx="2036" cy="2197"/>
          </a:xfrm>
        </p:grpSpPr>
        <p:sp>
          <p:nvSpPr>
            <p:cNvPr id="56330" name="AutoShape 7"/>
            <p:cNvSpPr>
              <a:spLocks/>
            </p:cNvSpPr>
            <p:nvPr/>
          </p:nvSpPr>
          <p:spPr bwMode="auto">
            <a:xfrm>
              <a:off x="5011" y="2031"/>
              <a:ext cx="171" cy="1324"/>
            </a:xfrm>
            <a:prstGeom prst="rightBrace">
              <a:avLst>
                <a:gd name="adj1" fmla="val 645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3576" y="3394"/>
              <a:ext cx="191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If a right child add the size of the parent’s left subtree + 1 for the parent</a:t>
              </a:r>
            </a:p>
          </p:txBody>
        </p:sp>
        <p:sp>
          <p:nvSpPr>
            <p:cNvPr id="56332" name="Freeform 9"/>
            <p:cNvSpPr>
              <a:spLocks/>
            </p:cNvSpPr>
            <p:nvPr/>
          </p:nvSpPr>
          <p:spPr bwMode="auto">
            <a:xfrm>
              <a:off x="5259" y="2648"/>
              <a:ext cx="353" cy="941"/>
            </a:xfrm>
            <a:custGeom>
              <a:avLst/>
              <a:gdLst>
                <a:gd name="T0" fmla="*/ 32 w 353"/>
                <a:gd name="T1" fmla="*/ 941 h 941"/>
                <a:gd name="T2" fmla="*/ 197 w 353"/>
                <a:gd name="T3" fmla="*/ 840 h 941"/>
                <a:gd name="T4" fmla="*/ 288 w 353"/>
                <a:gd name="T5" fmla="*/ 600 h 941"/>
                <a:gd name="T6" fmla="*/ 336 w 353"/>
                <a:gd name="T7" fmla="*/ 200 h 941"/>
                <a:gd name="T8" fmla="*/ 186 w 353"/>
                <a:gd name="T9" fmla="*/ 29 h 941"/>
                <a:gd name="T10" fmla="*/ 0 w 353"/>
                <a:gd name="T11" fmla="*/ 24 h 9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941"/>
                <a:gd name="T20" fmla="*/ 353 w 353"/>
                <a:gd name="T21" fmla="*/ 941 h 9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941">
                  <a:moveTo>
                    <a:pt x="32" y="941"/>
                  </a:moveTo>
                  <a:cubicBezTo>
                    <a:pt x="93" y="919"/>
                    <a:pt x="154" y="897"/>
                    <a:pt x="197" y="840"/>
                  </a:cubicBezTo>
                  <a:cubicBezTo>
                    <a:pt x="240" y="783"/>
                    <a:pt x="265" y="706"/>
                    <a:pt x="288" y="600"/>
                  </a:cubicBezTo>
                  <a:cubicBezTo>
                    <a:pt x="311" y="494"/>
                    <a:pt x="353" y="295"/>
                    <a:pt x="336" y="200"/>
                  </a:cubicBezTo>
                  <a:cubicBezTo>
                    <a:pt x="319" y="105"/>
                    <a:pt x="242" y="58"/>
                    <a:pt x="186" y="29"/>
                  </a:cubicBezTo>
                  <a:cubicBezTo>
                    <a:pt x="130" y="0"/>
                    <a:pt x="31" y="26"/>
                    <a:pt x="0" y="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423863" y="6040438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Running time: O(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lgn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/>
      <p:bldP spid="5621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3200"/>
              <a:t>OS-RANK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6575" y="1285875"/>
            <a:ext cx="7805738" cy="5084763"/>
            <a:chOff x="338" y="810"/>
            <a:chExt cx="4917" cy="320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20" y="810"/>
              <a:ext cx="282" cy="322"/>
              <a:chOff x="2660" y="864"/>
              <a:chExt cx="282" cy="322"/>
            </a:xfrm>
          </p:grpSpPr>
          <p:sp>
            <p:nvSpPr>
              <p:cNvPr id="57441" name="AutoShape 5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26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20</a:t>
                </a:r>
              </a:p>
            </p:txBody>
          </p:sp>
          <p:sp>
            <p:nvSpPr>
              <p:cNvPr id="57442" name="Line 6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41" y="2450"/>
              <a:ext cx="282" cy="322"/>
              <a:chOff x="2660" y="864"/>
              <a:chExt cx="282" cy="322"/>
            </a:xfrm>
          </p:grpSpPr>
          <p:sp>
            <p:nvSpPr>
              <p:cNvPr id="57439" name="AutoShape 8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57440" name="Line 9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254" y="3125"/>
              <a:ext cx="282" cy="322"/>
              <a:chOff x="2660" y="864"/>
              <a:chExt cx="282" cy="322"/>
            </a:xfrm>
          </p:grpSpPr>
          <p:sp>
            <p:nvSpPr>
              <p:cNvPr id="57437" name="AutoShape 11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12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8" name="Line 12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934" y="2450"/>
              <a:ext cx="282" cy="322"/>
              <a:chOff x="2660" y="864"/>
              <a:chExt cx="282" cy="322"/>
            </a:xfrm>
          </p:grpSpPr>
          <p:sp>
            <p:nvSpPr>
              <p:cNvPr id="57435" name="AutoShape 14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16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36" name="Line 15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581" y="3125"/>
              <a:ext cx="282" cy="322"/>
              <a:chOff x="2660" y="864"/>
              <a:chExt cx="282" cy="322"/>
            </a:xfrm>
          </p:grpSpPr>
          <p:sp>
            <p:nvSpPr>
              <p:cNvPr id="57433" name="AutoShape 17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4" name="Line 18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057" y="2450"/>
              <a:ext cx="282" cy="322"/>
              <a:chOff x="2660" y="864"/>
              <a:chExt cx="282" cy="322"/>
            </a:xfrm>
          </p:grpSpPr>
          <p:sp>
            <p:nvSpPr>
              <p:cNvPr id="57431" name="AutoShape 20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2" name="Line 21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400" y="2450"/>
              <a:ext cx="282" cy="322"/>
              <a:chOff x="2660" y="864"/>
              <a:chExt cx="282" cy="322"/>
            </a:xfrm>
          </p:grpSpPr>
          <p:sp>
            <p:nvSpPr>
              <p:cNvPr id="57429" name="AutoShape 23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30" name="Line 24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733" y="1785"/>
              <a:ext cx="282" cy="322"/>
              <a:chOff x="2660" y="864"/>
              <a:chExt cx="282" cy="322"/>
            </a:xfrm>
          </p:grpSpPr>
          <p:sp>
            <p:nvSpPr>
              <p:cNvPr id="57427" name="AutoShape 26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57428" name="Line 27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1689" y="1785"/>
              <a:ext cx="282" cy="322"/>
              <a:chOff x="2660" y="864"/>
              <a:chExt cx="282" cy="322"/>
            </a:xfrm>
          </p:grpSpPr>
          <p:sp>
            <p:nvSpPr>
              <p:cNvPr id="57425" name="AutoShape 29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57426" name="Line 30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232" y="1237"/>
              <a:ext cx="282" cy="322"/>
              <a:chOff x="2660" y="864"/>
              <a:chExt cx="282" cy="322"/>
            </a:xfrm>
          </p:grpSpPr>
          <p:sp>
            <p:nvSpPr>
              <p:cNvPr id="57423" name="AutoShape 32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12</a:t>
                </a:r>
              </a:p>
            </p:txBody>
          </p:sp>
          <p:sp>
            <p:nvSpPr>
              <p:cNvPr id="57424" name="Line 33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587" y="3125"/>
              <a:ext cx="282" cy="322"/>
              <a:chOff x="2660" y="864"/>
              <a:chExt cx="282" cy="322"/>
            </a:xfrm>
          </p:grpSpPr>
          <p:sp>
            <p:nvSpPr>
              <p:cNvPr id="57421" name="AutoShape 35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22" name="Line 36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38" y="3691"/>
              <a:ext cx="282" cy="322"/>
              <a:chOff x="2660" y="864"/>
              <a:chExt cx="282" cy="322"/>
            </a:xfrm>
          </p:grpSpPr>
          <p:sp>
            <p:nvSpPr>
              <p:cNvPr id="57419" name="AutoShape 38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20" name="Line 39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3655" y="2450"/>
              <a:ext cx="282" cy="322"/>
              <a:chOff x="2660" y="864"/>
              <a:chExt cx="282" cy="322"/>
            </a:xfrm>
          </p:grpSpPr>
          <p:sp>
            <p:nvSpPr>
              <p:cNvPr id="57417" name="AutoShape 41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28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8" name="Line 42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4058" y="3125"/>
              <a:ext cx="282" cy="322"/>
              <a:chOff x="2660" y="864"/>
              <a:chExt cx="282" cy="322"/>
            </a:xfrm>
          </p:grpSpPr>
          <p:sp>
            <p:nvSpPr>
              <p:cNvPr id="57415" name="AutoShape 44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35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6" name="Line 45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4313" y="2450"/>
              <a:ext cx="282" cy="322"/>
              <a:chOff x="2660" y="864"/>
              <a:chExt cx="282" cy="322"/>
            </a:xfrm>
          </p:grpSpPr>
          <p:sp>
            <p:nvSpPr>
              <p:cNvPr id="57413" name="AutoShape 47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38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57414" name="Line 48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4565" y="3125"/>
              <a:ext cx="282" cy="322"/>
              <a:chOff x="2660" y="864"/>
              <a:chExt cx="282" cy="322"/>
            </a:xfrm>
          </p:grpSpPr>
          <p:sp>
            <p:nvSpPr>
              <p:cNvPr id="57411" name="AutoShape 50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39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2" name="Line 51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4973" y="1785"/>
              <a:ext cx="282" cy="322"/>
              <a:chOff x="2660" y="864"/>
              <a:chExt cx="282" cy="322"/>
            </a:xfrm>
          </p:grpSpPr>
          <p:sp>
            <p:nvSpPr>
              <p:cNvPr id="57409" name="AutoShape 53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0" name="Line 54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3964" y="1785"/>
              <a:ext cx="282" cy="322"/>
              <a:chOff x="2660" y="864"/>
              <a:chExt cx="282" cy="322"/>
            </a:xfrm>
          </p:grpSpPr>
          <p:sp>
            <p:nvSpPr>
              <p:cNvPr id="57407" name="AutoShape 56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57408" name="Line 57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4466" y="1237"/>
              <a:ext cx="282" cy="322"/>
              <a:chOff x="2660" y="864"/>
              <a:chExt cx="282" cy="322"/>
            </a:xfrm>
          </p:grpSpPr>
          <p:sp>
            <p:nvSpPr>
              <p:cNvPr id="57405" name="AutoShape 59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57406" name="Line 60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1691" y="3125"/>
              <a:ext cx="282" cy="322"/>
              <a:chOff x="2660" y="864"/>
              <a:chExt cx="282" cy="322"/>
            </a:xfrm>
          </p:grpSpPr>
          <p:sp>
            <p:nvSpPr>
              <p:cNvPr id="57403" name="AutoShape 62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04" name="Line 63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7384" name="Line 64"/>
            <p:cNvSpPr>
              <a:spLocks noChangeShapeType="1"/>
            </p:cNvSpPr>
            <p:nvPr/>
          </p:nvSpPr>
          <p:spPr bwMode="auto">
            <a:xfrm flipH="1">
              <a:off x="2502" y="1118"/>
              <a:ext cx="83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5" name="Line 65"/>
            <p:cNvSpPr>
              <a:spLocks noChangeShapeType="1"/>
            </p:cNvSpPr>
            <p:nvPr/>
          </p:nvSpPr>
          <p:spPr bwMode="auto">
            <a:xfrm>
              <a:off x="3580" y="1107"/>
              <a:ext cx="89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6" name="Line 66"/>
            <p:cNvSpPr>
              <a:spLocks noChangeShapeType="1"/>
            </p:cNvSpPr>
            <p:nvPr/>
          </p:nvSpPr>
          <p:spPr bwMode="auto">
            <a:xfrm flipH="1">
              <a:off x="4241" y="1542"/>
              <a:ext cx="243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7" name="Line 67"/>
            <p:cNvSpPr>
              <a:spLocks noChangeShapeType="1"/>
            </p:cNvSpPr>
            <p:nvPr/>
          </p:nvSpPr>
          <p:spPr bwMode="auto">
            <a:xfrm>
              <a:off x="4732" y="1536"/>
              <a:ext cx="26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8" name="Line 68"/>
            <p:cNvSpPr>
              <a:spLocks noChangeShapeType="1"/>
            </p:cNvSpPr>
            <p:nvPr/>
          </p:nvSpPr>
          <p:spPr bwMode="auto">
            <a:xfrm flipH="1">
              <a:off x="3789" y="2084"/>
              <a:ext cx="187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9" name="Line 69"/>
            <p:cNvSpPr>
              <a:spLocks noChangeShapeType="1"/>
            </p:cNvSpPr>
            <p:nvPr/>
          </p:nvSpPr>
          <p:spPr bwMode="auto">
            <a:xfrm>
              <a:off x="4230" y="2101"/>
              <a:ext cx="22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0" name="Line 70"/>
            <p:cNvSpPr>
              <a:spLocks noChangeShapeType="1"/>
            </p:cNvSpPr>
            <p:nvPr/>
          </p:nvSpPr>
          <p:spPr bwMode="auto">
            <a:xfrm flipH="1">
              <a:off x="4207" y="2778"/>
              <a:ext cx="124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1" name="Line 71"/>
            <p:cNvSpPr>
              <a:spLocks noChangeShapeType="1"/>
            </p:cNvSpPr>
            <p:nvPr/>
          </p:nvSpPr>
          <p:spPr bwMode="auto">
            <a:xfrm>
              <a:off x="4585" y="2750"/>
              <a:ext cx="125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2" name="Line 72"/>
            <p:cNvSpPr>
              <a:spLocks noChangeShapeType="1"/>
            </p:cNvSpPr>
            <p:nvPr/>
          </p:nvSpPr>
          <p:spPr bwMode="auto">
            <a:xfrm flipH="1">
              <a:off x="1954" y="1547"/>
              <a:ext cx="28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3" name="Line 73"/>
            <p:cNvSpPr>
              <a:spLocks noChangeShapeType="1"/>
            </p:cNvSpPr>
            <p:nvPr/>
          </p:nvSpPr>
          <p:spPr bwMode="auto">
            <a:xfrm>
              <a:off x="2502" y="1547"/>
              <a:ext cx="265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4" name="Line 74"/>
            <p:cNvSpPr>
              <a:spLocks noChangeShapeType="1"/>
            </p:cNvSpPr>
            <p:nvPr/>
          </p:nvSpPr>
          <p:spPr bwMode="auto">
            <a:xfrm flipH="1">
              <a:off x="2541" y="2095"/>
              <a:ext cx="198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5" name="Line 75"/>
            <p:cNvSpPr>
              <a:spLocks noChangeShapeType="1"/>
            </p:cNvSpPr>
            <p:nvPr/>
          </p:nvSpPr>
          <p:spPr bwMode="auto">
            <a:xfrm>
              <a:off x="3010" y="2089"/>
              <a:ext cx="19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6" name="Line 76"/>
            <p:cNvSpPr>
              <a:spLocks noChangeShapeType="1"/>
            </p:cNvSpPr>
            <p:nvPr/>
          </p:nvSpPr>
          <p:spPr bwMode="auto">
            <a:xfrm>
              <a:off x="2575" y="2773"/>
              <a:ext cx="169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7" name="Line 77"/>
            <p:cNvSpPr>
              <a:spLocks noChangeShapeType="1"/>
            </p:cNvSpPr>
            <p:nvPr/>
          </p:nvSpPr>
          <p:spPr bwMode="auto">
            <a:xfrm>
              <a:off x="1965" y="2095"/>
              <a:ext cx="11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8" name="Line 78"/>
            <p:cNvSpPr>
              <a:spLocks noChangeShapeType="1"/>
            </p:cNvSpPr>
            <p:nvPr/>
          </p:nvSpPr>
          <p:spPr bwMode="auto">
            <a:xfrm flipH="1">
              <a:off x="1835" y="2773"/>
              <a:ext cx="2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9" name="Line 79"/>
            <p:cNvSpPr>
              <a:spLocks noChangeShapeType="1"/>
            </p:cNvSpPr>
            <p:nvPr/>
          </p:nvSpPr>
          <p:spPr bwMode="auto">
            <a:xfrm flipH="1">
              <a:off x="1107" y="2089"/>
              <a:ext cx="593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0" name="Line 80"/>
            <p:cNvSpPr>
              <a:spLocks noChangeShapeType="1"/>
            </p:cNvSpPr>
            <p:nvPr/>
          </p:nvSpPr>
          <p:spPr bwMode="auto">
            <a:xfrm>
              <a:off x="1197" y="2761"/>
              <a:ext cx="19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1" name="Line 81"/>
            <p:cNvSpPr>
              <a:spLocks noChangeShapeType="1"/>
            </p:cNvSpPr>
            <p:nvPr/>
          </p:nvSpPr>
          <p:spPr bwMode="auto">
            <a:xfrm flipH="1">
              <a:off x="728" y="2773"/>
              <a:ext cx="2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2" name="Line 82"/>
            <p:cNvSpPr>
              <a:spLocks noChangeShapeType="1"/>
            </p:cNvSpPr>
            <p:nvPr/>
          </p:nvSpPr>
          <p:spPr bwMode="auto">
            <a:xfrm flipH="1">
              <a:off x="452" y="3433"/>
              <a:ext cx="14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7350" name="Line 83"/>
          <p:cNvSpPr>
            <a:spLocks noChangeShapeType="1"/>
          </p:cNvSpPr>
          <p:nvPr/>
        </p:nvSpPr>
        <p:spPr bwMode="auto">
          <a:xfrm flipH="1">
            <a:off x="7315200" y="3746500"/>
            <a:ext cx="474663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351" name="Text Box 84"/>
          <p:cNvSpPr txBox="1">
            <a:spLocks noChangeArrowheads="1"/>
          </p:cNvSpPr>
          <p:nvPr/>
        </p:nvSpPr>
        <p:spPr bwMode="auto">
          <a:xfrm>
            <a:off x="7747000" y="353695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x</a:t>
            </a:r>
          </a:p>
        </p:txBody>
      </p: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7659688" y="3509963"/>
            <a:ext cx="1441450" cy="755650"/>
            <a:chOff x="4825" y="2211"/>
            <a:chExt cx="908" cy="476"/>
          </a:xfrm>
        </p:grpSpPr>
        <p:sp>
          <p:nvSpPr>
            <p:cNvPr id="57362" name="Text Box 86"/>
            <p:cNvSpPr txBox="1">
              <a:spLocks noChangeArrowheads="1"/>
            </p:cNvSpPr>
            <p:nvPr/>
          </p:nvSpPr>
          <p:spPr bwMode="auto">
            <a:xfrm>
              <a:off x="4825" y="2454"/>
              <a:ext cx="9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r = 1 + 1 = 2</a:t>
              </a:r>
            </a:p>
          </p:txBody>
        </p:sp>
        <p:sp>
          <p:nvSpPr>
            <p:cNvPr id="57363" name="Text Box 87"/>
            <p:cNvSpPr txBox="1">
              <a:spLocks noChangeArrowheads="1"/>
            </p:cNvSpPr>
            <p:nvPr/>
          </p:nvSpPr>
          <p:spPr bwMode="auto">
            <a:xfrm>
              <a:off x="5126" y="2211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y = x</a:t>
              </a:r>
            </a:p>
          </p:txBody>
        </p:sp>
      </p:grpSp>
      <p:sp>
        <p:nvSpPr>
          <p:cNvPr id="564312" name="Text Box 88"/>
          <p:cNvSpPr txBox="1">
            <a:spLocks noChangeArrowheads="1"/>
          </p:cNvSpPr>
          <p:nvPr/>
        </p:nvSpPr>
        <p:spPr bwMode="auto">
          <a:xfrm>
            <a:off x="5045075" y="2498725"/>
            <a:ext cx="1778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+ 1 + 1 = 4</a:t>
            </a:r>
          </a:p>
        </p:txBody>
      </p:sp>
      <p:sp>
        <p:nvSpPr>
          <p:cNvPr id="564313" name="Line 89"/>
          <p:cNvSpPr>
            <a:spLocks noChangeShapeType="1"/>
          </p:cNvSpPr>
          <p:nvPr/>
        </p:nvSpPr>
        <p:spPr bwMode="auto">
          <a:xfrm flipH="1" flipV="1">
            <a:off x="6705600" y="3335338"/>
            <a:ext cx="358775" cy="53816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4" name="Text Box 90"/>
          <p:cNvSpPr txBox="1">
            <a:spLocks noChangeArrowheads="1"/>
          </p:cNvSpPr>
          <p:nvPr/>
        </p:nvSpPr>
        <p:spPr bwMode="auto">
          <a:xfrm>
            <a:off x="5967413" y="2740025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564315" name="Text Box 91"/>
          <p:cNvSpPr txBox="1">
            <a:spLocks noChangeArrowheads="1"/>
          </p:cNvSpPr>
          <p:nvPr/>
        </p:nvSpPr>
        <p:spPr bwMode="auto">
          <a:xfrm>
            <a:off x="7599363" y="2201863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= 4</a:t>
            </a:r>
          </a:p>
        </p:txBody>
      </p:sp>
      <p:sp>
        <p:nvSpPr>
          <p:cNvPr id="564316" name="Text Box 92"/>
          <p:cNvSpPr txBox="1">
            <a:spLocks noChangeArrowheads="1"/>
          </p:cNvSpPr>
          <p:nvPr/>
        </p:nvSpPr>
        <p:spPr bwMode="auto">
          <a:xfrm>
            <a:off x="7599363" y="1908175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564317" name="Line 93"/>
          <p:cNvSpPr>
            <a:spLocks noChangeShapeType="1"/>
          </p:cNvSpPr>
          <p:nvPr/>
        </p:nvSpPr>
        <p:spPr bwMode="auto">
          <a:xfrm flipV="1">
            <a:off x="6715125" y="2465388"/>
            <a:ext cx="393700" cy="38576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8" name="Line 94"/>
          <p:cNvSpPr>
            <a:spLocks noChangeShapeType="1"/>
          </p:cNvSpPr>
          <p:nvPr/>
        </p:nvSpPr>
        <p:spPr bwMode="auto">
          <a:xfrm flipH="1" flipV="1">
            <a:off x="5702300" y="1765300"/>
            <a:ext cx="1389063" cy="22542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9" name="Text Box 95"/>
          <p:cNvSpPr txBox="1">
            <a:spLocks noChangeArrowheads="1"/>
          </p:cNvSpPr>
          <p:nvPr/>
        </p:nvSpPr>
        <p:spPr bwMode="auto">
          <a:xfrm>
            <a:off x="5948363" y="1162050"/>
            <a:ext cx="128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 = root[T]</a:t>
            </a:r>
          </a:p>
        </p:txBody>
      </p:sp>
      <p:sp>
        <p:nvSpPr>
          <p:cNvPr id="564320" name="Text Box 96"/>
          <p:cNvSpPr txBox="1">
            <a:spLocks noChangeArrowheads="1"/>
          </p:cNvSpPr>
          <p:nvPr/>
        </p:nvSpPr>
        <p:spPr bwMode="auto">
          <a:xfrm>
            <a:off x="5948363" y="1503363"/>
            <a:ext cx="2034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+ 12 + 1 = 17</a:t>
            </a:r>
          </a:p>
        </p:txBody>
      </p:sp>
      <p:sp>
        <p:nvSpPr>
          <p:cNvPr id="99" name="Footer Placeholder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12" grpId="0"/>
      <p:bldP spid="564313" grpId="0" animBg="1"/>
      <p:bldP spid="564314" grpId="0"/>
      <p:bldP spid="564315" grpId="0"/>
      <p:bldP spid="564316" grpId="0"/>
      <p:bldP spid="564317" grpId="0" animBg="1"/>
      <p:bldP spid="564318" grpId="0" animBg="1"/>
      <p:bldP spid="564319" grpId="0"/>
      <p:bldP spid="564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Subtree Sizes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/>
              <a:t>We need to maintain the </a:t>
            </a:r>
            <a:r>
              <a:rPr lang="en-US" dirty="0">
                <a:latin typeface="Comic Sans MS" pitchFamily="-107" charset="0"/>
              </a:rPr>
              <a:t>size</a:t>
            </a:r>
            <a:r>
              <a:rPr lang="en-US" dirty="0"/>
              <a:t> field during INSERT and DELETE operations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Need to maintain them efficiently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Otherwise, might have to </a:t>
            </a:r>
            <a:r>
              <a:rPr lang="en-US" dirty="0" err="1"/>
              <a:t>recompute</a:t>
            </a:r>
            <a:r>
              <a:rPr lang="en-US" dirty="0"/>
              <a:t> all </a:t>
            </a:r>
            <a:r>
              <a:rPr lang="en-US" dirty="0">
                <a:latin typeface="Comic Sans MS" pitchFamily="-107" charset="0"/>
              </a:rPr>
              <a:t>size</a:t>
            </a:r>
            <a:r>
              <a:rPr lang="en-US" dirty="0"/>
              <a:t> fields, at a cost of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𝝮</a:t>
            </a:r>
            <a:r>
              <a:rPr lang="en-US" dirty="0">
                <a:latin typeface="Comic Sans MS" pitchFamily="-107" charset="0"/>
              </a:rPr>
              <a:t>(n)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for OS-INSERT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</a:pPr>
            <a:r>
              <a:rPr lang="en-US"/>
              <a:t>Insert in a red-black tree has two stages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/>
              <a:t>Perform a binary-search tree insert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/>
              <a:t>Perform rotations and change node colors to restore red-black tree properties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OS-INSERT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193087" cy="657225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/>
              <a:t>Idea</a:t>
            </a:r>
            <a:r>
              <a:rPr lang="en-US"/>
              <a:t> for maintaining the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field during insert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8563" y="2633663"/>
            <a:ext cx="5278437" cy="3683000"/>
            <a:chOff x="763" y="949"/>
            <a:chExt cx="3832" cy="2722"/>
          </a:xfrm>
        </p:grpSpPr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60460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61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10</a:t>
                </a:r>
              </a:p>
            </p:txBody>
          </p:sp>
          <p:sp>
            <p:nvSpPr>
              <p:cNvPr id="60462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60427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 8</a:t>
              </a: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60431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15</a:t>
              </a: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60457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8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4</a:t>
                </a:r>
              </a:p>
            </p:txBody>
          </p:sp>
          <p:sp>
            <p:nvSpPr>
              <p:cNvPr id="60459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36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60454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5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9</a:t>
                </a:r>
              </a:p>
            </p:txBody>
          </p:sp>
          <p:sp>
            <p:nvSpPr>
              <p:cNvPr id="60456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38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60451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2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11</a:t>
                </a:r>
              </a:p>
            </p:txBody>
          </p:sp>
          <p:sp>
            <p:nvSpPr>
              <p:cNvPr id="60453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40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60448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49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60450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42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3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4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5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6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7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0412" name="Rectangle 44"/>
          <p:cNvSpPr>
            <a:spLocks noChangeArrowheads="1"/>
          </p:cNvSpPr>
          <p:nvPr/>
        </p:nvSpPr>
        <p:spPr bwMode="auto">
          <a:xfrm>
            <a:off x="350838" y="1830388"/>
            <a:ext cx="4221162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Phase 1 (going down):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Increment size[x] for each node x on the traversed path from the root to the leaves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new node gets a size of 1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Constant work at each node, so still O(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lgn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3557588" y="6280150"/>
            <a:ext cx="2108200" cy="463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OS-INSERT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/>
              <a:t>Idea</a:t>
            </a:r>
            <a:r>
              <a:rPr lang="en-US"/>
              <a:t> for maintaining the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field during insert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/>
              <a:t>Phase 2 (going up):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/>
              <a:t>During RB-INSERT-FIXUP there are:</a:t>
            </a:r>
          </a:p>
          <a:p>
            <a:pPr marL="1295400" lvl="2" indent="-381000" eaLnBrk="1" hangingPunct="1">
              <a:lnSpc>
                <a:spcPct val="110000"/>
              </a:lnSpc>
            </a:pP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changes in node colors</a:t>
            </a:r>
          </a:p>
          <a:p>
            <a:pPr marL="1295400" lvl="2" indent="-381000" eaLnBrk="1" hangingPunct="1">
              <a:lnSpc>
                <a:spcPct val="110000"/>
              </a:lnSpc>
            </a:pPr>
            <a:r>
              <a:rPr lang="en-US"/>
              <a:t>At most two rotations 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4479925" y="3166270"/>
            <a:ext cx="4033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Rotations affect the 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 sizes 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825" y="3703638"/>
            <a:ext cx="2700338" cy="2846387"/>
            <a:chOff x="428" y="2333"/>
            <a:chExt cx="1701" cy="179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41" y="2333"/>
              <a:ext cx="407" cy="526"/>
              <a:chOff x="941" y="2333"/>
              <a:chExt cx="407" cy="526"/>
            </a:xfrm>
          </p:grpSpPr>
          <p:sp>
            <p:nvSpPr>
              <p:cNvPr id="61493" name="Text Box 8"/>
              <p:cNvSpPr txBox="1">
                <a:spLocks noChangeArrowheads="1"/>
              </p:cNvSpPr>
              <p:nvPr/>
            </p:nvSpPr>
            <p:spPr bwMode="auto">
              <a:xfrm>
                <a:off x="980" y="257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61494" name="AutoShape 9"/>
              <p:cNvSpPr>
                <a:spLocks noChangeArrowheads="1"/>
              </p:cNvSpPr>
              <p:nvPr/>
            </p:nvSpPr>
            <p:spPr bwMode="auto">
              <a:xfrm>
                <a:off x="941" y="2333"/>
                <a:ext cx="407" cy="482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95" name="Text Box 10"/>
              <p:cNvSpPr txBox="1">
                <a:spLocks noChangeArrowheads="1"/>
              </p:cNvSpPr>
              <p:nvPr/>
            </p:nvSpPr>
            <p:spPr bwMode="auto">
              <a:xfrm>
                <a:off x="980" y="234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42</a:t>
                </a:r>
              </a:p>
            </p:txBody>
          </p:sp>
          <p:sp>
            <p:nvSpPr>
              <p:cNvPr id="61496" name="Line 11"/>
              <p:cNvSpPr>
                <a:spLocks noChangeShapeType="1"/>
              </p:cNvSpPr>
              <p:nvPr/>
            </p:nvSpPr>
            <p:spPr bwMode="auto">
              <a:xfrm>
                <a:off x="943" y="2582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5" y="3001"/>
              <a:ext cx="407" cy="526"/>
              <a:chOff x="1834" y="3229"/>
              <a:chExt cx="407" cy="526"/>
            </a:xfrm>
          </p:grpSpPr>
          <p:sp>
            <p:nvSpPr>
              <p:cNvPr id="61489" name="Text Box 13"/>
              <p:cNvSpPr txBox="1">
                <a:spLocks noChangeArrowheads="1"/>
              </p:cNvSpPr>
              <p:nvPr/>
            </p:nvSpPr>
            <p:spPr bwMode="auto">
              <a:xfrm>
                <a:off x="1873" y="346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12</a:t>
                </a:r>
              </a:p>
            </p:txBody>
          </p:sp>
          <p:sp>
            <p:nvSpPr>
              <p:cNvPr id="61490" name="AutoShape 14"/>
              <p:cNvSpPr>
                <a:spLocks noChangeArrowheads="1"/>
              </p:cNvSpPr>
              <p:nvPr/>
            </p:nvSpPr>
            <p:spPr bwMode="auto">
              <a:xfrm>
                <a:off x="1834" y="3229"/>
                <a:ext cx="407" cy="481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91" name="Text Box 15"/>
              <p:cNvSpPr txBox="1">
                <a:spLocks noChangeArrowheads="1"/>
              </p:cNvSpPr>
              <p:nvPr/>
            </p:nvSpPr>
            <p:spPr bwMode="auto">
              <a:xfrm>
                <a:off x="1873" y="323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93</a:t>
                </a:r>
              </a:p>
            </p:txBody>
          </p:sp>
          <p:sp>
            <p:nvSpPr>
              <p:cNvPr id="61492" name="Line 16"/>
              <p:cNvSpPr>
                <a:spLocks noChangeShapeType="1"/>
              </p:cNvSpPr>
              <p:nvPr/>
            </p:nvSpPr>
            <p:spPr bwMode="auto">
              <a:xfrm>
                <a:off x="1836" y="3478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80" name="AutoShape 17"/>
            <p:cNvSpPr>
              <a:spLocks noChangeArrowheads="1"/>
            </p:cNvSpPr>
            <p:nvPr/>
          </p:nvSpPr>
          <p:spPr bwMode="auto">
            <a:xfrm>
              <a:off x="428" y="3001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6</a:t>
              </a:r>
            </a:p>
          </p:txBody>
        </p:sp>
        <p:sp>
          <p:nvSpPr>
            <p:cNvPr id="61481" name="AutoShape 18"/>
            <p:cNvSpPr>
              <a:spLocks noChangeArrowheads="1"/>
            </p:cNvSpPr>
            <p:nvPr/>
          </p:nvSpPr>
          <p:spPr bwMode="auto">
            <a:xfrm>
              <a:off x="1056" y="3657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61482" name="AutoShape 19"/>
            <p:cNvSpPr>
              <a:spLocks noChangeArrowheads="1"/>
            </p:cNvSpPr>
            <p:nvPr/>
          </p:nvSpPr>
          <p:spPr bwMode="auto">
            <a:xfrm>
              <a:off x="1772" y="3657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61483" name="Line 20"/>
            <p:cNvSpPr>
              <a:spLocks noChangeShapeType="1"/>
            </p:cNvSpPr>
            <p:nvPr/>
          </p:nvSpPr>
          <p:spPr bwMode="auto">
            <a:xfrm flipH="1">
              <a:off x="603" y="2799"/>
              <a:ext cx="338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4" name="Line 21"/>
            <p:cNvSpPr>
              <a:spLocks noChangeShapeType="1"/>
            </p:cNvSpPr>
            <p:nvPr/>
          </p:nvSpPr>
          <p:spPr bwMode="auto">
            <a:xfrm>
              <a:off x="1332" y="2799"/>
              <a:ext cx="27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5" name="Line 22"/>
            <p:cNvSpPr>
              <a:spLocks noChangeShapeType="1"/>
            </p:cNvSpPr>
            <p:nvPr/>
          </p:nvSpPr>
          <p:spPr bwMode="auto">
            <a:xfrm>
              <a:off x="1778" y="3465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6" name="Line 23"/>
            <p:cNvSpPr>
              <a:spLocks noChangeShapeType="1"/>
            </p:cNvSpPr>
            <p:nvPr/>
          </p:nvSpPr>
          <p:spPr bwMode="auto">
            <a:xfrm flipH="1">
              <a:off x="1240" y="3465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7" name="Text Box 24"/>
            <p:cNvSpPr txBox="1">
              <a:spLocks noChangeArrowheads="1"/>
            </p:cNvSpPr>
            <p:nvPr/>
          </p:nvSpPr>
          <p:spPr bwMode="auto">
            <a:xfrm>
              <a:off x="1400" y="2359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61488" name="Text Box 25"/>
            <p:cNvSpPr txBox="1">
              <a:spLocks noChangeArrowheads="1"/>
            </p:cNvSpPr>
            <p:nvPr/>
          </p:nvSpPr>
          <p:spPr bwMode="auto">
            <a:xfrm>
              <a:off x="1852" y="296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y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321425" y="3648075"/>
            <a:ext cx="2547938" cy="2917825"/>
            <a:chOff x="3532" y="2335"/>
            <a:chExt cx="1605" cy="1838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403" y="2373"/>
              <a:ext cx="407" cy="526"/>
              <a:chOff x="1834" y="3229"/>
              <a:chExt cx="407" cy="526"/>
            </a:xfrm>
          </p:grpSpPr>
          <p:sp>
            <p:nvSpPr>
              <p:cNvPr id="61474" name="Text Box 28"/>
              <p:cNvSpPr txBox="1">
                <a:spLocks noChangeArrowheads="1"/>
              </p:cNvSpPr>
              <p:nvPr/>
            </p:nvSpPr>
            <p:spPr bwMode="auto">
              <a:xfrm>
                <a:off x="1873" y="3467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61475" name="AutoShape 29"/>
              <p:cNvSpPr>
                <a:spLocks noChangeArrowheads="1"/>
              </p:cNvSpPr>
              <p:nvPr/>
            </p:nvSpPr>
            <p:spPr bwMode="auto">
              <a:xfrm>
                <a:off x="1834" y="3229"/>
                <a:ext cx="407" cy="481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76" name="Text Box 30"/>
              <p:cNvSpPr txBox="1">
                <a:spLocks noChangeArrowheads="1"/>
              </p:cNvSpPr>
              <p:nvPr/>
            </p:nvSpPr>
            <p:spPr bwMode="auto">
              <a:xfrm>
                <a:off x="1873" y="323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93</a:t>
                </a:r>
              </a:p>
            </p:txBody>
          </p:sp>
          <p:sp>
            <p:nvSpPr>
              <p:cNvPr id="61477" name="Line 31"/>
              <p:cNvSpPr>
                <a:spLocks noChangeShapeType="1"/>
              </p:cNvSpPr>
              <p:nvPr/>
            </p:nvSpPr>
            <p:spPr bwMode="auto">
              <a:xfrm>
                <a:off x="1836" y="3478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60" name="AutoShape 32"/>
            <p:cNvSpPr>
              <a:spLocks noChangeArrowheads="1"/>
            </p:cNvSpPr>
            <p:nvPr/>
          </p:nvSpPr>
          <p:spPr bwMode="auto">
            <a:xfrm>
              <a:off x="4780" y="3029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61461" name="Line 33"/>
            <p:cNvSpPr>
              <a:spLocks noChangeShapeType="1"/>
            </p:cNvSpPr>
            <p:nvPr/>
          </p:nvSpPr>
          <p:spPr bwMode="auto">
            <a:xfrm>
              <a:off x="4786" y="2837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2" name="Text Box 34"/>
            <p:cNvSpPr txBox="1">
              <a:spLocks noChangeArrowheads="1"/>
            </p:cNvSpPr>
            <p:nvPr/>
          </p:nvSpPr>
          <p:spPr bwMode="auto">
            <a:xfrm>
              <a:off x="4860" y="233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y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868" y="3019"/>
              <a:ext cx="407" cy="526"/>
              <a:chOff x="941" y="2333"/>
              <a:chExt cx="407" cy="526"/>
            </a:xfrm>
          </p:grpSpPr>
          <p:sp>
            <p:nvSpPr>
              <p:cNvPr id="61470" name="Text Box 36"/>
              <p:cNvSpPr txBox="1">
                <a:spLocks noChangeArrowheads="1"/>
              </p:cNvSpPr>
              <p:nvPr/>
            </p:nvSpPr>
            <p:spPr bwMode="auto">
              <a:xfrm>
                <a:off x="980" y="2571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61471" name="AutoShape 37"/>
              <p:cNvSpPr>
                <a:spLocks noChangeArrowheads="1"/>
              </p:cNvSpPr>
              <p:nvPr/>
            </p:nvSpPr>
            <p:spPr bwMode="auto">
              <a:xfrm>
                <a:off x="941" y="2333"/>
                <a:ext cx="407" cy="482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72" name="Text Box 38"/>
              <p:cNvSpPr txBox="1">
                <a:spLocks noChangeArrowheads="1"/>
              </p:cNvSpPr>
              <p:nvPr/>
            </p:nvSpPr>
            <p:spPr bwMode="auto">
              <a:xfrm>
                <a:off x="980" y="234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42</a:t>
                </a:r>
              </a:p>
            </p:txBody>
          </p:sp>
          <p:sp>
            <p:nvSpPr>
              <p:cNvPr id="61473" name="Line 39"/>
              <p:cNvSpPr>
                <a:spLocks noChangeShapeType="1"/>
              </p:cNvSpPr>
              <p:nvPr/>
            </p:nvSpPr>
            <p:spPr bwMode="auto">
              <a:xfrm>
                <a:off x="943" y="2582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64" name="Text Box 40"/>
            <p:cNvSpPr txBox="1">
              <a:spLocks noChangeArrowheads="1"/>
            </p:cNvSpPr>
            <p:nvPr/>
          </p:nvSpPr>
          <p:spPr bwMode="auto">
            <a:xfrm>
              <a:off x="4327" y="3045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61465" name="Line 41"/>
            <p:cNvSpPr>
              <a:spLocks noChangeShapeType="1"/>
            </p:cNvSpPr>
            <p:nvPr/>
          </p:nvSpPr>
          <p:spPr bwMode="auto">
            <a:xfrm flipH="1">
              <a:off x="4244" y="2849"/>
              <a:ext cx="17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6" name="AutoShape 42"/>
            <p:cNvSpPr>
              <a:spLocks noChangeArrowheads="1"/>
            </p:cNvSpPr>
            <p:nvPr/>
          </p:nvSpPr>
          <p:spPr bwMode="auto">
            <a:xfrm>
              <a:off x="3532" y="3704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6</a:t>
              </a:r>
            </a:p>
          </p:txBody>
        </p:sp>
        <p:sp>
          <p:nvSpPr>
            <p:cNvPr id="61467" name="AutoShape 43"/>
            <p:cNvSpPr>
              <a:spLocks noChangeArrowheads="1"/>
            </p:cNvSpPr>
            <p:nvPr/>
          </p:nvSpPr>
          <p:spPr bwMode="auto">
            <a:xfrm>
              <a:off x="4248" y="3704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61468" name="Line 44"/>
            <p:cNvSpPr>
              <a:spLocks noChangeShapeType="1"/>
            </p:cNvSpPr>
            <p:nvPr/>
          </p:nvSpPr>
          <p:spPr bwMode="auto">
            <a:xfrm>
              <a:off x="4254" y="3512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9" name="Line 45"/>
            <p:cNvSpPr>
              <a:spLocks noChangeShapeType="1"/>
            </p:cNvSpPr>
            <p:nvPr/>
          </p:nvSpPr>
          <p:spPr bwMode="auto">
            <a:xfrm flipH="1">
              <a:off x="3716" y="3512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3471863" y="4284663"/>
            <a:ext cx="2351087" cy="390525"/>
            <a:chOff x="2282" y="2400"/>
            <a:chExt cx="1481" cy="246"/>
          </a:xfrm>
        </p:grpSpPr>
        <p:sp>
          <p:nvSpPr>
            <p:cNvPr id="61457" name="Text Box 47"/>
            <p:cNvSpPr txBox="1">
              <a:spLocks noChangeArrowheads="1"/>
            </p:cNvSpPr>
            <p:nvPr/>
          </p:nvSpPr>
          <p:spPr bwMode="auto">
            <a:xfrm>
              <a:off x="2300" y="2400"/>
              <a:ext cx="1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LEFT-ROTATE(</a:t>
              </a:r>
              <a:r>
                <a:rPr lang="en-US">
                  <a:latin typeface="Comic Sans MS" pitchFamily="-107" charset="0"/>
                </a:rPr>
                <a:t>T, x</a:t>
              </a:r>
              <a:r>
                <a:rPr lang="en-US"/>
                <a:t>)</a:t>
              </a:r>
            </a:p>
          </p:txBody>
        </p:sp>
        <p:sp>
          <p:nvSpPr>
            <p:cNvPr id="61458" name="Line 48"/>
            <p:cNvSpPr>
              <a:spLocks noChangeShapeType="1"/>
            </p:cNvSpPr>
            <p:nvPr/>
          </p:nvSpPr>
          <p:spPr bwMode="auto">
            <a:xfrm>
              <a:off x="2282" y="2646"/>
              <a:ext cx="1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2465" name="Text Box 49"/>
          <p:cNvSpPr txBox="1">
            <a:spLocks noChangeArrowheads="1"/>
          </p:cNvSpPr>
          <p:nvPr/>
        </p:nvSpPr>
        <p:spPr bwMode="auto">
          <a:xfrm>
            <a:off x="3714750" y="5021263"/>
            <a:ext cx="3159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7" charset="0"/>
              </a:rPr>
              <a:t>size[x] = size[left[x]] +</a:t>
            </a:r>
          </a:p>
          <a:p>
            <a:r>
              <a:rPr lang="en-US" sz="2000">
                <a:latin typeface="Comic Sans MS" pitchFamily="-107" charset="0"/>
              </a:rPr>
              <a:t>	size[right[x]] + 1 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859338" y="3816350"/>
            <a:ext cx="3425825" cy="692150"/>
            <a:chOff x="3061" y="2404"/>
            <a:chExt cx="2158" cy="436"/>
          </a:xfrm>
        </p:grpSpPr>
        <p:sp>
          <p:nvSpPr>
            <p:cNvPr id="61455" name="Text Box 51"/>
            <p:cNvSpPr txBox="1">
              <a:spLocks noChangeArrowheads="1"/>
            </p:cNvSpPr>
            <p:nvPr/>
          </p:nvSpPr>
          <p:spPr bwMode="auto">
            <a:xfrm>
              <a:off x="3061" y="2404"/>
              <a:ext cx="17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7" charset="0"/>
                </a:rPr>
                <a:t>         size[y] = size[x]</a:t>
              </a:r>
            </a:p>
          </p:txBody>
        </p:sp>
        <p:sp>
          <p:nvSpPr>
            <p:cNvPr id="61456" name="Text Box 52"/>
            <p:cNvSpPr txBox="1">
              <a:spLocks noChangeArrowheads="1"/>
            </p:cNvSpPr>
            <p:nvPr/>
          </p:nvSpPr>
          <p:spPr bwMode="auto">
            <a:xfrm>
              <a:off x="4889" y="25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19</a:t>
              </a:r>
            </a:p>
          </p:txBody>
        </p:sp>
      </p:grpSp>
      <p:sp>
        <p:nvSpPr>
          <p:cNvPr id="572469" name="Text Box 53"/>
          <p:cNvSpPr txBox="1">
            <a:spLocks noChangeArrowheads="1"/>
          </p:cNvSpPr>
          <p:nvPr/>
        </p:nvSpPr>
        <p:spPr bwMode="auto">
          <a:xfrm>
            <a:off x="6913563" y="50927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11</a:t>
            </a:r>
          </a:p>
        </p:txBody>
      </p:sp>
      <p:sp>
        <p:nvSpPr>
          <p:cNvPr id="572470" name="Text Box 54"/>
          <p:cNvSpPr txBox="1">
            <a:spLocks noChangeArrowheads="1"/>
          </p:cNvSpPr>
          <p:nvPr/>
        </p:nvSpPr>
        <p:spPr bwMode="auto">
          <a:xfrm>
            <a:off x="3008313" y="6307138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Maintain </a:t>
            </a:r>
            <a:r>
              <a:rPr lang="en-US" sz="2400">
                <a:latin typeface="Comic Sans MS" pitchFamily="-107" charset="0"/>
              </a:rPr>
              <a:t>size</a:t>
            </a:r>
            <a:r>
              <a:rPr lang="en-US" sz="2400"/>
              <a:t> in: </a:t>
            </a:r>
            <a:r>
              <a:rPr lang="en-US" sz="2400">
                <a:latin typeface="Comic Sans MS" pitchFamily="-107" charset="0"/>
              </a:rPr>
              <a:t>O(lgn)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/>
      <p:bldP spid="572465" grpId="0"/>
      <p:bldP spid="572469" grpId="0"/>
      <p:bldP spid="5724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a Data Structure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093788"/>
            <a:ext cx="8229600" cy="5219700"/>
          </a:xfrm>
        </p:spPr>
        <p:txBody>
          <a:bodyPr/>
          <a:lstStyle/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Choose an underlying data structure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Determine additional information to maintain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Verify that we can maintain additional information for existing data structure operations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Develop new operations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896036" y="1615982"/>
            <a:ext cx="301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Red-black trees</a:t>
            </a: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2030506" y="2936221"/>
            <a:ext cx="1534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 size[x]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3426479" y="4428471"/>
            <a:ext cx="530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Shown how to maintain size during modifying operations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1970741" y="5847697"/>
            <a:ext cx="626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Developed OS-RANK and OS-SELECT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  <p:bldP spid="574468" grpId="0"/>
      <p:bldP spid="574469" grpId="0"/>
      <p:bldP spid="574470" grpId="0"/>
      <p:bldP spid="5744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Red-Black Trees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7438"/>
            <a:ext cx="8494712" cy="55340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DD0111"/>
                </a:solidFill>
                <a:latin typeface="Monotype Corsiva" pitchFamily="-107" charset="0"/>
              </a:rPr>
              <a:t>Theorem:</a:t>
            </a:r>
            <a:r>
              <a:rPr lang="en-US" sz="3200" dirty="0"/>
              <a:t> </a:t>
            </a:r>
            <a:r>
              <a:rPr lang="en-US" dirty="0"/>
              <a:t>Let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be a </a:t>
            </a:r>
            <a:r>
              <a:rPr lang="en-US" dirty="0">
                <a:solidFill>
                  <a:schemeClr val="tx1"/>
                </a:solidFill>
              </a:rPr>
              <a:t>field that augments a red-black tree</a:t>
            </a:r>
            <a:r>
              <a:rPr lang="en-US" dirty="0"/>
              <a:t>. If the contents of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for a node can be computed using only the information in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x</a:t>
            </a:r>
            <a:r>
              <a:rPr lang="en-US" dirty="0">
                <a:latin typeface="Comic Sans MS" pitchFamily="-107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left[x]</a:t>
            </a:r>
            <a:r>
              <a:rPr lang="en-US" dirty="0">
                <a:latin typeface="Comic Sans MS" pitchFamily="-107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right[x]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</a:t>
            </a:r>
            <a:r>
              <a:rPr lang="en-US" dirty="0"/>
              <a:t> we can maintain the values of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in all nodes during insertion and deletion, without affecting their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  <a:r>
              <a:rPr lang="en-US" dirty="0"/>
              <a:t> running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7450"/>
            <a:ext cx="8494712" cy="55340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size[x]?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336699"/>
                </a:solidFill>
              </a:rPr>
              <a:t>Yes: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size[x] = size[left[x]] + size[right[x]] + 1</a:t>
            </a:r>
          </a:p>
          <a:p>
            <a:pPr marL="533400" indent="-533400" eaLnBrk="1" hangingPunct="1">
              <a:buFontTx/>
              <a:buNone/>
            </a:pPr>
            <a:endParaRPr lang="en-US" sz="2400">
              <a:solidFill>
                <a:schemeClr val="tx1"/>
              </a:solidFill>
              <a:latin typeface="Comic Sans MS" pitchFamily="-107" charset="0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height[x]?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336699"/>
                </a:solidFill>
              </a:rPr>
              <a:t>Yes: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height[x] = 1 + max(height[left[x]],             					    height[right[x]])</a:t>
            </a:r>
          </a:p>
          <a:p>
            <a:pPr marL="533400" indent="-533400" eaLnBrk="1" hangingPunct="1">
              <a:buFontTx/>
              <a:buNone/>
            </a:pPr>
            <a:endParaRPr lang="en-US" sz="2400">
              <a:solidFill>
                <a:schemeClr val="tx1"/>
              </a:solidFill>
              <a:latin typeface="Comic Sans MS" pitchFamily="-107" charset="0"/>
            </a:endParaRPr>
          </a:p>
          <a:p>
            <a:pPr marL="533400" indent="-533400" eaLnBrk="1" hangingPunct="1">
              <a:buFontTx/>
              <a:buAutoNum type="arabicPeriod" startAt="3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rank[x]?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DD0111"/>
                </a:solidFill>
              </a:rPr>
              <a:t>No</a:t>
            </a:r>
            <a:r>
              <a:rPr lang="en-US" sz="2400">
                <a:solidFill>
                  <a:schemeClr val="tx1"/>
                </a:solidFill>
              </a:rPr>
              <a:t>, inserting a new minimum will cause all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rank values to change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Trees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/>
              <a:t> </a:t>
            </a:r>
            <a:r>
              <a:rPr lang="en-US" b="1"/>
              <a:t>Interval tree</a:t>
            </a:r>
            <a:r>
              <a:rPr lang="en-US"/>
              <a:t> = a red-black tree that maintains a dynamic set of elements, each element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having associated an interval </a:t>
            </a:r>
            <a:r>
              <a:rPr lang="en-US">
                <a:latin typeface="Comic Sans MS" pitchFamily="-107" charset="0"/>
              </a:rPr>
              <a:t>int[x].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130000"/>
              </a:lnSpc>
            </a:pPr>
            <a:r>
              <a:rPr lang="en-US"/>
              <a:t>Operations on interval trees: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336699"/>
                </a:solidFill>
              </a:rPr>
              <a:t>INTERVAL-INSERT(</a:t>
            </a:r>
            <a:r>
              <a:rPr lang="en-US">
                <a:solidFill>
                  <a:srgbClr val="336699"/>
                </a:solidFill>
                <a:latin typeface="Comic Sans MS" pitchFamily="-107" charset="0"/>
              </a:rPr>
              <a:t>T, x</a:t>
            </a:r>
            <a:r>
              <a:rPr lang="en-US">
                <a:solidFill>
                  <a:srgbClr val="336699"/>
                </a:solidFill>
              </a:rPr>
              <a:t>) 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336699"/>
                </a:solidFill>
              </a:rPr>
              <a:t>INTERVAL-DELETE(</a:t>
            </a:r>
            <a:r>
              <a:rPr lang="en-US">
                <a:solidFill>
                  <a:srgbClr val="336699"/>
                </a:solidFill>
                <a:latin typeface="Comic Sans MS" pitchFamily="-107" charset="0"/>
              </a:rPr>
              <a:t>T, x</a:t>
            </a:r>
            <a:r>
              <a:rPr lang="en-US">
                <a:solidFill>
                  <a:srgbClr val="336699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336699"/>
                </a:solidFill>
              </a:rPr>
              <a:t>INTERVAL-SEARCH(</a:t>
            </a:r>
            <a:r>
              <a:rPr lang="en-US">
                <a:solidFill>
                  <a:srgbClr val="336699"/>
                </a:solidFill>
                <a:latin typeface="Comic Sans MS" pitchFamily="-107" charset="0"/>
              </a:rPr>
              <a:t>T, i</a:t>
            </a:r>
            <a:r>
              <a:rPr lang="en-US">
                <a:solidFill>
                  <a:srgbClr val="336699"/>
                </a:solidFill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Data Structures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3638"/>
            <a:ext cx="8382000" cy="5297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look at two new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Dynamic order statistic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Interval search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It is unusual to have to design all-new data structures from scratch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Typically: store additional information in an already known data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augmented data structure can support new operations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We need to correctly maintain the new information without loss of efficiency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Properties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Intervals </a:t>
            </a: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overlap iff: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mic Sans MS" pitchFamily="-107" charset="0"/>
              </a:rPr>
              <a:t>low[i]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≤ high[j]</a:t>
            </a:r>
            <a:r>
              <a:rPr lang="en-US">
                <a:ea typeface="Arial" pitchFamily="-107" charset="0"/>
                <a:cs typeface="Arial" pitchFamily="-107" charset="0"/>
              </a:rPr>
              <a:t> and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low[j] ≤ high[i]</a:t>
            </a:r>
          </a:p>
          <a:p>
            <a:endParaRPr lang="en-US">
              <a:ea typeface="Arial" pitchFamily="-107" charset="0"/>
              <a:cs typeface="Arial" pitchFamily="-107" charset="0"/>
            </a:endParaRPr>
          </a:p>
          <a:p>
            <a:endParaRPr lang="en-US">
              <a:ea typeface="Arial" pitchFamily="-107" charset="0"/>
              <a:cs typeface="Arial" pitchFamily="-107" charset="0"/>
            </a:endParaRPr>
          </a:p>
          <a:p>
            <a:endParaRPr lang="en-US">
              <a:ea typeface="Arial" pitchFamily="-107" charset="0"/>
              <a:cs typeface="Arial" pitchFamily="-107" charset="0"/>
            </a:endParaRPr>
          </a:p>
          <a:p>
            <a:r>
              <a:rPr lang="en-US">
                <a:ea typeface="Arial" pitchFamily="-107" charset="0"/>
                <a:cs typeface="Arial" pitchFamily="-107" charset="0"/>
              </a:rPr>
              <a:t>Intervals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i</a:t>
            </a:r>
            <a:r>
              <a:rPr lang="en-US">
                <a:ea typeface="Arial" pitchFamily="-107" charset="0"/>
                <a:cs typeface="Arial" pitchFamily="-107" charset="0"/>
              </a:rPr>
              <a:t> and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j</a:t>
            </a:r>
            <a:r>
              <a:rPr lang="en-US">
                <a:ea typeface="Arial" pitchFamily="-107" charset="0"/>
                <a:cs typeface="Arial" pitchFamily="-107" charset="0"/>
              </a:rPr>
              <a:t> do not overlap iff:</a:t>
            </a:r>
          </a:p>
          <a:p>
            <a:pPr>
              <a:buFontTx/>
              <a:buNone/>
            </a:pPr>
            <a:r>
              <a:rPr lang="en-US">
                <a:ea typeface="Arial" pitchFamily="-107" charset="0"/>
                <a:cs typeface="Arial" pitchFamily="-107" charset="0"/>
              </a:rPr>
              <a:t>		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high[i] &lt; low[j] or high[j] &lt; low[i]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703263" y="2379663"/>
            <a:ext cx="1309687" cy="862012"/>
            <a:chOff x="443" y="1607"/>
            <a:chExt cx="825" cy="543"/>
          </a:xfrm>
        </p:grpSpPr>
        <p:grpSp>
          <p:nvGrpSpPr>
            <p:cNvPr id="150533" name="Group 5"/>
            <p:cNvGrpSpPr>
              <a:grpSpLocks/>
            </p:cNvGrpSpPr>
            <p:nvPr/>
          </p:nvGrpSpPr>
          <p:grpSpPr bwMode="auto">
            <a:xfrm>
              <a:off x="596" y="1797"/>
              <a:ext cx="520" cy="62"/>
              <a:chOff x="728" y="1809"/>
              <a:chExt cx="520" cy="62"/>
            </a:xfrm>
          </p:grpSpPr>
          <p:sp>
            <p:nvSpPr>
              <p:cNvPr id="150534" name="Line 6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35" name="Line 7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36" name="Line 8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37" name="Group 9"/>
            <p:cNvGrpSpPr>
              <a:grpSpLocks/>
            </p:cNvGrpSpPr>
            <p:nvPr/>
          </p:nvGrpSpPr>
          <p:grpSpPr bwMode="auto">
            <a:xfrm>
              <a:off x="443" y="2071"/>
              <a:ext cx="825" cy="79"/>
              <a:chOff x="728" y="1809"/>
              <a:chExt cx="520" cy="62"/>
            </a:xfrm>
          </p:grpSpPr>
          <p:sp>
            <p:nvSpPr>
              <p:cNvPr id="150538" name="Line 1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39" name="Line 1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40" name="Line 1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795" y="1607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42" name="Text Box 14"/>
            <p:cNvSpPr txBox="1">
              <a:spLocks noChangeArrowheads="1"/>
            </p:cNvSpPr>
            <p:nvPr/>
          </p:nvSpPr>
          <p:spPr bwMode="auto">
            <a:xfrm>
              <a:off x="787" y="184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43" name="Group 15"/>
          <p:cNvGrpSpPr>
            <a:grpSpLocks/>
          </p:cNvGrpSpPr>
          <p:nvPr/>
        </p:nvGrpSpPr>
        <p:grpSpPr bwMode="auto">
          <a:xfrm>
            <a:off x="2747963" y="2424113"/>
            <a:ext cx="1309687" cy="817562"/>
            <a:chOff x="1731" y="1635"/>
            <a:chExt cx="825" cy="515"/>
          </a:xfrm>
        </p:grpSpPr>
        <p:grpSp>
          <p:nvGrpSpPr>
            <p:cNvPr id="150544" name="Group 16"/>
            <p:cNvGrpSpPr>
              <a:grpSpLocks/>
            </p:cNvGrpSpPr>
            <p:nvPr/>
          </p:nvGrpSpPr>
          <p:grpSpPr bwMode="auto">
            <a:xfrm>
              <a:off x="1731" y="1797"/>
              <a:ext cx="825" cy="79"/>
              <a:chOff x="728" y="1809"/>
              <a:chExt cx="520" cy="62"/>
            </a:xfrm>
          </p:grpSpPr>
          <p:sp>
            <p:nvSpPr>
              <p:cNvPr id="150545" name="Line 17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46" name="Line 18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47" name="Line 19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48" name="Group 20"/>
            <p:cNvGrpSpPr>
              <a:grpSpLocks/>
            </p:cNvGrpSpPr>
            <p:nvPr/>
          </p:nvGrpSpPr>
          <p:grpSpPr bwMode="auto">
            <a:xfrm>
              <a:off x="1857" y="2088"/>
              <a:ext cx="520" cy="62"/>
              <a:chOff x="728" y="1809"/>
              <a:chExt cx="520" cy="62"/>
            </a:xfrm>
          </p:grpSpPr>
          <p:sp>
            <p:nvSpPr>
              <p:cNvPr id="150549" name="Line 21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0" name="Line 22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1" name="Line 23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2037" y="163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2029" y="187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54" name="Group 26"/>
          <p:cNvGrpSpPr>
            <a:grpSpLocks/>
          </p:cNvGrpSpPr>
          <p:nvPr/>
        </p:nvGrpSpPr>
        <p:grpSpPr bwMode="auto">
          <a:xfrm>
            <a:off x="4903788" y="2424113"/>
            <a:ext cx="1317625" cy="817562"/>
            <a:chOff x="3089" y="1635"/>
            <a:chExt cx="830" cy="515"/>
          </a:xfrm>
        </p:grpSpPr>
        <p:grpSp>
          <p:nvGrpSpPr>
            <p:cNvPr id="150555" name="Group 27"/>
            <p:cNvGrpSpPr>
              <a:grpSpLocks/>
            </p:cNvGrpSpPr>
            <p:nvPr/>
          </p:nvGrpSpPr>
          <p:grpSpPr bwMode="auto">
            <a:xfrm>
              <a:off x="3399" y="1797"/>
              <a:ext cx="520" cy="62"/>
              <a:chOff x="728" y="1809"/>
              <a:chExt cx="520" cy="62"/>
            </a:xfrm>
          </p:grpSpPr>
          <p:sp>
            <p:nvSpPr>
              <p:cNvPr id="150556" name="Line 28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7" name="Line 29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8" name="Line 30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59" name="Group 31"/>
            <p:cNvGrpSpPr>
              <a:grpSpLocks/>
            </p:cNvGrpSpPr>
            <p:nvPr/>
          </p:nvGrpSpPr>
          <p:grpSpPr bwMode="auto">
            <a:xfrm>
              <a:off x="3089" y="2094"/>
              <a:ext cx="628" cy="56"/>
              <a:chOff x="728" y="1809"/>
              <a:chExt cx="520" cy="62"/>
            </a:xfrm>
          </p:grpSpPr>
          <p:sp>
            <p:nvSpPr>
              <p:cNvPr id="150560" name="Line 32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1" name="Line 33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2" name="Line 34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63" name="Text Box 35"/>
            <p:cNvSpPr txBox="1">
              <a:spLocks noChangeArrowheads="1"/>
            </p:cNvSpPr>
            <p:nvPr/>
          </p:nvSpPr>
          <p:spPr bwMode="auto">
            <a:xfrm>
              <a:off x="3483" y="163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64" name="Text Box 36"/>
            <p:cNvSpPr txBox="1">
              <a:spLocks noChangeArrowheads="1"/>
            </p:cNvSpPr>
            <p:nvPr/>
          </p:nvSpPr>
          <p:spPr bwMode="auto">
            <a:xfrm>
              <a:off x="3475" y="187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65" name="Group 37"/>
          <p:cNvGrpSpPr>
            <a:grpSpLocks/>
          </p:cNvGrpSpPr>
          <p:nvPr/>
        </p:nvGrpSpPr>
        <p:grpSpPr bwMode="auto">
          <a:xfrm>
            <a:off x="7037388" y="2378075"/>
            <a:ext cx="1308100" cy="863600"/>
            <a:chOff x="4433" y="1606"/>
            <a:chExt cx="824" cy="544"/>
          </a:xfrm>
        </p:grpSpPr>
        <p:grpSp>
          <p:nvGrpSpPr>
            <p:cNvPr id="150566" name="Group 38"/>
            <p:cNvGrpSpPr>
              <a:grpSpLocks/>
            </p:cNvGrpSpPr>
            <p:nvPr/>
          </p:nvGrpSpPr>
          <p:grpSpPr bwMode="auto">
            <a:xfrm>
              <a:off x="4433" y="1797"/>
              <a:ext cx="520" cy="62"/>
              <a:chOff x="728" y="1809"/>
              <a:chExt cx="520" cy="62"/>
            </a:xfrm>
          </p:grpSpPr>
          <p:sp>
            <p:nvSpPr>
              <p:cNvPr id="150567" name="Line 39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8" name="Line 40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9" name="Line 41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70" name="Group 42"/>
            <p:cNvGrpSpPr>
              <a:grpSpLocks/>
            </p:cNvGrpSpPr>
            <p:nvPr/>
          </p:nvGrpSpPr>
          <p:grpSpPr bwMode="auto">
            <a:xfrm>
              <a:off x="4629" y="2094"/>
              <a:ext cx="628" cy="56"/>
              <a:chOff x="728" y="1809"/>
              <a:chExt cx="520" cy="62"/>
            </a:xfrm>
          </p:grpSpPr>
          <p:sp>
            <p:nvSpPr>
              <p:cNvPr id="150571" name="Line 43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72" name="Line 44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73" name="Line 45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74" name="Text Box 46"/>
            <p:cNvSpPr txBox="1">
              <a:spLocks noChangeArrowheads="1"/>
            </p:cNvSpPr>
            <p:nvPr/>
          </p:nvSpPr>
          <p:spPr bwMode="auto">
            <a:xfrm>
              <a:off x="4669" y="160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75" name="Text Box 47"/>
            <p:cNvSpPr txBox="1">
              <a:spLocks noChangeArrowheads="1"/>
            </p:cNvSpPr>
            <p:nvPr/>
          </p:nvSpPr>
          <p:spPr bwMode="auto">
            <a:xfrm>
              <a:off x="4661" y="1843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76" name="Group 48"/>
          <p:cNvGrpSpPr>
            <a:grpSpLocks/>
          </p:cNvGrpSpPr>
          <p:nvPr/>
        </p:nvGrpSpPr>
        <p:grpSpPr bwMode="auto">
          <a:xfrm>
            <a:off x="1287463" y="5294313"/>
            <a:ext cx="2411412" cy="485775"/>
            <a:chOff x="811" y="2771"/>
            <a:chExt cx="1519" cy="306"/>
          </a:xfrm>
        </p:grpSpPr>
        <p:grpSp>
          <p:nvGrpSpPr>
            <p:cNvPr id="150577" name="Group 49"/>
            <p:cNvGrpSpPr>
              <a:grpSpLocks/>
            </p:cNvGrpSpPr>
            <p:nvPr/>
          </p:nvGrpSpPr>
          <p:grpSpPr bwMode="auto">
            <a:xfrm>
              <a:off x="811" y="2998"/>
              <a:ext cx="520" cy="62"/>
              <a:chOff x="728" y="1809"/>
              <a:chExt cx="520" cy="62"/>
            </a:xfrm>
          </p:grpSpPr>
          <p:sp>
            <p:nvSpPr>
              <p:cNvPr id="150578" name="Line 5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79" name="Line 5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80" name="Line 5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81" name="Group 53"/>
            <p:cNvGrpSpPr>
              <a:grpSpLocks/>
            </p:cNvGrpSpPr>
            <p:nvPr/>
          </p:nvGrpSpPr>
          <p:grpSpPr bwMode="auto">
            <a:xfrm>
              <a:off x="1505" y="2998"/>
              <a:ext cx="825" cy="79"/>
              <a:chOff x="728" y="1809"/>
              <a:chExt cx="520" cy="62"/>
            </a:xfrm>
          </p:grpSpPr>
          <p:sp>
            <p:nvSpPr>
              <p:cNvPr id="150582" name="Line 54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83" name="Line 55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84" name="Line 56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85" name="Text Box 57"/>
            <p:cNvSpPr txBox="1">
              <a:spLocks noChangeArrowheads="1"/>
            </p:cNvSpPr>
            <p:nvPr/>
          </p:nvSpPr>
          <p:spPr bwMode="auto">
            <a:xfrm>
              <a:off x="1010" y="277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86" name="Text Box 58"/>
            <p:cNvSpPr txBox="1">
              <a:spLocks noChangeArrowheads="1"/>
            </p:cNvSpPr>
            <p:nvPr/>
          </p:nvSpPr>
          <p:spPr bwMode="auto">
            <a:xfrm>
              <a:off x="1849" y="27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87" name="Group 59"/>
          <p:cNvGrpSpPr>
            <a:grpSpLocks/>
          </p:cNvGrpSpPr>
          <p:nvPr/>
        </p:nvGrpSpPr>
        <p:grpSpPr bwMode="auto">
          <a:xfrm>
            <a:off x="4576763" y="5329238"/>
            <a:ext cx="2422525" cy="450850"/>
            <a:chOff x="2883" y="2793"/>
            <a:chExt cx="1526" cy="284"/>
          </a:xfrm>
        </p:grpSpPr>
        <p:grpSp>
          <p:nvGrpSpPr>
            <p:cNvPr id="150588" name="Group 60"/>
            <p:cNvGrpSpPr>
              <a:grpSpLocks/>
            </p:cNvGrpSpPr>
            <p:nvPr/>
          </p:nvGrpSpPr>
          <p:grpSpPr bwMode="auto">
            <a:xfrm>
              <a:off x="3889" y="2998"/>
              <a:ext cx="520" cy="62"/>
              <a:chOff x="728" y="1809"/>
              <a:chExt cx="520" cy="62"/>
            </a:xfrm>
          </p:grpSpPr>
          <p:sp>
            <p:nvSpPr>
              <p:cNvPr id="150589" name="Line 61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92" name="Group 64"/>
            <p:cNvGrpSpPr>
              <a:grpSpLocks/>
            </p:cNvGrpSpPr>
            <p:nvPr/>
          </p:nvGrpSpPr>
          <p:grpSpPr bwMode="auto">
            <a:xfrm>
              <a:off x="2883" y="2998"/>
              <a:ext cx="825" cy="79"/>
              <a:chOff x="728" y="1809"/>
              <a:chExt cx="520" cy="62"/>
            </a:xfrm>
          </p:grpSpPr>
          <p:sp>
            <p:nvSpPr>
              <p:cNvPr id="150593" name="Line 65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4" name="Line 66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5" name="Line 67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96" name="Text Box 68"/>
            <p:cNvSpPr txBox="1">
              <a:spLocks noChangeArrowheads="1"/>
            </p:cNvSpPr>
            <p:nvPr/>
          </p:nvSpPr>
          <p:spPr bwMode="auto">
            <a:xfrm>
              <a:off x="3224" y="2793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  <p:sp>
          <p:nvSpPr>
            <p:cNvPr id="150597" name="Text Box 69"/>
            <p:cNvSpPr txBox="1">
              <a:spLocks noChangeArrowheads="1"/>
            </p:cNvSpPr>
            <p:nvPr/>
          </p:nvSpPr>
          <p:spPr bwMode="auto">
            <a:xfrm>
              <a:off x="4063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</p:grpSp>
      <p:sp>
        <p:nvSpPr>
          <p:cNvPr id="150598" name="Line 70"/>
          <p:cNvSpPr>
            <a:spLocks noChangeShapeType="1"/>
          </p:cNvSpPr>
          <p:nvPr/>
        </p:nvSpPr>
        <p:spPr bwMode="auto">
          <a:xfrm>
            <a:off x="479425" y="3495675"/>
            <a:ext cx="832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99" name="Line 71"/>
          <p:cNvSpPr>
            <a:spLocks noChangeShapeType="1"/>
          </p:cNvSpPr>
          <p:nvPr/>
        </p:nvSpPr>
        <p:spPr bwMode="auto">
          <a:xfrm>
            <a:off x="479425" y="6246813"/>
            <a:ext cx="832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98" grpId="0" animBg="1"/>
      <p:bldP spid="150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Trichotomy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200000"/>
              </a:lnSpc>
            </a:pPr>
            <a:r>
              <a:rPr lang="en-US"/>
              <a:t>Any two intervals </a:t>
            </a: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satisfy the </a:t>
            </a:r>
            <a:r>
              <a:rPr lang="en-US" b="1"/>
              <a:t>interval trichotomy</a:t>
            </a:r>
            <a:r>
              <a:rPr lang="en-US"/>
              <a:t>: exactly one of the following three properties holds:</a:t>
            </a:r>
          </a:p>
          <a:p>
            <a:pPr marL="914400" lvl="1" indent="-457200">
              <a:lnSpc>
                <a:spcPct val="200000"/>
              </a:lnSpc>
              <a:buFontTx/>
              <a:buAutoNum type="alphaLcParenR"/>
            </a:pP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overlap,</a:t>
            </a:r>
          </a:p>
          <a:p>
            <a:pPr marL="914400" lvl="1" indent="-457200">
              <a:lnSpc>
                <a:spcPct val="200000"/>
              </a:lnSpc>
              <a:buFontTx/>
              <a:buAutoNum type="alphaLcParenR"/>
            </a:pP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is to the left of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(</a:t>
            </a:r>
            <a:r>
              <a:rPr lang="en-US">
                <a:latin typeface="Comic Sans MS" pitchFamily="-107" charset="0"/>
              </a:rPr>
              <a:t>high[i] &lt; low[j]</a:t>
            </a:r>
            <a:r>
              <a:rPr lang="en-US"/>
              <a:t>)</a:t>
            </a:r>
          </a:p>
          <a:p>
            <a:pPr marL="914400" lvl="1" indent="-457200">
              <a:lnSpc>
                <a:spcPct val="200000"/>
              </a:lnSpc>
              <a:buFontTx/>
              <a:buAutoNum type="alphaLcParenR"/>
            </a:pP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is to the right of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(</a:t>
            </a:r>
            <a:r>
              <a:rPr lang="en-US">
                <a:latin typeface="Comic Sans MS" pitchFamily="-107" charset="0"/>
              </a:rPr>
              <a:t>high[j] &lt; low[i]</a:t>
            </a:r>
            <a:r>
              <a:rPr lang="en-US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7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0" y="2609850"/>
            <a:ext cx="4038600" cy="2959100"/>
          </a:xfrm>
          <a:noFill/>
          <a:ln/>
        </p:spPr>
      </p:pic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Interval Trees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35063"/>
            <a:ext cx="5924550" cy="57229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Underlying data structure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Red-black trees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Each node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contains: an interval </a:t>
            </a:r>
            <a:r>
              <a:rPr lang="en-US" sz="2000" dirty="0" err="1">
                <a:latin typeface="Comic Sans MS" pitchFamily="-107" charset="0"/>
              </a:rPr>
              <a:t>int</a:t>
            </a:r>
            <a:r>
              <a:rPr lang="en-US" sz="2000" dirty="0">
                <a:latin typeface="Comic Sans MS" pitchFamily="-107" charset="0"/>
              </a:rPr>
              <a:t>[x]</a:t>
            </a:r>
            <a:r>
              <a:rPr lang="en-US" sz="2000" dirty="0"/>
              <a:t>, and the key: </a:t>
            </a:r>
            <a:r>
              <a:rPr lang="en-US" sz="2000" dirty="0">
                <a:solidFill>
                  <a:srgbClr val="CC0000"/>
                </a:solidFill>
                <a:latin typeface="Comic Sans MS" pitchFamily="-107" charset="0"/>
              </a:rPr>
              <a:t>low[</a:t>
            </a:r>
            <a:r>
              <a:rPr lang="en-US" sz="2000" dirty="0" err="1">
                <a:solidFill>
                  <a:srgbClr val="CC0000"/>
                </a:solidFill>
                <a:latin typeface="Comic Sans MS" pitchFamily="-107" charset="0"/>
              </a:rPr>
              <a:t>int</a:t>
            </a:r>
            <a:r>
              <a:rPr lang="en-US" sz="2000" dirty="0">
                <a:solidFill>
                  <a:srgbClr val="CC0000"/>
                </a:solidFill>
                <a:latin typeface="Comic Sans MS" pitchFamily="-107" charset="0"/>
              </a:rPr>
              <a:t>[x]]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dirty="0" err="1"/>
              <a:t>inorder</a:t>
            </a:r>
            <a:r>
              <a:rPr lang="en-US" sz="2000" dirty="0"/>
              <a:t> tree walk will list intervals sorted by their low endpoint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Additional information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>
                <a:latin typeface="Comic Sans MS" pitchFamily="-107" charset="0"/>
              </a:rPr>
              <a:t>max[x]</a:t>
            </a:r>
            <a:r>
              <a:rPr lang="en-US" sz="2000" dirty="0"/>
              <a:t> = maximum endpoint value in </a:t>
            </a:r>
            <a:r>
              <a:rPr lang="en-US" sz="2000" dirty="0" err="1"/>
              <a:t>subtree</a:t>
            </a:r>
            <a:r>
              <a:rPr lang="en-US" sz="2000" dirty="0"/>
              <a:t> rooted at </a:t>
            </a:r>
            <a:r>
              <a:rPr lang="en-US" sz="2000" dirty="0">
                <a:latin typeface="Comic Sans MS" pitchFamily="-107" charset="0"/>
              </a:rPr>
              <a:t>x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Maintaining the information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endParaRPr lang="en-US" sz="2400" dirty="0">
              <a:latin typeface="Comic Sans MS" pitchFamily="-107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max[x] =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endParaRPr lang="en-US" sz="2400" dirty="0">
              <a:latin typeface="Comic Sans MS" pitchFamily="-107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</a:t>
            </a:r>
            <a:r>
              <a:rPr lang="en-US" sz="2400" dirty="0"/>
              <a:t>Constant work at each node, so still </a:t>
            </a:r>
            <a:r>
              <a:rPr lang="en-US" sz="2400" dirty="0">
                <a:latin typeface="Comic Sans MS" pitchFamily="-107" charset="0"/>
              </a:rPr>
              <a:t>O(</a:t>
            </a:r>
            <a:r>
              <a:rPr lang="en-US" sz="2400" dirty="0" err="1">
                <a:latin typeface="Comic Sans MS" pitchFamily="-107" charset="0"/>
              </a:rPr>
              <a:t>lgn</a:t>
            </a:r>
            <a:r>
              <a:rPr lang="en-US" sz="2400" dirty="0">
                <a:latin typeface="Comic Sans MS" pitchFamily="-107" charset="0"/>
              </a:rPr>
              <a:t>) </a:t>
            </a:r>
            <a:r>
              <a:rPr lang="en-US" sz="2400" dirty="0"/>
              <a:t>time</a:t>
            </a:r>
          </a:p>
        </p:txBody>
      </p:sp>
      <p:grpSp>
        <p:nvGrpSpPr>
          <p:cNvPr id="156677" name="Group 5"/>
          <p:cNvGrpSpPr>
            <a:grpSpLocks/>
          </p:cNvGrpSpPr>
          <p:nvPr/>
        </p:nvGrpSpPr>
        <p:grpSpPr bwMode="auto">
          <a:xfrm>
            <a:off x="1684338" y="4478338"/>
            <a:ext cx="3019425" cy="1273175"/>
            <a:chOff x="1061" y="3081"/>
            <a:chExt cx="1902" cy="802"/>
          </a:xfrm>
        </p:grpSpPr>
        <p:sp>
          <p:nvSpPr>
            <p:cNvPr id="156678" name="AutoShape 6"/>
            <p:cNvSpPr>
              <a:spLocks/>
            </p:cNvSpPr>
            <p:nvPr/>
          </p:nvSpPr>
          <p:spPr bwMode="auto">
            <a:xfrm>
              <a:off x="1551" y="3082"/>
              <a:ext cx="56" cy="801"/>
            </a:xfrm>
            <a:prstGeom prst="lef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1061" y="3081"/>
              <a:ext cx="190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	high[int[x]]</a:t>
              </a:r>
            </a:p>
            <a:p>
              <a:r>
                <a:rPr lang="en-US" sz="2400">
                  <a:latin typeface="Comic Sans MS" pitchFamily="-107" charset="0"/>
                </a:rPr>
                <a:t>max   	max[left[x]]</a:t>
              </a:r>
            </a:p>
            <a:p>
              <a:r>
                <a:rPr lang="en-US" sz="2400">
                  <a:latin typeface="Comic Sans MS" pitchFamily="-107" charset="0"/>
                </a:rPr>
                <a:t>	max[right[x]]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Interval Trees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81088"/>
            <a:ext cx="8181975" cy="5076825"/>
          </a:xfrm>
        </p:spPr>
        <p:txBody>
          <a:bodyPr/>
          <a:lstStyle/>
          <a:p>
            <a:pPr marL="533400" indent="-533400">
              <a:buFontTx/>
              <a:buAutoNum type="arabicPeriod" startAt="4"/>
            </a:pPr>
            <a:r>
              <a:rPr lang="en-US" dirty="0"/>
              <a:t>Develop new operations</a:t>
            </a:r>
          </a:p>
          <a:p>
            <a:pPr marL="533400" indent="-533400"/>
            <a:r>
              <a:rPr lang="en-US" dirty="0"/>
              <a:t>INTERVAL-SEARCH(</a:t>
            </a:r>
            <a:r>
              <a:rPr lang="en-US" dirty="0">
                <a:latin typeface="Comic Sans MS" pitchFamily="-107" charset="0"/>
              </a:rPr>
              <a:t>T,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):</a:t>
            </a:r>
          </a:p>
          <a:p>
            <a:pPr marL="914400" lvl="1" indent="-457200"/>
            <a:r>
              <a:rPr lang="en-US" dirty="0"/>
              <a:t>Returns a pointer to an element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in the interval tree T, such that </a:t>
            </a:r>
            <a:r>
              <a:rPr lang="en-US" dirty="0" err="1">
                <a:latin typeface="Comic Sans MS" pitchFamily="-107" charset="0"/>
              </a:rPr>
              <a:t>int</a:t>
            </a:r>
            <a:r>
              <a:rPr lang="en-US" dirty="0">
                <a:latin typeface="Comic Sans MS" pitchFamily="-107" charset="0"/>
              </a:rPr>
              <a:t>[x]</a:t>
            </a:r>
            <a:r>
              <a:rPr lang="en-US" dirty="0"/>
              <a:t> overlaps with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, or </a:t>
            </a:r>
            <a:r>
              <a:rPr lang="en-US" dirty="0">
                <a:latin typeface="Comic Sans MS" pitchFamily="-107" charset="0"/>
              </a:rPr>
              <a:t>NIL</a:t>
            </a:r>
            <a:r>
              <a:rPr lang="en-US" dirty="0"/>
              <a:t> otherwise</a:t>
            </a:r>
          </a:p>
          <a:p>
            <a:pPr marL="533400" indent="-533400"/>
            <a:r>
              <a:rPr lang="en-US" dirty="0"/>
              <a:t>Idea:</a:t>
            </a:r>
          </a:p>
          <a:p>
            <a:pPr marL="533400" indent="-533400"/>
            <a:r>
              <a:rPr lang="en-US" sz="2400" dirty="0"/>
              <a:t>Check if </a:t>
            </a:r>
            <a:r>
              <a:rPr lang="en-US" sz="2400" dirty="0" err="1">
                <a:latin typeface="Comic Sans MS" pitchFamily="-107" charset="0"/>
              </a:rPr>
              <a:t>int</a:t>
            </a:r>
            <a:r>
              <a:rPr lang="en-US" sz="2400" dirty="0">
                <a:latin typeface="Comic Sans MS" pitchFamily="-107" charset="0"/>
              </a:rPr>
              <a:t>[x]</a:t>
            </a: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	overlaps with </a:t>
            </a:r>
            <a:r>
              <a:rPr lang="en-US" sz="2400" dirty="0" err="1"/>
              <a:t>i</a:t>
            </a:r>
            <a:endParaRPr lang="en-US" sz="2400" dirty="0"/>
          </a:p>
          <a:p>
            <a:pPr marL="533400" indent="-533400"/>
            <a:r>
              <a:rPr lang="en-US" sz="2400" dirty="0">
                <a:latin typeface="Comic Sans MS" pitchFamily="-107" charset="0"/>
              </a:rPr>
              <a:t>Max[left[x]]</a:t>
            </a:r>
            <a:r>
              <a:rPr lang="en-US" sz="2400" dirty="0"/>
              <a:t>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≥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low[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i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]</a:t>
            </a:r>
          </a:p>
          <a:p>
            <a:pPr marL="914400" lvl="1" indent="-457200"/>
            <a:r>
              <a:rPr lang="en-US" sz="2000" dirty="0">
                <a:ea typeface="Arial" pitchFamily="-107" charset="0"/>
                <a:cs typeface="Arial" pitchFamily="-107" charset="0"/>
              </a:rPr>
              <a:t>Go left</a:t>
            </a:r>
          </a:p>
          <a:p>
            <a:pPr marL="533400" indent="-533400"/>
            <a:r>
              <a:rPr lang="en-US" sz="2400" dirty="0"/>
              <a:t>Otherwise, </a:t>
            </a:r>
          </a:p>
          <a:p>
            <a:pPr marL="0" indent="0">
              <a:buNone/>
            </a:pPr>
            <a:r>
              <a:rPr lang="en-US" sz="2400" dirty="0"/>
              <a:t>      go right</a:t>
            </a:r>
            <a:endParaRPr lang="en-US" sz="2400" dirty="0">
              <a:ea typeface="Arial" pitchFamily="-107" charset="0"/>
              <a:cs typeface="Arial" pitchFamily="-107" charset="0"/>
            </a:endParaRP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5773738" y="3319463"/>
            <a:ext cx="762000" cy="512762"/>
            <a:chOff x="3976" y="2145"/>
            <a:chExt cx="480" cy="323"/>
          </a:xfrm>
        </p:grpSpPr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[16, 21]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30</a:t>
              </a: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27" name="Group 7"/>
          <p:cNvGrpSpPr>
            <a:grpSpLocks/>
          </p:cNvGrpSpPr>
          <p:nvPr/>
        </p:nvGrpSpPr>
        <p:grpSpPr bwMode="auto">
          <a:xfrm>
            <a:off x="6969125" y="3946525"/>
            <a:ext cx="762000" cy="512763"/>
            <a:chOff x="3976" y="2145"/>
            <a:chExt cx="480" cy="323"/>
          </a:xfrm>
        </p:grpSpPr>
        <p:sp>
          <p:nvSpPr>
            <p:cNvPr id="158728" name="AutoShape 8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[25, 30]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30</a:t>
              </a:r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7637463" y="4700588"/>
            <a:ext cx="762000" cy="512762"/>
            <a:chOff x="3976" y="2145"/>
            <a:chExt cx="480" cy="323"/>
          </a:xfrm>
        </p:grpSpPr>
        <p:sp>
          <p:nvSpPr>
            <p:cNvPr id="158731" name="AutoShape 11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[26, 26]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26</a:t>
              </a:r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3" name="Group 13"/>
          <p:cNvGrpSpPr>
            <a:grpSpLocks/>
          </p:cNvGrpSpPr>
          <p:nvPr/>
        </p:nvGrpSpPr>
        <p:grpSpPr bwMode="auto">
          <a:xfrm>
            <a:off x="6384925" y="4700588"/>
            <a:ext cx="762000" cy="512762"/>
            <a:chOff x="3976" y="2145"/>
            <a:chExt cx="480" cy="323"/>
          </a:xfrm>
        </p:grpSpPr>
        <p:sp>
          <p:nvSpPr>
            <p:cNvPr id="158734" name="AutoShape 14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[17, 19]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20</a:t>
              </a:r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6" name="Group 16"/>
          <p:cNvGrpSpPr>
            <a:grpSpLocks/>
          </p:cNvGrpSpPr>
          <p:nvPr/>
        </p:nvGrpSpPr>
        <p:grpSpPr bwMode="auto">
          <a:xfrm>
            <a:off x="7000875" y="5575300"/>
            <a:ext cx="762000" cy="512763"/>
            <a:chOff x="3976" y="2145"/>
            <a:chExt cx="480" cy="323"/>
          </a:xfrm>
        </p:grpSpPr>
        <p:sp>
          <p:nvSpPr>
            <p:cNvPr id="158737" name="AutoShape 17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[19, 20]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20</a:t>
              </a:r>
            </a:p>
          </p:txBody>
        </p:sp>
        <p:sp>
          <p:nvSpPr>
            <p:cNvPr id="158738" name="Line 18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4529138" y="3948113"/>
            <a:ext cx="762000" cy="512762"/>
            <a:chOff x="3976" y="2145"/>
            <a:chExt cx="480" cy="323"/>
          </a:xfrm>
        </p:grpSpPr>
        <p:sp>
          <p:nvSpPr>
            <p:cNvPr id="158740" name="AutoShape 20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[8, 9]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23</a:t>
              </a:r>
            </a:p>
          </p:txBody>
        </p:sp>
        <p:sp>
          <p:nvSpPr>
            <p:cNvPr id="158741" name="Line 21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5133975" y="4700588"/>
            <a:ext cx="762000" cy="512762"/>
            <a:chOff x="3976" y="2145"/>
            <a:chExt cx="480" cy="323"/>
          </a:xfrm>
        </p:grpSpPr>
        <p:sp>
          <p:nvSpPr>
            <p:cNvPr id="158743" name="AutoShape 2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[15, 23]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23</a:t>
              </a:r>
            </a:p>
          </p:txBody>
        </p:sp>
        <p:sp>
          <p:nvSpPr>
            <p:cNvPr id="158744" name="Line 24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5" name="Group 25"/>
          <p:cNvGrpSpPr>
            <a:grpSpLocks/>
          </p:cNvGrpSpPr>
          <p:nvPr/>
        </p:nvGrpSpPr>
        <p:grpSpPr bwMode="auto">
          <a:xfrm>
            <a:off x="3883025" y="4700588"/>
            <a:ext cx="762000" cy="512762"/>
            <a:chOff x="3976" y="2145"/>
            <a:chExt cx="480" cy="323"/>
          </a:xfrm>
        </p:grpSpPr>
        <p:sp>
          <p:nvSpPr>
            <p:cNvPr id="158746" name="AutoShape 26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[5, 8]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10</a:t>
              </a:r>
            </a:p>
          </p:txBody>
        </p:sp>
        <p:sp>
          <p:nvSpPr>
            <p:cNvPr id="158747" name="Line 27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8" name="Group 28"/>
          <p:cNvGrpSpPr>
            <a:grpSpLocks/>
          </p:cNvGrpSpPr>
          <p:nvPr/>
        </p:nvGrpSpPr>
        <p:grpSpPr bwMode="auto">
          <a:xfrm>
            <a:off x="4360863" y="5575300"/>
            <a:ext cx="762000" cy="512763"/>
            <a:chOff x="3976" y="2145"/>
            <a:chExt cx="480" cy="323"/>
          </a:xfrm>
        </p:grpSpPr>
        <p:sp>
          <p:nvSpPr>
            <p:cNvPr id="158749" name="AutoShape 29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[6, 10]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10</a:t>
              </a:r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51" name="Group 31"/>
          <p:cNvGrpSpPr>
            <a:grpSpLocks/>
          </p:cNvGrpSpPr>
          <p:nvPr/>
        </p:nvGrpSpPr>
        <p:grpSpPr bwMode="auto">
          <a:xfrm>
            <a:off x="3313113" y="5575300"/>
            <a:ext cx="762000" cy="512763"/>
            <a:chOff x="3976" y="2145"/>
            <a:chExt cx="480" cy="323"/>
          </a:xfrm>
        </p:grpSpPr>
        <p:sp>
          <p:nvSpPr>
            <p:cNvPr id="158752" name="AutoShape 32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[0, 3]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</a:t>
              </a:r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754" name="Line 34"/>
          <p:cNvSpPr>
            <a:spLocks noChangeShapeType="1"/>
          </p:cNvSpPr>
          <p:nvPr/>
        </p:nvSpPr>
        <p:spPr bwMode="auto">
          <a:xfrm flipH="1">
            <a:off x="5289550" y="3819525"/>
            <a:ext cx="4921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6535738" y="3810000"/>
            <a:ext cx="46513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 flipH="1">
            <a:off x="4249738" y="4456113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5280025" y="4429125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 flipH="1">
            <a:off x="6688138" y="4438650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9" name="Line 39"/>
          <p:cNvSpPr>
            <a:spLocks noChangeShapeType="1"/>
          </p:cNvSpPr>
          <p:nvPr/>
        </p:nvSpPr>
        <p:spPr bwMode="auto">
          <a:xfrm>
            <a:off x="7718425" y="4411663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0" name="Line 40"/>
          <p:cNvSpPr>
            <a:spLocks noChangeShapeType="1"/>
          </p:cNvSpPr>
          <p:nvPr/>
        </p:nvSpPr>
        <p:spPr bwMode="auto">
          <a:xfrm flipH="1">
            <a:off x="3730625" y="5208588"/>
            <a:ext cx="17938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1" name="Line 41"/>
          <p:cNvSpPr>
            <a:spLocks noChangeShapeType="1"/>
          </p:cNvSpPr>
          <p:nvPr/>
        </p:nvSpPr>
        <p:spPr bwMode="auto">
          <a:xfrm>
            <a:off x="4616450" y="5218113"/>
            <a:ext cx="1444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2" name="Line 42"/>
          <p:cNvSpPr>
            <a:spLocks noChangeShapeType="1"/>
          </p:cNvSpPr>
          <p:nvPr/>
        </p:nvSpPr>
        <p:spPr bwMode="auto">
          <a:xfrm>
            <a:off x="7126288" y="5208588"/>
            <a:ext cx="2603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7615238" y="35385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[22, 25]</a:t>
            </a:r>
          </a:p>
        </p:txBody>
      </p:sp>
      <p:sp>
        <p:nvSpPr>
          <p:cNvPr id="158764" name="Line 44"/>
          <p:cNvSpPr>
            <a:spLocks noChangeShapeType="1"/>
          </p:cNvSpPr>
          <p:nvPr/>
        </p:nvSpPr>
        <p:spPr bwMode="auto">
          <a:xfrm flipH="1">
            <a:off x="8335963" y="3314700"/>
            <a:ext cx="341312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8394700" y="296545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7259638" y="296545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58767" name="Line 47"/>
          <p:cNvSpPr>
            <a:spLocks noChangeShapeType="1"/>
          </p:cNvSpPr>
          <p:nvPr/>
        </p:nvSpPr>
        <p:spPr bwMode="auto">
          <a:xfrm>
            <a:off x="7691438" y="3271838"/>
            <a:ext cx="179387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1949450" y="2046288"/>
            <a:ext cx="5086350" cy="2768600"/>
            <a:chOff x="2183" y="2187"/>
            <a:chExt cx="3204" cy="1744"/>
          </a:xfrm>
        </p:grpSpPr>
        <p:grpSp>
          <p:nvGrpSpPr>
            <p:cNvPr id="160772" name="Group 4"/>
            <p:cNvGrpSpPr>
              <a:grpSpLocks/>
            </p:cNvGrpSpPr>
            <p:nvPr/>
          </p:nvGrpSpPr>
          <p:grpSpPr bwMode="auto">
            <a:xfrm>
              <a:off x="3733" y="2187"/>
              <a:ext cx="480" cy="323"/>
              <a:chOff x="3976" y="2145"/>
              <a:chExt cx="480" cy="323"/>
            </a:xfrm>
          </p:grpSpPr>
          <p:sp>
            <p:nvSpPr>
              <p:cNvPr id="160773" name="AutoShape 5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[16, 21]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30</a:t>
                </a:r>
              </a:p>
            </p:txBody>
          </p:sp>
          <p:sp>
            <p:nvSpPr>
              <p:cNvPr id="160774" name="Line 6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75" name="Group 7"/>
            <p:cNvGrpSpPr>
              <a:grpSpLocks/>
            </p:cNvGrpSpPr>
            <p:nvPr/>
          </p:nvGrpSpPr>
          <p:grpSpPr bwMode="auto">
            <a:xfrm>
              <a:off x="4486" y="2582"/>
              <a:ext cx="480" cy="323"/>
              <a:chOff x="3976" y="2145"/>
              <a:chExt cx="480" cy="323"/>
            </a:xfrm>
          </p:grpSpPr>
          <p:sp>
            <p:nvSpPr>
              <p:cNvPr id="160776" name="AutoShape 8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[25, 30]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30</a:t>
                </a:r>
              </a:p>
            </p:txBody>
          </p:sp>
          <p:sp>
            <p:nvSpPr>
              <p:cNvPr id="160777" name="Line 9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78" name="Group 10"/>
            <p:cNvGrpSpPr>
              <a:grpSpLocks/>
            </p:cNvGrpSpPr>
            <p:nvPr/>
          </p:nvGrpSpPr>
          <p:grpSpPr bwMode="auto">
            <a:xfrm>
              <a:off x="4907" y="3057"/>
              <a:ext cx="480" cy="323"/>
              <a:chOff x="3976" y="2145"/>
              <a:chExt cx="480" cy="323"/>
            </a:xfrm>
          </p:grpSpPr>
          <p:sp>
            <p:nvSpPr>
              <p:cNvPr id="160779" name="AutoShape 11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[26, 26]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26</a:t>
                </a: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81" name="Group 13"/>
            <p:cNvGrpSpPr>
              <a:grpSpLocks/>
            </p:cNvGrpSpPr>
            <p:nvPr/>
          </p:nvGrpSpPr>
          <p:grpSpPr bwMode="auto">
            <a:xfrm>
              <a:off x="4118" y="3057"/>
              <a:ext cx="480" cy="323"/>
              <a:chOff x="3976" y="2145"/>
              <a:chExt cx="480" cy="323"/>
            </a:xfrm>
          </p:grpSpPr>
          <p:sp>
            <p:nvSpPr>
              <p:cNvPr id="160782" name="AutoShape 14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[17, 19]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20</a:t>
                </a:r>
              </a:p>
            </p:txBody>
          </p:sp>
          <p:sp>
            <p:nvSpPr>
              <p:cNvPr id="160783" name="Line 15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84" name="Group 16"/>
            <p:cNvGrpSpPr>
              <a:grpSpLocks/>
            </p:cNvGrpSpPr>
            <p:nvPr/>
          </p:nvGrpSpPr>
          <p:grpSpPr bwMode="auto">
            <a:xfrm>
              <a:off x="4506" y="3608"/>
              <a:ext cx="480" cy="323"/>
              <a:chOff x="3976" y="2145"/>
              <a:chExt cx="480" cy="323"/>
            </a:xfrm>
          </p:grpSpPr>
          <p:sp>
            <p:nvSpPr>
              <p:cNvPr id="160785" name="AutoShape 17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[19, 20]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20</a:t>
                </a:r>
              </a:p>
            </p:txBody>
          </p:sp>
          <p:sp>
            <p:nvSpPr>
              <p:cNvPr id="160786" name="Line 18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87" name="Group 19"/>
            <p:cNvGrpSpPr>
              <a:grpSpLocks/>
            </p:cNvGrpSpPr>
            <p:nvPr/>
          </p:nvGrpSpPr>
          <p:grpSpPr bwMode="auto">
            <a:xfrm>
              <a:off x="2949" y="2583"/>
              <a:ext cx="480" cy="323"/>
              <a:chOff x="3976" y="2145"/>
              <a:chExt cx="480" cy="323"/>
            </a:xfrm>
          </p:grpSpPr>
          <p:sp>
            <p:nvSpPr>
              <p:cNvPr id="160788" name="AutoShape 20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[8, 9]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23</a:t>
                </a:r>
              </a:p>
            </p:txBody>
          </p:sp>
          <p:sp>
            <p:nvSpPr>
              <p:cNvPr id="160789" name="Line 21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0" name="Group 22"/>
            <p:cNvGrpSpPr>
              <a:grpSpLocks/>
            </p:cNvGrpSpPr>
            <p:nvPr/>
          </p:nvGrpSpPr>
          <p:grpSpPr bwMode="auto">
            <a:xfrm>
              <a:off x="3330" y="3057"/>
              <a:ext cx="480" cy="323"/>
              <a:chOff x="3976" y="2145"/>
              <a:chExt cx="480" cy="323"/>
            </a:xfrm>
          </p:grpSpPr>
          <p:sp>
            <p:nvSpPr>
              <p:cNvPr id="160791" name="AutoShape 23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[15, 23]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23</a:t>
                </a:r>
              </a:p>
            </p:txBody>
          </p:sp>
          <p:sp>
            <p:nvSpPr>
              <p:cNvPr id="160792" name="Line 24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3" name="Group 25"/>
            <p:cNvGrpSpPr>
              <a:grpSpLocks/>
            </p:cNvGrpSpPr>
            <p:nvPr/>
          </p:nvGrpSpPr>
          <p:grpSpPr bwMode="auto">
            <a:xfrm>
              <a:off x="2542" y="3057"/>
              <a:ext cx="480" cy="323"/>
              <a:chOff x="3976" y="2145"/>
              <a:chExt cx="480" cy="323"/>
            </a:xfrm>
          </p:grpSpPr>
          <p:sp>
            <p:nvSpPr>
              <p:cNvPr id="160794" name="AutoShape 26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[5, 8]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10</a:t>
                </a:r>
              </a:p>
            </p:txBody>
          </p:sp>
          <p:sp>
            <p:nvSpPr>
              <p:cNvPr id="160795" name="Line 27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6" name="Group 28"/>
            <p:cNvGrpSpPr>
              <a:grpSpLocks/>
            </p:cNvGrpSpPr>
            <p:nvPr/>
          </p:nvGrpSpPr>
          <p:grpSpPr bwMode="auto">
            <a:xfrm>
              <a:off x="2843" y="3608"/>
              <a:ext cx="480" cy="323"/>
              <a:chOff x="3976" y="2145"/>
              <a:chExt cx="480" cy="323"/>
            </a:xfrm>
          </p:grpSpPr>
          <p:sp>
            <p:nvSpPr>
              <p:cNvPr id="160797" name="AutoShape 29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[6, 10]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10</a:t>
                </a:r>
              </a:p>
            </p:txBody>
          </p:sp>
          <p:sp>
            <p:nvSpPr>
              <p:cNvPr id="160798" name="Line 30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9" name="Group 31"/>
            <p:cNvGrpSpPr>
              <a:grpSpLocks/>
            </p:cNvGrpSpPr>
            <p:nvPr/>
          </p:nvGrpSpPr>
          <p:grpSpPr bwMode="auto">
            <a:xfrm>
              <a:off x="2183" y="3608"/>
              <a:ext cx="480" cy="323"/>
              <a:chOff x="3976" y="2145"/>
              <a:chExt cx="480" cy="323"/>
            </a:xfrm>
          </p:grpSpPr>
          <p:sp>
            <p:nvSpPr>
              <p:cNvPr id="160800" name="AutoShape 32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[0, 3]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3</a:t>
                </a:r>
              </a:p>
            </p:txBody>
          </p:sp>
          <p:sp>
            <p:nvSpPr>
              <p:cNvPr id="160801" name="Line 33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802" name="Line 34"/>
            <p:cNvSpPr>
              <a:spLocks noChangeShapeType="1"/>
            </p:cNvSpPr>
            <p:nvPr/>
          </p:nvSpPr>
          <p:spPr bwMode="auto">
            <a:xfrm flipH="1">
              <a:off x="3428" y="2502"/>
              <a:ext cx="31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3" name="Line 35"/>
            <p:cNvSpPr>
              <a:spLocks noChangeShapeType="1"/>
            </p:cNvSpPr>
            <p:nvPr/>
          </p:nvSpPr>
          <p:spPr bwMode="auto">
            <a:xfrm>
              <a:off x="4213" y="2496"/>
              <a:ext cx="293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4" name="Line 36"/>
            <p:cNvSpPr>
              <a:spLocks noChangeShapeType="1"/>
            </p:cNvSpPr>
            <p:nvPr/>
          </p:nvSpPr>
          <p:spPr bwMode="auto">
            <a:xfrm flipH="1">
              <a:off x="2773" y="2903"/>
              <a:ext cx="19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5" name="Line 37"/>
            <p:cNvSpPr>
              <a:spLocks noChangeShapeType="1"/>
            </p:cNvSpPr>
            <p:nvPr/>
          </p:nvSpPr>
          <p:spPr bwMode="auto">
            <a:xfrm>
              <a:off x="3422" y="2886"/>
              <a:ext cx="17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6" name="Line 38"/>
            <p:cNvSpPr>
              <a:spLocks noChangeShapeType="1"/>
            </p:cNvSpPr>
            <p:nvPr/>
          </p:nvSpPr>
          <p:spPr bwMode="auto">
            <a:xfrm flipH="1">
              <a:off x="4309" y="2892"/>
              <a:ext cx="19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7" name="Line 39"/>
            <p:cNvSpPr>
              <a:spLocks noChangeShapeType="1"/>
            </p:cNvSpPr>
            <p:nvPr/>
          </p:nvSpPr>
          <p:spPr bwMode="auto">
            <a:xfrm>
              <a:off x="4958" y="2875"/>
              <a:ext cx="17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flipH="1">
              <a:off x="2446" y="3377"/>
              <a:ext cx="11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9" name="Line 41"/>
            <p:cNvSpPr>
              <a:spLocks noChangeShapeType="1"/>
            </p:cNvSpPr>
            <p:nvPr/>
          </p:nvSpPr>
          <p:spPr bwMode="auto">
            <a:xfrm>
              <a:off x="3004" y="3383"/>
              <a:ext cx="9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10" name="Line 42"/>
            <p:cNvSpPr>
              <a:spLocks noChangeShapeType="1"/>
            </p:cNvSpPr>
            <p:nvPr/>
          </p:nvSpPr>
          <p:spPr bwMode="auto">
            <a:xfrm>
              <a:off x="4585" y="3377"/>
              <a:ext cx="16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2020888" y="2049463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 = [11, 14]</a:t>
            </a:r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5357813" y="2041525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x</a:t>
            </a:r>
          </a:p>
        </p:txBody>
      </p:sp>
      <p:sp>
        <p:nvSpPr>
          <p:cNvPr id="160813" name="Line 45"/>
          <p:cNvSpPr>
            <a:spLocks noChangeShapeType="1"/>
          </p:cNvSpPr>
          <p:nvPr/>
        </p:nvSpPr>
        <p:spPr bwMode="auto">
          <a:xfrm flipH="1">
            <a:off x="3917950" y="2546350"/>
            <a:ext cx="501650" cy="160338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814" name="Text Box 46"/>
          <p:cNvSpPr txBox="1">
            <a:spLocks noChangeArrowheads="1"/>
          </p:cNvSpPr>
          <p:nvPr/>
        </p:nvSpPr>
        <p:spPr bwMode="auto">
          <a:xfrm>
            <a:off x="2784475" y="277653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x</a:t>
            </a:r>
          </a:p>
        </p:txBody>
      </p:sp>
      <p:sp>
        <p:nvSpPr>
          <p:cNvPr id="160815" name="Line 47"/>
          <p:cNvSpPr>
            <a:spLocks noChangeShapeType="1"/>
          </p:cNvSpPr>
          <p:nvPr/>
        </p:nvSpPr>
        <p:spPr bwMode="auto">
          <a:xfrm>
            <a:off x="3917950" y="3155950"/>
            <a:ext cx="250825" cy="268288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4256088" y="3089275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x</a:t>
            </a:r>
          </a:p>
        </p:txBody>
      </p:sp>
      <p:grpSp>
        <p:nvGrpSpPr>
          <p:cNvPr id="160817" name="Group 49"/>
          <p:cNvGrpSpPr>
            <a:grpSpLocks/>
          </p:cNvGrpSpPr>
          <p:nvPr/>
        </p:nvGrpSpPr>
        <p:grpSpPr bwMode="auto">
          <a:xfrm>
            <a:off x="3956050" y="3998913"/>
            <a:ext cx="1004888" cy="604837"/>
            <a:chOff x="2492" y="2519"/>
            <a:chExt cx="633" cy="381"/>
          </a:xfrm>
        </p:grpSpPr>
        <p:sp>
          <p:nvSpPr>
            <p:cNvPr id="160818" name="Text Box 50"/>
            <p:cNvSpPr txBox="1">
              <a:spLocks noChangeArrowheads="1"/>
            </p:cNvSpPr>
            <p:nvPr/>
          </p:nvSpPr>
          <p:spPr bwMode="auto">
            <a:xfrm>
              <a:off x="2492" y="2669"/>
              <a:ext cx="6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 = NIL</a:t>
              </a:r>
            </a:p>
          </p:txBody>
        </p:sp>
        <p:sp>
          <p:nvSpPr>
            <p:cNvPr id="160819" name="Line 51"/>
            <p:cNvSpPr>
              <a:spLocks noChangeShapeType="1"/>
            </p:cNvSpPr>
            <p:nvPr/>
          </p:nvSpPr>
          <p:spPr bwMode="auto">
            <a:xfrm>
              <a:off x="2763" y="2519"/>
              <a:ext cx="91" cy="175"/>
            </a:xfrm>
            <a:prstGeom prst="line">
              <a:avLst/>
            </a:prstGeom>
            <a:noFill/>
            <a:ln w="25400">
              <a:solidFill>
                <a:srgbClr val="33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820" name="Text Box 52"/>
          <p:cNvSpPr txBox="1">
            <a:spLocks noChangeArrowheads="1"/>
          </p:cNvSpPr>
          <p:nvPr/>
        </p:nvSpPr>
        <p:spPr bwMode="auto">
          <a:xfrm>
            <a:off x="6891338" y="2111375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 = [22, 25]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60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2" grpId="0"/>
      <p:bldP spid="160813" grpId="0" animBg="1"/>
      <p:bldP spid="160814" grpId="0"/>
      <p:bldP spid="160814" grpId="1"/>
      <p:bldP spid="160815" grpId="0" animBg="1"/>
      <p:bldP spid="160816" grpId="0" build="allAtOnce"/>
      <p:bldP spid="1608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INTERVAL-SEARCH(</a:t>
            </a:r>
            <a:r>
              <a:rPr lang="en-US">
                <a:latin typeface="Comic Sans MS" pitchFamily="-107" charset="0"/>
              </a:rPr>
              <a:t>T, i</a:t>
            </a:r>
            <a:r>
              <a:rPr lang="en-US"/>
              <a:t>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18500" cy="5283200"/>
          </a:xfrm>
        </p:spPr>
        <p:txBody>
          <a:bodyPr/>
          <a:lstStyle/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x ← root[T]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>
                <a:latin typeface="Comic Sans MS" pitchFamily="-107" charset="0"/>
              </a:rPr>
              <a:t>x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</a:t>
            </a:r>
            <a:r>
              <a:rPr lang="en-US" dirty="0">
                <a:latin typeface="Comic Sans MS" pitchFamily="-107" charset="0"/>
              </a:rPr>
              <a:t> nil[T]</a:t>
            </a:r>
            <a:r>
              <a:rPr lang="en-US" dirty="0"/>
              <a:t> and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 does not overlap </a:t>
            </a:r>
            <a:r>
              <a:rPr lang="en-US" dirty="0" err="1">
                <a:latin typeface="Comic Sans MS" pitchFamily="-107" charset="0"/>
              </a:rPr>
              <a:t>int</a:t>
            </a:r>
            <a:r>
              <a:rPr lang="en-US" dirty="0">
                <a:latin typeface="Comic Sans MS" pitchFamily="-107" charset="0"/>
              </a:rPr>
              <a:t>[x]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do if </a:t>
            </a:r>
            <a:r>
              <a:rPr lang="en-US" dirty="0">
                <a:latin typeface="Comic Sans MS" pitchFamily="-107" charset="0"/>
              </a:rPr>
              <a:t>left[x]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</a:t>
            </a:r>
            <a:r>
              <a:rPr lang="en-US" dirty="0">
                <a:latin typeface="Comic Sans MS" pitchFamily="-107" charset="0"/>
              </a:rPr>
              <a:t> nil[T]</a:t>
            </a:r>
            <a:r>
              <a:rPr lang="en-US" dirty="0"/>
              <a:t> and 		  			    </a:t>
            </a:r>
            <a:r>
              <a:rPr lang="en-US" dirty="0">
                <a:latin typeface="Comic Sans MS" pitchFamily="-107" charset="0"/>
              </a:rPr>
              <a:t>max[left[x]] ≥ low[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		  then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← </a:t>
            </a:r>
            <a:r>
              <a:rPr lang="en-US" dirty="0">
                <a:latin typeface="Comic Sans MS" pitchFamily="-107" charset="0"/>
              </a:rPr>
              <a:t>left[x]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		  else </a:t>
            </a:r>
            <a:r>
              <a:rPr lang="en-US" dirty="0">
                <a:latin typeface="Comic Sans MS" pitchFamily="-107" charset="0"/>
              </a:rPr>
              <a:t>x ← right[x]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>
                <a:latin typeface="Comic Sans MS" pitchFamily="-107" charset="0"/>
              </a:rPr>
              <a:t>x</a:t>
            </a:r>
          </a:p>
          <a:p>
            <a:pPr marL="533400" indent="-533400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13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Order Statistics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07308" cy="5346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 sz="2400" dirty="0"/>
              <a:t> the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 err="1"/>
              <a:t>-th</a:t>
            </a:r>
            <a:r>
              <a:rPr lang="en-US" sz="2400" dirty="0"/>
              <a:t> order statistic of a set of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dirty="0"/>
              <a:t> elements, where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∈ {1, 2, …, n} is the element with the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 err="1">
                <a:sym typeface="Symbol" pitchFamily="-107" charset="2"/>
              </a:rPr>
              <a:t>-th</a:t>
            </a:r>
            <a:r>
              <a:rPr lang="en-US" sz="2400" dirty="0">
                <a:sym typeface="Symbol" pitchFamily="-107" charset="2"/>
              </a:rPr>
              <a:t> smallest key.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can retrieve an order statistic from an unordered set: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Using: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In: </a:t>
            </a:r>
            <a:endParaRPr lang="en-US" sz="2400" dirty="0">
              <a:sym typeface="Symbol" pitchFamily="-107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will show that: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With red-black trees we can achieve this in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Finding the </a:t>
            </a:r>
            <a:r>
              <a:rPr lang="en-US" sz="2000" b="1" dirty="0">
                <a:sym typeface="Symbol" pitchFamily="-107" charset="2"/>
              </a:rPr>
              <a:t>rank</a:t>
            </a:r>
            <a:r>
              <a:rPr lang="en-US" sz="2000" dirty="0">
                <a:sym typeface="Symbol" pitchFamily="-107" charset="2"/>
              </a:rPr>
              <a:t> of an element takes also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2244415" y="3322120"/>
            <a:ext cx="2802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RANDOMIZED-SELECT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2244415" y="3772970"/>
            <a:ext cx="1405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  <a:cs typeface="Century Gothic"/>
              </a:rPr>
              <a:t>O(n) time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Order-Statistic Tree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/>
              <a:t> </a:t>
            </a:r>
            <a:r>
              <a:rPr lang="en-US" b="1"/>
              <a:t>Order-statistic tree:</a:t>
            </a:r>
            <a:r>
              <a:rPr lang="en-US"/>
              <a:t> a red-black tree with additional information stored in each node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Node representation: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Usual fields: </a:t>
            </a:r>
            <a:r>
              <a:rPr lang="en-US" dirty="0">
                <a:latin typeface="Comic Sans MS" pitchFamily="-107" charset="0"/>
              </a:rPr>
              <a:t>key[x]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color[x]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p[x]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left[x]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right[x]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Additional field: </a:t>
            </a:r>
            <a:r>
              <a:rPr lang="en-US" dirty="0">
                <a:solidFill>
                  <a:srgbClr val="DD0111"/>
                </a:solidFill>
                <a:latin typeface="Comic Sans MS" pitchFamily="-107" charset="0"/>
              </a:rPr>
              <a:t>size[x]</a:t>
            </a:r>
            <a:r>
              <a:rPr lang="en-US" dirty="0"/>
              <a:t> that contains the number of (internal) nodes in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(including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itself)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For any internal node of the tree: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size[x] =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859088" y="5497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size[left[x]] + size[right[x]] + 1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3200"/>
              <a:t>Order-Statistic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1263" y="1506538"/>
            <a:ext cx="6083300" cy="4241800"/>
            <a:chOff x="763" y="949"/>
            <a:chExt cx="3832" cy="2672"/>
          </a:xfrm>
        </p:grpSpPr>
        <p:sp>
          <p:nvSpPr>
            <p:cNvPr id="51210" name="Text Box 4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1246" name="AutoShape 6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7" name="Text Box 7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1248" name="Line 8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1213" name="AutoShape 10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4" name="Text Box 11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6" name="Text Box 13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1217" name="AutoShape 14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1219" name="Line 16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1243" name="AutoShape 19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4" name="Text Box 20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1245" name="Line 21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1240" name="AutoShape 24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1" name="Text Box 25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1242" name="Line 26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4" name="Text Box 27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1237" name="AutoShape 29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38" name="Text Box 30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1239" name="Line 31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6" name="Text Box 32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1234" name="AutoShape 34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35" name="Text Box 35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8" name="Line 37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29" name="Line 38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0" name="Line 39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1" name="Line 40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2" name="Line 41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3" name="Line 42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1206" name="Text Box 43"/>
          <p:cNvSpPr txBox="1">
            <a:spLocks noChangeArrowheads="1"/>
          </p:cNvSpPr>
          <p:nvPr/>
        </p:nvSpPr>
        <p:spPr bwMode="auto">
          <a:xfrm>
            <a:off x="5510213" y="1336675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key</a:t>
            </a:r>
          </a:p>
        </p:txBody>
      </p:sp>
      <p:sp>
        <p:nvSpPr>
          <p:cNvPr id="51207" name="Text Box 44"/>
          <p:cNvSpPr txBox="1">
            <a:spLocks noChangeArrowheads="1"/>
          </p:cNvSpPr>
          <p:nvPr/>
        </p:nvSpPr>
        <p:spPr bwMode="auto">
          <a:xfrm>
            <a:off x="5510213" y="2179638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size</a:t>
            </a:r>
          </a:p>
        </p:txBody>
      </p:sp>
      <p:sp>
        <p:nvSpPr>
          <p:cNvPr id="51208" name="Line 45"/>
          <p:cNvSpPr>
            <a:spLocks noChangeShapeType="1"/>
          </p:cNvSpPr>
          <p:nvPr/>
        </p:nvSpPr>
        <p:spPr bwMode="auto">
          <a:xfrm flipH="1">
            <a:off x="4724400" y="1582738"/>
            <a:ext cx="71913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209" name="Line 46"/>
          <p:cNvSpPr>
            <a:spLocks noChangeShapeType="1"/>
          </p:cNvSpPr>
          <p:nvPr/>
        </p:nvSpPr>
        <p:spPr bwMode="auto">
          <a:xfrm flipH="1" flipV="1">
            <a:off x="4732338" y="2176463"/>
            <a:ext cx="78740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OS-SELECT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63638"/>
            <a:ext cx="8229600" cy="5457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Goal: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Given an order-statistic tree, return a pointer to the node containing the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i-</a:t>
            </a:r>
            <a:r>
              <a:rPr lang="en-US" sz="2400">
                <a:solidFill>
                  <a:schemeClr val="tx1"/>
                </a:solidFill>
              </a:rPr>
              <a:t>th smallest key in the subtree rooted at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>
              <a:buFontTx/>
              <a:buNone/>
            </a:pPr>
            <a:r>
              <a:rPr lang="en-US"/>
              <a:t>Idea: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size[left[x]]</a:t>
            </a:r>
            <a:r>
              <a:rPr lang="en-US" sz="2400">
                <a:solidFill>
                  <a:schemeClr val="tx1"/>
                </a:solidFill>
              </a:rPr>
              <a:t> = the number of nodes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that are smaller than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rank’[x] = size[left[x]] + 1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in the subtree rooted at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= rank’[x]</a:t>
            </a:r>
            <a:r>
              <a:rPr lang="en-US" sz="2400">
                <a:solidFill>
                  <a:schemeClr val="tx1"/>
                </a:solidFill>
              </a:rPr>
              <a:t> Done!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&lt; rank’[x]</a:t>
            </a:r>
            <a:r>
              <a:rPr lang="en-US" sz="2400">
                <a:solidFill>
                  <a:schemeClr val="tx1"/>
                </a:solidFill>
              </a:rPr>
              <a:t>: look left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&gt; rank’[x]</a:t>
            </a:r>
            <a:r>
              <a:rPr lang="en-US" sz="2400">
                <a:solidFill>
                  <a:schemeClr val="tx1"/>
                </a:solidFill>
              </a:rPr>
              <a:t>: look right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71397" y="2490788"/>
            <a:ext cx="5278437" cy="3683000"/>
            <a:chOff x="763" y="949"/>
            <a:chExt cx="3832" cy="2722"/>
          </a:xfrm>
        </p:grpSpPr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2267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8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2269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2234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2236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2238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2240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41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2264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5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2266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3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2261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2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2263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2258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59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2260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7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2255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56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2257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2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3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4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OS-SELECT</a:t>
            </a:r>
            <a:r>
              <a:rPr lang="en-US">
                <a:latin typeface="Comic Sans MS" pitchFamily="-107" charset="0"/>
              </a:rPr>
              <a:t>(x, i)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491162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>
                <a:latin typeface="Comic Sans MS" pitchFamily="-107" charset="0"/>
              </a:rPr>
              <a:t>r ← size[left[x]] + 1</a:t>
            </a:r>
            <a:endParaRPr lang="en-US" sz="2000">
              <a:ea typeface="Arial" pitchFamily="-107" charset="0"/>
              <a:cs typeface="Arial" pitchFamily="-107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if </a:t>
            </a:r>
            <a:r>
              <a:rPr lang="en-US">
                <a:latin typeface="Comic Sans MS" pitchFamily="-107" charset="0"/>
              </a:rPr>
              <a:t>i = 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then return </a:t>
            </a:r>
            <a:r>
              <a:rPr lang="en-US">
                <a:latin typeface="Comic Sans MS" pitchFamily="-107" charset="0"/>
              </a:rPr>
              <a:t>x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elseif </a:t>
            </a:r>
            <a:r>
              <a:rPr lang="en-US">
                <a:latin typeface="Comic Sans MS" pitchFamily="-107" charset="0"/>
              </a:rPr>
              <a:t>i &lt; 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       then return </a:t>
            </a:r>
            <a:r>
              <a:rPr lang="en-US"/>
              <a:t>OS-SELECT</a:t>
            </a:r>
            <a:r>
              <a:rPr lang="en-US">
                <a:latin typeface="Comic Sans MS" pitchFamily="-107" charset="0"/>
              </a:rPr>
              <a:t>(left[x], i)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else return </a:t>
            </a:r>
            <a:r>
              <a:rPr lang="en-US"/>
              <a:t>OS-SELECT(</a:t>
            </a:r>
            <a:r>
              <a:rPr lang="en-US">
                <a:latin typeface="Comic Sans MS" pitchFamily="-107" charset="0"/>
              </a:rPr>
              <a:t>right[x], i - r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Initial call: OS-SELECT(</a:t>
            </a:r>
            <a:r>
              <a:rPr lang="en-US">
                <a:latin typeface="Comic Sans MS" pitchFamily="-107" charset="0"/>
              </a:rPr>
              <a:t>root[T], i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Running time: </a:t>
            </a:r>
            <a:r>
              <a:rPr lang="en-US">
                <a:latin typeface="Comic Sans MS" pitchFamily="-107" charset="0"/>
              </a:rPr>
              <a:t>O(lgn)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741863" y="1238250"/>
            <a:ext cx="3450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► compute the rank of x within the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rooted at 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  <p:bldP spid="5560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charset="0"/>
                <a:ea typeface="Century Gothic" charset="0"/>
                <a:cs typeface="Century Gothic" charset="0"/>
              </a:rPr>
              <a:t>CS 477/677 - Lecture 13</a:t>
            </a:r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3319463" y="6299200"/>
            <a:ext cx="2860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OS-SELECT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8325" y="1506538"/>
            <a:ext cx="6083300" cy="4241800"/>
            <a:chOff x="763" y="949"/>
            <a:chExt cx="3832" cy="2672"/>
          </a:xfrm>
        </p:grpSpPr>
        <p:sp>
          <p:nvSpPr>
            <p:cNvPr id="54285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4321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22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4323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4288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4290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4292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4294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4318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9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4320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97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4315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6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4317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99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4312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3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4314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301" name="Text Box 33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4309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0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4311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303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4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5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6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7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8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4279" name="Text Box 44"/>
          <p:cNvSpPr txBox="1">
            <a:spLocks noChangeArrowheads="1"/>
          </p:cNvSpPr>
          <p:nvPr/>
        </p:nvSpPr>
        <p:spPr bwMode="auto">
          <a:xfrm>
            <a:off x="915988" y="1317625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OS-SELECT(root, 3)</a:t>
            </a:r>
          </a:p>
        </p:txBody>
      </p:sp>
      <p:sp>
        <p:nvSpPr>
          <p:cNvPr id="558125" name="Text Box 45"/>
          <p:cNvSpPr txBox="1">
            <a:spLocks noChangeArrowheads="1"/>
          </p:cNvSpPr>
          <p:nvPr/>
        </p:nvSpPr>
        <p:spPr bwMode="auto">
          <a:xfrm>
            <a:off x="5446713" y="1639888"/>
            <a:ext cx="233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3 + 1 = 4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OS-SELECT(‘8’, 3)</a:t>
            </a:r>
          </a:p>
        </p:txBody>
      </p:sp>
      <p:sp>
        <p:nvSpPr>
          <p:cNvPr id="558126" name="Line 46"/>
          <p:cNvSpPr>
            <a:spLocks noChangeShapeType="1"/>
          </p:cNvSpPr>
          <p:nvPr/>
        </p:nvSpPr>
        <p:spPr bwMode="auto">
          <a:xfrm flipH="1">
            <a:off x="3632200" y="2370138"/>
            <a:ext cx="881063" cy="79692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127" name="Text Box 47"/>
          <p:cNvSpPr txBox="1">
            <a:spLocks noChangeArrowheads="1"/>
          </p:cNvSpPr>
          <p:nvPr/>
        </p:nvSpPr>
        <p:spPr bwMode="auto">
          <a:xfrm>
            <a:off x="388938" y="3232150"/>
            <a:ext cx="233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1 + 1 = 2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OS-SELECT(‘9’, 1)</a:t>
            </a:r>
          </a:p>
        </p:txBody>
      </p:sp>
      <p:sp>
        <p:nvSpPr>
          <p:cNvPr id="558128" name="Line 48"/>
          <p:cNvSpPr>
            <a:spLocks noChangeShapeType="1"/>
          </p:cNvSpPr>
          <p:nvPr/>
        </p:nvSpPr>
        <p:spPr bwMode="auto">
          <a:xfrm>
            <a:off x="3606800" y="4013200"/>
            <a:ext cx="449263" cy="830263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3868738" y="5819775"/>
            <a:ext cx="16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1</a:t>
            </a: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Found!</a:t>
            </a:r>
            <a:endParaRPr lang="en-US" sz="20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25" grpId="0"/>
      <p:bldP spid="558126" grpId="0" animBg="1"/>
      <p:bldP spid="558127" grpId="0"/>
      <p:bldP spid="558128" grpId="0" animBg="1"/>
      <p:bldP spid="558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OS-RANK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14438"/>
            <a:ext cx="5580062" cy="2349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Goal: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Given a pointer to a node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>
                <a:solidFill>
                  <a:schemeClr val="tx1"/>
                </a:solidFill>
              </a:rPr>
              <a:t> in an order-statistic tree, return the rank of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>
                <a:solidFill>
                  <a:schemeClr val="tx1"/>
                </a:solidFill>
              </a:rPr>
              <a:t> in the linear order determined by an inorder walk of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62363" y="2265363"/>
            <a:ext cx="5278437" cy="3683000"/>
            <a:chOff x="763" y="949"/>
            <a:chExt cx="3832" cy="2722"/>
          </a:xfrm>
        </p:grpSpPr>
        <p:sp>
          <p:nvSpPr>
            <p:cNvPr id="55313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5349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50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5351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15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316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7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5318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9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320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21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5322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23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5346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7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5348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5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5343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4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5345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7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5340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1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5342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5337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38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5339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31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2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3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4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5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6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227012" y="3465513"/>
            <a:ext cx="4219127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Idea: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Add elements in the left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Go up the tree and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if a right child: add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the elements in the left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of the parent + 1</a:t>
            </a:r>
          </a:p>
        </p:txBody>
      </p:sp>
      <p:sp>
        <p:nvSpPr>
          <p:cNvPr id="55304" name="Line 45"/>
          <p:cNvSpPr>
            <a:spLocks noChangeShapeType="1"/>
          </p:cNvSpPr>
          <p:nvPr/>
        </p:nvSpPr>
        <p:spPr bwMode="auto">
          <a:xfrm flipH="1">
            <a:off x="8001000" y="3251200"/>
            <a:ext cx="4238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05" name="Text Box 46"/>
          <p:cNvSpPr txBox="1">
            <a:spLocks noChangeArrowheads="1"/>
          </p:cNvSpPr>
          <p:nvPr/>
        </p:nvSpPr>
        <p:spPr bwMode="auto">
          <a:xfrm>
            <a:off x="8399463" y="2995613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x</a:t>
            </a:r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594351" y="4508500"/>
            <a:ext cx="3662363" cy="2001838"/>
            <a:chOff x="3504" y="2840"/>
            <a:chExt cx="2307" cy="1261"/>
          </a:xfrm>
        </p:grpSpPr>
        <p:sp>
          <p:nvSpPr>
            <p:cNvPr id="55311" name="Oval 48"/>
            <p:cNvSpPr>
              <a:spLocks noChangeArrowheads="1"/>
            </p:cNvSpPr>
            <p:nvPr/>
          </p:nvSpPr>
          <p:spPr bwMode="auto">
            <a:xfrm rot="1360247">
              <a:off x="3948" y="2840"/>
              <a:ext cx="795" cy="10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2" name="Text Box 49"/>
            <p:cNvSpPr txBox="1">
              <a:spLocks noChangeArrowheads="1"/>
            </p:cNvSpPr>
            <p:nvPr/>
          </p:nvSpPr>
          <p:spPr bwMode="auto">
            <a:xfrm>
              <a:off x="3504" y="3868"/>
              <a:ext cx="23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 elements in the left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subtree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3316288" y="1295400"/>
            <a:ext cx="5481637" cy="4846638"/>
            <a:chOff x="2089" y="816"/>
            <a:chExt cx="3453" cy="3053"/>
          </a:xfrm>
        </p:grpSpPr>
        <p:sp>
          <p:nvSpPr>
            <p:cNvPr id="55308" name="Text Box 51"/>
            <p:cNvSpPr txBox="1">
              <a:spLocks noChangeArrowheads="1"/>
            </p:cNvSpPr>
            <p:nvPr/>
          </p:nvSpPr>
          <p:spPr bwMode="auto">
            <a:xfrm>
              <a:off x="3677" y="816"/>
              <a:ext cx="18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Its parent plus the left</a:t>
              </a:r>
            </a:p>
            <a:p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subtree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if x is a right child</a:t>
              </a:r>
            </a:p>
          </p:txBody>
        </p:sp>
        <p:sp>
          <p:nvSpPr>
            <p:cNvPr id="55309" name="Oval 52"/>
            <p:cNvSpPr>
              <a:spLocks noChangeArrowheads="1"/>
            </p:cNvSpPr>
            <p:nvPr/>
          </p:nvSpPr>
          <p:spPr bwMode="auto">
            <a:xfrm>
              <a:off x="3627" y="1275"/>
              <a:ext cx="710" cy="82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0" name="Freeform 53"/>
            <p:cNvSpPr>
              <a:spLocks/>
            </p:cNvSpPr>
            <p:nvPr/>
          </p:nvSpPr>
          <p:spPr bwMode="auto">
            <a:xfrm>
              <a:off x="2089" y="2133"/>
              <a:ext cx="1851" cy="1736"/>
            </a:xfrm>
            <a:custGeom>
              <a:avLst/>
              <a:gdLst>
                <a:gd name="T0" fmla="*/ 892 w 1851"/>
                <a:gd name="T1" fmla="*/ 16 h 1736"/>
                <a:gd name="T2" fmla="*/ 818 w 1851"/>
                <a:gd name="T3" fmla="*/ 32 h 1736"/>
                <a:gd name="T4" fmla="*/ 722 w 1851"/>
                <a:gd name="T5" fmla="*/ 102 h 1736"/>
                <a:gd name="T6" fmla="*/ 711 w 1851"/>
                <a:gd name="T7" fmla="*/ 118 h 1736"/>
                <a:gd name="T8" fmla="*/ 695 w 1851"/>
                <a:gd name="T9" fmla="*/ 123 h 1736"/>
                <a:gd name="T10" fmla="*/ 690 w 1851"/>
                <a:gd name="T11" fmla="*/ 139 h 1736"/>
                <a:gd name="T12" fmla="*/ 674 w 1851"/>
                <a:gd name="T13" fmla="*/ 150 h 1736"/>
                <a:gd name="T14" fmla="*/ 663 w 1851"/>
                <a:gd name="T15" fmla="*/ 166 h 1736"/>
                <a:gd name="T16" fmla="*/ 647 w 1851"/>
                <a:gd name="T17" fmla="*/ 176 h 1736"/>
                <a:gd name="T18" fmla="*/ 642 w 1851"/>
                <a:gd name="T19" fmla="*/ 192 h 1736"/>
                <a:gd name="T20" fmla="*/ 620 w 1851"/>
                <a:gd name="T21" fmla="*/ 224 h 1736"/>
                <a:gd name="T22" fmla="*/ 599 w 1851"/>
                <a:gd name="T23" fmla="*/ 278 h 1736"/>
                <a:gd name="T24" fmla="*/ 578 w 1851"/>
                <a:gd name="T25" fmla="*/ 566 h 1736"/>
                <a:gd name="T26" fmla="*/ 540 w 1851"/>
                <a:gd name="T27" fmla="*/ 715 h 1736"/>
                <a:gd name="T28" fmla="*/ 482 w 1851"/>
                <a:gd name="T29" fmla="*/ 934 h 1736"/>
                <a:gd name="T30" fmla="*/ 252 w 1851"/>
                <a:gd name="T31" fmla="*/ 1024 h 1736"/>
                <a:gd name="T32" fmla="*/ 183 w 1851"/>
                <a:gd name="T33" fmla="*/ 1051 h 1736"/>
                <a:gd name="T34" fmla="*/ 135 w 1851"/>
                <a:gd name="T35" fmla="*/ 1072 h 1736"/>
                <a:gd name="T36" fmla="*/ 119 w 1851"/>
                <a:gd name="T37" fmla="*/ 1083 h 1736"/>
                <a:gd name="T38" fmla="*/ 103 w 1851"/>
                <a:gd name="T39" fmla="*/ 1088 h 1736"/>
                <a:gd name="T40" fmla="*/ 55 w 1851"/>
                <a:gd name="T41" fmla="*/ 1131 h 1736"/>
                <a:gd name="T42" fmla="*/ 23 w 1851"/>
                <a:gd name="T43" fmla="*/ 1195 h 1736"/>
                <a:gd name="T44" fmla="*/ 7 w 1851"/>
                <a:gd name="T45" fmla="*/ 1248 h 1736"/>
                <a:gd name="T46" fmla="*/ 55 w 1851"/>
                <a:gd name="T47" fmla="*/ 1520 h 1736"/>
                <a:gd name="T48" fmla="*/ 87 w 1851"/>
                <a:gd name="T49" fmla="*/ 1563 h 1736"/>
                <a:gd name="T50" fmla="*/ 130 w 1851"/>
                <a:gd name="T51" fmla="*/ 1600 h 1736"/>
                <a:gd name="T52" fmla="*/ 199 w 1851"/>
                <a:gd name="T53" fmla="*/ 1638 h 1736"/>
                <a:gd name="T54" fmla="*/ 231 w 1851"/>
                <a:gd name="T55" fmla="*/ 1648 h 1736"/>
                <a:gd name="T56" fmla="*/ 295 w 1851"/>
                <a:gd name="T57" fmla="*/ 1670 h 1736"/>
                <a:gd name="T58" fmla="*/ 615 w 1851"/>
                <a:gd name="T59" fmla="*/ 1707 h 1736"/>
                <a:gd name="T60" fmla="*/ 1084 w 1851"/>
                <a:gd name="T61" fmla="*/ 1728 h 1736"/>
                <a:gd name="T62" fmla="*/ 1351 w 1851"/>
                <a:gd name="T63" fmla="*/ 1723 h 1736"/>
                <a:gd name="T64" fmla="*/ 1602 w 1851"/>
                <a:gd name="T65" fmla="*/ 1691 h 1736"/>
                <a:gd name="T66" fmla="*/ 1762 w 1851"/>
                <a:gd name="T67" fmla="*/ 1638 h 1736"/>
                <a:gd name="T68" fmla="*/ 1810 w 1851"/>
                <a:gd name="T69" fmla="*/ 1600 h 1736"/>
                <a:gd name="T70" fmla="*/ 1831 w 1851"/>
                <a:gd name="T71" fmla="*/ 1568 h 1736"/>
                <a:gd name="T72" fmla="*/ 1847 w 1851"/>
                <a:gd name="T73" fmla="*/ 1430 h 1736"/>
                <a:gd name="T74" fmla="*/ 1836 w 1851"/>
                <a:gd name="T75" fmla="*/ 1270 h 1736"/>
                <a:gd name="T76" fmla="*/ 1810 w 1851"/>
                <a:gd name="T77" fmla="*/ 886 h 1736"/>
                <a:gd name="T78" fmla="*/ 1751 w 1851"/>
                <a:gd name="T79" fmla="*/ 688 h 1736"/>
                <a:gd name="T80" fmla="*/ 1719 w 1851"/>
                <a:gd name="T81" fmla="*/ 619 h 1736"/>
                <a:gd name="T82" fmla="*/ 1714 w 1851"/>
                <a:gd name="T83" fmla="*/ 598 h 1736"/>
                <a:gd name="T84" fmla="*/ 1692 w 1851"/>
                <a:gd name="T85" fmla="*/ 566 h 1736"/>
                <a:gd name="T86" fmla="*/ 1660 w 1851"/>
                <a:gd name="T87" fmla="*/ 502 h 1736"/>
                <a:gd name="T88" fmla="*/ 1634 w 1851"/>
                <a:gd name="T89" fmla="*/ 470 h 1736"/>
                <a:gd name="T90" fmla="*/ 1602 w 1851"/>
                <a:gd name="T91" fmla="*/ 406 h 1736"/>
                <a:gd name="T92" fmla="*/ 1575 w 1851"/>
                <a:gd name="T93" fmla="*/ 347 h 1736"/>
                <a:gd name="T94" fmla="*/ 1479 w 1851"/>
                <a:gd name="T95" fmla="*/ 166 h 1736"/>
                <a:gd name="T96" fmla="*/ 1458 w 1851"/>
                <a:gd name="T97" fmla="*/ 134 h 1736"/>
                <a:gd name="T98" fmla="*/ 1244 w 1851"/>
                <a:gd name="T99" fmla="*/ 38 h 1736"/>
                <a:gd name="T100" fmla="*/ 1116 w 1851"/>
                <a:gd name="T101" fmla="*/ 0 h 1736"/>
                <a:gd name="T102" fmla="*/ 930 w 1851"/>
                <a:gd name="T103" fmla="*/ 11 h 1736"/>
                <a:gd name="T104" fmla="*/ 892 w 1851"/>
                <a:gd name="T105" fmla="*/ 22 h 1736"/>
                <a:gd name="T106" fmla="*/ 876 w 1851"/>
                <a:gd name="T107" fmla="*/ 27 h 1736"/>
                <a:gd name="T108" fmla="*/ 892 w 1851"/>
                <a:gd name="T109" fmla="*/ 16 h 17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51"/>
                <a:gd name="T166" fmla="*/ 0 h 1736"/>
                <a:gd name="T167" fmla="*/ 1851 w 1851"/>
                <a:gd name="T168" fmla="*/ 1736 h 17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51" h="1736">
                  <a:moveTo>
                    <a:pt x="892" y="16"/>
                  </a:moveTo>
                  <a:cubicBezTo>
                    <a:pt x="867" y="22"/>
                    <a:pt x="843" y="26"/>
                    <a:pt x="818" y="32"/>
                  </a:cubicBezTo>
                  <a:cubicBezTo>
                    <a:pt x="785" y="55"/>
                    <a:pt x="754" y="80"/>
                    <a:pt x="722" y="102"/>
                  </a:cubicBezTo>
                  <a:cubicBezTo>
                    <a:pt x="718" y="107"/>
                    <a:pt x="716" y="114"/>
                    <a:pt x="711" y="118"/>
                  </a:cubicBezTo>
                  <a:cubicBezTo>
                    <a:pt x="707" y="121"/>
                    <a:pt x="699" y="119"/>
                    <a:pt x="695" y="123"/>
                  </a:cubicBezTo>
                  <a:cubicBezTo>
                    <a:pt x="691" y="127"/>
                    <a:pt x="693" y="135"/>
                    <a:pt x="690" y="139"/>
                  </a:cubicBezTo>
                  <a:cubicBezTo>
                    <a:pt x="686" y="144"/>
                    <a:pt x="679" y="146"/>
                    <a:pt x="674" y="150"/>
                  </a:cubicBezTo>
                  <a:cubicBezTo>
                    <a:pt x="670" y="155"/>
                    <a:pt x="668" y="162"/>
                    <a:pt x="663" y="166"/>
                  </a:cubicBezTo>
                  <a:cubicBezTo>
                    <a:pt x="658" y="170"/>
                    <a:pt x="651" y="171"/>
                    <a:pt x="647" y="176"/>
                  </a:cubicBezTo>
                  <a:cubicBezTo>
                    <a:pt x="643" y="180"/>
                    <a:pt x="645" y="187"/>
                    <a:pt x="642" y="192"/>
                  </a:cubicBezTo>
                  <a:cubicBezTo>
                    <a:pt x="636" y="203"/>
                    <a:pt x="620" y="224"/>
                    <a:pt x="620" y="224"/>
                  </a:cubicBezTo>
                  <a:cubicBezTo>
                    <a:pt x="615" y="245"/>
                    <a:pt x="605" y="258"/>
                    <a:pt x="599" y="278"/>
                  </a:cubicBezTo>
                  <a:cubicBezTo>
                    <a:pt x="596" y="376"/>
                    <a:pt x="593" y="470"/>
                    <a:pt x="578" y="566"/>
                  </a:cubicBezTo>
                  <a:cubicBezTo>
                    <a:pt x="570" y="617"/>
                    <a:pt x="549" y="664"/>
                    <a:pt x="540" y="715"/>
                  </a:cubicBezTo>
                  <a:cubicBezTo>
                    <a:pt x="529" y="775"/>
                    <a:pt x="523" y="884"/>
                    <a:pt x="482" y="934"/>
                  </a:cubicBezTo>
                  <a:cubicBezTo>
                    <a:pt x="430" y="998"/>
                    <a:pt x="327" y="1014"/>
                    <a:pt x="252" y="1024"/>
                  </a:cubicBezTo>
                  <a:cubicBezTo>
                    <a:pt x="228" y="1031"/>
                    <a:pt x="207" y="1043"/>
                    <a:pt x="183" y="1051"/>
                  </a:cubicBezTo>
                  <a:cubicBezTo>
                    <a:pt x="169" y="1061"/>
                    <a:pt x="135" y="1072"/>
                    <a:pt x="135" y="1072"/>
                  </a:cubicBezTo>
                  <a:cubicBezTo>
                    <a:pt x="130" y="1076"/>
                    <a:pt x="125" y="1080"/>
                    <a:pt x="119" y="1083"/>
                  </a:cubicBezTo>
                  <a:cubicBezTo>
                    <a:pt x="114" y="1085"/>
                    <a:pt x="108" y="1085"/>
                    <a:pt x="103" y="1088"/>
                  </a:cubicBezTo>
                  <a:cubicBezTo>
                    <a:pt x="82" y="1100"/>
                    <a:pt x="74" y="1118"/>
                    <a:pt x="55" y="1131"/>
                  </a:cubicBezTo>
                  <a:cubicBezTo>
                    <a:pt x="48" y="1153"/>
                    <a:pt x="36" y="1176"/>
                    <a:pt x="23" y="1195"/>
                  </a:cubicBezTo>
                  <a:cubicBezTo>
                    <a:pt x="17" y="1213"/>
                    <a:pt x="11" y="1230"/>
                    <a:pt x="7" y="1248"/>
                  </a:cubicBezTo>
                  <a:cubicBezTo>
                    <a:pt x="0" y="1339"/>
                    <a:pt x="1" y="1441"/>
                    <a:pt x="55" y="1520"/>
                  </a:cubicBezTo>
                  <a:cubicBezTo>
                    <a:pt x="62" y="1541"/>
                    <a:pt x="69" y="1550"/>
                    <a:pt x="87" y="1563"/>
                  </a:cubicBezTo>
                  <a:cubicBezTo>
                    <a:pt x="100" y="1582"/>
                    <a:pt x="108" y="1593"/>
                    <a:pt x="130" y="1600"/>
                  </a:cubicBezTo>
                  <a:cubicBezTo>
                    <a:pt x="161" y="1623"/>
                    <a:pt x="167" y="1627"/>
                    <a:pt x="199" y="1638"/>
                  </a:cubicBezTo>
                  <a:cubicBezTo>
                    <a:pt x="210" y="1642"/>
                    <a:pt x="231" y="1648"/>
                    <a:pt x="231" y="1648"/>
                  </a:cubicBezTo>
                  <a:cubicBezTo>
                    <a:pt x="252" y="1662"/>
                    <a:pt x="272" y="1662"/>
                    <a:pt x="295" y="1670"/>
                  </a:cubicBezTo>
                  <a:cubicBezTo>
                    <a:pt x="390" y="1702"/>
                    <a:pt x="516" y="1702"/>
                    <a:pt x="615" y="1707"/>
                  </a:cubicBezTo>
                  <a:cubicBezTo>
                    <a:pt x="774" y="1736"/>
                    <a:pt x="910" y="1726"/>
                    <a:pt x="1084" y="1728"/>
                  </a:cubicBezTo>
                  <a:cubicBezTo>
                    <a:pt x="1173" y="1726"/>
                    <a:pt x="1262" y="1726"/>
                    <a:pt x="1351" y="1723"/>
                  </a:cubicBezTo>
                  <a:cubicBezTo>
                    <a:pt x="1434" y="1720"/>
                    <a:pt x="1519" y="1697"/>
                    <a:pt x="1602" y="1691"/>
                  </a:cubicBezTo>
                  <a:cubicBezTo>
                    <a:pt x="1656" y="1674"/>
                    <a:pt x="1708" y="1655"/>
                    <a:pt x="1762" y="1638"/>
                  </a:cubicBezTo>
                  <a:cubicBezTo>
                    <a:pt x="1779" y="1626"/>
                    <a:pt x="1797" y="1617"/>
                    <a:pt x="1810" y="1600"/>
                  </a:cubicBezTo>
                  <a:cubicBezTo>
                    <a:pt x="1818" y="1590"/>
                    <a:pt x="1831" y="1568"/>
                    <a:pt x="1831" y="1568"/>
                  </a:cubicBezTo>
                  <a:cubicBezTo>
                    <a:pt x="1845" y="1524"/>
                    <a:pt x="1844" y="1476"/>
                    <a:pt x="1847" y="1430"/>
                  </a:cubicBezTo>
                  <a:cubicBezTo>
                    <a:pt x="1845" y="1377"/>
                    <a:pt x="1838" y="1323"/>
                    <a:pt x="1836" y="1270"/>
                  </a:cubicBezTo>
                  <a:cubicBezTo>
                    <a:pt x="1830" y="1102"/>
                    <a:pt x="1851" y="1018"/>
                    <a:pt x="1810" y="886"/>
                  </a:cubicBezTo>
                  <a:cubicBezTo>
                    <a:pt x="1790" y="823"/>
                    <a:pt x="1790" y="744"/>
                    <a:pt x="1751" y="688"/>
                  </a:cubicBezTo>
                  <a:cubicBezTo>
                    <a:pt x="1745" y="664"/>
                    <a:pt x="1733" y="640"/>
                    <a:pt x="1719" y="619"/>
                  </a:cubicBezTo>
                  <a:cubicBezTo>
                    <a:pt x="1717" y="612"/>
                    <a:pt x="1717" y="604"/>
                    <a:pt x="1714" y="598"/>
                  </a:cubicBezTo>
                  <a:cubicBezTo>
                    <a:pt x="1708" y="586"/>
                    <a:pt x="1692" y="566"/>
                    <a:pt x="1692" y="566"/>
                  </a:cubicBezTo>
                  <a:cubicBezTo>
                    <a:pt x="1685" y="545"/>
                    <a:pt x="1673" y="520"/>
                    <a:pt x="1660" y="502"/>
                  </a:cubicBezTo>
                  <a:cubicBezTo>
                    <a:pt x="1635" y="465"/>
                    <a:pt x="1652" y="506"/>
                    <a:pt x="1634" y="470"/>
                  </a:cubicBezTo>
                  <a:cubicBezTo>
                    <a:pt x="1621" y="444"/>
                    <a:pt x="1622" y="426"/>
                    <a:pt x="1602" y="406"/>
                  </a:cubicBezTo>
                  <a:cubicBezTo>
                    <a:pt x="1594" y="386"/>
                    <a:pt x="1585" y="366"/>
                    <a:pt x="1575" y="347"/>
                  </a:cubicBezTo>
                  <a:cubicBezTo>
                    <a:pt x="1562" y="277"/>
                    <a:pt x="1529" y="216"/>
                    <a:pt x="1479" y="166"/>
                  </a:cubicBezTo>
                  <a:cubicBezTo>
                    <a:pt x="1470" y="138"/>
                    <a:pt x="1480" y="160"/>
                    <a:pt x="1458" y="134"/>
                  </a:cubicBezTo>
                  <a:cubicBezTo>
                    <a:pt x="1400" y="65"/>
                    <a:pt x="1330" y="52"/>
                    <a:pt x="1244" y="38"/>
                  </a:cubicBezTo>
                  <a:cubicBezTo>
                    <a:pt x="1203" y="22"/>
                    <a:pt x="1159" y="10"/>
                    <a:pt x="1116" y="0"/>
                  </a:cubicBezTo>
                  <a:cubicBezTo>
                    <a:pt x="1054" y="4"/>
                    <a:pt x="992" y="6"/>
                    <a:pt x="930" y="11"/>
                  </a:cubicBezTo>
                  <a:cubicBezTo>
                    <a:pt x="914" y="12"/>
                    <a:pt x="906" y="17"/>
                    <a:pt x="892" y="22"/>
                  </a:cubicBezTo>
                  <a:cubicBezTo>
                    <a:pt x="887" y="24"/>
                    <a:pt x="876" y="33"/>
                    <a:pt x="876" y="27"/>
                  </a:cubicBezTo>
                  <a:cubicBezTo>
                    <a:pt x="876" y="21"/>
                    <a:pt x="887" y="20"/>
                    <a:pt x="892" y="1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1733</Words>
  <Application>Microsoft Macintosh PowerPoint</Application>
  <PresentationFormat>On-screen Show (4:3)</PresentationFormat>
  <Paragraphs>460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Augmenting Data Structures</vt:lpstr>
      <vt:lpstr>Dynamic Order Statistics</vt:lpstr>
      <vt:lpstr>Order-Statistic Tree</vt:lpstr>
      <vt:lpstr>Example: Order-Statistic Tree</vt:lpstr>
      <vt:lpstr>OS-SELECT</vt:lpstr>
      <vt:lpstr>OS-SELECT(x, i)</vt:lpstr>
      <vt:lpstr>Example: OS-SELECT</vt:lpstr>
      <vt:lpstr>OS-RANK</vt:lpstr>
      <vt:lpstr>OS-RANK(T, x)</vt:lpstr>
      <vt:lpstr>Example: OS-RANK</vt:lpstr>
      <vt:lpstr>Maintaining Subtree Sizes</vt:lpstr>
      <vt:lpstr>Maintaining Size for OS-INSERT</vt:lpstr>
      <vt:lpstr>OS-INSERT</vt:lpstr>
      <vt:lpstr>OS-INSERT</vt:lpstr>
      <vt:lpstr>Augmenting a Data Structure</vt:lpstr>
      <vt:lpstr>Augmenting Red-Black Trees</vt:lpstr>
      <vt:lpstr>Examples</vt:lpstr>
      <vt:lpstr>Interval Trees</vt:lpstr>
      <vt:lpstr>Interval Properties</vt:lpstr>
      <vt:lpstr>Interval Trichotomy</vt:lpstr>
      <vt:lpstr>Designing Interval Trees</vt:lpstr>
      <vt:lpstr>Designing Interval Trees</vt:lpstr>
      <vt:lpstr>Example</vt:lpstr>
      <vt:lpstr>INTERVAL-SEARCH(T, i)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678</cp:revision>
  <cp:lastPrinted>2017-02-28T18:13:55Z</cp:lastPrinted>
  <dcterms:created xsi:type="dcterms:W3CDTF">2011-01-18T17:28:39Z</dcterms:created>
  <dcterms:modified xsi:type="dcterms:W3CDTF">2018-10-10T17:16:55Z</dcterms:modified>
</cp:coreProperties>
</file>