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592" r:id="rId3"/>
    <p:sldId id="593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8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29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5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A2B8E-AF9C-BA4C-87F3-F31AC18A578A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42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B666C3-999A-B843-9523-23CE150A9733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03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D7F15-483C-B546-B45E-F87EFCD76FF3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43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5A98BA-F0F4-D445-B86C-1FEBE98BAE66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3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D178EF-A3AE-A240-841C-DFF9564350A6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9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04F3E6-EFEE-6B4E-96C8-0006DCA12923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CF576-FFDB-9849-8399-1E8D978578A3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88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3A2F3-57A8-7A4E-859C-09F44CB4BBE6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8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08D80-080B-5246-B0DB-48E089A8702D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6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ACAC3-C2C8-3448-8B5F-548E3727D432}" type="slidenum">
              <a:rPr lang="en-US"/>
              <a:pPr/>
              <a:t>19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5F397-BD90-614F-B0F6-83A8E4B97559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24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405F5-EDAC-624D-91A5-E4AC54095E4C}" type="slidenum">
              <a:rPr lang="en-US"/>
              <a:pPr/>
              <a:t>20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97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1003A-4289-DC4E-8016-F3AC20C99869}" type="slidenum">
              <a:rPr lang="en-US"/>
              <a:pPr/>
              <a:t>21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94333-061E-DD45-AE00-6419A9BEEFCF}" type="slidenum">
              <a:rPr lang="en-US"/>
              <a:pPr/>
              <a:t>22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3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E35F4-E8FF-1941-8B24-1FAC4E5258BE}" type="slidenum">
              <a:rPr lang="en-US"/>
              <a:pPr/>
              <a:t>23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51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774C5-7C6C-A641-A05A-C543AD1654EF}" type="slidenum">
              <a:rPr lang="en-US"/>
              <a:pPr/>
              <a:t>24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3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3251FD-28B7-2248-AD3F-BAEEE36F4403}" type="slidenum">
              <a:rPr lang="en-US"/>
              <a:pPr/>
              <a:t>25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6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1418EB-CFB6-4345-9F73-032550EE5F1F}" type="slidenum">
              <a:rPr lang="en-US"/>
              <a:pPr/>
              <a:t>26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9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689E6-B743-7146-AB3B-BFB1D96CE27A}" type="slidenum">
              <a:rPr lang="en-US"/>
              <a:pPr/>
              <a:t>27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3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03CE6-1103-054B-AFA1-110AC6CE2F0B}" type="slidenum">
              <a:rPr lang="en-US"/>
              <a:pPr/>
              <a:t>28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43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21487A-1AC5-8B47-87EF-F86F15AAACA0}" type="slidenum">
              <a:rPr lang="en-US"/>
              <a:pPr/>
              <a:t>29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C752E-EA56-4B85-AAE2-6325192883B3}" type="slidenum">
              <a:rPr lang="en-US"/>
              <a:pPr/>
              <a:t>3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0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30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C3D44-D0B5-C840-B7F7-E0FF92F29B01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9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F7E2E-0F37-784C-BE35-6BFC60D90BD7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9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FCCF1-760C-4C46-9951-032DAE9DC652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9FC2D-EA58-9244-8810-886EF5F7CEAB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26B7B-7D17-C240-B48B-A5E5AEB8FD3C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3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70744-D73E-6F44-91F0-8E3F2089B608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Recurrences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pitchFamily="-106" charset="0"/>
              </a:rPr>
              <a:t>T(n) = T(n-1) + n			</a:t>
            </a:r>
            <a:r>
              <a:rPr lang="el-GR">
                <a:latin typeface="Comic Sans MS" pitchFamily="-106" charset="0"/>
              </a:rPr>
              <a:t>Θ</a:t>
            </a:r>
            <a:r>
              <a:rPr lang="en-US">
                <a:latin typeface="Comic Sans MS" pitchFamily="-106" charset="0"/>
              </a:rPr>
              <a:t>(n</a:t>
            </a:r>
            <a:r>
              <a:rPr lang="en-US" baseline="30000">
                <a:latin typeface="Comic Sans MS" pitchFamily="-106" charset="0"/>
              </a:rPr>
              <a:t>2</a:t>
            </a:r>
            <a:r>
              <a:rPr lang="en-US">
                <a:latin typeface="Comic Sans MS" pitchFamily="-106" charset="0"/>
              </a:rPr>
              <a:t>)</a:t>
            </a:r>
            <a:endParaRPr lang="el-GR">
              <a:latin typeface="Comic Sans MS" pitchFamily="-106" charset="0"/>
            </a:endParaRPr>
          </a:p>
          <a:p>
            <a:pPr lvl="1" eaLnBrk="1" hangingPunct="1"/>
            <a:r>
              <a:rPr lang="en-US"/>
              <a:t>Recursive algorithm that loops through the input to eliminate one item</a:t>
            </a:r>
          </a:p>
          <a:p>
            <a:pPr eaLnBrk="1" hangingPunct="1"/>
            <a:r>
              <a:rPr lang="en-US">
                <a:latin typeface="Comic Sans MS" pitchFamily="-106" charset="0"/>
              </a:rPr>
              <a:t>T(n) = T(n/2) + c			</a:t>
            </a:r>
            <a:r>
              <a:rPr lang="el-GR">
                <a:latin typeface="Comic Sans MS" pitchFamily="-106" charset="0"/>
              </a:rPr>
              <a:t>Θ</a:t>
            </a:r>
            <a:r>
              <a:rPr lang="en-US">
                <a:latin typeface="Comic Sans MS" pitchFamily="-106" charset="0"/>
              </a:rPr>
              <a:t>(lgn)</a:t>
            </a:r>
          </a:p>
          <a:p>
            <a:pPr lvl="1" eaLnBrk="1" hangingPunct="1"/>
            <a:r>
              <a:rPr lang="en-US"/>
              <a:t>Recursive algorithm that halves the input in one step</a:t>
            </a:r>
          </a:p>
          <a:p>
            <a:pPr eaLnBrk="1" hangingPunct="1"/>
            <a:r>
              <a:rPr lang="en-US">
                <a:latin typeface="Comic Sans MS" pitchFamily="-106" charset="0"/>
              </a:rPr>
              <a:t>T(n) = T(n/2) + n			</a:t>
            </a:r>
            <a:r>
              <a:rPr lang="el-GR">
                <a:latin typeface="Comic Sans MS" pitchFamily="-106" charset="0"/>
              </a:rPr>
              <a:t>Θ</a:t>
            </a:r>
            <a:r>
              <a:rPr lang="en-US">
                <a:latin typeface="Comic Sans MS" pitchFamily="-106" charset="0"/>
              </a:rPr>
              <a:t>(n)</a:t>
            </a:r>
          </a:p>
          <a:p>
            <a:pPr lvl="1" eaLnBrk="1" hangingPunct="1"/>
            <a:r>
              <a:rPr lang="en-US"/>
              <a:t>Recursive algorithm that halves the input but must examine every item in the input</a:t>
            </a:r>
          </a:p>
          <a:p>
            <a:pPr eaLnBrk="1" hangingPunct="1"/>
            <a:r>
              <a:rPr lang="en-US">
                <a:latin typeface="Comic Sans MS" pitchFamily="-106" charset="0"/>
              </a:rPr>
              <a:t>T(n) = 2T(n/2) + 1			</a:t>
            </a:r>
            <a:r>
              <a:rPr lang="el-GR">
                <a:latin typeface="Comic Sans MS" pitchFamily="-106" charset="0"/>
              </a:rPr>
              <a:t>Θ</a:t>
            </a:r>
            <a:r>
              <a:rPr lang="en-US">
                <a:latin typeface="Comic Sans MS" pitchFamily="-106" charset="0"/>
              </a:rPr>
              <a:t>(n)</a:t>
            </a:r>
          </a:p>
          <a:p>
            <a:pPr lvl="1" eaLnBrk="1" hangingPunct="1"/>
            <a:r>
              <a:rPr lang="en-US"/>
              <a:t>Recursive algorithm that splits the input into 2 halves and does a constant amount of other work</a:t>
            </a:r>
          </a:p>
        </p:txBody>
      </p:sp>
    </p:spTree>
    <p:extLst>
      <p:ext uri="{BB962C8B-B14F-4D97-AF65-F5344CB8AC3E}">
        <p14:creationId xmlns:p14="http://schemas.microsoft.com/office/powerpoint/2010/main" val="54384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3505200" y="63246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650287" cy="906462"/>
          </a:xfrm>
        </p:spPr>
        <p:txBody>
          <a:bodyPr/>
          <a:lstStyle/>
          <a:p>
            <a:pPr eaLnBrk="1" hangingPunct="1"/>
            <a:r>
              <a:rPr lang="en-US" sz="3600"/>
              <a:t>Analyzing Divide and Conquer Algorithms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095375"/>
            <a:ext cx="8564562" cy="5610225"/>
          </a:xfrm>
        </p:spPr>
        <p:txBody>
          <a:bodyPr/>
          <a:lstStyle/>
          <a:p>
            <a:pPr eaLnBrk="1" hangingPunct="1"/>
            <a:r>
              <a:rPr lang="en-US" dirty="0"/>
              <a:t>The recurrence is based on the three steps of the paradigm:</a:t>
            </a:r>
          </a:p>
          <a:p>
            <a:pPr lvl="1" eaLnBrk="1" hangingPunct="1"/>
            <a:r>
              <a:rPr lang="en-US" dirty="0">
                <a:latin typeface="Comic Sans MS" pitchFamily="-106" charset="0"/>
              </a:rPr>
              <a:t>T(n)</a:t>
            </a:r>
            <a:r>
              <a:rPr lang="en-US" dirty="0"/>
              <a:t> = running time on a problem of size </a:t>
            </a:r>
            <a:r>
              <a:rPr lang="en-US" dirty="0">
                <a:latin typeface="Comic Sans MS" pitchFamily="-106" charset="0"/>
              </a:rPr>
              <a:t>n</a:t>
            </a:r>
          </a:p>
          <a:p>
            <a:pPr lvl="1" eaLnBrk="1" hangingPunct="1"/>
            <a:r>
              <a:rPr lang="en-US" b="1" dirty="0">
                <a:sym typeface="Symbol" pitchFamily="-106" charset="2"/>
              </a:rPr>
              <a:t>Divide</a:t>
            </a:r>
            <a:r>
              <a:rPr lang="en-US" dirty="0">
                <a:sym typeface="Symbol" pitchFamily="-106" charset="2"/>
              </a:rPr>
              <a:t> the problem into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a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dirty="0" err="1">
                <a:sym typeface="Symbol" pitchFamily="-106" charset="2"/>
              </a:rPr>
              <a:t>subproblems</a:t>
            </a:r>
            <a:r>
              <a:rPr lang="en-US" dirty="0">
                <a:sym typeface="Symbol" pitchFamily="-106" charset="2"/>
              </a:rPr>
              <a:t>, each of size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n/b</a:t>
            </a:r>
            <a:r>
              <a:rPr lang="en-US" dirty="0">
                <a:sym typeface="Symbol" pitchFamily="-106" charset="2"/>
              </a:rPr>
              <a:t>: takes</a:t>
            </a:r>
          </a:p>
          <a:p>
            <a:pPr lvl="1" eaLnBrk="1" hangingPunct="1"/>
            <a:r>
              <a:rPr lang="en-US" b="1" dirty="0">
                <a:sym typeface="Symbol" pitchFamily="-106" charset="2"/>
              </a:rPr>
              <a:t>Conquer</a:t>
            </a:r>
            <a:r>
              <a:rPr lang="en-US" dirty="0">
                <a:sym typeface="Symbol" pitchFamily="-106" charset="2"/>
              </a:rPr>
              <a:t> (solve) the </a:t>
            </a:r>
            <a:r>
              <a:rPr lang="en-US" dirty="0" err="1">
                <a:sym typeface="Symbol" pitchFamily="-106" charset="2"/>
              </a:rPr>
              <a:t>subproblems</a:t>
            </a:r>
            <a:r>
              <a:rPr lang="en-US" dirty="0">
                <a:sym typeface="Symbol" pitchFamily="-106" charset="2"/>
              </a:rPr>
              <a:t>: takes</a:t>
            </a:r>
            <a:endParaRPr lang="en-US" dirty="0">
              <a:latin typeface="Comic Sans MS" pitchFamily="-106" charset="0"/>
              <a:sym typeface="Symbol" pitchFamily="-106" charset="2"/>
            </a:endParaRPr>
          </a:p>
          <a:p>
            <a:pPr lvl="1" eaLnBrk="1" hangingPunct="1"/>
            <a:r>
              <a:rPr lang="en-US" b="1" dirty="0">
                <a:sym typeface="Symbol" pitchFamily="-106" charset="2"/>
              </a:rPr>
              <a:t>Combine</a:t>
            </a:r>
            <a:r>
              <a:rPr lang="en-US" dirty="0">
                <a:sym typeface="Symbol" pitchFamily="-106" charset="2"/>
              </a:rPr>
              <a:t> the solutions: takes</a:t>
            </a:r>
          </a:p>
          <a:p>
            <a:pPr eaLnBrk="1" hangingPunct="1">
              <a:buFontTx/>
              <a:buNone/>
            </a:pPr>
            <a:r>
              <a:rPr lang="en-US" dirty="0">
                <a:sym typeface="Symbol" pitchFamily="-106" charset="2"/>
              </a:rPr>
              <a:t>			 </a:t>
            </a:r>
            <a:r>
              <a:rPr lang="el-GR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(1)				</a:t>
            </a:r>
            <a:r>
              <a:rPr lang="en-US" dirty="0">
                <a:sym typeface="Symbol" pitchFamily="-106" charset="2"/>
              </a:rPr>
              <a:t>if </a:t>
            </a:r>
            <a:r>
              <a:rPr lang="en-US" dirty="0">
                <a:latin typeface="Comic Sans MS" pitchFamily="-106" charset="0"/>
              </a:rPr>
              <a:t>n </a:t>
            </a:r>
            <a:r>
              <a:rPr lang="en-US" dirty="0">
                <a:latin typeface="Comic Sans MS" pitchFamily="-106" charset="0"/>
                <a:ea typeface="Arial" pitchFamily="-106" charset="0"/>
                <a:cs typeface="Arial" pitchFamily="-106" charset="0"/>
              </a:rPr>
              <a:t>≤ c</a:t>
            </a:r>
            <a:r>
              <a:rPr lang="en-US" dirty="0">
                <a:sym typeface="Symbol" pitchFamily="-106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>
                <a:sym typeface="Symbol" pitchFamily="-106" charset="2"/>
              </a:rPr>
              <a:t>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T(n) = 	</a:t>
            </a:r>
            <a:endParaRPr lang="en-US" dirty="0">
              <a:sym typeface="Symbol" pitchFamily="-106" charset="2"/>
            </a:endParaRPr>
          </a:p>
        </p:txBody>
      </p:sp>
      <p:sp>
        <p:nvSpPr>
          <p:cNvPr id="35847" name="AutoShape 5"/>
          <p:cNvSpPr>
            <a:spLocks/>
          </p:cNvSpPr>
          <p:nvPr/>
        </p:nvSpPr>
        <p:spPr bwMode="auto">
          <a:xfrm>
            <a:off x="2185988" y="4289425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46" name="Rectangle 6"/>
          <p:cNvSpPr>
            <a:spLocks noChangeArrowheads="1"/>
          </p:cNvSpPr>
          <p:nvPr/>
        </p:nvSpPr>
        <p:spPr bwMode="auto">
          <a:xfrm>
            <a:off x="2597150" y="2781300"/>
            <a:ext cx="887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D(n)</a:t>
            </a:r>
          </a:p>
        </p:txBody>
      </p:sp>
      <p:sp>
        <p:nvSpPr>
          <p:cNvPr id="522247" name="Rectangle 7"/>
          <p:cNvSpPr>
            <a:spLocks noChangeArrowheads="1"/>
          </p:cNvSpPr>
          <p:nvPr/>
        </p:nvSpPr>
        <p:spPr bwMode="auto">
          <a:xfrm>
            <a:off x="7052317" y="3227387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aT</a:t>
            </a:r>
            <a:r>
              <a:rPr lang="en-US" sz="2800" dirty="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(n/b)</a:t>
            </a:r>
          </a:p>
        </p:txBody>
      </p:sp>
      <p:sp>
        <p:nvSpPr>
          <p:cNvPr id="522248" name="Rectangle 8"/>
          <p:cNvSpPr>
            <a:spLocks noChangeArrowheads="1"/>
          </p:cNvSpPr>
          <p:nvPr/>
        </p:nvSpPr>
        <p:spPr bwMode="auto">
          <a:xfrm>
            <a:off x="5597525" y="3657599"/>
            <a:ext cx="84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C(n)</a:t>
            </a:r>
          </a:p>
        </p:txBody>
      </p:sp>
      <p:sp>
        <p:nvSpPr>
          <p:cNvPr id="522249" name="Rectangle 9"/>
          <p:cNvSpPr>
            <a:spLocks noChangeArrowheads="1"/>
          </p:cNvSpPr>
          <p:nvPr/>
        </p:nvSpPr>
        <p:spPr bwMode="auto">
          <a:xfrm>
            <a:off x="2293938" y="4606925"/>
            <a:ext cx="5367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omic Sans MS" pitchFamily="-106" charset="0"/>
                <a:sym typeface="Symbol" pitchFamily="-106" charset="2"/>
              </a:rPr>
              <a:t>aT(n/b) + D(n) + C(n)</a:t>
            </a:r>
            <a:r>
              <a:rPr lang="en-US" sz="2800">
                <a:solidFill>
                  <a:schemeClr val="accent2"/>
                </a:solidFill>
                <a:sym typeface="Symbol" pitchFamily="-106" charset="2"/>
              </a:rPr>
              <a:t>	otherwise</a:t>
            </a:r>
          </a:p>
        </p:txBody>
      </p:sp>
    </p:spTree>
    <p:extLst>
      <p:ext uri="{BB962C8B-B14F-4D97-AF65-F5344CB8AC3E}">
        <p14:creationId xmlns:p14="http://schemas.microsoft.com/office/powerpoint/2010/main" val="94264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6" grpId="0"/>
      <p:bldP spid="522247" grpId="0"/>
      <p:bldP spid="522248" grpId="0"/>
      <p:bldP spid="5222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Master’s method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88362" cy="5262562"/>
          </a:xfrm>
        </p:spPr>
        <p:txBody>
          <a:bodyPr/>
          <a:lstStyle/>
          <a:p>
            <a:pPr eaLnBrk="1" hangingPunct="1"/>
            <a:r>
              <a:rPr lang="en-US" sz="2000" dirty="0"/>
              <a:t>Used for solving recurrences of the form: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		</a:t>
            </a:r>
          </a:p>
          <a:p>
            <a:pPr eaLnBrk="1" hangingPunct="1">
              <a:buFontTx/>
              <a:buNone/>
            </a:pPr>
            <a:r>
              <a:rPr lang="en-US" sz="2000" dirty="0"/>
              <a:t>			where, </a:t>
            </a:r>
            <a:r>
              <a:rPr lang="en-US" sz="2000" dirty="0">
                <a:latin typeface="Comic Sans MS" pitchFamily="-106" charset="0"/>
              </a:rPr>
              <a:t>a 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</a:rPr>
              <a:t>≥ 1</a:t>
            </a:r>
            <a:r>
              <a:rPr lang="en-US" sz="2000" dirty="0">
                <a:ea typeface="Arial" pitchFamily="-106" charset="0"/>
                <a:cs typeface="Arial" pitchFamily="-106" charset="0"/>
              </a:rPr>
              <a:t>,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</a:rPr>
              <a:t> b &gt; 1</a:t>
            </a:r>
            <a:r>
              <a:rPr lang="en-US" sz="2000" dirty="0">
                <a:ea typeface="Arial" pitchFamily="-106" charset="0"/>
                <a:cs typeface="Arial" pitchFamily="-106" charset="0"/>
              </a:rPr>
              <a:t>, and 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</a:rPr>
              <a:t>f(n) &gt; 0</a:t>
            </a:r>
            <a:r>
              <a:rPr lang="en-US" sz="2000" dirty="0">
                <a:ea typeface="Arial" pitchFamily="-106" charset="0"/>
                <a:cs typeface="Arial" pitchFamily="-106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</a:rPr>
              <a:t>Compare f(n) with </a:t>
            </a:r>
            <a:r>
              <a:rPr lang="en-US" sz="24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n</a:t>
            </a:r>
            <a:r>
              <a:rPr lang="en-US" sz="2400" baseline="30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log</a:t>
            </a:r>
            <a:r>
              <a:rPr lang="en-US" sz="2400" baseline="-25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b</a:t>
            </a:r>
            <a:r>
              <a:rPr lang="en-US" sz="2400" baseline="30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a</a:t>
            </a:r>
            <a:r>
              <a:rPr lang="en-US" sz="2400" dirty="0">
                <a:latin typeface="Comic Sans MS" pitchFamily="-106" charset="0"/>
                <a:ea typeface="Arial" pitchFamily="-106" charset="0"/>
                <a:cs typeface="Arial" pitchFamily="-106" charset="0"/>
              </a:rPr>
              <a:t>:</a:t>
            </a:r>
            <a:endParaRPr lang="en-US" sz="2400" baseline="30000" dirty="0">
              <a:latin typeface="Comic Sans MS" pitchFamily="-106" charset="0"/>
              <a:ea typeface="Arial" pitchFamily="-106" charset="0"/>
              <a:cs typeface="Arial" pitchFamily="-10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>
                <a:ea typeface="Arial" pitchFamily="-106" charset="0"/>
                <a:cs typeface="Arial" pitchFamily="-106" charset="0"/>
              </a:rPr>
              <a:t>Case 1:</a:t>
            </a:r>
            <a:r>
              <a:rPr lang="en-US" sz="2000" dirty="0">
                <a:ea typeface="Arial" pitchFamily="-106" charset="0"/>
                <a:cs typeface="Arial" pitchFamily="-106" charset="0"/>
              </a:rPr>
              <a:t> if 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</a:rPr>
              <a:t>f(n) = O(</a:t>
            </a:r>
            <a:r>
              <a:rPr lang="en-US" sz="24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n</a:t>
            </a:r>
            <a:r>
              <a:rPr lang="en-US" sz="2400" baseline="30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log</a:t>
            </a:r>
            <a:r>
              <a:rPr lang="en-US" sz="2400" baseline="-25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b</a:t>
            </a:r>
            <a:r>
              <a:rPr lang="en-US" sz="2400" baseline="30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a</a:t>
            </a:r>
            <a:r>
              <a:rPr lang="en-US" sz="2400" baseline="30000" dirty="0">
                <a:ea typeface="Arial" pitchFamily="-106" charset="0"/>
                <a:cs typeface="Arial" pitchFamily="-106" charset="0"/>
              </a:rPr>
              <a:t> </a:t>
            </a:r>
            <a:r>
              <a:rPr lang="en-US" sz="2400" baseline="30000" dirty="0">
                <a:latin typeface="Comic Sans MS" pitchFamily="-106" charset="0"/>
                <a:ea typeface="Arial" pitchFamily="-106" charset="0"/>
                <a:cs typeface="Arial" pitchFamily="-106" charset="0"/>
              </a:rPr>
              <a:t>- </a:t>
            </a:r>
            <a:r>
              <a:rPr lang="en-US" sz="2400" baseline="30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𝛆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</a:rPr>
              <a:t>) </a:t>
            </a:r>
            <a:r>
              <a:rPr lang="en-US" sz="2000" dirty="0">
                <a:ea typeface="Arial" pitchFamily="-106" charset="0"/>
                <a:cs typeface="Arial" pitchFamily="-106" charset="0"/>
              </a:rPr>
              <a:t>for some 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𝛆 &gt; 0</a:t>
            </a:r>
            <a:r>
              <a:rPr lang="en-US" sz="2000" dirty="0">
                <a:ea typeface="Arial" pitchFamily="-106" charset="0"/>
                <a:cs typeface="Arial" pitchFamily="-106" charset="0"/>
                <a:sym typeface="Symbol" pitchFamily="-106" charset="2"/>
              </a:rPr>
              <a:t>, then: 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T(n) = </a:t>
            </a:r>
            <a:r>
              <a:rPr lang="el-GR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(</a:t>
            </a:r>
            <a:r>
              <a:rPr lang="en-US" sz="24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n</a:t>
            </a:r>
            <a:r>
              <a:rPr lang="en-US" sz="2400" baseline="30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log</a:t>
            </a:r>
            <a:r>
              <a:rPr lang="en-US" sz="2400" baseline="-25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b</a:t>
            </a:r>
            <a:r>
              <a:rPr lang="en-US" sz="2400" baseline="30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a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)</a:t>
            </a:r>
            <a:r>
              <a:rPr lang="en-US" sz="2000" dirty="0">
                <a:ea typeface="Arial" pitchFamily="-106" charset="0"/>
                <a:cs typeface="Arial" pitchFamily="-106" charset="0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>
                <a:ea typeface="Arial" pitchFamily="-106" charset="0"/>
                <a:cs typeface="Arial" pitchFamily="-106" charset="0"/>
                <a:sym typeface="Symbol" pitchFamily="-106" charset="2"/>
              </a:rPr>
              <a:t>Case 2:</a:t>
            </a:r>
            <a:r>
              <a:rPr lang="en-US" sz="2000" dirty="0">
                <a:ea typeface="Arial" pitchFamily="-106" charset="0"/>
                <a:cs typeface="Arial" pitchFamily="-106" charset="0"/>
                <a:sym typeface="Symbol" pitchFamily="-106" charset="2"/>
              </a:rPr>
              <a:t> if 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f(n) = </a:t>
            </a:r>
            <a:r>
              <a:rPr lang="el-GR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(</a:t>
            </a:r>
            <a:r>
              <a:rPr lang="en-US" sz="24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n</a:t>
            </a:r>
            <a:r>
              <a:rPr lang="en-US" sz="2400" baseline="30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log</a:t>
            </a:r>
            <a:r>
              <a:rPr lang="en-US" sz="2400" baseline="-25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b</a:t>
            </a:r>
            <a:r>
              <a:rPr lang="en-US" sz="2400" baseline="30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a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), </a:t>
            </a:r>
            <a:r>
              <a:rPr lang="en-US" sz="2000" dirty="0">
                <a:ea typeface="Arial" pitchFamily="-106" charset="0"/>
                <a:cs typeface="Arial" pitchFamily="-106" charset="0"/>
                <a:sym typeface="Symbol" pitchFamily="-106" charset="2"/>
              </a:rPr>
              <a:t>then: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 T(n) = </a:t>
            </a:r>
            <a:r>
              <a:rPr lang="el-GR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(</a:t>
            </a:r>
            <a:r>
              <a:rPr lang="en-US" sz="24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n</a:t>
            </a:r>
            <a:r>
              <a:rPr lang="en-US" sz="2400" baseline="30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log</a:t>
            </a:r>
            <a:r>
              <a:rPr lang="en-US" sz="2400" baseline="-25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b</a:t>
            </a:r>
            <a:r>
              <a:rPr lang="en-US" sz="2400" baseline="30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a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 </a:t>
            </a:r>
            <a:r>
              <a:rPr lang="en-US" sz="2400" dirty="0" err="1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lgn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)</a:t>
            </a:r>
            <a:r>
              <a:rPr lang="en-US" sz="2000" dirty="0">
                <a:ea typeface="Arial" pitchFamily="-106" charset="0"/>
                <a:cs typeface="Arial" pitchFamily="-106" charset="0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b="1" dirty="0">
                <a:ea typeface="Arial" pitchFamily="-106" charset="0"/>
                <a:cs typeface="Arial" pitchFamily="-106" charset="0"/>
                <a:sym typeface="Symbol" pitchFamily="-106" charset="2"/>
              </a:rPr>
              <a:t>Case 3:</a:t>
            </a:r>
            <a:r>
              <a:rPr lang="en-US" sz="2000" dirty="0">
                <a:ea typeface="Arial" pitchFamily="-106" charset="0"/>
                <a:cs typeface="Arial" pitchFamily="-106" charset="0"/>
                <a:sym typeface="Symbol" pitchFamily="-106" charset="2"/>
              </a:rPr>
              <a:t> if 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f(n) = 𝝮(</a:t>
            </a:r>
            <a:r>
              <a:rPr lang="en-US" sz="24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n</a:t>
            </a:r>
            <a:r>
              <a:rPr lang="en-US" sz="2400" baseline="30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log</a:t>
            </a:r>
            <a:r>
              <a:rPr lang="en-US" sz="2400" baseline="-25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b</a:t>
            </a:r>
            <a:r>
              <a:rPr lang="en-US" sz="2400" baseline="30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a</a:t>
            </a:r>
            <a:r>
              <a:rPr lang="en-US" sz="2000" baseline="30000" dirty="0">
                <a:ea typeface="Arial" pitchFamily="-106" charset="0"/>
                <a:cs typeface="Arial" pitchFamily="-106" charset="0"/>
              </a:rPr>
              <a:t> </a:t>
            </a:r>
            <a:r>
              <a:rPr lang="en-US" sz="2400" baseline="30000" dirty="0">
                <a:latin typeface="Comic Sans MS" pitchFamily="-106" charset="0"/>
                <a:ea typeface="Arial" pitchFamily="-106" charset="0"/>
                <a:cs typeface="Arial" pitchFamily="-106" charset="0"/>
              </a:rPr>
              <a:t>+</a:t>
            </a:r>
            <a:r>
              <a:rPr lang="en-US" sz="2400" baseline="30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𝛆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)</a:t>
            </a:r>
            <a:r>
              <a:rPr lang="en-US" sz="2000" dirty="0">
                <a:ea typeface="Arial" pitchFamily="-106" charset="0"/>
                <a:cs typeface="Arial" pitchFamily="-106" charset="0"/>
                <a:sym typeface="Symbol" pitchFamily="-106" charset="2"/>
              </a:rPr>
              <a:t> for some 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𝛆 &gt; 0</a:t>
            </a:r>
            <a:r>
              <a:rPr lang="en-US" sz="2000" dirty="0">
                <a:ea typeface="Arial" pitchFamily="-106" charset="0"/>
                <a:cs typeface="Arial" pitchFamily="-106" charset="0"/>
                <a:sym typeface="Symbol" pitchFamily="-106" charset="2"/>
              </a:rPr>
              <a:t>, and if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dirty="0">
                <a:ea typeface="Arial" pitchFamily="-106" charset="0"/>
                <a:cs typeface="Arial" pitchFamily="-106" charset="0"/>
                <a:sym typeface="Symbol" pitchFamily="-106" charset="2"/>
              </a:rPr>
              <a:t>	</a:t>
            </a:r>
            <a:r>
              <a:rPr lang="en-US" sz="2000" dirty="0" err="1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af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(n/b) ≤ </a:t>
            </a:r>
            <a:r>
              <a:rPr lang="en-US" sz="2000" dirty="0" err="1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cf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(n)</a:t>
            </a:r>
            <a:r>
              <a:rPr lang="en-US" sz="2000" dirty="0">
                <a:ea typeface="Arial" pitchFamily="-106" charset="0"/>
                <a:cs typeface="Arial" pitchFamily="-106" charset="0"/>
                <a:sym typeface="Symbol" pitchFamily="-106" charset="2"/>
              </a:rPr>
              <a:t> for some c &lt; 1 and all sufficiently large 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n</a:t>
            </a:r>
            <a:r>
              <a:rPr lang="en-US" sz="2000" dirty="0">
                <a:ea typeface="Arial" pitchFamily="-106" charset="0"/>
                <a:cs typeface="Arial" pitchFamily="-106" charset="0"/>
                <a:sym typeface="Symbol" pitchFamily="-106" charset="2"/>
              </a:rPr>
              <a:t>, then: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000" dirty="0">
                <a:ea typeface="Arial" pitchFamily="-106" charset="0"/>
                <a:cs typeface="Arial" pitchFamily="-106" charset="0"/>
                <a:sym typeface="Symbol" pitchFamily="-106" charset="2"/>
              </a:rPr>
              <a:t>				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T(n) = </a:t>
            </a:r>
            <a:r>
              <a:rPr lang="el-GR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(f(n))</a:t>
            </a:r>
          </a:p>
        </p:txBody>
      </p:sp>
      <p:graphicFrame>
        <p:nvGraphicFramePr>
          <p:cNvPr id="3789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1676400"/>
          <a:ext cx="289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4" imgW="1333440" imgH="431640" progId="Equation.3">
                  <p:embed/>
                </p:oleObj>
              </mc:Choice>
              <mc:Fallback>
                <p:oleObj name="Equation" r:id="rId4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2895600" cy="936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5724525"/>
            <a:ext cx="2101850" cy="900113"/>
            <a:chOff x="432" y="3456"/>
            <a:chExt cx="1324" cy="567"/>
          </a:xfrm>
        </p:grpSpPr>
        <p:sp>
          <p:nvSpPr>
            <p:cNvPr id="37896" name="Text Box 6"/>
            <p:cNvSpPr txBox="1">
              <a:spLocks noChangeArrowheads="1"/>
            </p:cNvSpPr>
            <p:nvPr/>
          </p:nvSpPr>
          <p:spPr bwMode="auto">
            <a:xfrm>
              <a:off x="432" y="3792"/>
              <a:ext cx="1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regularity condition</a:t>
              </a:r>
            </a:p>
          </p:txBody>
        </p:sp>
        <p:sp>
          <p:nvSpPr>
            <p:cNvPr id="37897" name="Freeform 7"/>
            <p:cNvSpPr>
              <a:spLocks/>
            </p:cNvSpPr>
            <p:nvPr/>
          </p:nvSpPr>
          <p:spPr bwMode="auto">
            <a:xfrm>
              <a:off x="856" y="3456"/>
              <a:ext cx="104" cy="336"/>
            </a:xfrm>
            <a:custGeom>
              <a:avLst/>
              <a:gdLst>
                <a:gd name="T0" fmla="*/ 56 w 104"/>
                <a:gd name="T1" fmla="*/ 336 h 336"/>
                <a:gd name="T2" fmla="*/ 56 w 104"/>
                <a:gd name="T3" fmla="*/ 240 h 336"/>
                <a:gd name="T4" fmla="*/ 8 w 104"/>
                <a:gd name="T5" fmla="*/ 144 h 336"/>
                <a:gd name="T6" fmla="*/ 104 w 104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336"/>
                <a:gd name="T14" fmla="*/ 104 w 10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336">
                  <a:moveTo>
                    <a:pt x="56" y="336"/>
                  </a:moveTo>
                  <a:cubicBezTo>
                    <a:pt x="60" y="304"/>
                    <a:pt x="64" y="272"/>
                    <a:pt x="56" y="240"/>
                  </a:cubicBezTo>
                  <a:cubicBezTo>
                    <a:pt x="48" y="208"/>
                    <a:pt x="0" y="184"/>
                    <a:pt x="8" y="144"/>
                  </a:cubicBezTo>
                  <a:cubicBezTo>
                    <a:pt x="16" y="104"/>
                    <a:pt x="60" y="52"/>
                    <a:pt x="10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5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9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 1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9025"/>
            <a:ext cx="8677275" cy="5362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Two different divide-and-conquer algorithms </a:t>
            </a:r>
            <a:r>
              <a:rPr lang="en-US" sz="2000" dirty="0">
                <a:latin typeface="Comic Sans MS" pitchFamily="-106" charset="0"/>
              </a:rPr>
              <a:t>A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B</a:t>
            </a:r>
            <a:r>
              <a:rPr lang="en-US" sz="2000" dirty="0"/>
              <a:t> have been designed for solving the problem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</a:rPr>
              <a:t>A</a:t>
            </a:r>
            <a:r>
              <a:rPr lang="en-US" sz="2000" dirty="0">
                <a:solidFill>
                  <a:srgbClr val="DD0111"/>
                </a:solidFill>
              </a:rPr>
              <a:t> partitions 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000" dirty="0">
                <a:solidFill>
                  <a:srgbClr val="DD0111"/>
                </a:solidFill>
              </a:rPr>
              <a:t> into 4 </a:t>
            </a:r>
            <a:r>
              <a:rPr lang="en-US" sz="2000" dirty="0" err="1">
                <a:solidFill>
                  <a:srgbClr val="DD0111"/>
                </a:solidFill>
              </a:rPr>
              <a:t>subproblems</a:t>
            </a:r>
            <a:r>
              <a:rPr lang="en-US" sz="2000" dirty="0">
                <a:solidFill>
                  <a:srgbClr val="DD0111"/>
                </a:solidFill>
              </a:rPr>
              <a:t> each of size 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</a:rPr>
              <a:t>n/2</a:t>
            </a:r>
            <a:r>
              <a:rPr lang="en-US" sz="2000" dirty="0"/>
              <a:t>, where </a:t>
            </a:r>
            <a:r>
              <a:rPr lang="en-US" sz="2000" dirty="0">
                <a:latin typeface="Comic Sans MS" pitchFamily="-106" charset="0"/>
              </a:rPr>
              <a:t>n</a:t>
            </a:r>
            <a:r>
              <a:rPr lang="en-US" sz="2000" dirty="0"/>
              <a:t> is the input size for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DD0111"/>
                </a:solidFill>
              </a:rPr>
              <a:t>it takes a total of </a:t>
            </a:r>
            <a:r>
              <a:rPr lang="el-GR" sz="2000" dirty="0">
                <a:solidFill>
                  <a:srgbClr val="DD0111"/>
                </a:solidFill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</a:rPr>
              <a:t>(n</a:t>
            </a:r>
            <a:r>
              <a:rPr lang="en-US" sz="2000" baseline="30000" dirty="0">
                <a:solidFill>
                  <a:srgbClr val="DD0111"/>
                </a:solidFill>
                <a:latin typeface="Comic Sans MS" pitchFamily="-106" charset="0"/>
              </a:rPr>
              <a:t>1.5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</a:rPr>
              <a:t>)</a:t>
            </a:r>
            <a:r>
              <a:rPr lang="en-US" sz="2000" dirty="0">
                <a:solidFill>
                  <a:srgbClr val="DD0111"/>
                </a:solidFill>
              </a:rPr>
              <a:t> time for the </a:t>
            </a:r>
            <a:r>
              <a:rPr lang="en-US" sz="2000" i="1" dirty="0">
                <a:solidFill>
                  <a:srgbClr val="DD0111"/>
                </a:solidFill>
              </a:rPr>
              <a:t>partition</a:t>
            </a:r>
            <a:r>
              <a:rPr lang="en-US" sz="2000" dirty="0">
                <a:solidFill>
                  <a:srgbClr val="DD0111"/>
                </a:solidFill>
              </a:rPr>
              <a:t> and </a:t>
            </a:r>
            <a:r>
              <a:rPr lang="en-US" sz="2000" i="1" dirty="0">
                <a:solidFill>
                  <a:srgbClr val="DD0111"/>
                </a:solidFill>
              </a:rPr>
              <a:t>combine</a:t>
            </a:r>
            <a:r>
              <a:rPr lang="en-US" sz="2000" dirty="0">
                <a:solidFill>
                  <a:srgbClr val="DD0111"/>
                </a:solidFill>
              </a:rPr>
              <a:t> steps</a:t>
            </a:r>
            <a:r>
              <a:rPr lang="en-US" sz="2000" dirty="0"/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008080"/>
                </a:solidFill>
                <a:latin typeface="Comic Sans MS" pitchFamily="-106" charset="0"/>
              </a:rPr>
              <a:t>	B</a:t>
            </a:r>
            <a:r>
              <a:rPr lang="en-US" sz="2000" dirty="0">
                <a:solidFill>
                  <a:srgbClr val="008080"/>
                </a:solidFill>
              </a:rPr>
              <a:t> partitions </a:t>
            </a:r>
            <a:r>
              <a:rPr lang="en-US" sz="2000" dirty="0">
                <a:solidFill>
                  <a:srgbClr val="008080"/>
                </a:solidFill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000" dirty="0">
                <a:solidFill>
                  <a:srgbClr val="008080"/>
                </a:solidFill>
              </a:rPr>
              <a:t> into </a:t>
            </a:r>
            <a:r>
              <a:rPr lang="en-US" sz="2000" dirty="0">
                <a:solidFill>
                  <a:srgbClr val="008080"/>
                </a:solidFill>
                <a:latin typeface="Comic Sans MS" pitchFamily="-106" charset="0"/>
              </a:rPr>
              <a:t>4</a:t>
            </a:r>
            <a:r>
              <a:rPr lang="en-US" sz="2000" dirty="0">
                <a:solidFill>
                  <a:srgbClr val="008080"/>
                </a:solidFill>
              </a:rPr>
              <a:t> </a:t>
            </a:r>
            <a:r>
              <a:rPr lang="en-US" sz="2000" dirty="0" err="1">
                <a:solidFill>
                  <a:srgbClr val="008080"/>
                </a:solidFill>
              </a:rPr>
              <a:t>subproblems</a:t>
            </a:r>
            <a:r>
              <a:rPr lang="en-US" sz="2000" dirty="0">
                <a:solidFill>
                  <a:srgbClr val="008080"/>
                </a:solidFill>
              </a:rPr>
              <a:t> each of size </a:t>
            </a:r>
            <a:r>
              <a:rPr lang="en-US" sz="2000" dirty="0">
                <a:solidFill>
                  <a:srgbClr val="008080"/>
                </a:solidFill>
                <a:latin typeface="Comic Sans MS" pitchFamily="-106" charset="0"/>
              </a:rPr>
              <a:t>n/4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008080"/>
                </a:solidFill>
              </a:rPr>
              <a:t>it takes a total of </a:t>
            </a:r>
            <a:r>
              <a:rPr lang="el-GR" sz="2000" dirty="0">
                <a:solidFill>
                  <a:srgbClr val="008080"/>
                </a:solidFill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000" dirty="0">
                <a:solidFill>
                  <a:srgbClr val="008080"/>
                </a:solidFill>
                <a:latin typeface="Comic Sans MS" pitchFamily="-106" charset="0"/>
              </a:rPr>
              <a:t>(n)</a:t>
            </a:r>
            <a:r>
              <a:rPr lang="en-US" sz="2000" dirty="0">
                <a:solidFill>
                  <a:srgbClr val="008080"/>
                </a:solidFill>
              </a:rPr>
              <a:t> time for the </a:t>
            </a:r>
            <a:r>
              <a:rPr lang="en-US" sz="2000" i="1" dirty="0">
                <a:solidFill>
                  <a:srgbClr val="008080"/>
                </a:solidFill>
              </a:rPr>
              <a:t>partition</a:t>
            </a:r>
            <a:r>
              <a:rPr lang="en-US" sz="2000" dirty="0">
                <a:solidFill>
                  <a:srgbClr val="008080"/>
                </a:solidFill>
              </a:rPr>
              <a:t> and </a:t>
            </a:r>
            <a:r>
              <a:rPr lang="en-US" sz="2000" i="1" dirty="0">
                <a:solidFill>
                  <a:srgbClr val="008080"/>
                </a:solidFill>
              </a:rPr>
              <a:t>combine</a:t>
            </a:r>
            <a:r>
              <a:rPr lang="en-US" sz="2000" dirty="0">
                <a:solidFill>
                  <a:srgbClr val="008080"/>
                </a:solidFill>
              </a:rPr>
              <a:t> steps</a:t>
            </a:r>
            <a:r>
              <a:rPr lang="en-US" sz="2000" dirty="0"/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/>
              <a:t>	Which algorithm is preferable? Why?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A:          ,                    </a:t>
            </a:r>
            <a:r>
              <a:rPr lang="en-US" dirty="0">
                <a:sym typeface="Symbol" pitchFamily="-106" charset="2"/>
              </a:rPr>
              <a:t>⇒</a:t>
            </a:r>
            <a:r>
              <a:rPr lang="en-US" dirty="0"/>
              <a:t>                (case 1) </a:t>
            </a:r>
            <a:r>
              <a:rPr lang="en-US" dirty="0">
                <a:sym typeface="Symbol" pitchFamily="-106" charset="2"/>
              </a:rPr>
              <a:t>⇒</a:t>
            </a:r>
            <a:r>
              <a:rPr lang="en-US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B:          ,                    </a:t>
            </a:r>
            <a:r>
              <a:rPr lang="en-US" dirty="0">
                <a:sym typeface="Symbol" pitchFamily="-106" charset="2"/>
              </a:rPr>
              <a:t>⇒</a:t>
            </a:r>
            <a:r>
              <a:rPr lang="en-US" dirty="0"/>
              <a:t>                (case 2) </a:t>
            </a:r>
            <a:r>
              <a:rPr lang="en-US" dirty="0">
                <a:sym typeface="Symbol" pitchFamily="-106" charset="2"/>
              </a:rPr>
              <a:t>⇒</a:t>
            </a:r>
            <a:r>
              <a:rPr lang="en-US" dirty="0"/>
              <a:t> </a:t>
            </a:r>
          </a:p>
        </p:txBody>
      </p:sp>
      <p:sp>
        <p:nvSpPr>
          <p:cNvPr id="39951" name="Rectangle 4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4293" name="Object 2"/>
          <p:cNvGraphicFramePr>
            <a:graphicFrameLocks noChangeAspect="1"/>
          </p:cNvGraphicFramePr>
          <p:nvPr/>
        </p:nvGraphicFramePr>
        <p:xfrm>
          <a:off x="1546225" y="3727450"/>
          <a:ext cx="56118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4" imgW="2768400" imgH="431640" progId="Equation.3">
                  <p:embed/>
                </p:oleObj>
              </mc:Choice>
              <mc:Fallback>
                <p:oleObj name="Equation" r:id="rId4" imgW="276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727450"/>
                        <a:ext cx="5611813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4295" name="Object 3"/>
          <p:cNvGraphicFramePr>
            <a:graphicFrameLocks noChangeAspect="1"/>
          </p:cNvGraphicFramePr>
          <p:nvPr/>
        </p:nvGraphicFramePr>
        <p:xfrm>
          <a:off x="869950" y="4983163"/>
          <a:ext cx="10207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6" imgW="698500" imgH="228600" progId="Equation.3">
                  <p:embed/>
                </p:oleObj>
              </mc:Choice>
              <mc:Fallback>
                <p:oleObj name="Equation" r:id="rId6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983163"/>
                        <a:ext cx="1020763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4297" name="Object 4"/>
          <p:cNvGraphicFramePr>
            <a:graphicFrameLocks noChangeAspect="1"/>
          </p:cNvGraphicFramePr>
          <p:nvPr/>
        </p:nvGraphicFramePr>
        <p:xfrm>
          <a:off x="2025650" y="4978400"/>
          <a:ext cx="17478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8" imgW="1167893" imgH="203112" progId="Equation.3">
                  <p:embed/>
                </p:oleObj>
              </mc:Choice>
              <mc:Fallback>
                <p:oleObj name="Equation" r:id="rId8" imgW="116789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978400"/>
                        <a:ext cx="174783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Rectangle 1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4299" name="Object 5"/>
          <p:cNvGraphicFramePr>
            <a:graphicFrameLocks noChangeAspect="1"/>
          </p:cNvGraphicFramePr>
          <p:nvPr/>
        </p:nvGraphicFramePr>
        <p:xfrm>
          <a:off x="4138613" y="4929188"/>
          <a:ext cx="1676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10" imgW="965160" imgH="228600" progId="Equation.3">
                  <p:embed/>
                </p:oleObj>
              </mc:Choice>
              <mc:Fallback>
                <p:oleObj name="Equation" r:id="rId10" imgW="965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13" y="4929188"/>
                        <a:ext cx="16764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43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968157"/>
              </p:ext>
            </p:extLst>
          </p:nvPr>
        </p:nvGraphicFramePr>
        <p:xfrm>
          <a:off x="7645597" y="4915694"/>
          <a:ext cx="123348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12" imgW="838200" imgH="228600" progId="Equation.3">
                  <p:embed/>
                </p:oleObj>
              </mc:Choice>
              <mc:Fallback>
                <p:oleObj name="Equation" r:id="rId12" imgW="83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597" y="4915694"/>
                        <a:ext cx="1233487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4303" name="Object 7"/>
          <p:cNvGraphicFramePr>
            <a:graphicFrameLocks noChangeAspect="1"/>
          </p:cNvGraphicFramePr>
          <p:nvPr/>
        </p:nvGraphicFramePr>
        <p:xfrm>
          <a:off x="815975" y="5448300"/>
          <a:ext cx="9794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14" imgW="634725" imgH="228501" progId="Equation.3">
                  <p:embed/>
                </p:oleObj>
              </mc:Choice>
              <mc:Fallback>
                <p:oleObj name="Equation" r:id="rId14" imgW="6347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5448300"/>
                        <a:ext cx="979488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4305" name="Object 8"/>
          <p:cNvGraphicFramePr>
            <a:graphicFrameLocks noChangeAspect="1"/>
          </p:cNvGraphicFramePr>
          <p:nvPr/>
        </p:nvGraphicFramePr>
        <p:xfrm>
          <a:off x="2017713" y="5453063"/>
          <a:ext cx="1793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Equation" r:id="rId16" imgW="1167893" imgH="203112" progId="Equation.3">
                  <p:embed/>
                </p:oleObj>
              </mc:Choice>
              <mc:Fallback>
                <p:oleObj name="Equation" r:id="rId16" imgW="116789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5453063"/>
                        <a:ext cx="1793875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8" name="Rectangle 1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4307" name="Object 9"/>
          <p:cNvGraphicFramePr>
            <a:graphicFrameLocks noChangeAspect="1"/>
          </p:cNvGraphicFramePr>
          <p:nvPr/>
        </p:nvGraphicFramePr>
        <p:xfrm>
          <a:off x="4268788" y="5470525"/>
          <a:ext cx="13906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18" imgW="799753" imgH="203112" progId="Equation.3">
                  <p:embed/>
                </p:oleObj>
              </mc:Choice>
              <mc:Fallback>
                <p:oleObj name="Equation" r:id="rId18" imgW="79975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5470525"/>
                        <a:ext cx="139065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Rectangle 2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2430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948178"/>
              </p:ext>
            </p:extLst>
          </p:nvPr>
        </p:nvGraphicFramePr>
        <p:xfrm>
          <a:off x="7645597" y="5422107"/>
          <a:ext cx="14716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20" imgW="1002865" imgH="215806" progId="Equation.3">
                  <p:embed/>
                </p:oleObj>
              </mc:Choice>
              <mc:Fallback>
                <p:oleObj name="Equation" r:id="rId20" imgW="100286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597" y="5422107"/>
                        <a:ext cx="1471612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68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Sorting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89575"/>
          </a:xfrm>
        </p:spPr>
        <p:txBody>
          <a:bodyPr/>
          <a:lstStyle/>
          <a:p>
            <a:pPr eaLnBrk="1" hangingPunct="1"/>
            <a:r>
              <a:rPr lang="en-US" sz="2400"/>
              <a:t>Insertion sort</a:t>
            </a:r>
          </a:p>
          <a:p>
            <a:pPr lvl="1" eaLnBrk="1" hangingPunct="1"/>
            <a:r>
              <a:rPr lang="en-US" sz="2000"/>
              <a:t>Design approach:</a:t>
            </a:r>
          </a:p>
          <a:p>
            <a:pPr lvl="1" eaLnBrk="1" hangingPunct="1"/>
            <a:r>
              <a:rPr lang="en-US" sz="2000"/>
              <a:t>Sorts in place:</a:t>
            </a:r>
          </a:p>
          <a:p>
            <a:pPr lvl="1" eaLnBrk="1" hangingPunct="1"/>
            <a:r>
              <a:rPr lang="en-US" sz="2000"/>
              <a:t>Best case:</a:t>
            </a:r>
          </a:p>
          <a:p>
            <a:pPr lvl="1" eaLnBrk="1" hangingPunct="1"/>
            <a:r>
              <a:rPr lang="en-US" sz="2000"/>
              <a:t>Worst case: </a:t>
            </a:r>
          </a:p>
          <a:p>
            <a:pPr lvl="1" eaLnBrk="1" hangingPunct="1"/>
            <a:r>
              <a:rPr lang="en-US" sz="2000">
                <a:latin typeface="Comic Sans MS" pitchFamily="-106" charset="0"/>
              </a:rPr>
              <a:t>n</a:t>
            </a:r>
            <a:r>
              <a:rPr lang="en-US" sz="2000" baseline="30000">
                <a:latin typeface="Comic Sans MS" pitchFamily="-106" charset="0"/>
              </a:rPr>
              <a:t>2</a:t>
            </a:r>
            <a:r>
              <a:rPr lang="en-US" sz="2000"/>
              <a:t> comparisons, </a:t>
            </a:r>
            <a:r>
              <a:rPr lang="en-US" sz="2000">
                <a:latin typeface="Comic Sans MS" pitchFamily="-106" charset="0"/>
              </a:rPr>
              <a:t>n</a:t>
            </a:r>
            <a:r>
              <a:rPr lang="en-US" sz="2000" baseline="30000">
                <a:latin typeface="Comic Sans MS" pitchFamily="-106" charset="0"/>
              </a:rPr>
              <a:t>2</a:t>
            </a:r>
            <a:r>
              <a:rPr lang="en-US" sz="2000"/>
              <a:t> exchanges </a:t>
            </a:r>
          </a:p>
          <a:p>
            <a:pPr lvl="1" eaLnBrk="1" hangingPunct="1"/>
            <a:endParaRPr lang="en-US" sz="2000"/>
          </a:p>
          <a:p>
            <a:pPr eaLnBrk="1" hangingPunct="1"/>
            <a:r>
              <a:rPr lang="en-US" sz="2400"/>
              <a:t>Bubble Sort</a:t>
            </a:r>
          </a:p>
          <a:p>
            <a:pPr lvl="1" eaLnBrk="1" hangingPunct="1"/>
            <a:r>
              <a:rPr lang="en-US" sz="2000"/>
              <a:t>Design approach:</a:t>
            </a:r>
          </a:p>
          <a:p>
            <a:pPr lvl="1" eaLnBrk="1" hangingPunct="1"/>
            <a:r>
              <a:rPr lang="en-US" sz="2000"/>
              <a:t>Sorts in place:</a:t>
            </a:r>
          </a:p>
          <a:p>
            <a:pPr lvl="1" eaLnBrk="1" hangingPunct="1"/>
            <a:r>
              <a:rPr lang="en-US" sz="2000"/>
              <a:t>Running time:</a:t>
            </a:r>
          </a:p>
          <a:p>
            <a:pPr lvl="1" eaLnBrk="1" hangingPunct="1"/>
            <a:r>
              <a:rPr lang="en-US" sz="2000">
                <a:latin typeface="Comic Sans MS" pitchFamily="-106" charset="0"/>
              </a:rPr>
              <a:t>n</a:t>
            </a:r>
            <a:r>
              <a:rPr lang="en-US" sz="2000" baseline="30000">
                <a:latin typeface="Comic Sans MS" pitchFamily="-106" charset="0"/>
              </a:rPr>
              <a:t>2</a:t>
            </a:r>
            <a:r>
              <a:rPr lang="en-US" sz="2000"/>
              <a:t> comparisons, </a:t>
            </a:r>
            <a:r>
              <a:rPr lang="en-US" sz="2000">
                <a:latin typeface="Comic Sans MS" pitchFamily="-106" charset="0"/>
              </a:rPr>
              <a:t>n</a:t>
            </a:r>
            <a:r>
              <a:rPr lang="en-US" sz="2000" baseline="30000">
                <a:latin typeface="Comic Sans MS" pitchFamily="-106" charset="0"/>
              </a:rPr>
              <a:t>2</a:t>
            </a:r>
            <a:r>
              <a:rPr lang="en-US" sz="2000"/>
              <a:t> exchanges </a:t>
            </a:r>
            <a:endParaRPr lang="en-US"/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3656013" y="2017713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Yes</a:t>
            </a: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3656013" y="2351088"/>
            <a:ext cx="713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0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</a:rPr>
              <a:t>(n)</a:t>
            </a:r>
          </a:p>
        </p:txBody>
      </p:sp>
      <p:sp>
        <p:nvSpPr>
          <p:cNvPr id="557062" name="Text Box 6"/>
          <p:cNvSpPr txBox="1">
            <a:spLocks noChangeArrowheads="1"/>
          </p:cNvSpPr>
          <p:nvPr/>
        </p:nvSpPr>
        <p:spPr bwMode="auto">
          <a:xfrm>
            <a:off x="3656013" y="2751138"/>
            <a:ext cx="8178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0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</a:rPr>
              <a:t>(n</a:t>
            </a:r>
            <a:r>
              <a:rPr lang="en-US" sz="2000" baseline="30000" dirty="0">
                <a:latin typeface="Comic Sans MS" pitchFamily="-106" charset="0"/>
              </a:rPr>
              <a:t>2</a:t>
            </a:r>
            <a:r>
              <a:rPr lang="en-US" sz="2000" dirty="0">
                <a:latin typeface="Comic Sans MS" pitchFamily="-106" charset="0"/>
              </a:rPr>
              <a:t>)</a:t>
            </a:r>
          </a:p>
        </p:txBody>
      </p:sp>
      <p:sp>
        <p:nvSpPr>
          <p:cNvPr id="557063" name="Text Box 7"/>
          <p:cNvSpPr txBox="1">
            <a:spLocks noChangeArrowheads="1"/>
          </p:cNvSpPr>
          <p:nvPr/>
        </p:nvSpPr>
        <p:spPr bwMode="auto">
          <a:xfrm>
            <a:off x="3656013" y="1655763"/>
            <a:ext cx="1497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incremental</a:t>
            </a:r>
          </a:p>
        </p:txBody>
      </p:sp>
      <p:sp>
        <p:nvSpPr>
          <p:cNvPr id="557064" name="Text Box 8"/>
          <p:cNvSpPr txBox="1">
            <a:spLocks noChangeArrowheads="1"/>
          </p:cNvSpPr>
          <p:nvPr/>
        </p:nvSpPr>
        <p:spPr bwMode="auto">
          <a:xfrm>
            <a:off x="3754438" y="4621213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Yes</a:t>
            </a:r>
          </a:p>
        </p:txBody>
      </p:sp>
      <p:sp>
        <p:nvSpPr>
          <p:cNvPr id="557065" name="Text Box 9"/>
          <p:cNvSpPr txBox="1">
            <a:spLocks noChangeArrowheads="1"/>
          </p:cNvSpPr>
          <p:nvPr/>
        </p:nvSpPr>
        <p:spPr bwMode="auto">
          <a:xfrm>
            <a:off x="3754438" y="4954588"/>
            <a:ext cx="8178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0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</a:rPr>
              <a:t>(n</a:t>
            </a:r>
            <a:r>
              <a:rPr lang="en-US" sz="2000" baseline="30000" dirty="0">
                <a:latin typeface="Comic Sans MS" pitchFamily="-106" charset="0"/>
              </a:rPr>
              <a:t>2</a:t>
            </a:r>
            <a:r>
              <a:rPr lang="en-US" sz="2000" dirty="0">
                <a:latin typeface="Comic Sans MS" pitchFamily="-106" charset="0"/>
              </a:rPr>
              <a:t>)</a:t>
            </a:r>
          </a:p>
        </p:txBody>
      </p:sp>
      <p:sp>
        <p:nvSpPr>
          <p:cNvPr id="557066" name="Text Box 10"/>
          <p:cNvSpPr txBox="1">
            <a:spLocks noChangeArrowheads="1"/>
          </p:cNvSpPr>
          <p:nvPr/>
        </p:nvSpPr>
        <p:spPr bwMode="auto">
          <a:xfrm>
            <a:off x="3754438" y="4240213"/>
            <a:ext cx="1497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incremental</a:t>
            </a:r>
          </a:p>
        </p:txBody>
      </p:sp>
    </p:spTree>
    <p:extLst>
      <p:ext uri="{BB962C8B-B14F-4D97-AF65-F5344CB8AC3E}">
        <p14:creationId xmlns:p14="http://schemas.microsoft.com/office/powerpoint/2010/main" val="6704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/>
      <p:bldP spid="557061" grpId="0"/>
      <p:bldP spid="557062" grpId="0"/>
      <p:bldP spid="557063" grpId="0"/>
      <p:bldP spid="557064" grpId="0"/>
      <p:bldP spid="557065" grpId="0"/>
      <p:bldP spid="5570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Sorting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89575"/>
          </a:xfrm>
        </p:spPr>
        <p:txBody>
          <a:bodyPr/>
          <a:lstStyle/>
          <a:p>
            <a:pPr eaLnBrk="1" hangingPunct="1"/>
            <a:r>
              <a:rPr lang="en-US" sz="2400"/>
              <a:t>Selection sort</a:t>
            </a:r>
          </a:p>
          <a:p>
            <a:pPr lvl="1" eaLnBrk="1" hangingPunct="1"/>
            <a:r>
              <a:rPr lang="en-US" sz="2000"/>
              <a:t>Design approach:</a:t>
            </a:r>
          </a:p>
          <a:p>
            <a:pPr lvl="1" eaLnBrk="1" hangingPunct="1"/>
            <a:r>
              <a:rPr lang="en-US" sz="2000"/>
              <a:t>Sorts in place:</a:t>
            </a:r>
          </a:p>
          <a:p>
            <a:pPr lvl="1" eaLnBrk="1" hangingPunct="1"/>
            <a:r>
              <a:rPr lang="en-US" sz="2000"/>
              <a:t>Running time: </a:t>
            </a:r>
          </a:p>
          <a:p>
            <a:pPr lvl="1" eaLnBrk="1" hangingPunct="1"/>
            <a:r>
              <a:rPr lang="en-US" sz="2000">
                <a:latin typeface="Comic Sans MS" pitchFamily="-106" charset="0"/>
              </a:rPr>
              <a:t>n</a:t>
            </a:r>
            <a:r>
              <a:rPr lang="en-US" sz="2000" baseline="30000">
                <a:latin typeface="Comic Sans MS" pitchFamily="-106" charset="0"/>
              </a:rPr>
              <a:t>2</a:t>
            </a:r>
            <a:r>
              <a:rPr lang="en-US" sz="2000"/>
              <a:t> comparisons, </a:t>
            </a:r>
            <a:r>
              <a:rPr lang="en-US" sz="2000">
                <a:latin typeface="Comic Sans MS" pitchFamily="-106" charset="0"/>
              </a:rPr>
              <a:t>n</a:t>
            </a:r>
            <a:r>
              <a:rPr lang="en-US" sz="2000"/>
              <a:t> exchanges</a:t>
            </a:r>
          </a:p>
          <a:p>
            <a:pPr lvl="1" eaLnBrk="1" hangingPunct="1"/>
            <a:endParaRPr lang="en-US" sz="2000"/>
          </a:p>
          <a:p>
            <a:pPr eaLnBrk="1" hangingPunct="1"/>
            <a:r>
              <a:rPr lang="en-US" sz="2400"/>
              <a:t>Merge Sort</a:t>
            </a:r>
          </a:p>
          <a:p>
            <a:pPr lvl="1" eaLnBrk="1" hangingPunct="1"/>
            <a:r>
              <a:rPr lang="en-US" sz="2000"/>
              <a:t>Design approach:</a:t>
            </a:r>
          </a:p>
          <a:p>
            <a:pPr lvl="1" eaLnBrk="1" hangingPunct="1"/>
            <a:r>
              <a:rPr lang="en-US" sz="2000"/>
              <a:t>Sorts in place:</a:t>
            </a:r>
          </a:p>
          <a:p>
            <a:pPr lvl="1" eaLnBrk="1" hangingPunct="1"/>
            <a:r>
              <a:rPr lang="en-US" sz="2000"/>
              <a:t>Running time:</a:t>
            </a:r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3656013" y="2017713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Yes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3656013" y="2427288"/>
            <a:ext cx="8178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0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</a:rPr>
              <a:t>(n</a:t>
            </a:r>
            <a:r>
              <a:rPr lang="en-US" sz="2000" baseline="30000" dirty="0">
                <a:latin typeface="Comic Sans MS" pitchFamily="-106" charset="0"/>
              </a:rPr>
              <a:t>2</a:t>
            </a:r>
            <a:r>
              <a:rPr lang="en-US" sz="2000" dirty="0">
                <a:latin typeface="Comic Sans MS" pitchFamily="-106" charset="0"/>
              </a:rPr>
              <a:t>)</a:t>
            </a:r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3656013" y="1655763"/>
            <a:ext cx="1497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incremental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3656013" y="4300538"/>
            <a:ext cx="50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No</a:t>
            </a:r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3656013" y="4624388"/>
            <a:ext cx="10390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000" dirty="0">
                <a:sym typeface="Symbol" pitchFamily="-106" charset="2"/>
              </a:rPr>
              <a:t>Θ</a:t>
            </a:r>
            <a:r>
              <a:rPr lang="en-US" sz="2000" dirty="0"/>
              <a:t>(</a:t>
            </a:r>
            <a:r>
              <a:rPr lang="en-US" sz="2000" dirty="0" err="1"/>
              <a:t>nlgn</a:t>
            </a:r>
            <a:r>
              <a:rPr lang="en-US" sz="2000" dirty="0"/>
              <a:t>)</a:t>
            </a:r>
          </a:p>
        </p:txBody>
      </p: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3656013" y="3919538"/>
            <a:ext cx="233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184813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4" grpId="0"/>
      <p:bldP spid="558085" grpId="0"/>
      <p:bldP spid="558086" grpId="0"/>
      <p:bldP spid="558087" grpId="0"/>
      <p:bldP spid="558088" grpId="0"/>
      <p:bldP spid="5580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Quicksort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31875"/>
            <a:ext cx="8229600" cy="56435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/>
              <a:t>Quicksort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Idea: </a:t>
            </a:r>
          </a:p>
          <a:p>
            <a:pPr lvl="1" eaLnBrk="1" hangingPunct="1">
              <a:lnSpc>
                <a:spcPct val="120000"/>
              </a:lnSpc>
            </a:pPr>
            <a:endParaRPr lang="en-US"/>
          </a:p>
          <a:p>
            <a:pPr lvl="1" eaLnBrk="1" hangingPunct="1">
              <a:lnSpc>
                <a:spcPct val="120000"/>
              </a:lnSpc>
            </a:pPr>
            <a:r>
              <a:rPr lang="en-US"/>
              <a:t>Design approach: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Sorts in place: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Best case: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Worst case: 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Partition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Running time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Randomized Quicksort </a:t>
            </a: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4241638" y="3263900"/>
            <a:ext cx="62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Yes</a:t>
            </a: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4241638" y="3811588"/>
            <a:ext cx="1055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0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</a:rPr>
              <a:t>(</a:t>
            </a:r>
            <a:r>
              <a:rPr lang="en-US" sz="2000" dirty="0" err="1">
                <a:latin typeface="Comic Sans MS" pitchFamily="-106" charset="0"/>
              </a:rPr>
              <a:t>nlgn</a:t>
            </a:r>
            <a:r>
              <a:rPr lang="en-US" sz="2000" dirty="0">
                <a:latin typeface="Comic Sans MS" pitchFamily="-106" charset="0"/>
              </a:rPr>
              <a:t>)</a:t>
            </a:r>
          </a:p>
        </p:txBody>
      </p:sp>
      <p:sp>
        <p:nvSpPr>
          <p:cNvPr id="528390" name="Text Box 6"/>
          <p:cNvSpPr txBox="1">
            <a:spLocks noChangeArrowheads="1"/>
          </p:cNvSpPr>
          <p:nvPr/>
        </p:nvSpPr>
        <p:spPr bwMode="auto">
          <a:xfrm>
            <a:off x="4241638" y="4322763"/>
            <a:ext cx="8178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0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</a:rPr>
              <a:t>(n</a:t>
            </a:r>
            <a:r>
              <a:rPr lang="en-US" sz="2000" baseline="30000" dirty="0">
                <a:latin typeface="Comic Sans MS" pitchFamily="-106" charset="0"/>
              </a:rPr>
              <a:t>2</a:t>
            </a:r>
            <a:r>
              <a:rPr lang="en-US" sz="2000" dirty="0">
                <a:latin typeface="Comic Sans MS" pitchFamily="-106" charset="0"/>
              </a:rPr>
              <a:t>)</a:t>
            </a:r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4241638" y="2727325"/>
            <a:ext cx="2373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Divide and conquer</a:t>
            </a:r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 bwMode="auto">
          <a:xfrm>
            <a:off x="3686175" y="5370513"/>
            <a:ext cx="713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0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</a:rPr>
              <a:t>(n)</a:t>
            </a:r>
          </a:p>
        </p:txBody>
      </p:sp>
      <p:sp>
        <p:nvSpPr>
          <p:cNvPr id="528393" name="Text Box 9"/>
          <p:cNvSpPr txBox="1">
            <a:spLocks noChangeArrowheads="1"/>
          </p:cNvSpPr>
          <p:nvPr/>
        </p:nvSpPr>
        <p:spPr bwMode="auto">
          <a:xfrm>
            <a:off x="2381250" y="1485900"/>
            <a:ext cx="61642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Partition the array A into 2 subarrays A[p..q] and A[q+1..r], such that each element of A[p..q] is smaller than or equal to each element in A[q+1..r]. Then sort the subarrays recursively.</a:t>
            </a:r>
          </a:p>
        </p:txBody>
      </p:sp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4898591" y="5741888"/>
            <a:ext cx="38481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l-GR" sz="20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</a:rPr>
              <a:t>(</a:t>
            </a:r>
            <a:r>
              <a:rPr lang="en-US" sz="2000" dirty="0" err="1">
                <a:latin typeface="Comic Sans MS" pitchFamily="-106" charset="0"/>
              </a:rPr>
              <a:t>nlgn</a:t>
            </a:r>
            <a:r>
              <a:rPr lang="en-US" sz="2000" dirty="0">
                <a:latin typeface="Comic Sans MS" pitchFamily="-106" charset="0"/>
              </a:rPr>
              <a:t>) </a:t>
            </a:r>
            <a:r>
              <a:rPr lang="en-US" sz="2000" dirty="0"/>
              <a:t>– on average</a:t>
            </a:r>
          </a:p>
          <a:p>
            <a:r>
              <a:rPr lang="el-GR" sz="20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</a:rPr>
              <a:t>(n</a:t>
            </a:r>
            <a:r>
              <a:rPr lang="en-US" sz="2000" baseline="30000" dirty="0">
                <a:latin typeface="Comic Sans MS" pitchFamily="-106" charset="0"/>
              </a:rPr>
              <a:t>2</a:t>
            </a:r>
            <a:r>
              <a:rPr lang="en-US" sz="2000" dirty="0">
                <a:latin typeface="Comic Sans MS" pitchFamily="-106" charset="0"/>
              </a:rPr>
              <a:t>)</a:t>
            </a:r>
            <a:r>
              <a:rPr lang="en-US" sz="2000" dirty="0"/>
              <a:t> – in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49214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8" grpId="0"/>
      <p:bldP spid="528389" grpId="0"/>
      <p:bldP spid="528390" grpId="0"/>
      <p:bldP spid="528391" grpId="0"/>
      <p:bldP spid="528392" grpId="0"/>
      <p:bldP spid="528393" grpId="0"/>
      <p:bldP spid="5283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Randomized Algorithms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355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/>
              <a:t>The behavior is determined in part by values produced by a random-number generator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RANDOM</a:t>
            </a:r>
            <a:r>
              <a:rPr lang="en-US">
                <a:latin typeface="Comic Sans MS" pitchFamily="-106" charset="0"/>
              </a:rPr>
              <a:t>(a, b)</a:t>
            </a:r>
            <a:r>
              <a:rPr lang="en-US" i="1">
                <a:latin typeface="Comic Sans MS" pitchFamily="-106" charset="0"/>
              </a:rPr>
              <a:t> </a:t>
            </a:r>
            <a:r>
              <a:rPr lang="en-US"/>
              <a:t>returns an integer </a:t>
            </a:r>
            <a:r>
              <a:rPr lang="en-US">
                <a:latin typeface="Comic Sans MS" pitchFamily="-106" charset="0"/>
              </a:rPr>
              <a:t>r</a:t>
            </a:r>
            <a:r>
              <a:rPr lang="en-US"/>
              <a:t>, where </a:t>
            </a:r>
            <a:r>
              <a:rPr lang="en-US">
                <a:latin typeface="Comic Sans MS" pitchFamily="-106" charset="0"/>
              </a:rPr>
              <a:t>a ≤ r ≤ b</a:t>
            </a:r>
            <a:r>
              <a:rPr lang="en-US" i="1"/>
              <a:t> </a:t>
            </a:r>
            <a:r>
              <a:rPr lang="en-US"/>
              <a:t>and each of the </a:t>
            </a:r>
            <a:r>
              <a:rPr lang="en-US">
                <a:latin typeface="Comic Sans MS" pitchFamily="-106" charset="0"/>
              </a:rPr>
              <a:t>b-a+1</a:t>
            </a:r>
            <a:r>
              <a:rPr lang="en-US"/>
              <a:t> possible values of </a:t>
            </a:r>
            <a:r>
              <a:rPr lang="en-US">
                <a:latin typeface="Comic Sans MS" pitchFamily="-106" charset="0"/>
              </a:rPr>
              <a:t>r</a:t>
            </a:r>
            <a:r>
              <a:rPr lang="en-US" i="1"/>
              <a:t> </a:t>
            </a:r>
            <a:r>
              <a:rPr lang="en-US"/>
              <a:t>is equally likely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Algorithm generates randomness in input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No input can consistently elicit worst case behavior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Worst case occurs only if we get “unlucky” numbers from the random number generator</a:t>
            </a:r>
          </a:p>
        </p:txBody>
      </p:sp>
    </p:spTree>
    <p:extLst>
      <p:ext uri="{BB962C8B-B14F-4D97-AF65-F5344CB8AC3E}">
        <p14:creationId xmlns:p14="http://schemas.microsoft.com/office/powerpoint/2010/main" val="87530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50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</a:t>
            </a:r>
          </a:p>
        </p:txBody>
      </p:sp>
      <p:sp>
        <p:nvSpPr>
          <p:cNvPr id="50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/>
              <a:t>a) 	TRUE		FALSE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/>
              <a:t>Worst case time complexity of </a:t>
            </a:r>
            <a:r>
              <a:rPr lang="en-US" sz="2400" dirty="0" err="1"/>
              <a:t>QuickSort</a:t>
            </a:r>
            <a:r>
              <a:rPr lang="en-US" sz="2400" dirty="0"/>
              <a:t> is </a:t>
            </a:r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</a:rPr>
              <a:t>(</a:t>
            </a:r>
            <a:r>
              <a:rPr lang="en-US" sz="2400" dirty="0" err="1">
                <a:latin typeface="Comic Sans MS" pitchFamily="-106" charset="0"/>
              </a:rPr>
              <a:t>nlgn</a:t>
            </a:r>
            <a:r>
              <a:rPr lang="en-US" sz="2400" dirty="0">
                <a:latin typeface="Comic Sans MS" pitchFamily="-106" charset="0"/>
              </a:rPr>
              <a:t>)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/>
              <a:t>b) 	TRUE 	FALSE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/>
              <a:t>If  				       and               , then </a:t>
            </a:r>
            <a:br>
              <a:rPr lang="en-US" sz="2400" dirty="0"/>
            </a:br>
            <a:endParaRPr lang="en-US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/>
              <a:t>c) 	TRUE		FALSE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/>
              <a:t>If 			      and	         , then </a:t>
            </a:r>
          </a:p>
        </p:txBody>
      </p:sp>
      <p:sp>
        <p:nvSpPr>
          <p:cNvPr id="50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742950" y="3871913"/>
          <a:ext cx="2849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4" imgW="1778000" imgH="241300" progId="Equation.3">
                  <p:embed/>
                </p:oleObj>
              </mc:Choice>
              <mc:Fallback>
                <p:oleObj name="Equation" r:id="rId4" imgW="177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871913"/>
                        <a:ext cx="28495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4438650" y="3875088"/>
          <a:ext cx="1022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6" imgW="622030" imgH="228501" progId="Equation.3">
                  <p:embed/>
                </p:oleObj>
              </mc:Choice>
              <mc:Fallback>
                <p:oleObj name="Equation" r:id="rId6" imgW="62203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3875088"/>
                        <a:ext cx="10223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6572250" y="3927475"/>
          <a:ext cx="16287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8" imgW="1002865" imgH="203112" progId="Equation.3">
                  <p:embed/>
                </p:oleObj>
              </mc:Choice>
              <mc:Fallback>
                <p:oleObj name="Equation" r:id="rId8" imgW="100286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3927475"/>
                        <a:ext cx="1628775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685800" y="5707063"/>
          <a:ext cx="19827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10" imgW="1091726" imgH="203112" progId="Equation.3">
                  <p:embed/>
                </p:oleObj>
              </mc:Choice>
              <mc:Fallback>
                <p:oleObj name="Equation" r:id="rId10" imgW="109172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07063"/>
                        <a:ext cx="19827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Rectangle 1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3421063" y="5632450"/>
          <a:ext cx="13176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12" imgW="761669" imgH="241195" progId="Equation.3">
                  <p:embed/>
                </p:oleObj>
              </mc:Choice>
              <mc:Fallback>
                <p:oleObj name="Equation" r:id="rId12" imgW="76166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5632450"/>
                        <a:ext cx="131762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3" name="Rectangle 1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5795963" y="5691188"/>
          <a:ext cx="17986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14" imgW="1002865" imgH="203112" progId="Equation.3">
                  <p:embed/>
                </p:oleObj>
              </mc:Choice>
              <mc:Fallback>
                <p:oleObj name="Equation" r:id="rId14" imgW="100286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691188"/>
                        <a:ext cx="1798637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48" name="Oval 16"/>
          <p:cNvSpPr>
            <a:spLocks noChangeArrowheads="1"/>
          </p:cNvSpPr>
          <p:nvPr/>
        </p:nvSpPr>
        <p:spPr bwMode="auto">
          <a:xfrm>
            <a:off x="2967038" y="1354138"/>
            <a:ext cx="1398587" cy="457200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449" name="Oval 17"/>
          <p:cNvSpPr>
            <a:spLocks noChangeArrowheads="1"/>
          </p:cNvSpPr>
          <p:nvPr/>
        </p:nvSpPr>
        <p:spPr bwMode="auto">
          <a:xfrm>
            <a:off x="1030288" y="3209925"/>
            <a:ext cx="1398587" cy="457200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450" name="Oval 18"/>
          <p:cNvSpPr>
            <a:spLocks noChangeArrowheads="1"/>
          </p:cNvSpPr>
          <p:nvPr/>
        </p:nvSpPr>
        <p:spPr bwMode="auto">
          <a:xfrm>
            <a:off x="2992438" y="5011738"/>
            <a:ext cx="1398587" cy="457200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48" grpId="0" animBg="1"/>
      <p:bldP spid="530449" grpId="0" animBg="1"/>
      <p:bldP spid="5304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Medians and Order Statistics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>
                <a:sym typeface="Symbol" pitchFamily="-106" charset="2"/>
              </a:rPr>
              <a:t>General Selection Problem: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>
                <a:sym typeface="Symbol" pitchFamily="-106" charset="2"/>
              </a:rPr>
              <a:t>select the </a:t>
            </a:r>
            <a:r>
              <a:rPr lang="en-US" sz="200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000">
                <a:sym typeface="Symbol" pitchFamily="-106" charset="2"/>
              </a:rPr>
              <a:t>-th smallest element from a set of </a:t>
            </a:r>
            <a:r>
              <a:rPr lang="en-US" sz="2000">
                <a:latin typeface="Comic Sans MS" pitchFamily="-106" charset="0"/>
                <a:sym typeface="Symbol" pitchFamily="-106" charset="2"/>
              </a:rPr>
              <a:t>n</a:t>
            </a:r>
            <a:r>
              <a:rPr lang="en-US" sz="2000">
                <a:sym typeface="Symbol" pitchFamily="-106" charset="2"/>
              </a:rPr>
              <a:t> distinct numbers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>
                <a:sym typeface="Symbol" pitchFamily="-106" charset="2"/>
              </a:rPr>
              <a:t>Algorithms: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>
                <a:sym typeface="Symbol" pitchFamily="-106" charset="2"/>
              </a:rPr>
              <a:t>Randomized select</a:t>
            </a:r>
          </a:p>
          <a:p>
            <a:pPr lvl="1" eaLnBrk="1" hangingPunct="1">
              <a:lnSpc>
                <a:spcPct val="120000"/>
              </a:lnSpc>
            </a:pPr>
            <a:r>
              <a:rPr lang="en-US">
                <a:sym typeface="Symbol" pitchFamily="-106" charset="2"/>
              </a:rPr>
              <a:t>Idea </a:t>
            </a:r>
          </a:p>
          <a:p>
            <a:pPr lvl="1" eaLnBrk="1" hangingPunct="1">
              <a:lnSpc>
                <a:spcPct val="120000"/>
              </a:lnSpc>
            </a:pPr>
            <a:endParaRPr lang="en-US">
              <a:sym typeface="Symbol" pitchFamily="-106" charset="2"/>
            </a:endParaRPr>
          </a:p>
          <a:p>
            <a:pPr lvl="1" eaLnBrk="1" hangingPunct="1">
              <a:lnSpc>
                <a:spcPct val="120000"/>
              </a:lnSpc>
            </a:pPr>
            <a:endParaRPr lang="en-US">
              <a:sym typeface="Symbol" pitchFamily="-106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>
                <a:sym typeface="Symbol" pitchFamily="-106" charset="2"/>
              </a:rPr>
              <a:t>Worst-case </a:t>
            </a:r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3055938" y="5154685"/>
            <a:ext cx="809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  <a:sym typeface="Symbol" pitchFamily="-106" charset="2"/>
              </a:rPr>
              <a:t>O</a:t>
            </a:r>
            <a:r>
              <a:rPr lang="en-US" sz="2400">
                <a:latin typeface="Comic Sans MS" pitchFamily="-106" charset="0"/>
              </a:rPr>
              <a:t>(n)</a:t>
            </a:r>
          </a:p>
        </p:txBody>
      </p:sp>
      <p:sp>
        <p:nvSpPr>
          <p:cNvPr id="532485" name="Text Box 5"/>
          <p:cNvSpPr txBox="1">
            <a:spLocks noChangeArrowheads="1"/>
          </p:cNvSpPr>
          <p:nvPr/>
        </p:nvSpPr>
        <p:spPr bwMode="auto">
          <a:xfrm>
            <a:off x="2465388" y="3541785"/>
            <a:ext cx="61055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lvl="1"/>
            <a:r>
              <a:rPr lang="en-US" dirty="0"/>
              <a:t>Partition the input array similarly with the approach used for Quicksort (use RANDOMIZED-PARTITION)</a:t>
            </a:r>
          </a:p>
          <a:p>
            <a:pPr lvl="1"/>
            <a:r>
              <a:rPr lang="en-US" dirty="0" err="1"/>
              <a:t>Recurse</a:t>
            </a:r>
            <a:r>
              <a:rPr lang="en-US" dirty="0"/>
              <a:t> on one side of the partition to look for the </a:t>
            </a:r>
            <a:r>
              <a:rPr lang="en-US" dirty="0" err="1"/>
              <a:t>i-th</a:t>
            </a:r>
            <a:r>
              <a:rPr lang="en-US" dirty="0"/>
              <a:t> element depending on where </a:t>
            </a:r>
            <a:r>
              <a:rPr lang="en-US" dirty="0" err="1"/>
              <a:t>i</a:t>
            </a:r>
            <a:r>
              <a:rPr lang="en-US" dirty="0"/>
              <a:t> is with respect to the pivot</a:t>
            </a:r>
          </a:p>
        </p:txBody>
      </p:sp>
    </p:spTree>
    <p:extLst>
      <p:ext uri="{BB962C8B-B14F-4D97-AF65-F5344CB8AC3E}">
        <p14:creationId xmlns:p14="http://schemas.microsoft.com/office/powerpoint/2010/main" val="23241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/>
      <p:bldP spid="5324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Midterm Exam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93162" cy="5298898"/>
          </a:xfrm>
        </p:spPr>
        <p:txBody>
          <a:bodyPr/>
          <a:lstStyle/>
          <a:p>
            <a:pPr eaLnBrk="1" hangingPunct="1"/>
            <a:r>
              <a:rPr lang="en-US" dirty="0"/>
              <a:t>Tuesday, October 16 in classroom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75 minutes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Exam structure: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TRUE/FALSE questions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short questions on the topics discussed in class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homework-like problems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All topics discussed so far, including red-black trees, basic coverage of OS-TREES, Interval trees</a:t>
            </a:r>
          </a:p>
        </p:txBody>
      </p:sp>
    </p:spTree>
    <p:extLst>
      <p:ext uri="{BB962C8B-B14F-4D97-AF65-F5344CB8AC3E}">
        <p14:creationId xmlns:p14="http://schemas.microsoft.com/office/powerpoint/2010/main" val="3601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2832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/>
              <a:t>a) What is the difference between the MAX-HEAP property and the binary search tree property?</a:t>
            </a:r>
          </a:p>
          <a:p>
            <a:pPr marL="914400" lvl="1" indent="-457200" eaLnBrk="1" hangingPunct="1"/>
            <a:r>
              <a:rPr lang="en-US" sz="2000"/>
              <a:t>The MAX-HEAP property states that a node in the heap is greater than or equal to both of its children</a:t>
            </a:r>
          </a:p>
          <a:p>
            <a:pPr marL="914400" lvl="1" indent="-457200" eaLnBrk="1" hangingPunct="1"/>
            <a:r>
              <a:rPr lang="en-US" sz="2000"/>
              <a:t>the binary search property states that a node in a tree is greater than or equal to the nodes in its left subtree and smaller than or equal to the nodes in its right subtree</a:t>
            </a:r>
          </a:p>
          <a:p>
            <a:pPr marL="533400" indent="-533400" eaLnBrk="1" hangingPunct="1">
              <a:buFontTx/>
              <a:buNone/>
            </a:pPr>
            <a:r>
              <a:rPr lang="en-US" sz="2400"/>
              <a:t>b) What is the lowest possible bound on comparison-based sorting algorithms?</a:t>
            </a:r>
          </a:p>
          <a:p>
            <a:pPr marL="914400" lvl="1" indent="-457200" eaLnBrk="1" hangingPunct="1"/>
            <a:r>
              <a:rPr lang="en-US" sz="2000">
                <a:latin typeface="Comic Sans MS" pitchFamily="-106" charset="0"/>
              </a:rPr>
              <a:t>nlgn</a:t>
            </a:r>
          </a:p>
          <a:p>
            <a:pPr marL="533400" indent="-533400" eaLnBrk="1" hangingPunct="1">
              <a:buFontTx/>
              <a:buNone/>
            </a:pPr>
            <a:r>
              <a:rPr lang="en-US" sz="2400"/>
              <a:t>c) Assuming the elements in a max-heap are distinct, what are the possible locations of the second-largest element?</a:t>
            </a:r>
          </a:p>
          <a:p>
            <a:pPr marL="914400" lvl="1" indent="-457200" eaLnBrk="1" hangingPunct="1"/>
            <a:r>
              <a:rPr lang="en-US" sz="2000"/>
              <a:t>The second largest element has to be a child of the root</a:t>
            </a:r>
          </a:p>
        </p:txBody>
      </p:sp>
    </p:spTree>
    <p:extLst>
      <p:ext uri="{BB962C8B-B14F-4D97-AF65-F5344CB8AC3E}">
        <p14:creationId xmlns:p14="http://schemas.microsoft.com/office/powerpoint/2010/main" val="26980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graphicFrame>
        <p:nvGraphicFramePr>
          <p:cNvPr id="70658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5504581"/>
              </p:ext>
            </p:extLst>
          </p:nvPr>
        </p:nvGraphicFramePr>
        <p:xfrm>
          <a:off x="5445303" y="1468498"/>
          <a:ext cx="3582810" cy="235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Paint Shop Pro Image" r:id="rId4" imgW="6829268" imgH="4497561" progId="">
                  <p:embed/>
                </p:oleObj>
              </mc:Choice>
              <mc:Fallback>
                <p:oleObj name="Paint Shop Pro Image" r:id="rId4" imgW="6829268" imgH="449756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303" y="1468498"/>
                        <a:ext cx="3582810" cy="2358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</a:t>
            </a:r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6538" y="1214438"/>
            <a:ext cx="6353175" cy="2314575"/>
          </a:xfrm>
        </p:spPr>
        <p:txBody>
          <a:bodyPr/>
          <a:lstStyle/>
          <a:p>
            <a:pPr eaLnBrk="1" hangingPunct="1"/>
            <a:r>
              <a:rPr lang="en-US" sz="2400"/>
              <a:t>What is the effect of calling MAX-HEAPIFY(A, i) when:</a:t>
            </a:r>
          </a:p>
          <a:p>
            <a:pPr lvl="1" eaLnBrk="1" hangingPunct="1"/>
            <a:r>
              <a:rPr lang="en-US" sz="2000"/>
              <a:t>The element </a:t>
            </a:r>
            <a:r>
              <a:rPr lang="en-US" sz="2000">
                <a:latin typeface="Comic Sans MS" pitchFamily="-106" charset="0"/>
              </a:rPr>
              <a:t>A[i]</a:t>
            </a:r>
            <a:r>
              <a:rPr lang="en-US" sz="2000"/>
              <a:t> is larger than its children?</a:t>
            </a:r>
          </a:p>
          <a:p>
            <a:pPr lvl="2" eaLnBrk="1" hangingPunct="1"/>
            <a:r>
              <a:rPr lang="en-US" sz="1800"/>
              <a:t>Nothing happens</a:t>
            </a:r>
          </a:p>
          <a:p>
            <a:pPr lvl="1" eaLnBrk="1" hangingPunct="1"/>
            <a:r>
              <a:rPr lang="en-US" sz="2000">
                <a:latin typeface="Comic Sans MS" pitchFamily="-106" charset="0"/>
              </a:rPr>
              <a:t>i &gt; heap-size[A]/2</a:t>
            </a:r>
            <a:r>
              <a:rPr lang="en-US" sz="2000"/>
              <a:t>?</a:t>
            </a:r>
          </a:p>
          <a:p>
            <a:pPr lvl="2" eaLnBrk="1" hangingPunct="1"/>
            <a:r>
              <a:rPr lang="en-US" sz="1800"/>
              <a:t>Nothing happens</a:t>
            </a:r>
          </a:p>
        </p:txBody>
      </p:sp>
      <p:sp>
        <p:nvSpPr>
          <p:cNvPr id="540677" name="Rectangle 5"/>
          <p:cNvSpPr>
            <a:spLocks noChangeArrowheads="1"/>
          </p:cNvSpPr>
          <p:nvPr/>
        </p:nvSpPr>
        <p:spPr bwMode="auto">
          <a:xfrm>
            <a:off x="211138" y="3906838"/>
            <a:ext cx="82994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Can the min-heap property be used to print out the keys of an n-node heap in sorted order in O(n) time?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No, it doesn’t tell which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of a node contains the element to print before that node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 a heap, the largest element smaller than the node could be in either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27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454115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What is the maximum number of nodes possible in a binary search tree of height h?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	- max number reached when all levels are full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541701" name="Object 2"/>
          <p:cNvGraphicFramePr>
            <a:graphicFrameLocks noChangeAspect="1"/>
          </p:cNvGraphicFramePr>
          <p:nvPr>
            <p:extLst/>
          </p:nvPr>
        </p:nvGraphicFramePr>
        <p:xfrm>
          <a:off x="2011557" y="3788056"/>
          <a:ext cx="181451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4" imgW="469800" imgH="431640" progId="Equation.3">
                  <p:embed/>
                </p:oleObj>
              </mc:Choice>
              <mc:Fallback>
                <p:oleObj name="Equation" r:id="rId4" imgW="469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557" y="3788056"/>
                        <a:ext cx="1814513" cy="1209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02" name="Object 3"/>
          <p:cNvGraphicFramePr>
            <a:graphicFrameLocks noChangeAspect="1"/>
          </p:cNvGraphicFramePr>
          <p:nvPr>
            <p:extLst/>
          </p:nvPr>
        </p:nvGraphicFramePr>
        <p:xfrm>
          <a:off x="3802257" y="3886481"/>
          <a:ext cx="2938463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6" imgW="1054080" imgH="419040" progId="Equation.3">
                  <p:embed/>
                </p:oleObj>
              </mc:Choice>
              <mc:Fallback>
                <p:oleObj name="Equation" r:id="rId6" imgW="1054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257" y="3886481"/>
                        <a:ext cx="2938463" cy="11668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45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	Let x be the root node of a binary search tree (BST). Write an algorithm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BSTHeight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(x)</a:t>
            </a:r>
            <a:r>
              <a:rPr lang="en-US" dirty="0"/>
              <a:t> that determines the height of the tree.</a:t>
            </a:r>
            <a:endParaRPr lang="en-US" i="1" dirty="0"/>
          </a:p>
          <a:p>
            <a:pPr eaLnBrk="1" hangingPunct="1">
              <a:buFontTx/>
              <a:buNone/>
            </a:pPr>
            <a:r>
              <a:rPr lang="en-US" i="1" dirty="0"/>
              <a:t>	</a:t>
            </a:r>
            <a:r>
              <a:rPr lang="en-US" i="1" dirty="0" err="1"/>
              <a:t>Alg</a:t>
            </a:r>
            <a:r>
              <a:rPr lang="en-US" i="1" dirty="0"/>
              <a:t>: </a:t>
            </a:r>
            <a:r>
              <a:rPr lang="en-US" i="1" dirty="0" err="1"/>
              <a:t>BSTHeight</a:t>
            </a:r>
            <a:r>
              <a:rPr lang="en-US" i="1" dirty="0"/>
              <a:t>(x)</a:t>
            </a:r>
          </a:p>
          <a:p>
            <a:pPr eaLnBrk="1" hangingPunct="1">
              <a:buFontTx/>
              <a:buNone/>
            </a:pPr>
            <a:r>
              <a:rPr lang="en-US" i="1" dirty="0"/>
              <a:t>		if (x==NULL)</a:t>
            </a:r>
          </a:p>
          <a:p>
            <a:pPr eaLnBrk="1" hangingPunct="1">
              <a:buFontTx/>
              <a:buNone/>
            </a:pPr>
            <a:r>
              <a:rPr lang="en-US" i="1" dirty="0"/>
              <a:t>			return -1;</a:t>
            </a:r>
          </a:p>
          <a:p>
            <a:pPr eaLnBrk="1" hangingPunct="1">
              <a:buFontTx/>
              <a:buNone/>
            </a:pPr>
            <a:r>
              <a:rPr lang="en-US" i="1" dirty="0"/>
              <a:t>		else</a:t>
            </a:r>
          </a:p>
          <a:p>
            <a:pPr eaLnBrk="1" hangingPunct="1">
              <a:buFontTx/>
              <a:buNone/>
            </a:pPr>
            <a:r>
              <a:rPr lang="en-US" i="1" dirty="0"/>
              <a:t>			return max (</a:t>
            </a:r>
            <a:r>
              <a:rPr lang="en-US" i="1" dirty="0" err="1"/>
              <a:t>BSTHeight</a:t>
            </a:r>
            <a:r>
              <a:rPr lang="en-US" i="1" dirty="0"/>
              <a:t>(left[x]), 					</a:t>
            </a:r>
            <a:r>
              <a:rPr lang="en-US" i="1" dirty="0" err="1"/>
              <a:t>BSTHeight</a:t>
            </a:r>
            <a:r>
              <a:rPr lang="en-US" i="1" dirty="0"/>
              <a:t>(right[x]))+1;</a:t>
            </a:r>
          </a:p>
        </p:txBody>
      </p:sp>
    </p:spTree>
    <p:extLst>
      <p:ext uri="{BB962C8B-B14F-4D97-AF65-F5344CB8AC3E}">
        <p14:creationId xmlns:p14="http://schemas.microsoft.com/office/powerpoint/2010/main" val="7260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Red-Black Trees Properties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77405" cy="50768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</a:pPr>
            <a:r>
              <a:rPr lang="en-US"/>
              <a:t>Binary search trees with additional properties: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Every </a:t>
            </a:r>
            <a:r>
              <a:rPr lang="en-US" dirty="0">
                <a:latin typeface="Comic Sans MS" pitchFamily="-106" charset="0"/>
              </a:rPr>
              <a:t>node</a:t>
            </a:r>
            <a:r>
              <a:rPr lang="en-US" dirty="0"/>
              <a:t> is either </a:t>
            </a:r>
            <a:r>
              <a:rPr lang="en-US" b="1" dirty="0">
                <a:solidFill>
                  <a:srgbClr val="DD0111"/>
                </a:solidFill>
              </a:rPr>
              <a:t>red</a:t>
            </a:r>
            <a:r>
              <a:rPr lang="en-US" dirty="0"/>
              <a:t> or </a:t>
            </a:r>
            <a:r>
              <a:rPr lang="en-US" b="1" dirty="0"/>
              <a:t>black</a:t>
            </a:r>
            <a:endParaRPr lang="en-US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dirty="0">
                <a:latin typeface="Comic Sans MS" pitchFamily="-106" charset="0"/>
              </a:rPr>
              <a:t>root</a:t>
            </a:r>
            <a:r>
              <a:rPr lang="en-US" dirty="0"/>
              <a:t> is </a:t>
            </a:r>
            <a:r>
              <a:rPr lang="en-US" b="1" dirty="0"/>
              <a:t>black</a:t>
            </a:r>
            <a:endParaRPr lang="en-US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Every </a:t>
            </a:r>
            <a:r>
              <a:rPr lang="en-US" dirty="0">
                <a:latin typeface="Comic Sans MS" pitchFamily="-106" charset="0"/>
              </a:rPr>
              <a:t>leaf</a:t>
            </a:r>
            <a:r>
              <a:rPr lang="en-US" dirty="0"/>
              <a:t> (</a:t>
            </a:r>
            <a:r>
              <a:rPr lang="en-US" dirty="0">
                <a:latin typeface="Comic Sans MS" pitchFamily="-106" charset="0"/>
              </a:rPr>
              <a:t>NIL</a:t>
            </a:r>
            <a:r>
              <a:rPr lang="en-US" dirty="0"/>
              <a:t>) is </a:t>
            </a:r>
            <a:r>
              <a:rPr lang="en-US" b="1" dirty="0"/>
              <a:t>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If a node is red, then both its children are 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For each node, all paths from the node to leaves contain the same number of black nodes</a:t>
            </a:r>
          </a:p>
        </p:txBody>
      </p:sp>
    </p:spTree>
    <p:extLst>
      <p:ext uri="{BB962C8B-B14F-4D97-AF65-F5344CB8AC3E}">
        <p14:creationId xmlns:p14="http://schemas.microsoft.com/office/powerpoint/2010/main" val="123677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Order-Statistic Tree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3578225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>
                <a:solidFill>
                  <a:srgbClr val="DD0111"/>
                </a:solidFill>
                <a:latin typeface="Monotype Corsiva" pitchFamily="-106" charset="0"/>
              </a:rPr>
              <a:t>Def.:</a:t>
            </a:r>
            <a:r>
              <a:rPr lang="en-US" sz="2000"/>
              <a:t> </a:t>
            </a:r>
            <a:r>
              <a:rPr lang="en-US" sz="2000" b="1"/>
              <a:t>Order-statistic tree:</a:t>
            </a:r>
            <a:r>
              <a:rPr lang="en-US" sz="2000"/>
              <a:t> a red-black tree with additional information stored in each node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>
                <a:latin typeface="Comic Sans MS" pitchFamily="-106" charset="0"/>
              </a:rPr>
              <a:t>size[x]</a:t>
            </a:r>
            <a:r>
              <a:rPr lang="en-US" sz="2000"/>
              <a:t> contains the number of (internal) nodes in the subtree rooted at </a:t>
            </a:r>
            <a:r>
              <a:rPr lang="en-US" sz="2000">
                <a:latin typeface="Comic Sans MS" pitchFamily="-106" charset="0"/>
              </a:rPr>
              <a:t>x</a:t>
            </a:r>
            <a:r>
              <a:rPr lang="en-US" sz="2000"/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000"/>
              <a:t>	(including </a:t>
            </a:r>
            <a:r>
              <a:rPr lang="en-US" sz="2000">
                <a:latin typeface="Comic Sans MS" pitchFamily="-106" charset="0"/>
              </a:rPr>
              <a:t>x</a:t>
            </a:r>
            <a:r>
              <a:rPr lang="en-US" sz="2000"/>
              <a:t> itself)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000"/>
              <a:t>		</a:t>
            </a:r>
            <a:endParaRPr lang="en-US" sz="2000">
              <a:latin typeface="Comic Sans MS" pitchFamily="-106" charset="0"/>
            </a:endParaRPr>
          </a:p>
        </p:txBody>
      </p:sp>
      <p:sp>
        <p:nvSpPr>
          <p:cNvPr id="550916" name="Text Box 4"/>
          <p:cNvSpPr txBox="1">
            <a:spLocks noChangeArrowheads="1"/>
          </p:cNvSpPr>
          <p:nvPr/>
        </p:nvSpPr>
        <p:spPr bwMode="auto">
          <a:xfrm>
            <a:off x="1357313" y="5867400"/>
            <a:ext cx="6924675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2800">
                <a:latin typeface="Comic Sans MS" pitchFamily="-106" charset="0"/>
              </a:rPr>
              <a:t>size[x] = size[left[x]] + size[right[x]] + 1</a:t>
            </a:r>
          </a:p>
        </p:txBody>
      </p:sp>
      <p:grpSp>
        <p:nvGrpSpPr>
          <p:cNvPr id="91143" name="Group 5"/>
          <p:cNvGrpSpPr>
            <a:grpSpLocks/>
          </p:cNvGrpSpPr>
          <p:nvPr/>
        </p:nvGrpSpPr>
        <p:grpSpPr bwMode="auto">
          <a:xfrm>
            <a:off x="3060700" y="1525588"/>
            <a:ext cx="6083300" cy="4241800"/>
            <a:chOff x="763" y="949"/>
            <a:chExt cx="3832" cy="2672"/>
          </a:xfrm>
        </p:grpSpPr>
        <p:sp>
          <p:nvSpPr>
            <p:cNvPr id="91144" name="Text Box 6"/>
            <p:cNvSpPr txBox="1">
              <a:spLocks noChangeArrowheads="1"/>
            </p:cNvSpPr>
            <p:nvPr/>
          </p:nvSpPr>
          <p:spPr bwMode="auto">
            <a:xfrm>
              <a:off x="2564" y="122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grpSp>
          <p:nvGrpSpPr>
            <p:cNvPr id="91145" name="Group 7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91180" name="AutoShape 8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81" name="Text Box 9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10</a:t>
                </a:r>
              </a:p>
            </p:txBody>
          </p:sp>
          <p:sp>
            <p:nvSpPr>
              <p:cNvPr id="91182" name="Line 10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1146" name="Text Box 11"/>
            <p:cNvSpPr txBox="1">
              <a:spLocks noChangeArrowheads="1"/>
            </p:cNvSpPr>
            <p:nvPr/>
          </p:nvSpPr>
          <p:spPr bwMode="auto">
            <a:xfrm>
              <a:off x="1566" y="225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91147" name="AutoShape 12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8" name="Text Box 13"/>
            <p:cNvSpPr txBox="1">
              <a:spLocks noChangeArrowheads="1"/>
            </p:cNvSpPr>
            <p:nvPr/>
          </p:nvSpPr>
          <p:spPr bwMode="auto">
            <a:xfrm>
              <a:off x="1512" y="1987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 8</a:t>
              </a:r>
            </a:p>
          </p:txBody>
        </p:sp>
        <p:sp>
          <p:nvSpPr>
            <p:cNvPr id="91149" name="Line 14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0" name="Text Box 15"/>
            <p:cNvSpPr txBox="1">
              <a:spLocks noChangeArrowheads="1"/>
            </p:cNvSpPr>
            <p:nvPr/>
          </p:nvSpPr>
          <p:spPr bwMode="auto">
            <a:xfrm>
              <a:off x="3562" y="227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91151" name="AutoShape 16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2" name="Text Box 17"/>
            <p:cNvSpPr txBox="1">
              <a:spLocks noChangeArrowheads="1"/>
            </p:cNvSpPr>
            <p:nvPr/>
          </p:nvSpPr>
          <p:spPr bwMode="auto">
            <a:xfrm>
              <a:off x="3508" y="200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15</a:t>
              </a:r>
            </a:p>
          </p:txBody>
        </p:sp>
        <p:sp>
          <p:nvSpPr>
            <p:cNvPr id="91153" name="Line 18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4" name="Text Box 19"/>
            <p:cNvSpPr txBox="1">
              <a:spLocks noChangeArrowheads="1"/>
            </p:cNvSpPr>
            <p:nvPr/>
          </p:nvSpPr>
          <p:spPr bwMode="auto">
            <a:xfrm>
              <a:off x="886" y="333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91155" name="Group 20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91177" name="AutoShape 21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78" name="Text Box 22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 4</a:t>
                </a:r>
              </a:p>
            </p:txBody>
          </p:sp>
          <p:sp>
            <p:nvSpPr>
              <p:cNvPr id="91179" name="Line 23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1156" name="Text Box 24"/>
            <p:cNvSpPr txBox="1">
              <a:spLocks noChangeArrowheads="1"/>
            </p:cNvSpPr>
            <p:nvPr/>
          </p:nvSpPr>
          <p:spPr bwMode="auto">
            <a:xfrm>
              <a:off x="2246" y="332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91157" name="Group 25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91174" name="AutoShape 26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75" name="Text Box 27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 9</a:t>
                </a:r>
              </a:p>
            </p:txBody>
          </p:sp>
          <p:sp>
            <p:nvSpPr>
              <p:cNvPr id="91176" name="Line 28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1158" name="Text Box 29"/>
            <p:cNvSpPr txBox="1">
              <a:spLocks noChangeArrowheads="1"/>
            </p:cNvSpPr>
            <p:nvPr/>
          </p:nvSpPr>
          <p:spPr bwMode="auto">
            <a:xfrm>
              <a:off x="2864" y="33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91159" name="Group 30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91171" name="AutoShape 31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72" name="Text Box 32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11</a:t>
                </a:r>
              </a:p>
            </p:txBody>
          </p:sp>
          <p:sp>
            <p:nvSpPr>
              <p:cNvPr id="91173" name="Line 33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1160" name="Text Box 34"/>
            <p:cNvSpPr txBox="1">
              <a:spLocks noChangeArrowheads="1"/>
            </p:cNvSpPr>
            <p:nvPr/>
          </p:nvSpPr>
          <p:spPr bwMode="auto">
            <a:xfrm>
              <a:off x="4249" y="33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91161" name="Group 35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91168" name="AutoShape 36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169" name="Text Box 37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19</a:t>
                </a:r>
              </a:p>
            </p:txBody>
          </p:sp>
          <p:sp>
            <p:nvSpPr>
              <p:cNvPr id="91170" name="Line 38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1162" name="Line 39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3" name="Line 40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4" name="Line 41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5" name="Line 42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6" name="Line 43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7" name="Line 44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Operations on Order-Statistic Trees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191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/>
              <a:t>OS-SELECT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Given an order-statistic tree, return a pointer to the node containing the </a:t>
            </a:r>
            <a:r>
              <a:rPr lang="en-US">
                <a:latin typeface="Comic Sans MS" pitchFamily="-106" charset="0"/>
              </a:rPr>
              <a:t>i-</a:t>
            </a:r>
            <a:r>
              <a:rPr lang="en-US"/>
              <a:t>th smallest key in the subtree rooted at </a:t>
            </a:r>
            <a:r>
              <a:rPr lang="en-US">
                <a:latin typeface="Comic Sans MS" pitchFamily="-106" charset="0"/>
              </a:rPr>
              <a:t>x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Running time </a:t>
            </a:r>
            <a:r>
              <a:rPr lang="en-US">
                <a:latin typeface="Comic Sans MS" pitchFamily="-106" charset="0"/>
              </a:rPr>
              <a:t>O(lgn)</a:t>
            </a:r>
            <a:endParaRPr lang="en-US"/>
          </a:p>
          <a:p>
            <a:pPr eaLnBrk="1" hangingPunct="1">
              <a:lnSpc>
                <a:spcPct val="120000"/>
              </a:lnSpc>
            </a:pPr>
            <a:r>
              <a:rPr lang="en-US"/>
              <a:t>OS-RANK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Given a pointer to a node </a:t>
            </a:r>
            <a:r>
              <a:rPr lang="en-US">
                <a:latin typeface="Comic Sans MS" pitchFamily="-106" charset="0"/>
              </a:rPr>
              <a:t>x</a:t>
            </a:r>
            <a:r>
              <a:rPr lang="en-US"/>
              <a:t> in an order-statistic tree, return the rank of </a:t>
            </a:r>
            <a:r>
              <a:rPr lang="en-US">
                <a:latin typeface="Comic Sans MS" pitchFamily="-106" charset="0"/>
              </a:rPr>
              <a:t>x</a:t>
            </a:r>
            <a:r>
              <a:rPr lang="en-US"/>
              <a:t> in the linear order determined by an inorder walk of T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Running time </a:t>
            </a:r>
            <a:r>
              <a:rPr lang="en-US">
                <a:latin typeface="Comic Sans MS" pitchFamily="-106" charset="0"/>
              </a:rPr>
              <a:t>O(lgn)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385" y="1162826"/>
            <a:ext cx="8242300" cy="1933575"/>
          </a:xfrm>
        </p:spPr>
        <p:txBody>
          <a:bodyPr/>
          <a:lstStyle/>
          <a:p>
            <a:pPr eaLnBrk="1" hangingPunct="1"/>
            <a:r>
              <a:rPr lang="en-US" sz="2400" dirty="0"/>
              <a:t>In an OS-tree, the </a:t>
            </a:r>
            <a:r>
              <a:rPr lang="en-US" sz="2400" dirty="0">
                <a:latin typeface="Comic Sans MS" pitchFamily="-106" charset="0"/>
              </a:rPr>
              <a:t>size</a:t>
            </a:r>
            <a:r>
              <a:rPr lang="en-US" sz="2400" dirty="0"/>
              <a:t> field can be used to compute the 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</a:rPr>
              <a:t>rank’</a:t>
            </a:r>
            <a:r>
              <a:rPr lang="en-US" sz="2400" dirty="0"/>
              <a:t> of a node </a:t>
            </a:r>
            <a:r>
              <a:rPr lang="en-US" sz="2400" dirty="0">
                <a:latin typeface="Comic Sans MS" pitchFamily="-106" charset="0"/>
              </a:rPr>
              <a:t>x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</a:rPr>
              <a:t>in the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</a:rPr>
              <a:t>subtree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</a:rPr>
              <a:t> for which x is the root</a:t>
            </a:r>
            <a:r>
              <a:rPr lang="en-US" sz="2400" dirty="0"/>
              <a:t>. If we want to store this rank in each of the nodes, show how can we maintain this information during insertion and deletion.</a:t>
            </a:r>
          </a:p>
        </p:txBody>
      </p:sp>
      <p:sp>
        <p:nvSpPr>
          <p:cNvPr id="553004" name="Rectangle 44"/>
          <p:cNvSpPr>
            <a:spLocks noChangeArrowheads="1"/>
          </p:cNvSpPr>
          <p:nvPr/>
        </p:nvSpPr>
        <p:spPr bwMode="auto">
          <a:xfrm>
            <a:off x="254000" y="3032125"/>
            <a:ext cx="441325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Insertion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add 1 to rank’[x] if z is inserted within x’s left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leave rank’[x] unchanged if z is inserted within x’s right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Deletion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subtract 1 from rank’[x] whenever the deleted node y had been in x’s left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</p:txBody>
      </p:sp>
      <p:sp>
        <p:nvSpPr>
          <p:cNvPr id="95244" name="Text Box 53"/>
          <p:cNvSpPr txBox="1">
            <a:spLocks noChangeArrowheads="1"/>
          </p:cNvSpPr>
          <p:nvPr/>
        </p:nvSpPr>
        <p:spPr bwMode="auto">
          <a:xfrm>
            <a:off x="544513" y="6234113"/>
            <a:ext cx="2608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mic Sans MS" pitchFamily="-106" charset="0"/>
              </a:rPr>
              <a:t>rank’[x] = size[left] + 1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3174921"/>
            <a:ext cx="4133850" cy="29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1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4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 (cont.)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We also need to handle the rotations that occur during insertion and deletion</a:t>
            </a:r>
          </a:p>
          <a:p>
            <a:pPr eaLnBrk="1" hangingPunct="1"/>
            <a:endParaRPr lang="en-US"/>
          </a:p>
        </p:txBody>
      </p:sp>
      <p:grpSp>
        <p:nvGrpSpPr>
          <p:cNvPr id="97286" name="Group 4"/>
          <p:cNvGrpSpPr>
            <a:grpSpLocks/>
          </p:cNvGrpSpPr>
          <p:nvPr/>
        </p:nvGrpSpPr>
        <p:grpSpPr bwMode="auto">
          <a:xfrm>
            <a:off x="1352550" y="3182938"/>
            <a:ext cx="5548313" cy="1884362"/>
            <a:chOff x="606" y="2738"/>
            <a:chExt cx="4323" cy="1516"/>
          </a:xfrm>
        </p:grpSpPr>
        <p:pic>
          <p:nvPicPr>
            <p:cNvPr id="9729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" y="2738"/>
              <a:ext cx="4323" cy="1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7292" name="Rectangle 6"/>
            <p:cNvSpPr>
              <a:spLocks noChangeArrowheads="1"/>
            </p:cNvSpPr>
            <p:nvPr/>
          </p:nvSpPr>
          <p:spPr bwMode="auto">
            <a:xfrm>
              <a:off x="1888" y="3445"/>
              <a:ext cx="1701" cy="5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142875" y="2984500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rank’(x) = r</a:t>
            </a:r>
            <a:r>
              <a:rPr lang="en-US" sz="2400" baseline="-25000">
                <a:latin typeface="Comic Sans MS" pitchFamily="-106" charset="0"/>
              </a:rPr>
              <a:t>x</a:t>
            </a:r>
            <a:endParaRPr lang="en-US" sz="2400">
              <a:latin typeface="Comic Sans MS" pitchFamily="-106" charset="0"/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2660650" y="4000500"/>
            <a:ext cx="183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rank’(y) = r</a:t>
            </a:r>
            <a:r>
              <a:rPr lang="en-US" sz="2400" baseline="-25000">
                <a:latin typeface="Comic Sans MS" pitchFamily="-106" charset="0"/>
              </a:rPr>
              <a:t>y</a:t>
            </a:r>
            <a:endParaRPr lang="en-US" sz="2400">
              <a:latin typeface="Comic Sans MS" pitchFamily="-106" charset="0"/>
            </a:endParaRPr>
          </a:p>
        </p:txBody>
      </p:sp>
      <p:sp>
        <p:nvSpPr>
          <p:cNvPr id="553993" name="Text Box 9"/>
          <p:cNvSpPr txBox="1">
            <a:spLocks noChangeArrowheads="1"/>
          </p:cNvSpPr>
          <p:nvPr/>
        </p:nvSpPr>
        <p:spPr bwMode="auto">
          <a:xfrm>
            <a:off x="5083175" y="4957763"/>
            <a:ext cx="187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rank’(x) = r</a:t>
            </a:r>
            <a:r>
              <a:rPr lang="en-US" sz="2400" baseline="-25000">
                <a:latin typeface="Comic Sans MS" pitchFamily="-106" charset="0"/>
              </a:rPr>
              <a:t>x</a:t>
            </a:r>
            <a:endParaRPr lang="en-US" sz="2400">
              <a:latin typeface="Comic Sans MS" pitchFamily="-106" charset="0"/>
            </a:endParaRPr>
          </a:p>
        </p:txBody>
      </p:sp>
      <p:sp>
        <p:nvSpPr>
          <p:cNvPr id="553994" name="Text Box 10"/>
          <p:cNvSpPr txBox="1">
            <a:spLocks noChangeArrowheads="1"/>
          </p:cNvSpPr>
          <p:nvPr/>
        </p:nvSpPr>
        <p:spPr bwMode="auto">
          <a:xfrm>
            <a:off x="5554663" y="2801938"/>
            <a:ext cx="3422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rank’(y) = r</a:t>
            </a:r>
            <a:r>
              <a:rPr lang="en-US" sz="2400" baseline="-25000">
                <a:latin typeface="Comic Sans MS" pitchFamily="-106" charset="0"/>
              </a:rPr>
              <a:t>y</a:t>
            </a:r>
            <a:r>
              <a:rPr lang="en-US" sz="2400">
                <a:latin typeface="Comic Sans MS" pitchFamily="-106" charset="0"/>
              </a:rPr>
              <a:t> + rank’(x)</a:t>
            </a:r>
          </a:p>
        </p:txBody>
      </p:sp>
    </p:spTree>
    <p:extLst>
      <p:ext uri="{BB962C8B-B14F-4D97-AF65-F5344CB8AC3E}">
        <p14:creationId xmlns:p14="http://schemas.microsoft.com/office/powerpoint/2010/main" val="179156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3" grpId="0"/>
      <p:bldP spid="5539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62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 	TRUE		FALSE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The depths of nodes in a red-black tree can be efficiently maintained as fields in the nodes of the tree.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No, because the depth of a node depends on the depth of its parent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When the depth of a node changes, the depths of all nodes below it in the tree must be updated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Updating the root node causes </a:t>
            </a:r>
            <a:r>
              <a:rPr lang="en-US" sz="2400" dirty="0">
                <a:latin typeface="Comic Sans MS" pitchFamily="-106" charset="0"/>
              </a:rPr>
              <a:t>n - 1</a:t>
            </a:r>
            <a:r>
              <a:rPr lang="en-US" sz="2400" dirty="0"/>
              <a:t> other nodes to be updated</a:t>
            </a:r>
          </a:p>
        </p:txBody>
      </p:sp>
      <p:sp>
        <p:nvSpPr>
          <p:cNvPr id="99334" name="Rectangle 4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5014" name="Oval 6"/>
          <p:cNvSpPr>
            <a:spLocks noChangeArrowheads="1"/>
          </p:cNvSpPr>
          <p:nvPr/>
        </p:nvSpPr>
        <p:spPr bwMode="auto">
          <a:xfrm>
            <a:off x="2992438" y="1142939"/>
            <a:ext cx="1398587" cy="457200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Advice for Study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/>
              <a:t>Understand</a:t>
            </a:r>
            <a:r>
              <a:rPr lang="en-US"/>
              <a:t> how the algorithms are working</a:t>
            </a:r>
          </a:p>
          <a:p>
            <a:pPr lvl="1">
              <a:lnSpc>
                <a:spcPct val="150000"/>
              </a:lnSpc>
            </a:pPr>
            <a:r>
              <a:rPr lang="en-US"/>
              <a:t>Work through the examples we did in class</a:t>
            </a:r>
          </a:p>
          <a:p>
            <a:pPr lvl="1">
              <a:lnSpc>
                <a:spcPct val="150000"/>
              </a:lnSpc>
            </a:pPr>
            <a:r>
              <a:rPr lang="en-US"/>
              <a:t>“Narrate” for yourselves the main steps of the algorithms in a few sentences</a:t>
            </a:r>
          </a:p>
          <a:p>
            <a:pPr>
              <a:lnSpc>
                <a:spcPct val="150000"/>
              </a:lnSpc>
            </a:pPr>
            <a:r>
              <a:rPr lang="en-US"/>
              <a:t>Know </a:t>
            </a:r>
            <a:r>
              <a:rPr lang="en-US" b="1"/>
              <a:t>when</a:t>
            </a:r>
            <a:r>
              <a:rPr lang="en-US"/>
              <a:t> or </a:t>
            </a:r>
            <a:r>
              <a:rPr lang="en-US" b="1"/>
              <a:t>for what problems</a:t>
            </a:r>
            <a:r>
              <a:rPr lang="en-US"/>
              <a:t> the algorithms are applicable</a:t>
            </a:r>
          </a:p>
          <a:p>
            <a:pPr>
              <a:lnSpc>
                <a:spcPct val="150000"/>
              </a:lnSpc>
            </a:pPr>
            <a:r>
              <a:rPr lang="en-US" b="1"/>
              <a:t>Do not memorize </a:t>
            </a:r>
            <a:r>
              <a:rPr lang="en-US"/>
              <a:t>algorithms</a:t>
            </a:r>
          </a:p>
        </p:txBody>
      </p:sp>
      <p:sp>
        <p:nvSpPr>
          <p:cNvPr id="914436" name="Freeform 4"/>
          <p:cNvSpPr>
            <a:spLocks/>
          </p:cNvSpPr>
          <p:nvPr/>
        </p:nvSpPr>
        <p:spPr bwMode="auto">
          <a:xfrm>
            <a:off x="5541963" y="3140075"/>
            <a:ext cx="2605087" cy="2454275"/>
          </a:xfrm>
          <a:custGeom>
            <a:avLst/>
            <a:gdLst/>
            <a:ahLst/>
            <a:cxnLst>
              <a:cxn ang="0">
                <a:pos x="0" y="1525"/>
              </a:cxn>
              <a:cxn ang="0">
                <a:pos x="756" y="1484"/>
              </a:cxn>
              <a:cxn ang="0">
                <a:pos x="1344" y="1152"/>
              </a:cxn>
              <a:cxn ang="0">
                <a:pos x="1617" y="646"/>
              </a:cxn>
              <a:cxn ang="0">
                <a:pos x="1489" y="215"/>
              </a:cxn>
              <a:cxn ang="0">
                <a:pos x="1239" y="0"/>
              </a:cxn>
            </a:cxnLst>
            <a:rect l="0" t="0" r="r" b="b"/>
            <a:pathLst>
              <a:path w="1641" h="1546">
                <a:moveTo>
                  <a:pt x="0" y="1525"/>
                </a:moveTo>
                <a:cubicBezTo>
                  <a:pt x="266" y="1535"/>
                  <a:pt x="532" y="1546"/>
                  <a:pt x="756" y="1484"/>
                </a:cubicBezTo>
                <a:cubicBezTo>
                  <a:pt x="980" y="1422"/>
                  <a:pt x="1200" y="1292"/>
                  <a:pt x="1344" y="1152"/>
                </a:cubicBezTo>
                <a:cubicBezTo>
                  <a:pt x="1488" y="1012"/>
                  <a:pt x="1593" y="802"/>
                  <a:pt x="1617" y="646"/>
                </a:cubicBezTo>
                <a:cubicBezTo>
                  <a:pt x="1641" y="490"/>
                  <a:pt x="1552" y="323"/>
                  <a:pt x="1489" y="215"/>
                </a:cubicBezTo>
                <a:cubicBezTo>
                  <a:pt x="1426" y="107"/>
                  <a:pt x="1332" y="53"/>
                  <a:pt x="1239" y="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Analyzing Algorithms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79500"/>
            <a:ext cx="8229600" cy="5480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DD0111"/>
                </a:solidFill>
                <a:latin typeface="Monotype Corsiva" pitchFamily="-106" charset="0"/>
              </a:rPr>
              <a:t>Alg.:</a:t>
            </a:r>
            <a:r>
              <a:rPr lang="en-US" sz="2400"/>
              <a:t> MIN (</a:t>
            </a:r>
            <a:r>
              <a:rPr lang="en-US" sz="2400">
                <a:latin typeface="Comic Sans MS" pitchFamily="-106" charset="0"/>
              </a:rPr>
              <a:t>a[1], …, a[n]</a:t>
            </a:r>
            <a:r>
              <a:rPr lang="en-US" sz="240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Monotype Corsiva" pitchFamily="-106" charset="0"/>
              </a:rPr>
              <a:t>		</a:t>
            </a:r>
            <a:r>
              <a:rPr lang="en-US" sz="2000">
                <a:latin typeface="Comic Sans MS" pitchFamily="-106" charset="0"/>
              </a:rPr>
              <a:t>  m ← a[1];	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Comic Sans MS" pitchFamily="-106" charset="0"/>
              </a:rPr>
              <a:t>	  	  for i ← 2 to n	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Comic Sans MS" pitchFamily="-106" charset="0"/>
              </a:rPr>
              <a:t>		         if a[i] &lt; m 		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Comic Sans MS" pitchFamily="-106" charset="0"/>
              </a:rPr>
              <a:t>			then m ← a[i];</a:t>
            </a:r>
            <a:r>
              <a:rPr lang="en-US" sz="2000">
                <a:latin typeface="Monotype Corsiva" pitchFamily="-106" charset="0"/>
              </a:rPr>
              <a:t>	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Running time</a:t>
            </a:r>
            <a:r>
              <a:rPr lang="en-US" sz="2400"/>
              <a:t>: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number of primitive operations (steps) executed before termination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Monotype Corsiva" pitchFamily="-106" charset="0"/>
              </a:rPr>
              <a:t>T(n) =1</a:t>
            </a:r>
            <a:r>
              <a:rPr lang="en-US" sz="2000"/>
              <a:t> [first step] + </a:t>
            </a:r>
            <a:r>
              <a:rPr lang="en-US" sz="2000">
                <a:latin typeface="Monotype Corsiva" pitchFamily="-106" charset="0"/>
              </a:rPr>
              <a:t>(n) </a:t>
            </a:r>
            <a:r>
              <a:rPr lang="en-US" sz="2000"/>
              <a:t>[for loop] + </a:t>
            </a:r>
            <a:r>
              <a:rPr lang="en-US" sz="2000">
                <a:latin typeface="Monotype Corsiva" pitchFamily="-106" charset="0"/>
              </a:rPr>
              <a:t>(n-1)</a:t>
            </a:r>
            <a:r>
              <a:rPr lang="en-US" sz="2000"/>
              <a:t> [if condition] +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>
                <a:latin typeface="Monotype Corsiva" pitchFamily="-106" charset="0"/>
              </a:rPr>
              <a:t>(n-1)</a:t>
            </a:r>
            <a:r>
              <a:rPr lang="en-US" sz="2000"/>
              <a:t> [the assignment in then] = </a:t>
            </a:r>
            <a:r>
              <a:rPr lang="en-US" sz="2000">
                <a:latin typeface="Monotype Corsiva" pitchFamily="-106" charset="0"/>
              </a:rPr>
              <a:t>3n - 1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Order (rate) of growth: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leading term of the formula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Expresses the asymptotic behavior of the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Monotype Corsiva" pitchFamily="-106" charset="0"/>
              </a:rPr>
              <a:t>T(n)</a:t>
            </a:r>
            <a:r>
              <a:rPr lang="en-US" sz="2400"/>
              <a:t> grows like </a:t>
            </a:r>
            <a:r>
              <a:rPr lang="en-US" sz="2400">
                <a:latin typeface="Monotype Corsiva" pitchFamily="-106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042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Asymptotic Notations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/>
              <a:t>A way to describe behavior of functions in the limit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/>
              <a:t>Abstracts away low-order terms and constant factors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/>
              <a:t>How we indicate running times of algorithms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/>
              <a:t>Describe the running time of an algorithm as n grows to </a:t>
            </a:r>
            <a:r>
              <a:rPr lang="en-US" sz="2000" dirty="0">
                <a:sym typeface="Symbol" pitchFamily="-106" charset="2"/>
              </a:rPr>
              <a:t>∞</a:t>
            </a:r>
            <a:endParaRPr lang="en-US" dirty="0">
              <a:sym typeface="Symbol" pitchFamily="-106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O notation: asymptotic “less than”:  f(n) “</a:t>
            </a:r>
            <a:r>
              <a:rPr lang="en-US" sz="2400" dirty="0">
                <a:ea typeface="Arial" pitchFamily="-106" charset="0"/>
                <a:cs typeface="Arial" pitchFamily="-106" charset="0"/>
              </a:rPr>
              <a:t>≤</a:t>
            </a:r>
            <a:r>
              <a:rPr lang="en-US" sz="2400" dirty="0"/>
              <a:t>” g(n)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sym typeface="Symbol" pitchFamily="-106" charset="2"/>
              </a:rPr>
              <a:t>𝝮 notation: asymptotic “greater than”: </a:t>
            </a:r>
            <a:r>
              <a:rPr lang="en-US" sz="2400" dirty="0"/>
              <a:t>f(n) “</a:t>
            </a:r>
            <a:r>
              <a:rPr lang="en-US" sz="2400" dirty="0">
                <a:ea typeface="Arial" pitchFamily="-106" charset="0"/>
                <a:cs typeface="Arial" pitchFamily="-106" charset="0"/>
              </a:rPr>
              <a:t>≥</a:t>
            </a:r>
            <a:r>
              <a:rPr lang="en-US" sz="2400" dirty="0"/>
              <a:t>” g(n)</a:t>
            </a:r>
          </a:p>
          <a:p>
            <a:pPr eaLnBrk="1" hangingPunct="1">
              <a:lnSpc>
                <a:spcPct val="150000"/>
              </a:lnSpc>
            </a:pPr>
            <a:r>
              <a:rPr lang="el-GR" sz="2400" dirty="0">
                <a:sym typeface="Symbol" pitchFamily="-106" charset="2"/>
              </a:rPr>
              <a:t>Θ</a:t>
            </a:r>
            <a:r>
              <a:rPr lang="en-US" sz="2400" dirty="0">
                <a:sym typeface="Symbol" pitchFamily="-106" charset="2"/>
              </a:rPr>
              <a:t> notation: asymptotic “equality”:  f(n) “=” g(n)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94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Order the following 6 functions in increasing order of their growth rates: </a:t>
            </a:r>
          </a:p>
          <a:p>
            <a:pPr lvl="1" eaLnBrk="1" hangingPunct="1"/>
            <a:r>
              <a:rPr lang="en-US" i="1"/>
              <a:t>nlogn, log</a:t>
            </a:r>
            <a:r>
              <a:rPr lang="en-US" i="1" baseline="30000"/>
              <a:t>2</a:t>
            </a:r>
            <a:r>
              <a:rPr lang="en-US" i="1"/>
              <a:t>n, n</a:t>
            </a:r>
            <a:r>
              <a:rPr lang="en-US" i="1" baseline="30000"/>
              <a:t>2</a:t>
            </a:r>
            <a:r>
              <a:rPr lang="en-US" i="1"/>
              <a:t>, 2</a:t>
            </a:r>
            <a:r>
              <a:rPr lang="en-US" i="1" baseline="30000"/>
              <a:t>n</a:t>
            </a:r>
            <a:r>
              <a:rPr lang="en-US"/>
              <a:t>,     , 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 lvl="1" eaLnBrk="1" hangingPunct="1">
              <a:buFontTx/>
              <a:buNone/>
            </a:pPr>
            <a:endParaRPr lang="en-US"/>
          </a:p>
          <a:p>
            <a:pPr lvl="1" eaLnBrk="1" hangingPunct="1">
              <a:buFontTx/>
              <a:buNone/>
            </a:pPr>
            <a:r>
              <a:rPr lang="en-US" i="1"/>
              <a:t>log</a:t>
            </a:r>
            <a:r>
              <a:rPr lang="en-US" i="1" baseline="30000"/>
              <a:t>2</a:t>
            </a:r>
            <a:r>
              <a:rPr lang="en-US" i="1"/>
              <a:t>n</a:t>
            </a:r>
          </a:p>
          <a:p>
            <a:pPr lvl="1" eaLnBrk="1" hangingPunct="1">
              <a:buFontTx/>
              <a:buNone/>
            </a:pPr>
            <a:endParaRPr lang="en-US" i="1"/>
          </a:p>
          <a:p>
            <a:pPr lvl="1" eaLnBrk="1" hangingPunct="1">
              <a:buFontTx/>
              <a:buNone/>
            </a:pPr>
            <a:r>
              <a:rPr lang="en-US" i="1"/>
              <a:t>n</a:t>
            </a:r>
          </a:p>
          <a:p>
            <a:pPr lvl="1" eaLnBrk="1" hangingPunct="1">
              <a:buFontTx/>
              <a:buNone/>
            </a:pPr>
            <a:r>
              <a:rPr lang="en-US" i="1"/>
              <a:t>nlogn</a:t>
            </a:r>
          </a:p>
          <a:p>
            <a:pPr lvl="1" eaLnBrk="1" hangingPunct="1">
              <a:buFontTx/>
              <a:buNone/>
            </a:pPr>
            <a:r>
              <a:rPr lang="en-US" i="1"/>
              <a:t>n</a:t>
            </a:r>
            <a:r>
              <a:rPr lang="en-US" i="1" baseline="30000"/>
              <a:t>2</a:t>
            </a:r>
          </a:p>
          <a:p>
            <a:pPr lvl="1" eaLnBrk="1" hangingPunct="1">
              <a:buFontTx/>
              <a:buNone/>
            </a:pPr>
            <a:r>
              <a:rPr lang="en-US" i="1"/>
              <a:t>2</a:t>
            </a:r>
            <a:r>
              <a:rPr lang="en-US" i="1" baseline="30000"/>
              <a:t>n</a:t>
            </a:r>
            <a:endParaRPr lang="en-US" i="1"/>
          </a:p>
        </p:txBody>
      </p:sp>
      <p:sp>
        <p:nvSpPr>
          <p:cNvPr id="256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868738" y="2130425"/>
          <a:ext cx="4683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4" imgW="241300" imgH="228600" progId="Equation.3">
                  <p:embed/>
                </p:oleObj>
              </mc:Choice>
              <mc:Fallback>
                <p:oleObj name="Equation" r:id="rId4" imgW="24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2130425"/>
                        <a:ext cx="468312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2" name="Object 3"/>
          <p:cNvGraphicFramePr>
            <a:graphicFrameLocks noChangeAspect="1"/>
          </p:cNvGraphicFramePr>
          <p:nvPr/>
        </p:nvGraphicFramePr>
        <p:xfrm>
          <a:off x="866775" y="3508375"/>
          <a:ext cx="4683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6" imgW="241300" imgH="228600" progId="Equation.3">
                  <p:embed/>
                </p:oleObj>
              </mc:Choice>
              <mc:Fallback>
                <p:oleObj name="Equation" r:id="rId6" imgW="241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508375"/>
                        <a:ext cx="46831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4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Running Time Analysis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/>
              <a:t>Algorithm Loop2(n)</a:t>
            </a:r>
          </a:p>
          <a:p>
            <a:pPr lvl="1" eaLnBrk="1" hangingPunct="1">
              <a:buFontTx/>
              <a:buNone/>
            </a:pPr>
            <a:r>
              <a:rPr lang="en-US"/>
              <a:t>p=1</a:t>
            </a:r>
          </a:p>
          <a:p>
            <a:pPr lvl="1" eaLnBrk="1" hangingPunct="1">
              <a:buFontTx/>
              <a:buNone/>
            </a:pPr>
            <a:r>
              <a:rPr lang="en-US"/>
              <a:t>for i = 1 to 2n</a:t>
            </a:r>
          </a:p>
          <a:p>
            <a:pPr lvl="2" eaLnBrk="1" hangingPunct="1"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p = p*i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r>
              <a:rPr lang="en-US" i="1"/>
              <a:t>Algorithm Loop3(n)</a:t>
            </a:r>
          </a:p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 sz="2400">
                <a:solidFill>
                  <a:schemeClr val="tx1"/>
                </a:solidFill>
              </a:rPr>
              <a:t>p=1</a:t>
            </a:r>
          </a:p>
          <a:p>
            <a:pPr eaLnBrk="1" hangingPunct="1"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	for i = 1 to n</a:t>
            </a:r>
            <a:r>
              <a:rPr lang="en-US" sz="2400" baseline="30000">
                <a:solidFill>
                  <a:schemeClr val="tx1"/>
                </a:solidFill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		p = p*i</a:t>
            </a:r>
          </a:p>
          <a:p>
            <a:pPr eaLnBrk="1" hangingPunct="1"/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518148" name="Text Box 4"/>
          <p:cNvSpPr txBox="1">
            <a:spLocks noChangeArrowheads="1"/>
          </p:cNvSpPr>
          <p:nvPr/>
        </p:nvSpPr>
        <p:spPr bwMode="auto">
          <a:xfrm>
            <a:off x="6076950" y="1919288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O(n)</a:t>
            </a:r>
          </a:p>
        </p:txBody>
      </p:sp>
      <p:sp>
        <p:nvSpPr>
          <p:cNvPr id="518149" name="Rectangle 5"/>
          <p:cNvSpPr>
            <a:spLocks noChangeArrowheads="1"/>
          </p:cNvSpPr>
          <p:nvPr/>
        </p:nvSpPr>
        <p:spPr bwMode="auto">
          <a:xfrm>
            <a:off x="6132513" y="3786188"/>
            <a:ext cx="90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O(n</a:t>
            </a:r>
            <a:r>
              <a:rPr lang="en-US" sz="2400" baseline="30000"/>
              <a:t>2</a:t>
            </a:r>
            <a:r>
              <a:rPr 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54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8" grpId="0"/>
      <p:bldP spid="5181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Running Time Analysis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i="1" dirty="0"/>
              <a:t>Algorithm Loop4(n)</a:t>
            </a:r>
          </a:p>
          <a:p>
            <a:pPr eaLnBrk="1" hangingPunct="1"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s=0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for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1 to 2n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for j 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to 2n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		s = s +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735763" y="1636713"/>
            <a:ext cx="90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O(n</a:t>
            </a:r>
            <a:r>
              <a:rPr lang="en-US" sz="2400" baseline="30000"/>
              <a:t>2</a:t>
            </a:r>
            <a:r>
              <a:rPr 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99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 eaLnBrk="1" hangingPunct="1"/>
            <a:r>
              <a:rPr lang="en-US"/>
              <a:t>Recurrences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705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>
                <a:solidFill>
                  <a:srgbClr val="DD0111"/>
                </a:solidFill>
                <a:latin typeface="Monotype Corsiva" pitchFamily="-106" charset="0"/>
              </a:rPr>
              <a:t>Def.:</a:t>
            </a:r>
            <a:r>
              <a:rPr lang="en-US" sz="3200">
                <a:latin typeface="Monotype Corsiva" pitchFamily="-106" charset="0"/>
              </a:rPr>
              <a:t> Recurrence = an equation or inequality that describes a function in terms of its value on smaller inputs, and one or more base cases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Recurrences arise when an algorithm contains recursive calls to itself</a:t>
            </a:r>
          </a:p>
          <a:p>
            <a:pPr eaLnBrk="1" hangingPunct="1"/>
            <a:r>
              <a:rPr lang="en-US"/>
              <a:t>Methods for solving recurrences</a:t>
            </a:r>
          </a:p>
          <a:p>
            <a:pPr lvl="1" eaLnBrk="1" hangingPunct="1"/>
            <a:r>
              <a:rPr lang="en-US" sz="1800"/>
              <a:t>Substitution method</a:t>
            </a:r>
          </a:p>
          <a:p>
            <a:pPr lvl="1" eaLnBrk="1" hangingPunct="1"/>
            <a:r>
              <a:rPr lang="en-US" sz="1800"/>
              <a:t>Iteration method</a:t>
            </a:r>
          </a:p>
          <a:p>
            <a:pPr lvl="1" eaLnBrk="1" hangingPunct="1"/>
            <a:r>
              <a:rPr lang="en-US" sz="1800"/>
              <a:t>Recursion tree method</a:t>
            </a:r>
          </a:p>
          <a:p>
            <a:pPr lvl="1" eaLnBrk="1" hangingPunct="1"/>
            <a:r>
              <a:rPr lang="en-US" sz="1800"/>
              <a:t>Master method</a:t>
            </a:r>
          </a:p>
          <a:p>
            <a:pPr eaLnBrk="1" hangingPunct="1"/>
            <a:r>
              <a:rPr lang="en-US" sz="2000">
                <a:solidFill>
                  <a:srgbClr val="DD0111"/>
                </a:solidFill>
              </a:rPr>
              <a:t>Unless explicitly stated choose the simplest method for solving recurrences</a:t>
            </a:r>
          </a:p>
        </p:txBody>
      </p:sp>
    </p:spTree>
    <p:extLst>
      <p:ext uri="{BB962C8B-B14F-4D97-AF65-F5344CB8AC3E}">
        <p14:creationId xmlns:p14="http://schemas.microsoft.com/office/powerpoint/2010/main" val="689988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1593</Words>
  <Application>Microsoft Macintosh PowerPoint</Application>
  <PresentationFormat>On-screen Show (4:3)</PresentationFormat>
  <Paragraphs>346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Equation</vt:lpstr>
      <vt:lpstr>Paint Shop Pro Image</vt:lpstr>
      <vt:lpstr>Analysis of Algorithms CS 477/677</vt:lpstr>
      <vt:lpstr>Midterm Exam</vt:lpstr>
      <vt:lpstr>General Advice for Study</vt:lpstr>
      <vt:lpstr>Analyzing Algorithms</vt:lpstr>
      <vt:lpstr>Asymptotic Notations</vt:lpstr>
      <vt:lpstr>Exercise</vt:lpstr>
      <vt:lpstr>Running Time Analysis</vt:lpstr>
      <vt:lpstr>Running Time Analysis</vt:lpstr>
      <vt:lpstr>Recurrences</vt:lpstr>
      <vt:lpstr>Example Recurrences</vt:lpstr>
      <vt:lpstr>Analyzing Divide and Conquer Algorithms</vt:lpstr>
      <vt:lpstr>Master’s method</vt:lpstr>
      <vt:lpstr>Problem 1</vt:lpstr>
      <vt:lpstr>Sorting</vt:lpstr>
      <vt:lpstr>Sorting</vt:lpstr>
      <vt:lpstr>Quicksort</vt:lpstr>
      <vt:lpstr>Randomized Algorithms</vt:lpstr>
      <vt:lpstr>Problem</vt:lpstr>
      <vt:lpstr>Medians and Order Statistics</vt:lpstr>
      <vt:lpstr>Problem</vt:lpstr>
      <vt:lpstr>Questions</vt:lpstr>
      <vt:lpstr>Questions</vt:lpstr>
      <vt:lpstr>Problem</vt:lpstr>
      <vt:lpstr>Red-Black Trees Properties</vt:lpstr>
      <vt:lpstr>Order-Statistic Tree</vt:lpstr>
      <vt:lpstr>Operations on Order-Statistic Trees</vt:lpstr>
      <vt:lpstr>Exercise</vt:lpstr>
      <vt:lpstr>Exercise (cont.)</vt:lpstr>
      <vt:lpstr>Question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716</cp:revision>
  <cp:lastPrinted>2017-10-12T20:05:30Z</cp:lastPrinted>
  <dcterms:created xsi:type="dcterms:W3CDTF">2011-01-18T17:28:39Z</dcterms:created>
  <dcterms:modified xsi:type="dcterms:W3CDTF">2018-10-11T17:17:39Z</dcterms:modified>
</cp:coreProperties>
</file>