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618" r:id="rId3"/>
    <p:sldId id="621" r:id="rId4"/>
    <p:sldId id="622" r:id="rId5"/>
    <p:sldId id="623" r:id="rId6"/>
    <p:sldId id="629" r:id="rId7"/>
    <p:sldId id="630" r:id="rId8"/>
    <p:sldId id="631" r:id="rId9"/>
    <p:sldId id="632" r:id="rId10"/>
    <p:sldId id="633" r:id="rId11"/>
    <p:sldId id="634" r:id="rId12"/>
    <p:sldId id="635" r:id="rId13"/>
    <p:sldId id="636" r:id="rId14"/>
    <p:sldId id="637" r:id="rId15"/>
    <p:sldId id="533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DD0111"/>
    <a:srgbClr val="008080"/>
    <a:srgbClr val="CC0000"/>
    <a:srgbClr val="006699"/>
    <a:srgbClr val="0000FF"/>
    <a:srgbClr val="0066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063" autoAdjust="0"/>
    <p:restoredTop sz="94674" autoAdjust="0"/>
  </p:normalViewPr>
  <p:slideViewPr>
    <p:cSldViewPr snapToGrid="0">
      <p:cViewPr varScale="1">
        <p:scale>
          <a:sx n="124" d="100"/>
          <a:sy n="124" d="100"/>
        </p:scale>
        <p:origin x="153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58A944-DF1D-734F-9309-4AD4FEC44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4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10812-67AE-FE4D-9D9A-C73870DE5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CA0E7-94E2-C941-B143-F3AB1AB4DDC0}" type="slidenum">
              <a:rPr lang="en-US"/>
              <a:pPr/>
              <a:t>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7583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3980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8853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3129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4365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31650-2C0C-EB4F-9F71-55B41D998932}" type="slidenum">
              <a:rPr lang="en-US"/>
              <a:pPr/>
              <a:t>15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62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79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609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232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799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3308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2639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9613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751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mr-IN"/>
              <a:t>CS 477/677 - Lecture 15</a:t>
            </a: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CC251D-6C91-D145-A330-D4816856CD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r-IN"/>
              <a:t>CS 477/677 - Lecture 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4A3A4D-74B0-2047-A278-A312EE9C2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r-IN"/>
              <a:t>CS 477/677 - Lecture 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D4460-01C1-F445-8BDA-1E58F2564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mr-IN"/>
              <a:t>CS 477/677 - Lecture 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4BB3E6CA-E5DD-7148-9225-3475819DB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mr-IN"/>
              <a:t>CS 477/677 - Lecture 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5DA3C0E3-8C81-6E42-BDC5-759A6331D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mr-IN"/>
              <a:t>CS 477/677 - Lecture 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D50517B6-FD3D-BB47-B96C-8892EEFD8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r-IN"/>
              <a:t>CS 477/677 - Lecture 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1A9E4-027E-6D48-8F40-DD130E118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r-IN"/>
              <a:t>CS 477/677 - Lecture 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A9D5D2-7696-2A47-A353-23788D5026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r-IN"/>
              <a:t>CS 477/677 - Lecture 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D375F5-9CC2-FF4E-9B44-8471E8A33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r-IN"/>
              <a:t>CS 477/677 - Lecture 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40951D-035B-9344-BD62-E38A4B12F7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r-IN"/>
              <a:t>CS 477/677 - Lecture 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D9CFB2-F1F7-5740-87C1-98DB043817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r-IN"/>
              <a:t>CS 477/677 - Lecture 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C7379-3436-2A43-A1F8-6BE016FBD9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r-IN"/>
              <a:t>CS 477/677 - Lecture 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44E7E7-05F5-154F-A61D-3CDEE26CE6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mr-IN"/>
              <a:t>CS 477/677 - Lecture 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473937-2E1D-9045-9060-6EC7BAD54B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entury Gothic"/>
                <a:cs typeface="Century Gothic"/>
              </a:defRPr>
            </a:lvl1pPr>
          </a:lstStyle>
          <a:p>
            <a:r>
              <a:rPr lang="mr-IN"/>
              <a:t>CS 477/677 - Lecture 15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/>
                <a:cs typeface="Century Gothic"/>
              </a:defRPr>
            </a:lvl1pPr>
          </a:lstStyle>
          <a:p>
            <a:fld id="{46255B92-0624-B447-8DAA-9B41FCEC6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>
              <a:lumMod val="85000"/>
              <a:lumOff val="15000"/>
            </a:schemeClr>
          </a:solidFill>
          <a:latin typeface="Century Gothic"/>
          <a:ea typeface="+mj-ea"/>
          <a:cs typeface="Century Gothic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85000"/>
              <a:lumOff val="15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01725"/>
            <a:ext cx="7772400" cy="2228850"/>
          </a:xfrm>
        </p:spPr>
        <p:txBody>
          <a:bodyPr/>
          <a:lstStyle/>
          <a:p>
            <a:r>
              <a:rPr lang="en-US"/>
              <a:t>Analysis of Algorithms</a:t>
            </a:r>
            <a:br>
              <a:rPr lang="en-US"/>
            </a:br>
            <a:r>
              <a:rPr lang="en-US"/>
              <a:t>CS 477/677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59263"/>
            <a:ext cx="6400800" cy="1752600"/>
          </a:xfrm>
        </p:spPr>
        <p:txBody>
          <a:bodyPr/>
          <a:lstStyle/>
          <a:p>
            <a:r>
              <a:rPr lang="en-US" dirty="0"/>
              <a:t>Instructor: Monica </a:t>
            </a:r>
            <a:r>
              <a:rPr lang="en-US" dirty="0" err="1"/>
              <a:t>Nicolescu</a:t>
            </a:r>
            <a:endParaRPr lang="en-US" dirty="0"/>
          </a:p>
          <a:p>
            <a:r>
              <a:rPr lang="en-US" dirty="0"/>
              <a:t>Lecture 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86765" y="100013"/>
            <a:ext cx="8792882" cy="906462"/>
          </a:xfrm>
        </p:spPr>
        <p:txBody>
          <a:bodyPr/>
          <a:lstStyle/>
          <a:p>
            <a:pPr eaLnBrk="1" hangingPunct="1"/>
            <a:r>
              <a:rPr lang="en-US" sz="3800" dirty="0">
                <a:ea typeface="ＭＳ Ｐゴシック" pitchFamily="-106" charset="-128"/>
                <a:cs typeface="ＭＳ Ｐゴシック" pitchFamily="-106" charset="-128"/>
              </a:rPr>
              <a:t>Elements of Dynamic Programming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255713"/>
            <a:ext cx="8229600" cy="50768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Optimal Substructure</a:t>
            </a:r>
          </a:p>
          <a:p>
            <a:pPr lvl="1" eaLnBrk="1" hangingPunct="1">
              <a:lnSpc>
                <a:spcPct val="120000"/>
              </a:lnSpc>
            </a:pPr>
            <a:r>
              <a:rPr lang="en-US"/>
              <a:t>An optimal solution to a problem contains within it an optimal solution to subproblems</a:t>
            </a:r>
          </a:p>
          <a:p>
            <a:pPr lvl="1" eaLnBrk="1" hangingPunct="1">
              <a:lnSpc>
                <a:spcPct val="120000"/>
              </a:lnSpc>
            </a:pPr>
            <a:r>
              <a:rPr lang="en-US"/>
              <a:t>Optimal solution to the entire problem is built in a bottom-up manner from optimal solutions to subproblems</a:t>
            </a:r>
          </a:p>
          <a:p>
            <a:pPr eaLnBrk="1" hangingPunct="1">
              <a:lnSpc>
                <a:spcPct val="120000"/>
              </a:lnSpc>
            </a:pP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Overlapping Subproblems</a:t>
            </a:r>
          </a:p>
          <a:p>
            <a:pPr lvl="1" eaLnBrk="1" hangingPunct="1">
              <a:lnSpc>
                <a:spcPct val="120000"/>
              </a:lnSpc>
            </a:pPr>
            <a:r>
              <a:rPr lang="en-US"/>
              <a:t>If a recursive algorithm revisits the same subproblems again and again </a:t>
            </a:r>
            <a:r>
              <a:rPr lang="en-US">
                <a:sym typeface="Symbol" pitchFamily="-106" charset="2"/>
              </a:rPr>
              <a:t> the problem has overlapping subproblems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8C7F8-113B-8848-9405-EBA9FD1AEBA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4366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3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146175" y="3128037"/>
            <a:ext cx="6540500" cy="2909887"/>
          </a:xfrm>
          <a:noFill/>
        </p:spPr>
      </p:pic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Assembly Line Scheduling</a:t>
            </a:r>
          </a:p>
        </p:txBody>
      </p:sp>
      <p:sp>
        <p:nvSpPr>
          <p:cNvPr id="53555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164578"/>
            <a:ext cx="8270875" cy="2916237"/>
          </a:xfrm>
        </p:spPr>
        <p:txBody>
          <a:bodyPr/>
          <a:lstStyle/>
          <a:p>
            <a:pPr eaLnBrk="1" hangingPunct="1"/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Automobile factory with two assembly lines</a:t>
            </a:r>
          </a:p>
          <a:p>
            <a:pPr lvl="1" eaLnBrk="1" hangingPunct="1"/>
            <a:r>
              <a:rPr lang="en-US" sz="2000" dirty="0"/>
              <a:t>Each line has </a:t>
            </a:r>
            <a:r>
              <a:rPr lang="en-US" sz="2000" dirty="0">
                <a:latin typeface="Comic Sans MS" pitchFamily="-106" charset="0"/>
              </a:rPr>
              <a:t>n </a:t>
            </a:r>
            <a:r>
              <a:rPr lang="en-US" sz="2000" dirty="0"/>
              <a:t>stations: </a:t>
            </a:r>
            <a:r>
              <a:rPr lang="en-US" sz="2000" dirty="0">
                <a:latin typeface="Comic Sans MS" pitchFamily="-106" charset="0"/>
              </a:rPr>
              <a:t>S</a:t>
            </a:r>
            <a:r>
              <a:rPr lang="en-US" sz="2000" baseline="-25000" dirty="0">
                <a:latin typeface="Comic Sans MS" pitchFamily="-106" charset="0"/>
              </a:rPr>
              <a:t>1,1</a:t>
            </a:r>
            <a:r>
              <a:rPr lang="en-US" sz="2000" dirty="0">
                <a:latin typeface="Comic Sans MS" pitchFamily="-106" charset="0"/>
              </a:rPr>
              <a:t>, . . . , S</a:t>
            </a:r>
            <a:r>
              <a:rPr lang="en-US" sz="2000" baseline="-25000" dirty="0">
                <a:latin typeface="Comic Sans MS" pitchFamily="-106" charset="0"/>
              </a:rPr>
              <a:t>1,n</a:t>
            </a:r>
            <a:r>
              <a:rPr lang="en-US" sz="2000" dirty="0"/>
              <a:t> and </a:t>
            </a:r>
            <a:r>
              <a:rPr lang="en-US" sz="2000" dirty="0">
                <a:latin typeface="Comic Sans MS" pitchFamily="-106" charset="0"/>
              </a:rPr>
              <a:t>S</a:t>
            </a:r>
            <a:r>
              <a:rPr lang="en-US" sz="2000" baseline="-25000" dirty="0">
                <a:latin typeface="Comic Sans MS" pitchFamily="-106" charset="0"/>
              </a:rPr>
              <a:t>2,1</a:t>
            </a:r>
            <a:r>
              <a:rPr lang="en-US" sz="2000" dirty="0">
                <a:latin typeface="Comic Sans MS" pitchFamily="-106" charset="0"/>
              </a:rPr>
              <a:t>, . . . , S</a:t>
            </a:r>
            <a:r>
              <a:rPr lang="en-US" sz="2000" baseline="-25000" dirty="0">
                <a:latin typeface="Comic Sans MS" pitchFamily="-106" charset="0"/>
              </a:rPr>
              <a:t>2,n</a:t>
            </a:r>
            <a:endParaRPr lang="en-US" sz="2000" dirty="0">
              <a:latin typeface="Comic Sans MS" pitchFamily="-106" charset="0"/>
            </a:endParaRPr>
          </a:p>
          <a:p>
            <a:pPr lvl="1" eaLnBrk="1" hangingPunct="1"/>
            <a:r>
              <a:rPr lang="en-US" sz="2000" dirty="0"/>
              <a:t>Corresponding stations </a:t>
            </a:r>
            <a:r>
              <a:rPr lang="en-US" sz="2000" dirty="0">
                <a:latin typeface="Comic Sans MS" pitchFamily="-106" charset="0"/>
              </a:rPr>
              <a:t>S</a:t>
            </a:r>
            <a:r>
              <a:rPr lang="en-US" sz="2000" baseline="-25000" dirty="0">
                <a:latin typeface="Comic Sans MS" pitchFamily="-106" charset="0"/>
              </a:rPr>
              <a:t>1, j</a:t>
            </a:r>
            <a:r>
              <a:rPr lang="en-US" sz="2000" dirty="0"/>
              <a:t> and </a:t>
            </a:r>
            <a:r>
              <a:rPr lang="en-US" sz="2000" dirty="0">
                <a:latin typeface="Comic Sans MS" pitchFamily="-106" charset="0"/>
              </a:rPr>
              <a:t>S</a:t>
            </a:r>
            <a:r>
              <a:rPr lang="en-US" sz="2000" baseline="-25000" dirty="0">
                <a:latin typeface="Comic Sans MS" pitchFamily="-106" charset="0"/>
              </a:rPr>
              <a:t>2, j</a:t>
            </a:r>
            <a:r>
              <a:rPr lang="en-US" sz="2000" dirty="0"/>
              <a:t> perform the same function but can take different amounts of time </a:t>
            </a:r>
            <a:r>
              <a:rPr lang="en-US" sz="2000" dirty="0">
                <a:latin typeface="Comic Sans MS" pitchFamily="-106" charset="0"/>
              </a:rPr>
              <a:t>a</a:t>
            </a:r>
            <a:r>
              <a:rPr lang="en-US" sz="2000" baseline="-25000" dirty="0">
                <a:latin typeface="Comic Sans MS" pitchFamily="-106" charset="0"/>
              </a:rPr>
              <a:t>1, j</a:t>
            </a:r>
            <a:r>
              <a:rPr lang="en-US" sz="2000" dirty="0"/>
              <a:t> and </a:t>
            </a:r>
            <a:r>
              <a:rPr lang="en-US" sz="2000" dirty="0">
                <a:latin typeface="Comic Sans MS" pitchFamily="-106" charset="0"/>
              </a:rPr>
              <a:t>a</a:t>
            </a:r>
            <a:r>
              <a:rPr lang="en-US" sz="2000" baseline="-25000" dirty="0">
                <a:latin typeface="Comic Sans MS" pitchFamily="-106" charset="0"/>
              </a:rPr>
              <a:t>2, j</a:t>
            </a:r>
            <a:r>
              <a:rPr lang="en-US" sz="2000" dirty="0"/>
              <a:t> </a:t>
            </a:r>
          </a:p>
          <a:p>
            <a:pPr lvl="1" eaLnBrk="1" hangingPunct="1"/>
            <a:r>
              <a:rPr lang="en-US" sz="2000" dirty="0"/>
              <a:t>Times to enter are </a:t>
            </a:r>
            <a:r>
              <a:rPr lang="en-US" sz="2000" dirty="0">
                <a:latin typeface="Comic Sans MS" pitchFamily="-106" charset="0"/>
              </a:rPr>
              <a:t>e</a:t>
            </a:r>
            <a:r>
              <a:rPr lang="en-US" sz="2000" baseline="-25000" dirty="0">
                <a:latin typeface="Comic Sans MS" pitchFamily="-106" charset="0"/>
              </a:rPr>
              <a:t>1</a:t>
            </a:r>
            <a:r>
              <a:rPr lang="en-US" sz="2000" dirty="0"/>
              <a:t> and </a:t>
            </a:r>
            <a:r>
              <a:rPr lang="en-US" sz="2000" dirty="0">
                <a:latin typeface="Comic Sans MS" pitchFamily="-106" charset="0"/>
              </a:rPr>
              <a:t>e</a:t>
            </a:r>
            <a:r>
              <a:rPr lang="en-US" sz="2000" baseline="-25000" dirty="0">
                <a:latin typeface="Comic Sans MS" pitchFamily="-106" charset="0"/>
              </a:rPr>
              <a:t>2</a:t>
            </a:r>
            <a:r>
              <a:rPr lang="en-US" sz="2000" dirty="0">
                <a:latin typeface="Comic Sans MS" pitchFamily="-106" charset="0"/>
              </a:rPr>
              <a:t> </a:t>
            </a:r>
            <a:r>
              <a:rPr lang="en-US" sz="2000" dirty="0"/>
              <a:t>and times to exit are </a:t>
            </a:r>
            <a:r>
              <a:rPr lang="en-US" sz="2000" dirty="0">
                <a:latin typeface="Comic Sans MS" pitchFamily="-106" charset="0"/>
              </a:rPr>
              <a:t>x</a:t>
            </a:r>
            <a:r>
              <a:rPr lang="en-US" sz="2000" baseline="-25000" dirty="0">
                <a:latin typeface="Comic Sans MS" pitchFamily="-106" charset="0"/>
              </a:rPr>
              <a:t>1</a:t>
            </a:r>
            <a:r>
              <a:rPr lang="en-US" sz="2000" dirty="0"/>
              <a:t> and </a:t>
            </a:r>
            <a:r>
              <a:rPr lang="en-US" sz="2000" dirty="0">
                <a:latin typeface="Comic Sans MS" pitchFamily="-106" charset="0"/>
              </a:rPr>
              <a:t>x</a:t>
            </a:r>
            <a:r>
              <a:rPr lang="en-US" sz="2000" baseline="-25000" dirty="0">
                <a:latin typeface="Comic Sans MS" pitchFamily="-106" charset="0"/>
              </a:rPr>
              <a:t>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72B63-B9EC-3947-8278-4264B2D0BB0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9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1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06500" y="2721922"/>
            <a:ext cx="6540500" cy="2909888"/>
          </a:xfrm>
          <a:noFill/>
        </p:spPr>
      </p:pic>
      <p:sp>
        <p:nvSpPr>
          <p:cNvPr id="6349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Assembly Line</a:t>
            </a:r>
          </a:p>
        </p:txBody>
      </p:sp>
      <p:sp>
        <p:nvSpPr>
          <p:cNvPr id="6349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77388"/>
            <a:ext cx="8516750" cy="2916237"/>
          </a:xfrm>
        </p:spPr>
        <p:txBody>
          <a:bodyPr/>
          <a:lstStyle/>
          <a:p>
            <a:pPr eaLnBrk="1" hangingPunct="1"/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After going through a station, the car can either:</a:t>
            </a:r>
          </a:p>
          <a:p>
            <a:pPr lvl="1" eaLnBrk="1" hangingPunct="1"/>
            <a:r>
              <a:rPr lang="en-US" sz="2000" dirty="0"/>
              <a:t>stay on same line at no cost, or </a:t>
            </a:r>
          </a:p>
          <a:p>
            <a:pPr lvl="1" eaLnBrk="1" hangingPunct="1"/>
            <a:r>
              <a:rPr lang="en-US" sz="2000" dirty="0"/>
              <a:t>transfer to other line: cost after </a:t>
            </a:r>
            <a:r>
              <a:rPr lang="en-US" sz="2000" dirty="0" err="1">
                <a:latin typeface="Comic Sans MS" pitchFamily="-106" charset="0"/>
              </a:rPr>
              <a:t>S</a:t>
            </a:r>
            <a:r>
              <a:rPr lang="en-US" sz="2000" baseline="-25000" dirty="0" err="1">
                <a:latin typeface="Comic Sans MS" pitchFamily="-106" charset="0"/>
              </a:rPr>
              <a:t>i,j</a:t>
            </a:r>
            <a:r>
              <a:rPr lang="en-US" sz="2000" dirty="0"/>
              <a:t> is </a:t>
            </a:r>
            <a:r>
              <a:rPr lang="en-US" sz="2000" dirty="0" err="1">
                <a:latin typeface="Comic Sans MS" pitchFamily="-106" charset="0"/>
              </a:rPr>
              <a:t>t</a:t>
            </a:r>
            <a:r>
              <a:rPr lang="en-US" sz="2000" baseline="-25000" dirty="0" err="1">
                <a:latin typeface="Comic Sans MS" pitchFamily="-106" charset="0"/>
              </a:rPr>
              <a:t>i,j</a:t>
            </a:r>
            <a:r>
              <a:rPr lang="en-US" sz="2000" dirty="0">
                <a:latin typeface="Comic Sans MS" pitchFamily="-106" charset="0"/>
              </a:rPr>
              <a:t> , </a:t>
            </a:r>
            <a:r>
              <a:rPr lang="en-US" sz="2000" dirty="0" err="1">
                <a:latin typeface="Comic Sans MS" pitchFamily="-106" charset="0"/>
              </a:rPr>
              <a:t>i</a:t>
            </a:r>
            <a:r>
              <a:rPr lang="en-US" sz="2000" dirty="0">
                <a:latin typeface="Comic Sans MS" pitchFamily="-106" charset="0"/>
              </a:rPr>
              <a:t> = 1, 2, j = 1, . . . , n-1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72B63-B9EC-3947-8278-4264B2D0BB0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51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882650" y="2840135"/>
            <a:ext cx="7313613" cy="3254375"/>
          </a:xfrm>
          <a:noFill/>
        </p:spPr>
      </p:pic>
      <p:sp>
        <p:nvSpPr>
          <p:cNvPr id="6554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Assembly Line Scheduling</a:t>
            </a:r>
          </a:p>
        </p:txBody>
      </p:sp>
      <p:sp>
        <p:nvSpPr>
          <p:cNvPr id="6554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157288"/>
            <a:ext cx="8270875" cy="2916237"/>
          </a:xfrm>
        </p:spPr>
        <p:txBody>
          <a:bodyPr/>
          <a:lstStyle/>
          <a:p>
            <a:pPr eaLnBrk="1" hangingPunct="1"/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Problem: </a:t>
            </a:r>
          </a:p>
          <a:p>
            <a:pPr eaLnBrk="1" hangingPunct="1">
              <a:buFontTx/>
              <a:buNone/>
            </a:pPr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	What stations should be chosen from line 1 and what from line 2 in order to </a:t>
            </a:r>
            <a:r>
              <a:rPr lang="en-US" sz="240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</a:rPr>
              <a:t>minimize the total time through the factory for one car</a:t>
            </a:r>
            <a:r>
              <a:rPr lang="en-US" sz="240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</a:rPr>
              <a:t>?</a:t>
            </a:r>
          </a:p>
          <a:p>
            <a:pPr eaLnBrk="1" hangingPunct="1">
              <a:buFontTx/>
              <a:buNone/>
            </a:pPr>
            <a:endParaRPr lang="en-US" sz="2400">
              <a:latin typeface="Comic Sans M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72B63-B9EC-3947-8278-4264B2D0BB0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53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One Solution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Brute force</a:t>
            </a:r>
          </a:p>
          <a:p>
            <a:pPr lvl="1" eaLnBrk="1" hangingPunct="1"/>
            <a:r>
              <a:rPr lang="en-US"/>
              <a:t>Enumerate all possibilities of selecting stations</a:t>
            </a:r>
          </a:p>
          <a:p>
            <a:pPr lvl="1" eaLnBrk="1" hangingPunct="1"/>
            <a:r>
              <a:rPr lang="en-US"/>
              <a:t>Compute how long it takes in each case and choose the best one</a:t>
            </a:r>
          </a:p>
          <a:p>
            <a:pPr eaLnBrk="1" hangingPunct="1">
              <a:buFontTx/>
              <a:buNone/>
            </a:pP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 </a:t>
            </a:r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  <a:p>
            <a:pPr lvl="1" eaLnBrk="1" hangingPunct="1"/>
            <a:r>
              <a:rPr lang="en-US"/>
              <a:t>There are </a:t>
            </a:r>
            <a:r>
              <a:rPr lang="en-US">
                <a:latin typeface="Comic Sans MS" pitchFamily="-106" charset="0"/>
              </a:rPr>
              <a:t>2</a:t>
            </a:r>
            <a:r>
              <a:rPr lang="en-US" baseline="30000">
                <a:latin typeface="Comic Sans MS" pitchFamily="-106" charset="0"/>
              </a:rPr>
              <a:t>n</a:t>
            </a:r>
            <a:r>
              <a:rPr lang="en-US"/>
              <a:t> possible ways to choose stations</a:t>
            </a:r>
          </a:p>
          <a:p>
            <a:pPr lvl="1" eaLnBrk="1" hangingPunct="1"/>
            <a:r>
              <a:rPr lang="en-US"/>
              <a:t>Infeasible when </a:t>
            </a:r>
            <a:r>
              <a:rPr lang="en-US">
                <a:latin typeface="Comic Sans MS" pitchFamily="-106" charset="0"/>
              </a:rPr>
              <a:t>n</a:t>
            </a:r>
            <a:r>
              <a:rPr lang="en-US"/>
              <a:t> is large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62916" y="3206751"/>
            <a:ext cx="6688137" cy="1677988"/>
            <a:chOff x="746" y="2869"/>
            <a:chExt cx="4213" cy="1057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646" y="3050"/>
              <a:ext cx="2075" cy="192"/>
              <a:chOff x="1502" y="2762"/>
              <a:chExt cx="2075" cy="192"/>
            </a:xfrm>
          </p:grpSpPr>
          <p:sp>
            <p:nvSpPr>
              <p:cNvPr id="67601" name="Rectangle 6"/>
              <p:cNvSpPr>
                <a:spLocks noChangeArrowheads="1"/>
              </p:cNvSpPr>
              <p:nvPr/>
            </p:nvSpPr>
            <p:spPr bwMode="auto">
              <a:xfrm>
                <a:off x="1502" y="2762"/>
                <a:ext cx="260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latin typeface="Century Gothic"/>
                    <a:cs typeface="Century Gothic"/>
                  </a:rPr>
                  <a:t>1</a:t>
                </a:r>
              </a:p>
            </p:txBody>
          </p:sp>
          <p:sp>
            <p:nvSpPr>
              <p:cNvPr id="67602" name="Rectangle 7"/>
              <p:cNvSpPr>
                <a:spLocks noChangeArrowheads="1"/>
              </p:cNvSpPr>
              <p:nvPr/>
            </p:nvSpPr>
            <p:spPr bwMode="auto">
              <a:xfrm>
                <a:off x="1761" y="2762"/>
                <a:ext cx="260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latin typeface="Century Gothic"/>
                    <a:cs typeface="Century Gothic"/>
                  </a:rPr>
                  <a:t>0</a:t>
                </a:r>
              </a:p>
            </p:txBody>
          </p:sp>
          <p:sp>
            <p:nvSpPr>
              <p:cNvPr id="67603" name="Rectangle 8"/>
              <p:cNvSpPr>
                <a:spLocks noChangeArrowheads="1"/>
              </p:cNvSpPr>
              <p:nvPr/>
            </p:nvSpPr>
            <p:spPr bwMode="auto">
              <a:xfrm>
                <a:off x="2021" y="2762"/>
                <a:ext cx="260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latin typeface="Century Gothic"/>
                    <a:cs typeface="Century Gothic"/>
                  </a:rPr>
                  <a:t>0</a:t>
                </a:r>
              </a:p>
            </p:txBody>
          </p:sp>
          <p:sp>
            <p:nvSpPr>
              <p:cNvPr id="67604" name="Rectangle 9"/>
              <p:cNvSpPr>
                <a:spLocks noChangeArrowheads="1"/>
              </p:cNvSpPr>
              <p:nvPr/>
            </p:nvSpPr>
            <p:spPr bwMode="auto">
              <a:xfrm>
                <a:off x="2281" y="2762"/>
                <a:ext cx="260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latin typeface="Century Gothic"/>
                    <a:cs typeface="Century Gothic"/>
                  </a:rPr>
                  <a:t>1</a:t>
                </a:r>
              </a:p>
            </p:txBody>
          </p:sp>
          <p:sp>
            <p:nvSpPr>
              <p:cNvPr id="67605" name="Rectangle 10"/>
              <p:cNvSpPr>
                <a:spLocks noChangeArrowheads="1"/>
              </p:cNvSpPr>
              <p:nvPr/>
            </p:nvSpPr>
            <p:spPr bwMode="auto">
              <a:xfrm>
                <a:off x="2540" y="2762"/>
                <a:ext cx="260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/>
                  <a:cs typeface="Century Gothic"/>
                </a:endParaRPr>
              </a:p>
            </p:txBody>
          </p:sp>
          <p:sp>
            <p:nvSpPr>
              <p:cNvPr id="67606" name="Rectangle 11"/>
              <p:cNvSpPr>
                <a:spLocks noChangeArrowheads="1"/>
              </p:cNvSpPr>
              <p:nvPr/>
            </p:nvSpPr>
            <p:spPr bwMode="auto">
              <a:xfrm>
                <a:off x="2799" y="2762"/>
                <a:ext cx="260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/>
                  <a:cs typeface="Century Gothic"/>
                </a:endParaRPr>
              </a:p>
            </p:txBody>
          </p:sp>
          <p:sp>
            <p:nvSpPr>
              <p:cNvPr id="67607" name="Rectangle 12"/>
              <p:cNvSpPr>
                <a:spLocks noChangeArrowheads="1"/>
              </p:cNvSpPr>
              <p:nvPr/>
            </p:nvSpPr>
            <p:spPr bwMode="auto">
              <a:xfrm>
                <a:off x="3058" y="2762"/>
                <a:ext cx="260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/>
                  <a:cs typeface="Century Gothic"/>
                </a:endParaRPr>
              </a:p>
            </p:txBody>
          </p:sp>
          <p:sp>
            <p:nvSpPr>
              <p:cNvPr id="67608" name="Rectangle 13"/>
              <p:cNvSpPr>
                <a:spLocks noChangeArrowheads="1"/>
              </p:cNvSpPr>
              <p:nvPr/>
            </p:nvSpPr>
            <p:spPr bwMode="auto">
              <a:xfrm>
                <a:off x="3317" y="2762"/>
                <a:ext cx="260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latin typeface="Century Gothic"/>
                    <a:cs typeface="Century Gothic"/>
                  </a:rPr>
                  <a:t>1</a:t>
                </a:r>
              </a:p>
            </p:txBody>
          </p:sp>
        </p:grpSp>
        <p:sp>
          <p:nvSpPr>
            <p:cNvPr id="67591" name="Line 14"/>
            <p:cNvSpPr>
              <a:spLocks noChangeShapeType="1"/>
            </p:cNvSpPr>
            <p:nvPr/>
          </p:nvSpPr>
          <p:spPr bwMode="auto">
            <a:xfrm>
              <a:off x="2842" y="3146"/>
              <a:ext cx="4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/>
                <a:cs typeface="Century Gothic"/>
              </a:endParaRPr>
            </a:p>
          </p:txBody>
        </p:sp>
        <p:sp>
          <p:nvSpPr>
            <p:cNvPr id="67592" name="Line 15"/>
            <p:cNvSpPr>
              <a:spLocks noChangeShapeType="1"/>
            </p:cNvSpPr>
            <p:nvPr/>
          </p:nvSpPr>
          <p:spPr bwMode="auto">
            <a:xfrm flipH="1" flipV="1">
              <a:off x="3634" y="3293"/>
              <a:ext cx="152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/>
                <a:cs typeface="Century Gothic"/>
              </a:endParaRPr>
            </a:p>
          </p:txBody>
        </p:sp>
        <p:sp>
          <p:nvSpPr>
            <p:cNvPr id="67593" name="Text Box 16"/>
            <p:cNvSpPr txBox="1">
              <a:spLocks noChangeArrowheads="1"/>
            </p:cNvSpPr>
            <p:nvPr/>
          </p:nvSpPr>
          <p:spPr bwMode="auto">
            <a:xfrm>
              <a:off x="3519" y="3519"/>
              <a:ext cx="144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/>
                  <a:cs typeface="Century Gothic"/>
                </a:rPr>
                <a:t>1 if choosing line 1 </a:t>
              </a:r>
            </a:p>
            <a:p>
              <a:r>
                <a:rPr lang="en-US">
                  <a:latin typeface="Century Gothic"/>
                  <a:cs typeface="Century Gothic"/>
                </a:rPr>
                <a:t>at step j (= n)</a:t>
              </a:r>
            </a:p>
          </p:txBody>
        </p:sp>
        <p:sp>
          <p:nvSpPr>
            <p:cNvPr id="67594" name="Text Box 17"/>
            <p:cNvSpPr txBox="1">
              <a:spLocks noChangeArrowheads="1"/>
            </p:cNvSpPr>
            <p:nvPr/>
          </p:nvSpPr>
          <p:spPr bwMode="auto">
            <a:xfrm>
              <a:off x="1696" y="2869"/>
              <a:ext cx="17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latin typeface="Century Gothic"/>
                  <a:cs typeface="Century Gothic"/>
                </a:rPr>
                <a:t>1</a:t>
              </a:r>
            </a:p>
          </p:txBody>
        </p:sp>
        <p:sp>
          <p:nvSpPr>
            <p:cNvPr id="67595" name="Text Box 18"/>
            <p:cNvSpPr txBox="1">
              <a:spLocks noChangeArrowheads="1"/>
            </p:cNvSpPr>
            <p:nvPr/>
          </p:nvSpPr>
          <p:spPr bwMode="auto">
            <a:xfrm>
              <a:off x="1954" y="2869"/>
              <a:ext cx="17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latin typeface="Century Gothic"/>
                  <a:cs typeface="Century Gothic"/>
                </a:rPr>
                <a:t>2</a:t>
              </a:r>
            </a:p>
          </p:txBody>
        </p:sp>
        <p:sp>
          <p:nvSpPr>
            <p:cNvPr id="67596" name="Text Box 19"/>
            <p:cNvSpPr txBox="1">
              <a:spLocks noChangeArrowheads="1"/>
            </p:cNvSpPr>
            <p:nvPr/>
          </p:nvSpPr>
          <p:spPr bwMode="auto">
            <a:xfrm>
              <a:off x="2215" y="2869"/>
              <a:ext cx="17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latin typeface="Century Gothic"/>
                  <a:cs typeface="Century Gothic"/>
                </a:rPr>
                <a:t>3</a:t>
              </a:r>
            </a:p>
          </p:txBody>
        </p:sp>
        <p:sp>
          <p:nvSpPr>
            <p:cNvPr id="67597" name="Text Box 20"/>
            <p:cNvSpPr txBox="1">
              <a:spLocks noChangeArrowheads="1"/>
            </p:cNvSpPr>
            <p:nvPr/>
          </p:nvSpPr>
          <p:spPr bwMode="auto">
            <a:xfrm>
              <a:off x="2480" y="2869"/>
              <a:ext cx="17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latin typeface="Century Gothic"/>
                  <a:cs typeface="Century Gothic"/>
                </a:rPr>
                <a:t>4</a:t>
              </a:r>
            </a:p>
          </p:txBody>
        </p:sp>
        <p:sp>
          <p:nvSpPr>
            <p:cNvPr id="67598" name="Text Box 21"/>
            <p:cNvSpPr txBox="1">
              <a:spLocks noChangeArrowheads="1"/>
            </p:cNvSpPr>
            <p:nvPr/>
          </p:nvSpPr>
          <p:spPr bwMode="auto">
            <a:xfrm>
              <a:off x="3508" y="2869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latin typeface="Century Gothic"/>
                  <a:cs typeface="Century Gothic"/>
                </a:rPr>
                <a:t>n</a:t>
              </a:r>
            </a:p>
          </p:txBody>
        </p:sp>
        <p:sp>
          <p:nvSpPr>
            <p:cNvPr id="67599" name="Text Box 22"/>
            <p:cNvSpPr txBox="1">
              <a:spLocks noChangeArrowheads="1"/>
            </p:cNvSpPr>
            <p:nvPr/>
          </p:nvSpPr>
          <p:spPr bwMode="auto">
            <a:xfrm>
              <a:off x="746" y="3519"/>
              <a:ext cx="144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/>
                  <a:cs typeface="Century Gothic"/>
                </a:rPr>
                <a:t>0 if choosing line 2 </a:t>
              </a:r>
            </a:p>
            <a:p>
              <a:r>
                <a:rPr lang="en-US">
                  <a:latin typeface="Century Gothic"/>
                  <a:cs typeface="Century Gothic"/>
                </a:rPr>
                <a:t>at step j (= 3)</a:t>
              </a:r>
            </a:p>
          </p:txBody>
        </p:sp>
        <p:sp>
          <p:nvSpPr>
            <p:cNvPr id="67600" name="Line 23"/>
            <p:cNvSpPr>
              <a:spLocks noChangeShapeType="1"/>
            </p:cNvSpPr>
            <p:nvPr/>
          </p:nvSpPr>
          <p:spPr bwMode="auto">
            <a:xfrm flipV="1">
              <a:off x="1623" y="3287"/>
              <a:ext cx="644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/>
                <a:cs typeface="Century Gothic"/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8C7F8-113B-8848-9405-EBA9FD1AEBA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6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CS 477/677 - Lecture 15</a:t>
            </a:r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8463" y="2776538"/>
            <a:ext cx="4332287" cy="2039937"/>
          </a:xfrm>
        </p:spPr>
        <p:txBody>
          <a:bodyPr/>
          <a:lstStyle/>
          <a:p>
            <a:r>
              <a:rPr lang="en-US" sz="2400" dirty="0"/>
              <a:t>Chapters 14, 15</a:t>
            </a:r>
          </a:p>
        </p:txBody>
      </p:sp>
      <p:pic>
        <p:nvPicPr>
          <p:cNvPr id="190468" name="Picture 4" descr="mrayztno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71588" y="2141538"/>
            <a:ext cx="3095625" cy="2708275"/>
          </a:xfrm>
          <a:noFill/>
          <a:ln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82A756-4A18-CB41-ABDC-E27D6122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Interval Trees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081088"/>
            <a:ext cx="8181975" cy="5076825"/>
          </a:xfrm>
        </p:spPr>
        <p:txBody>
          <a:bodyPr/>
          <a:lstStyle/>
          <a:p>
            <a:pPr marL="533400" indent="-533400">
              <a:buFontTx/>
              <a:buAutoNum type="arabicPeriod" startAt="4"/>
            </a:pPr>
            <a:r>
              <a:rPr lang="en-US" dirty="0"/>
              <a:t>Develop new operations</a:t>
            </a:r>
          </a:p>
          <a:p>
            <a:pPr marL="533400" indent="-533400"/>
            <a:r>
              <a:rPr lang="en-US" dirty="0"/>
              <a:t>INTERVAL-SEARCH(</a:t>
            </a:r>
            <a:r>
              <a:rPr lang="en-US" dirty="0">
                <a:latin typeface="Comic Sans MS" pitchFamily="-107" charset="0"/>
              </a:rPr>
              <a:t>T, </a:t>
            </a:r>
            <a:r>
              <a:rPr lang="en-US" dirty="0" err="1">
                <a:latin typeface="Comic Sans MS" pitchFamily="-107" charset="0"/>
              </a:rPr>
              <a:t>i</a:t>
            </a:r>
            <a:r>
              <a:rPr lang="en-US" dirty="0"/>
              <a:t>):</a:t>
            </a:r>
          </a:p>
          <a:p>
            <a:pPr marL="914400" lvl="1" indent="-457200"/>
            <a:r>
              <a:rPr lang="en-US" dirty="0"/>
              <a:t>Returns a pointer to an element </a:t>
            </a:r>
            <a:r>
              <a:rPr lang="en-US" dirty="0">
                <a:latin typeface="Comic Sans MS" pitchFamily="-107" charset="0"/>
              </a:rPr>
              <a:t>x</a:t>
            </a:r>
            <a:r>
              <a:rPr lang="en-US" dirty="0"/>
              <a:t> in the interval tree T, such that </a:t>
            </a:r>
            <a:r>
              <a:rPr lang="en-US" dirty="0" err="1">
                <a:latin typeface="Comic Sans MS" pitchFamily="-107" charset="0"/>
              </a:rPr>
              <a:t>int</a:t>
            </a:r>
            <a:r>
              <a:rPr lang="en-US" dirty="0">
                <a:latin typeface="Comic Sans MS" pitchFamily="-107" charset="0"/>
              </a:rPr>
              <a:t>[x]</a:t>
            </a:r>
            <a:r>
              <a:rPr lang="en-US" dirty="0"/>
              <a:t> overlaps with </a:t>
            </a:r>
            <a:r>
              <a:rPr lang="en-US" dirty="0" err="1">
                <a:latin typeface="Comic Sans MS" pitchFamily="-107" charset="0"/>
              </a:rPr>
              <a:t>i</a:t>
            </a:r>
            <a:r>
              <a:rPr lang="en-US" dirty="0"/>
              <a:t>, or </a:t>
            </a:r>
            <a:r>
              <a:rPr lang="en-US" dirty="0">
                <a:latin typeface="Comic Sans MS" pitchFamily="-107" charset="0"/>
              </a:rPr>
              <a:t>NIL</a:t>
            </a:r>
            <a:r>
              <a:rPr lang="en-US" dirty="0"/>
              <a:t> otherwise</a:t>
            </a:r>
          </a:p>
          <a:p>
            <a:pPr marL="533400" indent="-533400"/>
            <a:r>
              <a:rPr lang="en-US" dirty="0"/>
              <a:t>Idea:</a:t>
            </a:r>
          </a:p>
          <a:p>
            <a:pPr marL="533400" indent="-533400"/>
            <a:r>
              <a:rPr lang="en-US" sz="2400" dirty="0"/>
              <a:t>Check if </a:t>
            </a:r>
            <a:r>
              <a:rPr lang="en-US" sz="2400" dirty="0" err="1">
                <a:latin typeface="Comic Sans MS" pitchFamily="-107" charset="0"/>
              </a:rPr>
              <a:t>int</a:t>
            </a:r>
            <a:r>
              <a:rPr lang="en-US" sz="2400" dirty="0">
                <a:latin typeface="Comic Sans MS" pitchFamily="-107" charset="0"/>
              </a:rPr>
              <a:t>[x]</a:t>
            </a:r>
            <a:r>
              <a:rPr lang="en-US" sz="2400" dirty="0"/>
              <a:t> </a:t>
            </a:r>
          </a:p>
          <a:p>
            <a:pPr marL="533400" indent="-533400">
              <a:buFontTx/>
              <a:buNone/>
            </a:pPr>
            <a:r>
              <a:rPr lang="en-US" sz="2400" dirty="0"/>
              <a:t>	overlaps with </a:t>
            </a:r>
            <a:r>
              <a:rPr lang="en-US" sz="2400" dirty="0" err="1"/>
              <a:t>i</a:t>
            </a:r>
            <a:endParaRPr lang="en-US" sz="2400" dirty="0"/>
          </a:p>
          <a:p>
            <a:pPr marL="533400" indent="-533400"/>
            <a:r>
              <a:rPr lang="en-US" sz="2400" dirty="0">
                <a:latin typeface="Comic Sans MS" pitchFamily="-107" charset="0"/>
              </a:rPr>
              <a:t>Max[left[x]]</a:t>
            </a:r>
            <a:r>
              <a:rPr lang="en-US" sz="2400" dirty="0"/>
              <a:t> </a:t>
            </a:r>
            <a:r>
              <a:rPr lang="en-US" sz="2400" dirty="0">
                <a:ea typeface="Arial" pitchFamily="-107" charset="0"/>
                <a:cs typeface="Arial" pitchFamily="-107" charset="0"/>
              </a:rPr>
              <a:t>≥ </a:t>
            </a:r>
            <a:r>
              <a:rPr lang="en-US" sz="2400" dirty="0">
                <a:latin typeface="Comic Sans MS" pitchFamily="-107" charset="0"/>
                <a:ea typeface="Arial" pitchFamily="-107" charset="0"/>
                <a:cs typeface="Arial" pitchFamily="-107" charset="0"/>
              </a:rPr>
              <a:t>low[</a:t>
            </a:r>
            <a:r>
              <a:rPr lang="en-US" sz="2400" dirty="0" err="1">
                <a:latin typeface="Comic Sans MS" pitchFamily="-107" charset="0"/>
                <a:ea typeface="Arial" pitchFamily="-107" charset="0"/>
                <a:cs typeface="Arial" pitchFamily="-107" charset="0"/>
              </a:rPr>
              <a:t>i</a:t>
            </a:r>
            <a:r>
              <a:rPr lang="en-US" sz="2400" dirty="0">
                <a:latin typeface="Comic Sans MS" pitchFamily="-107" charset="0"/>
                <a:ea typeface="Arial" pitchFamily="-107" charset="0"/>
                <a:cs typeface="Arial" pitchFamily="-107" charset="0"/>
              </a:rPr>
              <a:t>]</a:t>
            </a:r>
          </a:p>
          <a:p>
            <a:pPr marL="914400" lvl="1" indent="-457200"/>
            <a:r>
              <a:rPr lang="en-US" sz="2000" dirty="0">
                <a:ea typeface="Arial" pitchFamily="-107" charset="0"/>
                <a:cs typeface="Arial" pitchFamily="-107" charset="0"/>
              </a:rPr>
              <a:t>Go left</a:t>
            </a:r>
          </a:p>
          <a:p>
            <a:pPr marL="533400" indent="-533400"/>
            <a:r>
              <a:rPr lang="en-US" sz="2400" dirty="0"/>
              <a:t>Otherwise, </a:t>
            </a:r>
          </a:p>
          <a:p>
            <a:pPr marL="0" indent="0">
              <a:buNone/>
            </a:pPr>
            <a:r>
              <a:rPr lang="en-US" sz="2400" dirty="0"/>
              <a:t>      go right</a:t>
            </a:r>
            <a:endParaRPr lang="en-US" sz="2400" dirty="0">
              <a:ea typeface="Arial" pitchFamily="-107" charset="0"/>
              <a:cs typeface="Arial" pitchFamily="-107" charset="0"/>
            </a:endParaRPr>
          </a:p>
        </p:txBody>
      </p:sp>
      <p:grpSp>
        <p:nvGrpSpPr>
          <p:cNvPr id="158724" name="Group 4"/>
          <p:cNvGrpSpPr>
            <a:grpSpLocks/>
          </p:cNvGrpSpPr>
          <p:nvPr/>
        </p:nvGrpSpPr>
        <p:grpSpPr bwMode="auto">
          <a:xfrm>
            <a:off x="5773738" y="3319463"/>
            <a:ext cx="762000" cy="512762"/>
            <a:chOff x="3976" y="2145"/>
            <a:chExt cx="480" cy="323"/>
          </a:xfrm>
        </p:grpSpPr>
        <p:sp>
          <p:nvSpPr>
            <p:cNvPr id="158725" name="AutoShape 5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/>
                <a:t>[16, 21]</a:t>
              </a:r>
            </a:p>
            <a:p>
              <a:pPr algn="ctr">
                <a:lnSpc>
                  <a:spcPct val="120000"/>
                </a:lnSpc>
              </a:pPr>
              <a:r>
                <a:rPr lang="en-US" sz="1400"/>
                <a:t>30</a:t>
              </a:r>
            </a:p>
          </p:txBody>
        </p:sp>
        <p:sp>
          <p:nvSpPr>
            <p:cNvPr id="158726" name="Line 6"/>
            <p:cNvSpPr>
              <a:spLocks noChangeShapeType="1"/>
            </p:cNvSpPr>
            <p:nvPr/>
          </p:nvSpPr>
          <p:spPr bwMode="auto">
            <a:xfrm>
              <a:off x="3976" y="23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8727" name="Group 7"/>
          <p:cNvGrpSpPr>
            <a:grpSpLocks/>
          </p:cNvGrpSpPr>
          <p:nvPr/>
        </p:nvGrpSpPr>
        <p:grpSpPr bwMode="auto">
          <a:xfrm>
            <a:off x="6969125" y="3946525"/>
            <a:ext cx="762000" cy="512763"/>
            <a:chOff x="3976" y="2145"/>
            <a:chExt cx="480" cy="323"/>
          </a:xfrm>
        </p:grpSpPr>
        <p:sp>
          <p:nvSpPr>
            <p:cNvPr id="158728" name="AutoShape 8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/>
                <a:t>[25, 30]</a:t>
              </a:r>
            </a:p>
            <a:p>
              <a:pPr algn="ctr">
                <a:lnSpc>
                  <a:spcPct val="120000"/>
                </a:lnSpc>
              </a:pPr>
              <a:r>
                <a:rPr lang="en-US" sz="1400"/>
                <a:t>30</a:t>
              </a:r>
            </a:p>
          </p:txBody>
        </p:sp>
        <p:sp>
          <p:nvSpPr>
            <p:cNvPr id="158729" name="Line 9"/>
            <p:cNvSpPr>
              <a:spLocks noChangeShapeType="1"/>
            </p:cNvSpPr>
            <p:nvPr/>
          </p:nvSpPr>
          <p:spPr bwMode="auto">
            <a:xfrm>
              <a:off x="3976" y="2321"/>
              <a:ext cx="480" cy="0"/>
            </a:xfrm>
            <a:prstGeom prst="line">
              <a:avLst/>
            </a:prstGeom>
            <a:noFill/>
            <a:ln w="9525">
              <a:solidFill>
                <a:srgbClr val="DD011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8730" name="Group 10"/>
          <p:cNvGrpSpPr>
            <a:grpSpLocks/>
          </p:cNvGrpSpPr>
          <p:nvPr/>
        </p:nvGrpSpPr>
        <p:grpSpPr bwMode="auto">
          <a:xfrm>
            <a:off x="7637463" y="4700588"/>
            <a:ext cx="762000" cy="512762"/>
            <a:chOff x="3976" y="2145"/>
            <a:chExt cx="480" cy="323"/>
          </a:xfrm>
        </p:grpSpPr>
        <p:sp>
          <p:nvSpPr>
            <p:cNvPr id="158731" name="AutoShape 11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/>
                <a:t>[26, 26]</a:t>
              </a:r>
            </a:p>
            <a:p>
              <a:pPr algn="ctr">
                <a:lnSpc>
                  <a:spcPct val="120000"/>
                </a:lnSpc>
              </a:pPr>
              <a:r>
                <a:rPr lang="en-US" sz="1400"/>
                <a:t>26</a:t>
              </a:r>
            </a:p>
          </p:txBody>
        </p:sp>
        <p:sp>
          <p:nvSpPr>
            <p:cNvPr id="158732" name="Line 12"/>
            <p:cNvSpPr>
              <a:spLocks noChangeShapeType="1"/>
            </p:cNvSpPr>
            <p:nvPr/>
          </p:nvSpPr>
          <p:spPr bwMode="auto">
            <a:xfrm>
              <a:off x="3976" y="23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8733" name="Group 13"/>
          <p:cNvGrpSpPr>
            <a:grpSpLocks/>
          </p:cNvGrpSpPr>
          <p:nvPr/>
        </p:nvGrpSpPr>
        <p:grpSpPr bwMode="auto">
          <a:xfrm>
            <a:off x="6384925" y="4700588"/>
            <a:ext cx="762000" cy="512762"/>
            <a:chOff x="3976" y="2145"/>
            <a:chExt cx="480" cy="323"/>
          </a:xfrm>
        </p:grpSpPr>
        <p:sp>
          <p:nvSpPr>
            <p:cNvPr id="158734" name="AutoShape 14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/>
                <a:t>[17, 19]</a:t>
              </a:r>
            </a:p>
            <a:p>
              <a:pPr algn="ctr">
                <a:lnSpc>
                  <a:spcPct val="120000"/>
                </a:lnSpc>
              </a:pPr>
              <a:r>
                <a:rPr lang="en-US" sz="1400"/>
                <a:t>20</a:t>
              </a:r>
            </a:p>
          </p:txBody>
        </p:sp>
        <p:sp>
          <p:nvSpPr>
            <p:cNvPr id="158735" name="Line 15"/>
            <p:cNvSpPr>
              <a:spLocks noChangeShapeType="1"/>
            </p:cNvSpPr>
            <p:nvPr/>
          </p:nvSpPr>
          <p:spPr bwMode="auto">
            <a:xfrm>
              <a:off x="3976" y="23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8736" name="Group 16"/>
          <p:cNvGrpSpPr>
            <a:grpSpLocks/>
          </p:cNvGrpSpPr>
          <p:nvPr/>
        </p:nvGrpSpPr>
        <p:grpSpPr bwMode="auto">
          <a:xfrm>
            <a:off x="7000875" y="5575300"/>
            <a:ext cx="762000" cy="512763"/>
            <a:chOff x="3976" y="2145"/>
            <a:chExt cx="480" cy="323"/>
          </a:xfrm>
        </p:grpSpPr>
        <p:sp>
          <p:nvSpPr>
            <p:cNvPr id="158737" name="AutoShape 17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/>
                <a:t>[19, 20]</a:t>
              </a:r>
            </a:p>
            <a:p>
              <a:pPr algn="ctr">
                <a:lnSpc>
                  <a:spcPct val="120000"/>
                </a:lnSpc>
              </a:pPr>
              <a:r>
                <a:rPr lang="en-US" sz="1400"/>
                <a:t>20</a:t>
              </a:r>
            </a:p>
          </p:txBody>
        </p:sp>
        <p:sp>
          <p:nvSpPr>
            <p:cNvPr id="158738" name="Line 18"/>
            <p:cNvSpPr>
              <a:spLocks noChangeShapeType="1"/>
            </p:cNvSpPr>
            <p:nvPr/>
          </p:nvSpPr>
          <p:spPr bwMode="auto">
            <a:xfrm>
              <a:off x="3976" y="2321"/>
              <a:ext cx="480" cy="0"/>
            </a:xfrm>
            <a:prstGeom prst="line">
              <a:avLst/>
            </a:prstGeom>
            <a:noFill/>
            <a:ln w="9525">
              <a:solidFill>
                <a:srgbClr val="DD011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8739" name="Group 19"/>
          <p:cNvGrpSpPr>
            <a:grpSpLocks/>
          </p:cNvGrpSpPr>
          <p:nvPr/>
        </p:nvGrpSpPr>
        <p:grpSpPr bwMode="auto">
          <a:xfrm>
            <a:off x="4529138" y="3948113"/>
            <a:ext cx="762000" cy="512762"/>
            <a:chOff x="3976" y="2145"/>
            <a:chExt cx="480" cy="323"/>
          </a:xfrm>
        </p:grpSpPr>
        <p:sp>
          <p:nvSpPr>
            <p:cNvPr id="158740" name="AutoShape 20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/>
                <a:t>[8, 9]</a:t>
              </a:r>
            </a:p>
            <a:p>
              <a:pPr algn="ctr">
                <a:lnSpc>
                  <a:spcPct val="120000"/>
                </a:lnSpc>
              </a:pPr>
              <a:r>
                <a:rPr lang="en-US" sz="1400"/>
                <a:t>23</a:t>
              </a:r>
            </a:p>
          </p:txBody>
        </p:sp>
        <p:sp>
          <p:nvSpPr>
            <p:cNvPr id="158741" name="Line 21"/>
            <p:cNvSpPr>
              <a:spLocks noChangeShapeType="1"/>
            </p:cNvSpPr>
            <p:nvPr/>
          </p:nvSpPr>
          <p:spPr bwMode="auto">
            <a:xfrm>
              <a:off x="3976" y="2321"/>
              <a:ext cx="480" cy="0"/>
            </a:xfrm>
            <a:prstGeom prst="line">
              <a:avLst/>
            </a:prstGeom>
            <a:noFill/>
            <a:ln w="9525">
              <a:solidFill>
                <a:srgbClr val="DD011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8742" name="Group 22"/>
          <p:cNvGrpSpPr>
            <a:grpSpLocks/>
          </p:cNvGrpSpPr>
          <p:nvPr/>
        </p:nvGrpSpPr>
        <p:grpSpPr bwMode="auto">
          <a:xfrm>
            <a:off x="5133975" y="4700588"/>
            <a:ext cx="762000" cy="512762"/>
            <a:chOff x="3976" y="2145"/>
            <a:chExt cx="480" cy="323"/>
          </a:xfrm>
        </p:grpSpPr>
        <p:sp>
          <p:nvSpPr>
            <p:cNvPr id="158743" name="AutoShape 23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/>
                <a:t>[15, 23]</a:t>
              </a:r>
            </a:p>
            <a:p>
              <a:pPr algn="ctr">
                <a:lnSpc>
                  <a:spcPct val="120000"/>
                </a:lnSpc>
              </a:pPr>
              <a:r>
                <a:rPr lang="en-US" sz="1400"/>
                <a:t>23</a:t>
              </a:r>
            </a:p>
          </p:txBody>
        </p:sp>
        <p:sp>
          <p:nvSpPr>
            <p:cNvPr id="158744" name="Line 24"/>
            <p:cNvSpPr>
              <a:spLocks noChangeShapeType="1"/>
            </p:cNvSpPr>
            <p:nvPr/>
          </p:nvSpPr>
          <p:spPr bwMode="auto">
            <a:xfrm>
              <a:off x="3976" y="23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8745" name="Group 25"/>
          <p:cNvGrpSpPr>
            <a:grpSpLocks/>
          </p:cNvGrpSpPr>
          <p:nvPr/>
        </p:nvGrpSpPr>
        <p:grpSpPr bwMode="auto">
          <a:xfrm>
            <a:off x="3883025" y="4700588"/>
            <a:ext cx="762000" cy="512762"/>
            <a:chOff x="3976" y="2145"/>
            <a:chExt cx="480" cy="323"/>
          </a:xfrm>
        </p:grpSpPr>
        <p:sp>
          <p:nvSpPr>
            <p:cNvPr id="158746" name="AutoShape 26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/>
                <a:t>[5, 8]</a:t>
              </a:r>
            </a:p>
            <a:p>
              <a:pPr algn="ctr">
                <a:lnSpc>
                  <a:spcPct val="120000"/>
                </a:lnSpc>
              </a:pPr>
              <a:r>
                <a:rPr lang="en-US" sz="1400"/>
                <a:t>10</a:t>
              </a:r>
            </a:p>
          </p:txBody>
        </p:sp>
        <p:sp>
          <p:nvSpPr>
            <p:cNvPr id="158747" name="Line 27"/>
            <p:cNvSpPr>
              <a:spLocks noChangeShapeType="1"/>
            </p:cNvSpPr>
            <p:nvPr/>
          </p:nvSpPr>
          <p:spPr bwMode="auto">
            <a:xfrm>
              <a:off x="3976" y="23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8748" name="Group 28"/>
          <p:cNvGrpSpPr>
            <a:grpSpLocks/>
          </p:cNvGrpSpPr>
          <p:nvPr/>
        </p:nvGrpSpPr>
        <p:grpSpPr bwMode="auto">
          <a:xfrm>
            <a:off x="4360863" y="5575300"/>
            <a:ext cx="762000" cy="512763"/>
            <a:chOff x="3976" y="2145"/>
            <a:chExt cx="480" cy="323"/>
          </a:xfrm>
        </p:grpSpPr>
        <p:sp>
          <p:nvSpPr>
            <p:cNvPr id="158749" name="AutoShape 29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/>
                <a:t>[6, 10]</a:t>
              </a:r>
            </a:p>
            <a:p>
              <a:pPr algn="ctr">
                <a:lnSpc>
                  <a:spcPct val="120000"/>
                </a:lnSpc>
              </a:pPr>
              <a:r>
                <a:rPr lang="en-US" sz="1400"/>
                <a:t>10</a:t>
              </a:r>
            </a:p>
          </p:txBody>
        </p:sp>
        <p:sp>
          <p:nvSpPr>
            <p:cNvPr id="158750" name="Line 30"/>
            <p:cNvSpPr>
              <a:spLocks noChangeShapeType="1"/>
            </p:cNvSpPr>
            <p:nvPr/>
          </p:nvSpPr>
          <p:spPr bwMode="auto">
            <a:xfrm>
              <a:off x="3976" y="2321"/>
              <a:ext cx="480" cy="0"/>
            </a:xfrm>
            <a:prstGeom prst="line">
              <a:avLst/>
            </a:prstGeom>
            <a:noFill/>
            <a:ln w="9525">
              <a:solidFill>
                <a:srgbClr val="DD011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8751" name="Group 31"/>
          <p:cNvGrpSpPr>
            <a:grpSpLocks/>
          </p:cNvGrpSpPr>
          <p:nvPr/>
        </p:nvGrpSpPr>
        <p:grpSpPr bwMode="auto">
          <a:xfrm>
            <a:off x="3313113" y="5575300"/>
            <a:ext cx="762000" cy="512763"/>
            <a:chOff x="3976" y="2145"/>
            <a:chExt cx="480" cy="323"/>
          </a:xfrm>
        </p:grpSpPr>
        <p:sp>
          <p:nvSpPr>
            <p:cNvPr id="158752" name="AutoShape 32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/>
                <a:t>[0, 3]</a:t>
              </a:r>
            </a:p>
            <a:p>
              <a:pPr algn="ctr">
                <a:lnSpc>
                  <a:spcPct val="120000"/>
                </a:lnSpc>
              </a:pPr>
              <a:r>
                <a:rPr lang="en-US" sz="1400"/>
                <a:t>3</a:t>
              </a:r>
            </a:p>
          </p:txBody>
        </p:sp>
        <p:sp>
          <p:nvSpPr>
            <p:cNvPr id="158753" name="Line 33"/>
            <p:cNvSpPr>
              <a:spLocks noChangeShapeType="1"/>
            </p:cNvSpPr>
            <p:nvPr/>
          </p:nvSpPr>
          <p:spPr bwMode="auto">
            <a:xfrm>
              <a:off x="3976" y="2321"/>
              <a:ext cx="480" cy="0"/>
            </a:xfrm>
            <a:prstGeom prst="line">
              <a:avLst/>
            </a:prstGeom>
            <a:noFill/>
            <a:ln w="9525">
              <a:solidFill>
                <a:srgbClr val="DD011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8754" name="Line 34"/>
          <p:cNvSpPr>
            <a:spLocks noChangeShapeType="1"/>
          </p:cNvSpPr>
          <p:nvPr/>
        </p:nvSpPr>
        <p:spPr bwMode="auto">
          <a:xfrm flipH="1">
            <a:off x="5289550" y="3819525"/>
            <a:ext cx="492125" cy="160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755" name="Line 35"/>
          <p:cNvSpPr>
            <a:spLocks noChangeShapeType="1"/>
          </p:cNvSpPr>
          <p:nvPr/>
        </p:nvSpPr>
        <p:spPr bwMode="auto">
          <a:xfrm>
            <a:off x="6535738" y="3810000"/>
            <a:ext cx="465137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756" name="Line 36"/>
          <p:cNvSpPr>
            <a:spLocks noChangeShapeType="1"/>
          </p:cNvSpPr>
          <p:nvPr/>
        </p:nvSpPr>
        <p:spPr bwMode="auto">
          <a:xfrm flipH="1">
            <a:off x="4249738" y="4456113"/>
            <a:ext cx="3048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757" name="Line 37"/>
          <p:cNvSpPr>
            <a:spLocks noChangeShapeType="1"/>
          </p:cNvSpPr>
          <p:nvPr/>
        </p:nvSpPr>
        <p:spPr bwMode="auto">
          <a:xfrm>
            <a:off x="5280025" y="4429125"/>
            <a:ext cx="277813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758" name="Line 38"/>
          <p:cNvSpPr>
            <a:spLocks noChangeShapeType="1"/>
          </p:cNvSpPr>
          <p:nvPr/>
        </p:nvSpPr>
        <p:spPr bwMode="auto">
          <a:xfrm flipH="1">
            <a:off x="6688138" y="4438650"/>
            <a:ext cx="3048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759" name="Line 39"/>
          <p:cNvSpPr>
            <a:spLocks noChangeShapeType="1"/>
          </p:cNvSpPr>
          <p:nvPr/>
        </p:nvSpPr>
        <p:spPr bwMode="auto">
          <a:xfrm>
            <a:off x="7718425" y="4411663"/>
            <a:ext cx="277813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760" name="Line 40"/>
          <p:cNvSpPr>
            <a:spLocks noChangeShapeType="1"/>
          </p:cNvSpPr>
          <p:nvPr/>
        </p:nvSpPr>
        <p:spPr bwMode="auto">
          <a:xfrm flipH="1">
            <a:off x="3730625" y="5208588"/>
            <a:ext cx="179388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761" name="Line 41"/>
          <p:cNvSpPr>
            <a:spLocks noChangeShapeType="1"/>
          </p:cNvSpPr>
          <p:nvPr/>
        </p:nvSpPr>
        <p:spPr bwMode="auto">
          <a:xfrm>
            <a:off x="4616450" y="5218113"/>
            <a:ext cx="144463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762" name="Line 42"/>
          <p:cNvSpPr>
            <a:spLocks noChangeShapeType="1"/>
          </p:cNvSpPr>
          <p:nvPr/>
        </p:nvSpPr>
        <p:spPr bwMode="auto">
          <a:xfrm>
            <a:off x="7126288" y="5208588"/>
            <a:ext cx="26035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763" name="Text Box 43"/>
          <p:cNvSpPr txBox="1">
            <a:spLocks noChangeArrowheads="1"/>
          </p:cNvSpPr>
          <p:nvPr/>
        </p:nvSpPr>
        <p:spPr bwMode="auto">
          <a:xfrm>
            <a:off x="7615238" y="3538538"/>
            <a:ext cx="94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[22, 25]</a:t>
            </a:r>
          </a:p>
        </p:txBody>
      </p:sp>
      <p:sp>
        <p:nvSpPr>
          <p:cNvPr id="158764" name="Line 44"/>
          <p:cNvSpPr>
            <a:spLocks noChangeShapeType="1"/>
          </p:cNvSpPr>
          <p:nvPr/>
        </p:nvSpPr>
        <p:spPr bwMode="auto">
          <a:xfrm flipH="1">
            <a:off x="8335963" y="3314700"/>
            <a:ext cx="341312" cy="258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765" name="Text Box 45"/>
          <p:cNvSpPr txBox="1">
            <a:spLocks noChangeArrowheads="1"/>
          </p:cNvSpPr>
          <p:nvPr/>
        </p:nvSpPr>
        <p:spPr bwMode="auto">
          <a:xfrm>
            <a:off x="8394700" y="2965450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high</a:t>
            </a:r>
          </a:p>
        </p:txBody>
      </p:sp>
      <p:sp>
        <p:nvSpPr>
          <p:cNvPr id="158766" name="Text Box 46"/>
          <p:cNvSpPr txBox="1">
            <a:spLocks noChangeArrowheads="1"/>
          </p:cNvSpPr>
          <p:nvPr/>
        </p:nvSpPr>
        <p:spPr bwMode="auto">
          <a:xfrm>
            <a:off x="7259638" y="2965450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low</a:t>
            </a:r>
          </a:p>
        </p:txBody>
      </p:sp>
      <p:sp>
        <p:nvSpPr>
          <p:cNvPr id="158767" name="Line 47"/>
          <p:cNvSpPr>
            <a:spLocks noChangeShapeType="1"/>
          </p:cNvSpPr>
          <p:nvPr/>
        </p:nvSpPr>
        <p:spPr bwMode="auto">
          <a:xfrm>
            <a:off x="7691438" y="3271838"/>
            <a:ext cx="179387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FF04FD-F6FF-3943-8EC8-87D6EC3E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2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Theorem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9888" y="1214438"/>
            <a:ext cx="8251825" cy="4799012"/>
          </a:xfrm>
        </p:spPr>
        <p:txBody>
          <a:bodyPr/>
          <a:lstStyle/>
          <a:p>
            <a:pPr>
              <a:buFontTx/>
              <a:buNone/>
            </a:pPr>
            <a:r>
              <a:rPr lang="en-US" sz="3200"/>
              <a:t>At the execution of interval search: if the search goes right, then either:</a:t>
            </a:r>
          </a:p>
          <a:p>
            <a:pPr lvl="1"/>
            <a:r>
              <a:rPr lang="en-US" sz="2800"/>
              <a:t>There is an overlap in right subtree, or</a:t>
            </a:r>
          </a:p>
          <a:p>
            <a:pPr lvl="1"/>
            <a:r>
              <a:rPr lang="en-US" sz="2800"/>
              <a:t>There is no overlap in either subtree</a:t>
            </a:r>
          </a:p>
          <a:p>
            <a:r>
              <a:rPr lang="en-US" sz="3200"/>
              <a:t>Similar when the search goes left</a:t>
            </a:r>
          </a:p>
          <a:p>
            <a:r>
              <a:rPr lang="en-US" sz="3200">
                <a:solidFill>
                  <a:srgbClr val="CC0000"/>
                </a:solidFill>
                <a:latin typeface="Comic Sans MS" pitchFamily="-107" charset="0"/>
              </a:rPr>
              <a:t>It is safe to always proceed in only one direction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D26F31-3609-5448-BE05-ADF47C974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4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Theorem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913" y="1214438"/>
            <a:ext cx="8229600" cy="47990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b="1" dirty="0"/>
              <a:t>Proof: </a:t>
            </a:r>
            <a:r>
              <a:rPr lang="en-US" dirty="0"/>
              <a:t>If search goes right:</a:t>
            </a:r>
          </a:p>
          <a:p>
            <a:pPr lvl="1"/>
            <a:r>
              <a:rPr lang="en-US" dirty="0"/>
              <a:t>If there is an overlap in right </a:t>
            </a:r>
            <a:r>
              <a:rPr lang="en-US" dirty="0" err="1"/>
              <a:t>subtree</a:t>
            </a:r>
            <a:r>
              <a:rPr lang="en-US" dirty="0"/>
              <a:t>, done</a:t>
            </a:r>
          </a:p>
          <a:p>
            <a:pPr lvl="1"/>
            <a:r>
              <a:rPr lang="en-US" dirty="0"/>
              <a:t>If there is no overlap in right </a:t>
            </a:r>
            <a:r>
              <a:rPr lang="en-US" dirty="0">
                <a:sym typeface="Symbol" pitchFamily="-107" charset="2"/>
              </a:rPr>
              <a:t>⇒</a:t>
            </a:r>
            <a:r>
              <a:rPr lang="en-US" dirty="0"/>
              <a:t> show there is no overlap in left</a:t>
            </a:r>
          </a:p>
          <a:p>
            <a:pPr lvl="1"/>
            <a:r>
              <a:rPr lang="en-US" dirty="0"/>
              <a:t>Went right because: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i="1" dirty="0"/>
              <a:t>	</a:t>
            </a:r>
            <a:r>
              <a:rPr lang="en-US" dirty="0">
                <a:latin typeface="Comic Sans MS" pitchFamily="-107" charset="0"/>
              </a:rPr>
              <a:t>left[x] = nil[T]</a:t>
            </a:r>
            <a:r>
              <a:rPr lang="en-US" dirty="0"/>
              <a:t> </a:t>
            </a:r>
            <a:r>
              <a:rPr lang="en-US" dirty="0">
                <a:sym typeface="Symbol" pitchFamily="-107" charset="2"/>
              </a:rPr>
              <a:t>⇒ </a:t>
            </a:r>
            <a:r>
              <a:rPr lang="en-US" dirty="0"/>
              <a:t>no overlap in left, or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/>
              <a:t>	m</a:t>
            </a:r>
            <a:r>
              <a:rPr lang="en-US" dirty="0">
                <a:latin typeface="Comic Sans MS" pitchFamily="-107" charset="0"/>
              </a:rPr>
              <a:t>ax[left[x]] &lt; low[</a:t>
            </a:r>
            <a:r>
              <a:rPr lang="en-US" dirty="0" err="1">
                <a:latin typeface="Comic Sans MS" pitchFamily="-107" charset="0"/>
              </a:rPr>
              <a:t>i</a:t>
            </a:r>
            <a:r>
              <a:rPr lang="en-US" dirty="0">
                <a:latin typeface="Comic Sans MS" pitchFamily="-107" charset="0"/>
              </a:rPr>
              <a:t>]</a:t>
            </a:r>
            <a:r>
              <a:rPr lang="en-US" dirty="0"/>
              <a:t> </a:t>
            </a:r>
            <a:r>
              <a:rPr lang="en-US" dirty="0">
                <a:sym typeface="Symbol" pitchFamily="-107" charset="2"/>
              </a:rPr>
              <a:t>⇒ </a:t>
            </a:r>
            <a:r>
              <a:rPr lang="en-US" dirty="0"/>
              <a:t>no overlap in left</a:t>
            </a: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5373688" y="4949825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7" charset="0"/>
              </a:rPr>
              <a:t>i</a:t>
            </a:r>
          </a:p>
        </p:txBody>
      </p:sp>
      <p:grpSp>
        <p:nvGrpSpPr>
          <p:cNvPr id="166917" name="Group 5"/>
          <p:cNvGrpSpPr>
            <a:grpSpLocks/>
          </p:cNvGrpSpPr>
          <p:nvPr/>
        </p:nvGrpSpPr>
        <p:grpSpPr bwMode="auto">
          <a:xfrm>
            <a:off x="2493963" y="5297488"/>
            <a:ext cx="3646487" cy="749300"/>
            <a:chOff x="1450" y="3591"/>
            <a:chExt cx="2297" cy="472"/>
          </a:xfrm>
        </p:grpSpPr>
        <p:grpSp>
          <p:nvGrpSpPr>
            <p:cNvPr id="166918" name="Group 6"/>
            <p:cNvGrpSpPr>
              <a:grpSpLocks/>
            </p:cNvGrpSpPr>
            <p:nvPr/>
          </p:nvGrpSpPr>
          <p:grpSpPr bwMode="auto">
            <a:xfrm>
              <a:off x="1878" y="3591"/>
              <a:ext cx="696" cy="62"/>
              <a:chOff x="1878" y="3591"/>
              <a:chExt cx="696" cy="62"/>
            </a:xfrm>
          </p:grpSpPr>
          <p:sp>
            <p:nvSpPr>
              <p:cNvPr id="166919" name="Line 7"/>
              <p:cNvSpPr>
                <a:spLocks noChangeShapeType="1"/>
              </p:cNvSpPr>
              <p:nvPr/>
            </p:nvSpPr>
            <p:spPr bwMode="auto">
              <a:xfrm>
                <a:off x="1878" y="3622"/>
                <a:ext cx="6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920" name="Line 8"/>
              <p:cNvSpPr>
                <a:spLocks noChangeShapeType="1"/>
              </p:cNvSpPr>
              <p:nvPr/>
            </p:nvSpPr>
            <p:spPr bwMode="auto">
              <a:xfrm>
                <a:off x="2574" y="3591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6921" name="Group 9"/>
            <p:cNvGrpSpPr>
              <a:grpSpLocks/>
            </p:cNvGrpSpPr>
            <p:nvPr/>
          </p:nvGrpSpPr>
          <p:grpSpPr bwMode="auto">
            <a:xfrm>
              <a:off x="2922" y="3591"/>
              <a:ext cx="825" cy="79"/>
              <a:chOff x="728" y="1809"/>
              <a:chExt cx="520" cy="62"/>
            </a:xfrm>
          </p:grpSpPr>
          <p:sp>
            <p:nvSpPr>
              <p:cNvPr id="166922" name="Line 10"/>
              <p:cNvSpPr>
                <a:spLocks noChangeShapeType="1"/>
              </p:cNvSpPr>
              <p:nvPr/>
            </p:nvSpPr>
            <p:spPr bwMode="auto">
              <a:xfrm>
                <a:off x="728" y="1840"/>
                <a:ext cx="5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923" name="Line 11"/>
              <p:cNvSpPr>
                <a:spLocks noChangeShapeType="1"/>
              </p:cNvSpPr>
              <p:nvPr/>
            </p:nvSpPr>
            <p:spPr bwMode="auto">
              <a:xfrm>
                <a:off x="124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924" name="Line 12"/>
              <p:cNvSpPr>
                <a:spLocks noChangeShapeType="1"/>
              </p:cNvSpPr>
              <p:nvPr/>
            </p:nvSpPr>
            <p:spPr bwMode="auto">
              <a:xfrm>
                <a:off x="72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6925" name="Text Box 13"/>
            <p:cNvSpPr txBox="1">
              <a:spLocks noChangeArrowheads="1"/>
            </p:cNvSpPr>
            <p:nvPr/>
          </p:nvSpPr>
          <p:spPr bwMode="auto">
            <a:xfrm>
              <a:off x="1450" y="3832"/>
              <a:ext cx="9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max[left[x]]</a:t>
              </a:r>
            </a:p>
          </p:txBody>
        </p:sp>
        <p:sp>
          <p:nvSpPr>
            <p:cNvPr id="166926" name="Line 14"/>
            <p:cNvSpPr>
              <a:spLocks noChangeShapeType="1"/>
            </p:cNvSpPr>
            <p:nvPr/>
          </p:nvSpPr>
          <p:spPr bwMode="auto">
            <a:xfrm flipV="1">
              <a:off x="2050" y="3688"/>
              <a:ext cx="474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27" name="Text Box 15"/>
            <p:cNvSpPr txBox="1">
              <a:spLocks noChangeArrowheads="1"/>
            </p:cNvSpPr>
            <p:nvPr/>
          </p:nvSpPr>
          <p:spPr bwMode="auto">
            <a:xfrm>
              <a:off x="3010" y="3832"/>
              <a:ext cx="5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low[x]</a:t>
              </a:r>
            </a:p>
          </p:txBody>
        </p:sp>
        <p:sp>
          <p:nvSpPr>
            <p:cNvPr id="166928" name="Line 16"/>
            <p:cNvSpPr>
              <a:spLocks noChangeShapeType="1"/>
            </p:cNvSpPr>
            <p:nvPr/>
          </p:nvSpPr>
          <p:spPr bwMode="auto">
            <a:xfrm flipH="1" flipV="1">
              <a:off x="2953" y="3688"/>
              <a:ext cx="334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ACB072-3EDB-374B-809A-B61AF22C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8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Theorem - Proof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224631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If search goes left:</a:t>
            </a: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chemeClr val="tx1"/>
                </a:solidFill>
              </a:rPr>
              <a:t>If there is an overlap in left subtree, done</a:t>
            </a: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chemeClr val="tx1"/>
                </a:solidFill>
              </a:rPr>
              <a:t>If there is no overlap in left, show there is no overlap in right</a:t>
            </a: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chemeClr val="tx1"/>
                </a:solidFill>
              </a:rPr>
              <a:t>Went left because: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		</a:t>
            </a:r>
            <a:r>
              <a:rPr lang="en-US" sz="2000">
                <a:solidFill>
                  <a:schemeClr val="tx1"/>
                </a:solidFill>
                <a:latin typeface="Comic Sans MS" pitchFamily="-107" charset="0"/>
              </a:rPr>
              <a:t>low[i] ≤ max[left[x]] = high[j]</a:t>
            </a:r>
            <a:r>
              <a:rPr lang="en-US" sz="2000">
                <a:solidFill>
                  <a:schemeClr val="tx1"/>
                </a:solidFill>
              </a:rPr>
              <a:t> for some </a:t>
            </a:r>
            <a:r>
              <a:rPr lang="en-US" sz="2000">
                <a:solidFill>
                  <a:schemeClr val="tx1"/>
                </a:solidFill>
                <a:latin typeface="Comic Sans MS" pitchFamily="-107" charset="0"/>
              </a:rPr>
              <a:t>j</a:t>
            </a:r>
            <a:r>
              <a:rPr lang="en-US" sz="2000">
                <a:solidFill>
                  <a:schemeClr val="tx1"/>
                </a:solidFill>
              </a:rPr>
              <a:t> in left subtree</a:t>
            </a:r>
          </a:p>
        </p:txBody>
      </p:sp>
      <p:grpSp>
        <p:nvGrpSpPr>
          <p:cNvPr id="168964" name="Group 4"/>
          <p:cNvGrpSpPr>
            <a:grpSpLocks/>
          </p:cNvGrpSpPr>
          <p:nvPr/>
        </p:nvGrpSpPr>
        <p:grpSpPr bwMode="auto">
          <a:xfrm>
            <a:off x="4102100" y="3154363"/>
            <a:ext cx="762000" cy="512762"/>
            <a:chOff x="3976" y="2145"/>
            <a:chExt cx="480" cy="323"/>
          </a:xfrm>
        </p:grpSpPr>
        <p:sp>
          <p:nvSpPr>
            <p:cNvPr id="168965" name="AutoShape 5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/>
                <a:t>int[root]</a:t>
              </a:r>
            </a:p>
            <a:p>
              <a:pPr algn="ctr">
                <a:lnSpc>
                  <a:spcPct val="120000"/>
                </a:lnSpc>
              </a:pPr>
              <a:r>
                <a:rPr lang="en-US" sz="1400"/>
                <a:t>max</a:t>
              </a:r>
            </a:p>
          </p:txBody>
        </p:sp>
        <p:sp>
          <p:nvSpPr>
            <p:cNvPr id="168966" name="Line 6"/>
            <p:cNvSpPr>
              <a:spLocks noChangeShapeType="1"/>
            </p:cNvSpPr>
            <p:nvPr/>
          </p:nvSpPr>
          <p:spPr bwMode="auto">
            <a:xfrm>
              <a:off x="3976" y="23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8967" name="Group 7"/>
          <p:cNvGrpSpPr>
            <a:grpSpLocks/>
          </p:cNvGrpSpPr>
          <p:nvPr/>
        </p:nvGrpSpPr>
        <p:grpSpPr bwMode="auto">
          <a:xfrm>
            <a:off x="2466975" y="4229100"/>
            <a:ext cx="1560513" cy="512763"/>
            <a:chOff x="3976" y="2145"/>
            <a:chExt cx="480" cy="323"/>
          </a:xfrm>
        </p:grpSpPr>
        <p:sp>
          <p:nvSpPr>
            <p:cNvPr id="168968" name="AutoShape 8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>
                  <a:latin typeface="Comic Sans MS" pitchFamily="-107" charset="0"/>
                </a:rPr>
                <a:t>[low[j], high[j]]</a:t>
              </a:r>
            </a:p>
            <a:p>
              <a:pPr algn="ctr">
                <a:lnSpc>
                  <a:spcPct val="120000"/>
                </a:lnSpc>
              </a:pPr>
              <a:r>
                <a:rPr lang="en-US" sz="1400">
                  <a:latin typeface="Comic Sans MS" pitchFamily="-107" charset="0"/>
                </a:rPr>
                <a:t>max[j]</a:t>
              </a:r>
            </a:p>
          </p:txBody>
        </p:sp>
        <p:sp>
          <p:nvSpPr>
            <p:cNvPr id="168969" name="Line 9"/>
            <p:cNvSpPr>
              <a:spLocks noChangeShapeType="1"/>
            </p:cNvSpPr>
            <p:nvPr/>
          </p:nvSpPr>
          <p:spPr bwMode="auto">
            <a:xfrm>
              <a:off x="3976" y="2321"/>
              <a:ext cx="480" cy="0"/>
            </a:xfrm>
            <a:prstGeom prst="line">
              <a:avLst/>
            </a:prstGeom>
            <a:noFill/>
            <a:ln w="9525">
              <a:solidFill>
                <a:srgbClr val="DD011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8970" name="Line 10"/>
          <p:cNvSpPr>
            <a:spLocks noChangeShapeType="1"/>
          </p:cNvSpPr>
          <p:nvPr/>
        </p:nvSpPr>
        <p:spPr bwMode="auto">
          <a:xfrm flipH="1">
            <a:off x="3636963" y="3654425"/>
            <a:ext cx="492125" cy="160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971" name="Line 11"/>
          <p:cNvSpPr>
            <a:spLocks noChangeShapeType="1"/>
          </p:cNvSpPr>
          <p:nvPr/>
        </p:nvSpPr>
        <p:spPr bwMode="auto">
          <a:xfrm>
            <a:off x="4873625" y="3644900"/>
            <a:ext cx="465138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8972" name="Group 12"/>
          <p:cNvGrpSpPr>
            <a:grpSpLocks/>
          </p:cNvGrpSpPr>
          <p:nvPr/>
        </p:nvGrpSpPr>
        <p:grpSpPr bwMode="auto">
          <a:xfrm>
            <a:off x="5014913" y="4229100"/>
            <a:ext cx="1560512" cy="512763"/>
            <a:chOff x="3976" y="2145"/>
            <a:chExt cx="480" cy="323"/>
          </a:xfrm>
        </p:grpSpPr>
        <p:sp>
          <p:nvSpPr>
            <p:cNvPr id="168973" name="AutoShape 13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>
                  <a:latin typeface="Comic Sans MS" pitchFamily="-107" charset="0"/>
                </a:rPr>
                <a:t>[low[k], high[k]]</a:t>
              </a:r>
            </a:p>
            <a:p>
              <a:pPr algn="ctr">
                <a:lnSpc>
                  <a:spcPct val="120000"/>
                </a:lnSpc>
              </a:pPr>
              <a:r>
                <a:rPr lang="en-US" sz="1400">
                  <a:latin typeface="Comic Sans MS" pitchFamily="-107" charset="0"/>
                </a:rPr>
                <a:t>max[k]</a:t>
              </a:r>
            </a:p>
          </p:txBody>
        </p:sp>
        <p:sp>
          <p:nvSpPr>
            <p:cNvPr id="168974" name="Line 14"/>
            <p:cNvSpPr>
              <a:spLocks noChangeShapeType="1"/>
            </p:cNvSpPr>
            <p:nvPr/>
          </p:nvSpPr>
          <p:spPr bwMode="auto">
            <a:xfrm>
              <a:off x="3976" y="2321"/>
              <a:ext cx="480" cy="0"/>
            </a:xfrm>
            <a:prstGeom prst="line">
              <a:avLst/>
            </a:prstGeom>
            <a:noFill/>
            <a:ln w="9525">
              <a:solidFill>
                <a:srgbClr val="DD011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8975" name="Group 15"/>
          <p:cNvGrpSpPr>
            <a:grpSpLocks/>
          </p:cNvGrpSpPr>
          <p:nvPr/>
        </p:nvGrpSpPr>
        <p:grpSpPr bwMode="auto">
          <a:xfrm>
            <a:off x="244475" y="5200650"/>
            <a:ext cx="4779963" cy="1106488"/>
            <a:chOff x="154" y="3276"/>
            <a:chExt cx="3011" cy="697"/>
          </a:xfrm>
        </p:grpSpPr>
        <p:grpSp>
          <p:nvGrpSpPr>
            <p:cNvPr id="168976" name="Group 16"/>
            <p:cNvGrpSpPr>
              <a:grpSpLocks/>
            </p:cNvGrpSpPr>
            <p:nvPr/>
          </p:nvGrpSpPr>
          <p:grpSpPr bwMode="auto">
            <a:xfrm>
              <a:off x="2340" y="3477"/>
              <a:ext cx="825" cy="79"/>
              <a:chOff x="728" y="1809"/>
              <a:chExt cx="520" cy="62"/>
            </a:xfrm>
          </p:grpSpPr>
          <p:sp>
            <p:nvSpPr>
              <p:cNvPr id="168977" name="Line 17"/>
              <p:cNvSpPr>
                <a:spLocks noChangeShapeType="1"/>
              </p:cNvSpPr>
              <p:nvPr/>
            </p:nvSpPr>
            <p:spPr bwMode="auto">
              <a:xfrm>
                <a:off x="728" y="1840"/>
                <a:ext cx="5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978" name="Line 18"/>
              <p:cNvSpPr>
                <a:spLocks noChangeShapeType="1"/>
              </p:cNvSpPr>
              <p:nvPr/>
            </p:nvSpPr>
            <p:spPr bwMode="auto">
              <a:xfrm>
                <a:off x="124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979" name="Line 19"/>
              <p:cNvSpPr>
                <a:spLocks noChangeShapeType="1"/>
              </p:cNvSpPr>
              <p:nvPr/>
            </p:nvSpPr>
            <p:spPr bwMode="auto">
              <a:xfrm>
                <a:off x="72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8980" name="Text Box 20"/>
            <p:cNvSpPr txBox="1">
              <a:spLocks noChangeArrowheads="1"/>
            </p:cNvSpPr>
            <p:nvPr/>
          </p:nvSpPr>
          <p:spPr bwMode="auto">
            <a:xfrm>
              <a:off x="1696" y="3742"/>
              <a:ext cx="12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high[j] &lt; low[i]</a:t>
              </a:r>
            </a:p>
          </p:txBody>
        </p:sp>
        <p:grpSp>
          <p:nvGrpSpPr>
            <p:cNvPr id="168981" name="Group 21"/>
            <p:cNvGrpSpPr>
              <a:grpSpLocks/>
            </p:cNvGrpSpPr>
            <p:nvPr/>
          </p:nvGrpSpPr>
          <p:grpSpPr bwMode="auto">
            <a:xfrm>
              <a:off x="154" y="3472"/>
              <a:ext cx="825" cy="79"/>
              <a:chOff x="728" y="1809"/>
              <a:chExt cx="520" cy="62"/>
            </a:xfrm>
          </p:grpSpPr>
          <p:sp>
            <p:nvSpPr>
              <p:cNvPr id="168982" name="Line 22"/>
              <p:cNvSpPr>
                <a:spLocks noChangeShapeType="1"/>
              </p:cNvSpPr>
              <p:nvPr/>
            </p:nvSpPr>
            <p:spPr bwMode="auto">
              <a:xfrm>
                <a:off x="728" y="1840"/>
                <a:ext cx="5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983" name="Line 23"/>
              <p:cNvSpPr>
                <a:spLocks noChangeShapeType="1"/>
              </p:cNvSpPr>
              <p:nvPr/>
            </p:nvSpPr>
            <p:spPr bwMode="auto">
              <a:xfrm>
                <a:off x="124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984" name="Line 24"/>
              <p:cNvSpPr>
                <a:spLocks noChangeShapeType="1"/>
              </p:cNvSpPr>
              <p:nvPr/>
            </p:nvSpPr>
            <p:spPr bwMode="auto">
              <a:xfrm>
                <a:off x="72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8985" name="Text Box 25"/>
            <p:cNvSpPr txBox="1">
              <a:spLocks noChangeArrowheads="1"/>
            </p:cNvSpPr>
            <p:nvPr/>
          </p:nvSpPr>
          <p:spPr bwMode="auto">
            <a:xfrm>
              <a:off x="470" y="3737"/>
              <a:ext cx="11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high[i] &lt; low[j]</a:t>
              </a:r>
            </a:p>
          </p:txBody>
        </p:sp>
        <p:sp>
          <p:nvSpPr>
            <p:cNvPr id="168986" name="Line 26"/>
            <p:cNvSpPr>
              <a:spLocks noChangeShapeType="1"/>
            </p:cNvSpPr>
            <p:nvPr/>
          </p:nvSpPr>
          <p:spPr bwMode="auto">
            <a:xfrm flipV="1">
              <a:off x="972" y="3600"/>
              <a:ext cx="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987" name="Line 27"/>
            <p:cNvSpPr>
              <a:spLocks noChangeShapeType="1"/>
            </p:cNvSpPr>
            <p:nvPr/>
          </p:nvSpPr>
          <p:spPr bwMode="auto">
            <a:xfrm flipV="1">
              <a:off x="1218" y="3600"/>
              <a:ext cx="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988" name="Line 28"/>
            <p:cNvSpPr>
              <a:spLocks noChangeShapeType="1"/>
            </p:cNvSpPr>
            <p:nvPr/>
          </p:nvSpPr>
          <p:spPr bwMode="auto">
            <a:xfrm flipV="1">
              <a:off x="2052" y="3600"/>
              <a:ext cx="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989" name="Line 29"/>
            <p:cNvSpPr>
              <a:spLocks noChangeShapeType="1"/>
            </p:cNvSpPr>
            <p:nvPr/>
          </p:nvSpPr>
          <p:spPr bwMode="auto">
            <a:xfrm flipV="1">
              <a:off x="2334" y="3600"/>
              <a:ext cx="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990" name="Text Box 30"/>
            <p:cNvSpPr txBox="1">
              <a:spLocks noChangeArrowheads="1"/>
            </p:cNvSpPr>
            <p:nvPr/>
          </p:nvSpPr>
          <p:spPr bwMode="auto">
            <a:xfrm>
              <a:off x="535" y="327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i</a:t>
              </a:r>
            </a:p>
          </p:txBody>
        </p:sp>
        <p:sp>
          <p:nvSpPr>
            <p:cNvPr id="168991" name="Text Box 31"/>
            <p:cNvSpPr txBox="1">
              <a:spLocks noChangeArrowheads="1"/>
            </p:cNvSpPr>
            <p:nvPr/>
          </p:nvSpPr>
          <p:spPr bwMode="auto">
            <a:xfrm>
              <a:off x="2687" y="327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i</a:t>
              </a:r>
            </a:p>
          </p:txBody>
        </p:sp>
      </p:grpSp>
      <p:grpSp>
        <p:nvGrpSpPr>
          <p:cNvPr id="168992" name="Group 32"/>
          <p:cNvGrpSpPr>
            <a:grpSpLocks/>
          </p:cNvGrpSpPr>
          <p:nvPr/>
        </p:nvGrpSpPr>
        <p:grpSpPr bwMode="auto">
          <a:xfrm>
            <a:off x="1955800" y="5200650"/>
            <a:ext cx="1309688" cy="444500"/>
            <a:chOff x="1232" y="3276"/>
            <a:chExt cx="825" cy="280"/>
          </a:xfrm>
        </p:grpSpPr>
        <p:grpSp>
          <p:nvGrpSpPr>
            <p:cNvPr id="168993" name="Group 33"/>
            <p:cNvGrpSpPr>
              <a:grpSpLocks/>
            </p:cNvGrpSpPr>
            <p:nvPr/>
          </p:nvGrpSpPr>
          <p:grpSpPr bwMode="auto">
            <a:xfrm>
              <a:off x="1232" y="3477"/>
              <a:ext cx="825" cy="79"/>
              <a:chOff x="728" y="1809"/>
              <a:chExt cx="520" cy="62"/>
            </a:xfrm>
          </p:grpSpPr>
          <p:sp>
            <p:nvSpPr>
              <p:cNvPr id="168994" name="Line 34"/>
              <p:cNvSpPr>
                <a:spLocks noChangeShapeType="1"/>
              </p:cNvSpPr>
              <p:nvPr/>
            </p:nvSpPr>
            <p:spPr bwMode="auto">
              <a:xfrm>
                <a:off x="728" y="1840"/>
                <a:ext cx="5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995" name="Line 35"/>
              <p:cNvSpPr>
                <a:spLocks noChangeShapeType="1"/>
              </p:cNvSpPr>
              <p:nvPr/>
            </p:nvSpPr>
            <p:spPr bwMode="auto">
              <a:xfrm>
                <a:off x="124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996" name="Line 36"/>
              <p:cNvSpPr>
                <a:spLocks noChangeShapeType="1"/>
              </p:cNvSpPr>
              <p:nvPr/>
            </p:nvSpPr>
            <p:spPr bwMode="auto">
              <a:xfrm>
                <a:off x="72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8997" name="Text Box 37"/>
            <p:cNvSpPr txBox="1">
              <a:spLocks noChangeArrowheads="1"/>
            </p:cNvSpPr>
            <p:nvPr/>
          </p:nvSpPr>
          <p:spPr bwMode="auto">
            <a:xfrm>
              <a:off x="1591" y="3276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j</a:t>
              </a:r>
            </a:p>
          </p:txBody>
        </p:sp>
      </p:grpSp>
      <p:sp>
        <p:nvSpPr>
          <p:cNvPr id="168998" name="Oval 38"/>
          <p:cNvSpPr>
            <a:spLocks noChangeArrowheads="1"/>
          </p:cNvSpPr>
          <p:nvPr/>
        </p:nvSpPr>
        <p:spPr bwMode="auto">
          <a:xfrm>
            <a:off x="2146300" y="3779838"/>
            <a:ext cx="2312988" cy="1327150"/>
          </a:xfrm>
          <a:prstGeom prst="ellipse">
            <a:avLst/>
          </a:prstGeom>
          <a:noFill/>
          <a:ln w="25400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999" name="Line 39"/>
          <p:cNvSpPr>
            <a:spLocks noChangeShapeType="1"/>
          </p:cNvSpPr>
          <p:nvPr/>
        </p:nvSpPr>
        <p:spPr bwMode="auto">
          <a:xfrm>
            <a:off x="3276600" y="39417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000" name="Oval 40"/>
          <p:cNvSpPr>
            <a:spLocks noChangeArrowheads="1"/>
          </p:cNvSpPr>
          <p:nvPr/>
        </p:nvSpPr>
        <p:spPr bwMode="auto">
          <a:xfrm>
            <a:off x="4603750" y="3770313"/>
            <a:ext cx="2312988" cy="1327150"/>
          </a:xfrm>
          <a:prstGeom prst="ellipse">
            <a:avLst/>
          </a:prstGeom>
          <a:noFill/>
          <a:ln w="25400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001" name="Line 41"/>
          <p:cNvSpPr>
            <a:spLocks noChangeShapeType="1"/>
          </p:cNvSpPr>
          <p:nvPr/>
        </p:nvSpPr>
        <p:spPr bwMode="auto">
          <a:xfrm>
            <a:off x="5734050" y="39322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002" name="Rectangle 42"/>
          <p:cNvSpPr>
            <a:spLocks noChangeArrowheads="1"/>
          </p:cNvSpPr>
          <p:nvPr/>
        </p:nvSpPr>
        <p:spPr bwMode="auto">
          <a:xfrm>
            <a:off x="663575" y="5889625"/>
            <a:ext cx="1998663" cy="511175"/>
          </a:xfrm>
          <a:prstGeom prst="rect">
            <a:avLst/>
          </a:prstGeom>
          <a:noFill/>
          <a:ln w="25400">
            <a:solidFill>
              <a:srgbClr val="336699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003" name="Text Box 43"/>
          <p:cNvSpPr txBox="1">
            <a:spLocks noChangeArrowheads="1"/>
          </p:cNvSpPr>
          <p:nvPr/>
        </p:nvSpPr>
        <p:spPr bwMode="auto">
          <a:xfrm>
            <a:off x="5160963" y="5957888"/>
            <a:ext cx="170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7" charset="0"/>
              </a:rPr>
              <a:t>low[j] &lt; low[k]</a:t>
            </a:r>
          </a:p>
        </p:txBody>
      </p:sp>
      <p:grpSp>
        <p:nvGrpSpPr>
          <p:cNvPr id="169004" name="Group 44"/>
          <p:cNvGrpSpPr>
            <a:grpSpLocks/>
          </p:cNvGrpSpPr>
          <p:nvPr/>
        </p:nvGrpSpPr>
        <p:grpSpPr bwMode="auto">
          <a:xfrm>
            <a:off x="5326063" y="5241925"/>
            <a:ext cx="1309687" cy="406400"/>
            <a:chOff x="3595" y="3302"/>
            <a:chExt cx="825" cy="256"/>
          </a:xfrm>
        </p:grpSpPr>
        <p:grpSp>
          <p:nvGrpSpPr>
            <p:cNvPr id="169005" name="Group 45"/>
            <p:cNvGrpSpPr>
              <a:grpSpLocks/>
            </p:cNvGrpSpPr>
            <p:nvPr/>
          </p:nvGrpSpPr>
          <p:grpSpPr bwMode="auto">
            <a:xfrm>
              <a:off x="3595" y="3479"/>
              <a:ext cx="825" cy="79"/>
              <a:chOff x="728" y="1809"/>
              <a:chExt cx="520" cy="62"/>
            </a:xfrm>
          </p:grpSpPr>
          <p:sp>
            <p:nvSpPr>
              <p:cNvPr id="169006" name="Line 46"/>
              <p:cNvSpPr>
                <a:spLocks noChangeShapeType="1"/>
              </p:cNvSpPr>
              <p:nvPr/>
            </p:nvSpPr>
            <p:spPr bwMode="auto">
              <a:xfrm>
                <a:off x="728" y="1840"/>
                <a:ext cx="5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007" name="Line 47"/>
              <p:cNvSpPr>
                <a:spLocks noChangeShapeType="1"/>
              </p:cNvSpPr>
              <p:nvPr/>
            </p:nvSpPr>
            <p:spPr bwMode="auto">
              <a:xfrm>
                <a:off x="124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008" name="Line 48"/>
              <p:cNvSpPr>
                <a:spLocks noChangeShapeType="1"/>
              </p:cNvSpPr>
              <p:nvPr/>
            </p:nvSpPr>
            <p:spPr bwMode="auto">
              <a:xfrm>
                <a:off x="72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9009" name="Text Box 49"/>
            <p:cNvSpPr txBox="1">
              <a:spLocks noChangeArrowheads="1"/>
            </p:cNvSpPr>
            <p:nvPr/>
          </p:nvSpPr>
          <p:spPr bwMode="auto">
            <a:xfrm>
              <a:off x="3951" y="3302"/>
              <a:ext cx="1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k</a:t>
              </a:r>
            </a:p>
          </p:txBody>
        </p:sp>
      </p:grpSp>
      <p:sp>
        <p:nvSpPr>
          <p:cNvPr id="169010" name="Rectangle 50"/>
          <p:cNvSpPr>
            <a:spLocks noChangeArrowheads="1"/>
          </p:cNvSpPr>
          <p:nvPr/>
        </p:nvSpPr>
        <p:spPr bwMode="auto">
          <a:xfrm>
            <a:off x="5086350" y="5889625"/>
            <a:ext cx="1784350" cy="511175"/>
          </a:xfrm>
          <a:prstGeom prst="rect">
            <a:avLst/>
          </a:prstGeom>
          <a:noFill/>
          <a:ln w="25400">
            <a:solidFill>
              <a:srgbClr val="336699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011" name="Text Box 51"/>
          <p:cNvSpPr txBox="1">
            <a:spLocks noChangeArrowheads="1"/>
          </p:cNvSpPr>
          <p:nvPr/>
        </p:nvSpPr>
        <p:spPr bwMode="auto">
          <a:xfrm>
            <a:off x="7094538" y="5541963"/>
            <a:ext cx="1941512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>
                <a:latin typeface="Comic Sans MS" pitchFamily="-107" charset="0"/>
              </a:rPr>
              <a:t>No overlap!</a:t>
            </a:r>
          </a:p>
          <a:p>
            <a:pPr>
              <a:lnSpc>
                <a:spcPct val="130000"/>
              </a:lnSpc>
            </a:pPr>
            <a:r>
              <a:rPr lang="en-US">
                <a:latin typeface="Comic Sans MS" pitchFamily="-107" charset="0"/>
              </a:rPr>
              <a:t>high[i] &lt; low[k]</a:t>
            </a:r>
          </a:p>
        </p:txBody>
      </p:sp>
      <p:sp>
        <p:nvSpPr>
          <p:cNvPr id="169012" name="Text Box 52"/>
          <p:cNvSpPr txBox="1">
            <a:spLocks noChangeArrowheads="1"/>
          </p:cNvSpPr>
          <p:nvPr/>
        </p:nvSpPr>
        <p:spPr bwMode="auto">
          <a:xfrm>
            <a:off x="2660650" y="3413125"/>
            <a:ext cx="1196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7" charset="0"/>
              </a:rPr>
              <a:t>max[left]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FF96E-E481-3B46-8502-CA19BC5B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5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/>
      <p:bldP spid="169002" grpId="0" animBg="1"/>
      <p:bldP spid="169003" grpId="0"/>
      <p:bldP spid="1690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Dynamic Programming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443537"/>
          </a:xfrm>
        </p:spPr>
        <p:txBody>
          <a:bodyPr/>
          <a:lstStyle/>
          <a:p>
            <a:pPr eaLnBrk="1" hangingPunct="1">
              <a:spcBef>
                <a:spcPts val="2472"/>
              </a:spcBef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An algorithm design technique for </a:t>
            </a:r>
            <a:r>
              <a:rPr lang="en-US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</a:rPr>
              <a:t>optimization problems </a:t>
            </a:r>
            <a:r>
              <a:rPr lang="en-US" dirty="0">
                <a:solidFill>
                  <a:schemeClr val="tx1"/>
                </a:solidFill>
                <a:ea typeface="ＭＳ Ｐゴシック" pitchFamily="-106" charset="-128"/>
                <a:cs typeface="ＭＳ Ｐゴシック" pitchFamily="-106" charset="-128"/>
              </a:rPr>
              <a:t>(similar to divide and conquer)</a:t>
            </a:r>
            <a:endParaRPr lang="en-US" dirty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spcBef>
                <a:spcPts val="2472"/>
              </a:spcBef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Divide and conquer</a:t>
            </a:r>
          </a:p>
          <a:p>
            <a:pPr lvl="1" eaLnBrk="1" hangingPunct="1">
              <a:spcBef>
                <a:spcPts val="2472"/>
              </a:spcBef>
            </a:pPr>
            <a:r>
              <a:rPr lang="en-US" dirty="0"/>
              <a:t>Partition the problem into </a:t>
            </a:r>
            <a:r>
              <a:rPr lang="en-US" b="1" dirty="0"/>
              <a:t>independent</a:t>
            </a:r>
            <a:r>
              <a:rPr lang="en-US" dirty="0"/>
              <a:t> </a:t>
            </a:r>
            <a:r>
              <a:rPr lang="en-US" dirty="0" err="1"/>
              <a:t>subproblems</a:t>
            </a:r>
            <a:endParaRPr lang="en-US" dirty="0"/>
          </a:p>
          <a:p>
            <a:pPr lvl="1" eaLnBrk="1" hangingPunct="1">
              <a:spcBef>
                <a:spcPts val="2472"/>
              </a:spcBef>
            </a:pPr>
            <a:r>
              <a:rPr lang="en-US" dirty="0"/>
              <a:t>Solve the </a:t>
            </a:r>
            <a:r>
              <a:rPr lang="en-US" dirty="0" err="1"/>
              <a:t>subproblems</a:t>
            </a:r>
            <a:r>
              <a:rPr lang="en-US" dirty="0"/>
              <a:t> recursively</a:t>
            </a:r>
          </a:p>
          <a:p>
            <a:pPr lvl="1" eaLnBrk="1" hangingPunct="1">
              <a:spcBef>
                <a:spcPts val="2472"/>
              </a:spcBef>
            </a:pPr>
            <a:r>
              <a:rPr lang="en-US" dirty="0"/>
              <a:t>Combine the solutions to solve the original problem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8C7F8-113B-8848-9405-EBA9FD1AEBA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9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Dynamic Programming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39825"/>
            <a:ext cx="8229600" cy="560387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Used for </a:t>
            </a:r>
            <a:r>
              <a:rPr lang="en-US" b="1">
                <a:ea typeface="ＭＳ Ｐゴシック" pitchFamily="-106" charset="-128"/>
                <a:cs typeface="ＭＳ Ｐゴシック" pitchFamily="-106" charset="-128"/>
              </a:rPr>
              <a:t>optimization problems</a:t>
            </a:r>
            <a:endParaRPr lang="en-US">
              <a:ea typeface="ＭＳ Ｐゴシック" pitchFamily="-106" charset="-128"/>
              <a:cs typeface="ＭＳ Ｐゴシック" pitchFamily="-106" charset="-128"/>
            </a:endParaRPr>
          </a:p>
          <a:p>
            <a:pPr lvl="1" eaLnBrk="1" hangingPunct="1">
              <a:lnSpc>
                <a:spcPct val="140000"/>
              </a:lnSpc>
            </a:pPr>
            <a:r>
              <a:rPr lang="en-US"/>
              <a:t>Find a solution with the optimal value (minimum or maximum)</a:t>
            </a:r>
          </a:p>
          <a:p>
            <a:pPr lvl="1" eaLnBrk="1" hangingPunct="1">
              <a:lnSpc>
                <a:spcPct val="140000"/>
              </a:lnSpc>
            </a:pPr>
            <a:r>
              <a:rPr lang="en-US"/>
              <a:t>A set of choices must be made to get an optimal solution</a:t>
            </a:r>
          </a:p>
          <a:p>
            <a:pPr lvl="1" eaLnBrk="1" hangingPunct="1">
              <a:lnSpc>
                <a:spcPct val="140000"/>
              </a:lnSpc>
            </a:pPr>
            <a:r>
              <a:rPr lang="en-US"/>
              <a:t>There may be many solutions that return the optimal value: we want to find one of them</a:t>
            </a:r>
            <a:endParaRPr lang="en-US" b="1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8C7F8-113B-8848-9405-EBA9FD1AEBA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6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Dynamic Programming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39825"/>
            <a:ext cx="8229600" cy="560387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Applicable when 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</a:rPr>
              <a:t>subproblems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 are </a:t>
            </a:r>
            <a:r>
              <a:rPr lang="en-US" sz="2400" b="1" dirty="0">
                <a:ea typeface="ＭＳ Ｐゴシック" pitchFamily="-106" charset="-128"/>
                <a:cs typeface="ＭＳ Ｐゴシック" pitchFamily="-106" charset="-128"/>
              </a:rPr>
              <a:t>not independent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z="2000" dirty="0" err="1">
                <a:solidFill>
                  <a:srgbClr val="DD0111"/>
                </a:solidFill>
              </a:rPr>
              <a:t>Subproblems</a:t>
            </a:r>
            <a:r>
              <a:rPr lang="en-US" sz="2000" dirty="0">
                <a:solidFill>
                  <a:srgbClr val="DD0111"/>
                </a:solidFill>
              </a:rPr>
              <a:t> share </a:t>
            </a:r>
            <a:r>
              <a:rPr lang="en-US" sz="2000" dirty="0" err="1">
                <a:solidFill>
                  <a:srgbClr val="DD0111"/>
                </a:solidFill>
              </a:rPr>
              <a:t>subsubproblems</a:t>
            </a:r>
            <a:endParaRPr lang="en-US" sz="2000" dirty="0">
              <a:solidFill>
                <a:srgbClr val="DD0111"/>
              </a:solidFill>
            </a:endParaRPr>
          </a:p>
          <a:p>
            <a:pPr eaLnBrk="1" hangingPunct="1">
              <a:buFontTx/>
              <a:buNone/>
            </a:pPr>
            <a:r>
              <a:rPr lang="en-US" sz="2400" dirty="0">
                <a:solidFill>
                  <a:srgbClr val="DD0111"/>
                </a:solidFill>
                <a:latin typeface="Monotype Corsiva" pitchFamily="-106" charset="0"/>
                <a:ea typeface="ＭＳ Ｐゴシック" pitchFamily="-106" charset="-128"/>
                <a:cs typeface="ＭＳ Ｐゴシック" pitchFamily="-106" charset="-128"/>
              </a:rPr>
              <a:t>E.g.: </a:t>
            </a:r>
            <a:r>
              <a:rPr lang="en-US" sz="2400" dirty="0">
                <a:solidFill>
                  <a:schemeClr val="tx1"/>
                </a:solidFill>
                <a:ea typeface="ＭＳ Ｐゴシック" pitchFamily="-106" charset="-128"/>
                <a:cs typeface="ＭＳ Ｐゴシック" pitchFamily="-106" charset="-128"/>
              </a:rPr>
              <a:t>Fibonacci numbers: </a:t>
            </a:r>
          </a:p>
          <a:p>
            <a:pPr lvl="2" eaLnBrk="1" hangingPunct="1"/>
            <a:r>
              <a:rPr lang="en-US" dirty="0">
                <a:ea typeface="ＭＳ Ｐゴシック" pitchFamily="-106" charset="-128"/>
              </a:rPr>
              <a:t>Recurrence: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</a:rPr>
              <a:t>F(n</a:t>
            </a:r>
            <a:r>
              <a:rPr lang="en-US" dirty="0">
                <a:latin typeface="Comic Sans MS" pitchFamily="-106" charset="0"/>
                <a:ea typeface="ＭＳ Ｐゴシック" pitchFamily="-106" charset="-128"/>
              </a:rPr>
              <a:t>) = F(n-1) + F(n-2)</a:t>
            </a:r>
          </a:p>
          <a:p>
            <a:pPr lvl="2" eaLnBrk="1" hangingPunct="1"/>
            <a:r>
              <a:rPr lang="en-US" dirty="0">
                <a:ea typeface="ＭＳ Ｐゴシック" pitchFamily="-106" charset="-128"/>
              </a:rPr>
              <a:t>Boundary conditions: </a:t>
            </a:r>
            <a:r>
              <a:rPr lang="en-US" dirty="0">
                <a:latin typeface="Comic Sans MS" pitchFamily="-106" charset="0"/>
                <a:ea typeface="ＭＳ Ｐゴシック" pitchFamily="-106" charset="-128"/>
              </a:rPr>
              <a:t>F(1) = 0, F(2) = 1</a:t>
            </a:r>
          </a:p>
          <a:p>
            <a:pPr lvl="2" eaLnBrk="1" hangingPunct="1"/>
            <a:r>
              <a:rPr lang="en-US" dirty="0">
                <a:ea typeface="ＭＳ Ｐゴシック" pitchFamily="-106" charset="-128"/>
              </a:rPr>
              <a:t>Compute: </a:t>
            </a:r>
            <a:r>
              <a:rPr lang="en-US" dirty="0">
                <a:latin typeface="Comic Sans MS" pitchFamily="-106" charset="0"/>
                <a:ea typeface="ＭＳ Ｐゴシック" pitchFamily="-106" charset="-128"/>
              </a:rPr>
              <a:t>F(5) = 3,</a:t>
            </a:r>
            <a:r>
              <a:rPr lang="en-US" dirty="0">
                <a:ea typeface="ＭＳ Ｐゴシック" pitchFamily="-106" charset="-128"/>
              </a:rPr>
              <a:t> </a:t>
            </a:r>
            <a:r>
              <a:rPr lang="en-US" dirty="0">
                <a:latin typeface="Comic Sans MS" pitchFamily="-106" charset="0"/>
                <a:ea typeface="ＭＳ Ｐゴシック" pitchFamily="-106" charset="-128"/>
              </a:rPr>
              <a:t>F(3) = 1, F(4) = 2</a:t>
            </a:r>
            <a:endParaRPr lang="en-US" sz="1800" dirty="0">
              <a:solidFill>
                <a:srgbClr val="DD0111"/>
              </a:solidFill>
              <a:ea typeface="ＭＳ Ｐゴシック" pitchFamily="-106" charset="-128"/>
            </a:endParaRPr>
          </a:p>
          <a:p>
            <a:pPr lvl="1" eaLnBrk="1" hangingPunct="1">
              <a:lnSpc>
                <a:spcPct val="140000"/>
              </a:lnSpc>
            </a:pPr>
            <a:r>
              <a:rPr lang="en-US" sz="2000" dirty="0"/>
              <a:t>A divide and conquer approach would repeatedly solve the common </a:t>
            </a:r>
            <a:r>
              <a:rPr lang="en-US" sz="2000" dirty="0" err="1"/>
              <a:t>subproblems</a:t>
            </a:r>
            <a:endParaRPr lang="en-US" sz="2000" dirty="0"/>
          </a:p>
          <a:p>
            <a:pPr lvl="1" eaLnBrk="1" hangingPunct="1">
              <a:lnSpc>
                <a:spcPct val="140000"/>
              </a:lnSpc>
            </a:pPr>
            <a:r>
              <a:rPr lang="en-US" sz="2000" dirty="0"/>
              <a:t>Dynamic programming solves every </a:t>
            </a:r>
            <a:r>
              <a:rPr lang="en-US" sz="2000" dirty="0" err="1"/>
              <a:t>subproblem</a:t>
            </a:r>
            <a:r>
              <a:rPr lang="en-US" sz="2000" dirty="0"/>
              <a:t> just once and stores the answer in a table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8C7F8-113B-8848-9405-EBA9FD1AEBA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Dynamic Programming Algorithm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Characterize the structure of an optimal solution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Recursively define the value of an optimal solution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Compute the value of an optimal solution in a bottom-up fashion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Construct an optimal solution from computed information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8C7F8-113B-8848-9405-EBA9FD1AEBA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6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1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4071</TotalTime>
  <Words>901</Words>
  <Application>Microsoft Macintosh PowerPoint</Application>
  <PresentationFormat>On-screen Show (4:3)</PresentationFormat>
  <Paragraphs>175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ＭＳ Ｐゴシック</vt:lpstr>
      <vt:lpstr>Arial</vt:lpstr>
      <vt:lpstr>Century Gothic</vt:lpstr>
      <vt:lpstr>Comic Sans MS</vt:lpstr>
      <vt:lpstr>Monotype Corsiva</vt:lpstr>
      <vt:lpstr>Symbol</vt:lpstr>
      <vt:lpstr>Default Design</vt:lpstr>
      <vt:lpstr>Analysis of Algorithms CS 477/677</vt:lpstr>
      <vt:lpstr>Designing Interval Trees</vt:lpstr>
      <vt:lpstr>Theorem</vt:lpstr>
      <vt:lpstr>Theorem</vt:lpstr>
      <vt:lpstr>Theorem - Proof</vt:lpstr>
      <vt:lpstr>Dynamic Programming</vt:lpstr>
      <vt:lpstr>Dynamic Programming</vt:lpstr>
      <vt:lpstr>Dynamic Programming</vt:lpstr>
      <vt:lpstr>Dynamic Programming Algorithm</vt:lpstr>
      <vt:lpstr>Elements of Dynamic Programming</vt:lpstr>
      <vt:lpstr>Assembly Line Scheduling</vt:lpstr>
      <vt:lpstr>Assembly Line</vt:lpstr>
      <vt:lpstr>Assembly Line Scheduling</vt:lpstr>
      <vt:lpstr>One Solution</vt:lpstr>
      <vt:lpstr>Readings</vt:lpstr>
    </vt:vector>
  </TitlesOfParts>
  <Company>University of Nevada, Reno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 Monica Nicolescu</dc:creator>
  <cp:lastModifiedBy>Microsoft Office User</cp:lastModifiedBy>
  <cp:revision>687</cp:revision>
  <cp:lastPrinted>2018-10-18T19:45:12Z</cp:lastPrinted>
  <dcterms:created xsi:type="dcterms:W3CDTF">2011-01-18T17:28:39Z</dcterms:created>
  <dcterms:modified xsi:type="dcterms:W3CDTF">2018-10-18T21:52:23Z</dcterms:modified>
</cp:coreProperties>
</file>